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5" r:id="rId10"/>
    <p:sldId id="263" r:id="rId11"/>
    <p:sldId id="266" r:id="rId12"/>
    <p:sldId id="267" r:id="rId13"/>
    <p:sldId id="268" r:id="rId14"/>
    <p:sldId id="269" r:id="rId15"/>
    <p:sldId id="270" r:id="rId16"/>
    <p:sldId id="273" r:id="rId17"/>
    <p:sldId id="272"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5" r:id="rId58"/>
    <p:sldId id="314" r:id="rId59"/>
    <p:sldId id="316" r:id="rId60"/>
    <p:sldId id="317" r:id="rId61"/>
    <p:sldId id="318" r:id="rId62"/>
    <p:sldId id="319" r:id="rId63"/>
    <p:sldId id="320" r:id="rId64"/>
    <p:sldId id="322" r:id="rId65"/>
    <p:sldId id="324" r:id="rId66"/>
    <p:sldId id="323" r:id="rId67"/>
    <p:sldId id="325" r:id="rId68"/>
    <p:sldId id="326" r:id="rId69"/>
    <p:sldId id="327" r:id="rId70"/>
    <p:sldId id="328" r:id="rId71"/>
    <p:sldId id="330" r:id="rId72"/>
    <p:sldId id="329"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2" r:id="rId103"/>
    <p:sldId id="363" r:id="rId104"/>
    <p:sldId id="361" r:id="rId105"/>
    <p:sldId id="365" r:id="rId106"/>
    <p:sldId id="366" r:id="rId107"/>
    <p:sldId id="364" r:id="rId108"/>
    <p:sldId id="368" r:id="rId109"/>
    <p:sldId id="369" r:id="rId110"/>
    <p:sldId id="367" r:id="rId111"/>
    <p:sldId id="370" r:id="rId112"/>
    <p:sldId id="371" r:id="rId113"/>
    <p:sldId id="372" r:id="rId114"/>
    <p:sldId id="373" r:id="rId115"/>
    <p:sldId id="374" r:id="rId116"/>
    <p:sldId id="375" r:id="rId117"/>
    <p:sldId id="376" r:id="rId118"/>
    <p:sldId id="377" r:id="rId119"/>
    <p:sldId id="378" r:id="rId120"/>
    <p:sldId id="379" r:id="rId121"/>
    <p:sldId id="380"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3" d="100"/>
          <a:sy n="73"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presProps" Target="pres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viewProps" Target="view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CC444B8-ABE9-46C7-9692-140EED58D61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6CA5E-C6C6-407A-9767-EE74EB5C4AD8}" type="slidenum">
              <a:rPr lang="en-US" smtClean="0"/>
              <a:t>‹#›</a:t>
            </a:fld>
            <a:endParaRPr lang="en-US"/>
          </a:p>
        </p:txBody>
      </p:sp>
    </p:spTree>
    <p:extLst>
      <p:ext uri="{BB962C8B-B14F-4D97-AF65-F5344CB8AC3E}">
        <p14:creationId xmlns:p14="http://schemas.microsoft.com/office/powerpoint/2010/main" val="66819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C444B8-ABE9-46C7-9692-140EED58D61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6CA5E-C6C6-407A-9767-EE74EB5C4AD8}" type="slidenum">
              <a:rPr lang="en-US" smtClean="0"/>
              <a:t>‹#›</a:t>
            </a:fld>
            <a:endParaRPr lang="en-US"/>
          </a:p>
        </p:txBody>
      </p:sp>
    </p:spTree>
    <p:extLst>
      <p:ext uri="{BB962C8B-B14F-4D97-AF65-F5344CB8AC3E}">
        <p14:creationId xmlns:p14="http://schemas.microsoft.com/office/powerpoint/2010/main" val="159224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C444B8-ABE9-46C7-9692-140EED58D61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6CA5E-C6C6-407A-9767-EE74EB5C4AD8}" type="slidenum">
              <a:rPr lang="en-US" smtClean="0"/>
              <a:t>‹#›</a:t>
            </a:fld>
            <a:endParaRPr lang="en-US"/>
          </a:p>
        </p:txBody>
      </p:sp>
    </p:spTree>
    <p:extLst>
      <p:ext uri="{BB962C8B-B14F-4D97-AF65-F5344CB8AC3E}">
        <p14:creationId xmlns:p14="http://schemas.microsoft.com/office/powerpoint/2010/main" val="8323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C444B8-ABE9-46C7-9692-140EED58D61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6CA5E-C6C6-407A-9767-EE74EB5C4AD8}" type="slidenum">
              <a:rPr lang="en-US" smtClean="0"/>
              <a:t>‹#›</a:t>
            </a:fld>
            <a:endParaRPr lang="en-US"/>
          </a:p>
        </p:txBody>
      </p:sp>
    </p:spTree>
    <p:extLst>
      <p:ext uri="{BB962C8B-B14F-4D97-AF65-F5344CB8AC3E}">
        <p14:creationId xmlns:p14="http://schemas.microsoft.com/office/powerpoint/2010/main" val="427683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444B8-ABE9-46C7-9692-140EED58D61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6CA5E-C6C6-407A-9767-EE74EB5C4AD8}" type="slidenum">
              <a:rPr lang="en-US" smtClean="0"/>
              <a:t>‹#›</a:t>
            </a:fld>
            <a:endParaRPr lang="en-US"/>
          </a:p>
        </p:txBody>
      </p:sp>
    </p:spTree>
    <p:extLst>
      <p:ext uri="{BB962C8B-B14F-4D97-AF65-F5344CB8AC3E}">
        <p14:creationId xmlns:p14="http://schemas.microsoft.com/office/powerpoint/2010/main" val="264575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C444B8-ABE9-46C7-9692-140EED58D619}"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6CA5E-C6C6-407A-9767-EE74EB5C4AD8}" type="slidenum">
              <a:rPr lang="en-US" smtClean="0"/>
              <a:t>‹#›</a:t>
            </a:fld>
            <a:endParaRPr lang="en-US"/>
          </a:p>
        </p:txBody>
      </p:sp>
    </p:spTree>
    <p:extLst>
      <p:ext uri="{BB962C8B-B14F-4D97-AF65-F5344CB8AC3E}">
        <p14:creationId xmlns:p14="http://schemas.microsoft.com/office/powerpoint/2010/main" val="298762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C444B8-ABE9-46C7-9692-140EED58D619}" type="datetimeFigureOut">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76CA5E-C6C6-407A-9767-EE74EB5C4AD8}" type="slidenum">
              <a:rPr lang="en-US" smtClean="0"/>
              <a:t>‹#›</a:t>
            </a:fld>
            <a:endParaRPr lang="en-US"/>
          </a:p>
        </p:txBody>
      </p:sp>
    </p:spTree>
    <p:extLst>
      <p:ext uri="{BB962C8B-B14F-4D97-AF65-F5344CB8AC3E}">
        <p14:creationId xmlns:p14="http://schemas.microsoft.com/office/powerpoint/2010/main" val="239466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C444B8-ABE9-46C7-9692-140EED58D619}" type="datetimeFigureOut">
              <a:rPr lang="en-US" smtClean="0"/>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76CA5E-C6C6-407A-9767-EE74EB5C4AD8}" type="slidenum">
              <a:rPr lang="en-US" smtClean="0"/>
              <a:t>‹#›</a:t>
            </a:fld>
            <a:endParaRPr lang="en-US"/>
          </a:p>
        </p:txBody>
      </p:sp>
    </p:spTree>
    <p:extLst>
      <p:ext uri="{BB962C8B-B14F-4D97-AF65-F5344CB8AC3E}">
        <p14:creationId xmlns:p14="http://schemas.microsoft.com/office/powerpoint/2010/main" val="199397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444B8-ABE9-46C7-9692-140EED58D619}" type="datetimeFigureOut">
              <a:rPr lang="en-US" smtClean="0"/>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76CA5E-C6C6-407A-9767-EE74EB5C4AD8}" type="slidenum">
              <a:rPr lang="en-US" smtClean="0"/>
              <a:t>‹#›</a:t>
            </a:fld>
            <a:endParaRPr lang="en-US"/>
          </a:p>
        </p:txBody>
      </p:sp>
    </p:spTree>
    <p:extLst>
      <p:ext uri="{BB962C8B-B14F-4D97-AF65-F5344CB8AC3E}">
        <p14:creationId xmlns:p14="http://schemas.microsoft.com/office/powerpoint/2010/main" val="342547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444B8-ABE9-46C7-9692-140EED58D619}"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6CA5E-C6C6-407A-9767-EE74EB5C4AD8}" type="slidenum">
              <a:rPr lang="en-US" smtClean="0"/>
              <a:t>‹#›</a:t>
            </a:fld>
            <a:endParaRPr lang="en-US"/>
          </a:p>
        </p:txBody>
      </p:sp>
    </p:spTree>
    <p:extLst>
      <p:ext uri="{BB962C8B-B14F-4D97-AF65-F5344CB8AC3E}">
        <p14:creationId xmlns:p14="http://schemas.microsoft.com/office/powerpoint/2010/main" val="35500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444B8-ABE9-46C7-9692-140EED58D619}"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6CA5E-C6C6-407A-9767-EE74EB5C4AD8}" type="slidenum">
              <a:rPr lang="en-US" smtClean="0"/>
              <a:t>‹#›</a:t>
            </a:fld>
            <a:endParaRPr lang="en-US"/>
          </a:p>
        </p:txBody>
      </p:sp>
    </p:spTree>
    <p:extLst>
      <p:ext uri="{BB962C8B-B14F-4D97-AF65-F5344CB8AC3E}">
        <p14:creationId xmlns:p14="http://schemas.microsoft.com/office/powerpoint/2010/main" val="16671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444B8-ABE9-46C7-9692-140EED58D619}" type="datetimeFigureOut">
              <a:rPr lang="en-US" smtClean="0"/>
              <a:t>10/21/2023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6CA5E-C6C6-407A-9767-EE74EB5C4AD8}" type="slidenum">
              <a:rPr lang="en-US" smtClean="0"/>
              <a:t>‹#›</a:t>
            </a:fld>
            <a:endParaRPr lang="en-US"/>
          </a:p>
        </p:txBody>
      </p:sp>
    </p:spTree>
    <p:extLst>
      <p:ext uri="{BB962C8B-B14F-4D97-AF65-F5344CB8AC3E}">
        <p14:creationId xmlns:p14="http://schemas.microsoft.com/office/powerpoint/2010/main" val="2419775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2" Type="http://schemas.openxmlformats.org/officeDocument/2006/relationships/image" Target="../media/image38.jpeg"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image" Target="../media/image41.png" /><Relationship Id="rId1" Type="http://schemas.openxmlformats.org/officeDocument/2006/relationships/slideLayout" Target="../slideLayouts/slideLayout2.xml" /><Relationship Id="rId4" Type="http://schemas.openxmlformats.org/officeDocument/2006/relationships/image" Target="../media/image43.pn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image" Target="../media/image4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3" Type="http://schemas.openxmlformats.org/officeDocument/2006/relationships/image" Target="../media/image47.jpeg" /><Relationship Id="rId2" Type="http://schemas.openxmlformats.org/officeDocument/2006/relationships/image" Target="../media/image46.jpeg"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hyperlink" Target="http://www.w3.org/TR/" TargetMode="Externa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image" Target="../media/image28.jpeg" /><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jpeg"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image" Target="../media/image33.jpeg"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3" Type="http://schemas.openxmlformats.org/officeDocument/2006/relationships/image" Target="../media/image35.jpeg" /><Relationship Id="rId2" Type="http://schemas.openxmlformats.org/officeDocument/2006/relationships/image" Target="../media/image34.jpeg" /><Relationship Id="rId1" Type="http://schemas.openxmlformats.org/officeDocument/2006/relationships/slideLayout" Target="../slideLayouts/slideLayout2.xml" /><Relationship Id="rId4" Type="http://schemas.openxmlformats.org/officeDocument/2006/relationships/image" Target="../media/image36.jpe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programming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863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of Precedence of Style Sheet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Inline style sheets(lowest level)</a:t>
            </a:r>
            <a:endParaRPr lang="en-US" sz="1400" dirty="0"/>
          </a:p>
          <a:p>
            <a:pPr lvl="0"/>
            <a:r>
              <a:rPr lang="en-US" dirty="0"/>
              <a:t>Embedded/Document Level sheets</a:t>
            </a:r>
            <a:endParaRPr lang="en-US" sz="1400" dirty="0"/>
          </a:p>
          <a:p>
            <a:pPr lvl="0"/>
            <a:r>
              <a:rPr lang="en-US" dirty="0"/>
              <a:t>External style sheets(highest Level)</a:t>
            </a:r>
            <a:endParaRPr lang="en-US" sz="1400" dirty="0"/>
          </a:p>
          <a:p>
            <a:pPr lvl="0"/>
            <a:r>
              <a:rPr lang="en-US" dirty="0"/>
              <a:t>Inline Style sheets have precedence over document style sheets which have precedence over external style sheet.</a:t>
            </a:r>
            <a:endParaRPr lang="en-US" sz="1400" dirty="0"/>
          </a:p>
          <a:p>
            <a:pPr lvl="0"/>
            <a:r>
              <a:rPr lang="en-US" dirty="0"/>
              <a:t>When using multiple styles that conflict, which will be displayed?</a:t>
            </a:r>
            <a:endParaRPr lang="en-US" sz="1400" dirty="0"/>
          </a:p>
          <a:p>
            <a:pPr lvl="0"/>
            <a:r>
              <a:rPr lang="en-US" dirty="0"/>
              <a:t>Order:</a:t>
            </a:r>
            <a:endParaRPr lang="en-US" sz="1400" dirty="0"/>
          </a:p>
          <a:p>
            <a:pPr lvl="1"/>
            <a:r>
              <a:rPr lang="en-US" dirty="0"/>
              <a:t>Inline style sheet</a:t>
            </a:r>
            <a:endParaRPr lang="en-US" sz="1600" dirty="0"/>
          </a:p>
          <a:p>
            <a:pPr lvl="1"/>
            <a:r>
              <a:rPr lang="en-US" dirty="0"/>
              <a:t>Embedded style sheet</a:t>
            </a:r>
            <a:endParaRPr lang="en-US" sz="1600" dirty="0"/>
          </a:p>
          <a:p>
            <a:pPr lvl="1"/>
            <a:r>
              <a:rPr lang="en-US" dirty="0"/>
              <a:t>External style sheet</a:t>
            </a:r>
            <a:endParaRPr lang="en-US" sz="1600" dirty="0"/>
          </a:p>
          <a:p>
            <a:r>
              <a:rPr lang="en-US" dirty="0"/>
              <a:t>Browser default</a:t>
            </a:r>
          </a:p>
        </p:txBody>
      </p:sp>
    </p:spTree>
    <p:extLst>
      <p:ext uri="{BB962C8B-B14F-4D97-AF65-F5344CB8AC3E}">
        <p14:creationId xmlns:p14="http://schemas.microsoft.com/office/powerpoint/2010/main" val="26149939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Span and </a:t>
            </a:r>
            <a:r>
              <a:rPr lang="en-US" b="1" dirty="0" err="1"/>
              <a:t>Div</a:t>
            </a:r>
            <a:br>
              <a:rPr lang="en-US" dirty="0"/>
            </a:br>
            <a:endParaRPr lang="en-US" dirty="0"/>
          </a:p>
        </p:txBody>
      </p:sp>
      <p:sp>
        <p:nvSpPr>
          <p:cNvPr id="3" name="Content Placeholder 2"/>
          <p:cNvSpPr>
            <a:spLocks noGrp="1"/>
          </p:cNvSpPr>
          <p:nvPr>
            <p:ph idx="1"/>
          </p:nvPr>
        </p:nvSpPr>
        <p:spPr/>
        <p:txBody>
          <a:bodyPr>
            <a:normAutofit/>
          </a:bodyPr>
          <a:lstStyle/>
          <a:p>
            <a:pPr lvl="0"/>
            <a:r>
              <a:rPr lang="en-US" b="1" dirty="0"/>
              <a:t>&lt;span&gt; and &lt;div&gt; are tags that let you select a group of elements and apply styles to them</a:t>
            </a:r>
          </a:p>
          <a:p>
            <a:pPr lvl="0"/>
            <a:r>
              <a:rPr lang="en-US" dirty="0"/>
              <a:t>&lt;span&gt; is an inline tag</a:t>
            </a:r>
            <a:endParaRPr lang="en-US" sz="1100" dirty="0"/>
          </a:p>
          <a:p>
            <a:pPr lvl="1"/>
            <a:r>
              <a:rPr lang="en-US" dirty="0"/>
              <a:t>no breaks are added before or after &lt;span&gt;&lt;/span&gt;</a:t>
            </a:r>
            <a:endParaRPr lang="en-US" sz="1100" dirty="0"/>
          </a:p>
          <a:p>
            <a:pPr lvl="0"/>
            <a:r>
              <a:rPr lang="en-US" b="1" dirty="0"/>
              <a:t>&lt;div&gt; is a block tag</a:t>
            </a:r>
          </a:p>
          <a:p>
            <a:pPr lvl="1"/>
            <a:r>
              <a:rPr lang="en-US" dirty="0"/>
              <a:t>a break is usually added by the browser before and after the &lt;div&gt;&lt;/div&gt; tags</a:t>
            </a:r>
            <a:endParaRPr lang="en-US" sz="1100" dirty="0"/>
          </a:p>
        </p:txBody>
      </p:sp>
    </p:spTree>
    <p:extLst>
      <p:ext uri="{BB962C8B-B14F-4D97-AF65-F5344CB8AC3E}">
        <p14:creationId xmlns:p14="http://schemas.microsoft.com/office/powerpoint/2010/main" val="23328761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The &lt;span&gt; tag is similar to other HTML tags,</a:t>
            </a:r>
            <a:endParaRPr lang="en-US" sz="1200" dirty="0"/>
          </a:p>
          <a:p>
            <a:pPr lvl="0"/>
            <a:r>
              <a:rPr lang="en-US" dirty="0"/>
              <a:t>they can be nested and they have id and class attributes</a:t>
            </a:r>
            <a:endParaRPr lang="en-US" sz="1200" dirty="0"/>
          </a:p>
          <a:p>
            <a:pPr lvl="0"/>
            <a:r>
              <a:rPr lang="en-US" dirty="0"/>
              <a:t>Another tag that is useful for style specifications:</a:t>
            </a:r>
            <a:endParaRPr lang="en-US" sz="1200" dirty="0"/>
          </a:p>
          <a:p>
            <a:r>
              <a:rPr lang="en-US" dirty="0"/>
              <a:t>&lt;div&gt;- Used to create document sections (or divisions)	for which style can </a:t>
            </a:r>
            <a:r>
              <a:rPr lang="en-US" u="sng" dirty="0"/>
              <a:t>be specified</a:t>
            </a:r>
            <a:endParaRPr lang="en-US" dirty="0"/>
          </a:p>
          <a:p>
            <a:endParaRPr lang="en-US" dirty="0"/>
          </a:p>
        </p:txBody>
      </p:sp>
    </p:spTree>
    <p:extLst>
      <p:ext uri="{BB962C8B-B14F-4D97-AF65-F5344CB8AC3E}">
        <p14:creationId xmlns:p14="http://schemas.microsoft.com/office/powerpoint/2010/main" val="25821831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&lt;html&gt;&lt;head&gt;</a:t>
            </a:r>
          </a:p>
          <a:p>
            <a:r>
              <a:rPr lang="en-US" dirty="0"/>
              <a:t>&lt;style&gt;</a:t>
            </a:r>
          </a:p>
          <a:p>
            <a:r>
              <a:rPr lang="en-US" dirty="0"/>
              <a:t>div { line-height: 20px; margin: 30px;</a:t>
            </a:r>
          </a:p>
          <a:p>
            <a:r>
              <a:rPr lang="en-US" dirty="0"/>
              <a:t>padding-bottom: 20px; text-align: justify; width: 140px;</a:t>
            </a:r>
          </a:p>
          <a:p>
            <a:r>
              <a:rPr lang="en-US" dirty="0"/>
              <a:t>color: red; }</a:t>
            </a:r>
          </a:p>
          <a:p>
            <a:endParaRPr lang="en-US" dirty="0"/>
          </a:p>
        </p:txBody>
      </p:sp>
    </p:spTree>
    <p:extLst>
      <p:ext uri="{BB962C8B-B14F-4D97-AF65-F5344CB8AC3E}">
        <p14:creationId xmlns:p14="http://schemas.microsoft.com/office/powerpoint/2010/main" val="40227912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&lt;body&gt;&lt;p&gt;A div element is displayed like this:</a:t>
            </a:r>
          </a:p>
          <a:p>
            <a:r>
              <a:rPr lang="en-US" dirty="0"/>
              <a:t>&lt;div&gt;This is some text in a div </a:t>
            </a:r>
            <a:r>
              <a:rPr lang="en-US" dirty="0" err="1"/>
              <a:t>element.This</a:t>
            </a:r>
            <a:r>
              <a:rPr lang="en-US" dirty="0"/>
              <a:t> is some text in a div </a:t>
            </a:r>
            <a:r>
              <a:rPr lang="en-US" dirty="0" err="1"/>
              <a:t>element.This</a:t>
            </a:r>
            <a:r>
              <a:rPr lang="en-US" dirty="0"/>
              <a:t> is some text in a div </a:t>
            </a:r>
            <a:r>
              <a:rPr lang="en-US" dirty="0" err="1"/>
              <a:t>element.This</a:t>
            </a:r>
            <a:r>
              <a:rPr lang="en-US" dirty="0"/>
              <a:t> is some text in a div </a:t>
            </a:r>
            <a:r>
              <a:rPr lang="en-US" dirty="0" err="1"/>
              <a:t>element.This</a:t>
            </a:r>
            <a:r>
              <a:rPr lang="en-US" dirty="0"/>
              <a:t> is some text in a div </a:t>
            </a:r>
            <a:r>
              <a:rPr lang="en-US" dirty="0" err="1"/>
              <a:t>element.This</a:t>
            </a:r>
            <a:r>
              <a:rPr lang="en-US" dirty="0"/>
              <a:t> is some text in a div element.&lt;/div&gt;</a:t>
            </a:r>
          </a:p>
          <a:p>
            <a:r>
              <a:rPr lang="en-US" dirty="0"/>
              <a:t>Change the default CSS settings to see the effect.</a:t>
            </a:r>
          </a:p>
          <a:p>
            <a:r>
              <a:rPr lang="en-US" dirty="0"/>
              <a:t>&lt;/p&gt;&lt;/body&gt;&lt;/html&gt;</a:t>
            </a:r>
          </a:p>
          <a:p>
            <a:endParaRPr lang="en-US" dirty="0"/>
          </a:p>
        </p:txBody>
      </p:sp>
    </p:spTree>
    <p:extLst>
      <p:ext uri="{BB962C8B-B14F-4D97-AF65-F5344CB8AC3E}">
        <p14:creationId xmlns:p14="http://schemas.microsoft.com/office/powerpoint/2010/main" val="14622888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8056195" cy="4351338"/>
          </a:xfrm>
        </p:spPr>
        <p:txBody>
          <a:bodyPr/>
          <a:lstStyle/>
          <a:p>
            <a:endParaRPr lang="en-US" dirty="0"/>
          </a:p>
        </p:txBody>
      </p:sp>
      <p:grpSp>
        <p:nvGrpSpPr>
          <p:cNvPr id="4" name="Group 2"/>
          <p:cNvGrpSpPr>
            <a:grpSpLocks/>
          </p:cNvGrpSpPr>
          <p:nvPr/>
        </p:nvGrpSpPr>
        <p:grpSpPr bwMode="auto">
          <a:xfrm>
            <a:off x="160338" y="57523"/>
            <a:ext cx="12031662" cy="5791948"/>
            <a:chOff x="11734" y="-400"/>
            <a:chExt cx="7474" cy="7772"/>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4" y="-361"/>
              <a:ext cx="7166" cy="746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p:cNvSpPr>
              <a:spLocks/>
            </p:cNvSpPr>
            <p:nvPr/>
          </p:nvSpPr>
          <p:spPr bwMode="auto">
            <a:xfrm>
              <a:off x="11740" y="-394"/>
              <a:ext cx="7460" cy="7757"/>
            </a:xfrm>
            <a:custGeom>
              <a:avLst/>
              <a:gdLst>
                <a:gd name="T0" fmla="+- 0 11741 11741"/>
                <a:gd name="T1" fmla="*/ T0 w 7460"/>
                <a:gd name="T2" fmla="+- 0 7364 -393"/>
                <a:gd name="T3" fmla="*/ 7364 h 7757"/>
                <a:gd name="T4" fmla="+- 0 19200 11741"/>
                <a:gd name="T5" fmla="*/ T4 w 7460"/>
                <a:gd name="T6" fmla="+- 0 7364 -393"/>
                <a:gd name="T7" fmla="*/ 7364 h 7757"/>
                <a:gd name="T8" fmla="+- 0 19200 11741"/>
                <a:gd name="T9" fmla="*/ T8 w 7460"/>
                <a:gd name="T10" fmla="+- 0 -393 -393"/>
                <a:gd name="T11" fmla="*/ -393 h 7757"/>
                <a:gd name="T12" fmla="+- 0 11741 11741"/>
                <a:gd name="T13" fmla="*/ T12 w 7460"/>
                <a:gd name="T14" fmla="+- 0 -393 -393"/>
                <a:gd name="T15" fmla="*/ -393 h 7757"/>
                <a:gd name="T16" fmla="+- 0 11741 11741"/>
                <a:gd name="T17" fmla="*/ T16 w 7460"/>
                <a:gd name="T18" fmla="+- 0 7364 -393"/>
                <a:gd name="T19" fmla="*/ 7364 h 7757"/>
              </a:gdLst>
              <a:ahLst/>
              <a:cxnLst>
                <a:cxn ang="0">
                  <a:pos x="T1" y="T3"/>
                </a:cxn>
                <a:cxn ang="0">
                  <a:pos x="T5" y="T7"/>
                </a:cxn>
                <a:cxn ang="0">
                  <a:pos x="T9" y="T11"/>
                </a:cxn>
                <a:cxn ang="0">
                  <a:pos x="T13" y="T15"/>
                </a:cxn>
                <a:cxn ang="0">
                  <a:pos x="T17" y="T19"/>
                </a:cxn>
              </a:cxnLst>
              <a:rect l="0" t="0" r="r" b="b"/>
              <a:pathLst>
                <a:path w="7460" h="7757">
                  <a:moveTo>
                    <a:pt x="0" y="7757"/>
                  </a:moveTo>
                  <a:lnTo>
                    <a:pt x="7459" y="7757"/>
                  </a:lnTo>
                  <a:moveTo>
                    <a:pt x="7459" y="0"/>
                  </a:moveTo>
                  <a:lnTo>
                    <a:pt x="0" y="0"/>
                  </a:lnTo>
                  <a:lnTo>
                    <a:pt x="0" y="7757"/>
                  </a:lnTo>
                </a:path>
              </a:pathLst>
            </a:custGeom>
            <a:noFill/>
            <a:ln w="9144">
              <a:solidFill>
                <a:srgbClr val="F04C3D"/>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1629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&lt;!DOCTYPE html &gt;</a:t>
            </a:r>
          </a:p>
          <a:p>
            <a:r>
              <a:rPr lang="en-US" dirty="0"/>
              <a:t>&lt;html &gt;</a:t>
            </a:r>
          </a:p>
          <a:p>
            <a:r>
              <a:rPr lang="en-US" dirty="0"/>
              <a:t>&lt;head&gt; &lt;title&gt;Selectors.html&lt;/title&gt;</a:t>
            </a:r>
          </a:p>
          <a:p>
            <a:r>
              <a:rPr lang="en-US" dirty="0"/>
              <a:t>&lt;style type="text/</a:t>
            </a:r>
            <a:r>
              <a:rPr lang="en-US" dirty="0" err="1"/>
              <a:t>css</a:t>
            </a:r>
            <a:r>
              <a:rPr lang="en-US" dirty="0"/>
              <a:t>"&gt;</a:t>
            </a:r>
          </a:p>
          <a:p>
            <a:r>
              <a:rPr lang="en-US" dirty="0"/>
              <a:t>.</a:t>
            </a:r>
            <a:r>
              <a:rPr lang="en-US" dirty="0" err="1"/>
              <a:t>spanred</a:t>
            </a:r>
            <a:r>
              <a:rPr lang="en-US" dirty="0"/>
              <a:t> {font-size:24pt;font-family:Arial;color:red;}</a:t>
            </a:r>
          </a:p>
          <a:p>
            <a:r>
              <a:rPr lang="en-US" dirty="0"/>
              <a:t>.</a:t>
            </a:r>
            <a:r>
              <a:rPr lang="en-US" dirty="0" err="1"/>
              <a:t>spanbrown</a:t>
            </a:r>
            <a:r>
              <a:rPr lang="en-US" dirty="0"/>
              <a:t> {font-size:20pt;font-family:Arial;color:brown;}</a:t>
            </a:r>
          </a:p>
          <a:p>
            <a:br>
              <a:rPr lang="en-US" dirty="0"/>
            </a:br>
            <a:r>
              <a:rPr lang="en-US" dirty="0"/>
              <a:t> </a:t>
            </a:r>
          </a:p>
          <a:p>
            <a:r>
              <a:rPr lang="en-US" dirty="0"/>
              <a:t>&lt;/head&gt;</a:t>
            </a:r>
          </a:p>
          <a:p>
            <a:r>
              <a:rPr lang="en-US" dirty="0"/>
              <a:t>&lt;body&gt;</a:t>
            </a:r>
          </a:p>
          <a:p>
            <a:endParaRPr lang="en-US" dirty="0"/>
          </a:p>
        </p:txBody>
      </p:sp>
    </p:spTree>
    <p:extLst>
      <p:ext uri="{BB962C8B-B14F-4D97-AF65-F5344CB8AC3E}">
        <p14:creationId xmlns:p14="http://schemas.microsoft.com/office/powerpoint/2010/main" val="16130289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&lt;p&gt;Markup language refers to the traditional way of marking up a document. It determines the structure and meaning of textual elements . There are two types of markup languages.</a:t>
            </a:r>
          </a:p>
          <a:p>
            <a:r>
              <a:rPr lang="en-US" dirty="0"/>
              <a:t>&lt;span class="</a:t>
            </a:r>
            <a:r>
              <a:rPr lang="en-US" dirty="0" err="1"/>
              <a:t>spanred</a:t>
            </a:r>
            <a:r>
              <a:rPr lang="en-US" dirty="0"/>
              <a:t>"&gt;Specific Markup Language &lt;/span&gt;</a:t>
            </a:r>
          </a:p>
          <a:p>
            <a:r>
              <a:rPr lang="en-US" dirty="0"/>
              <a:t>It is used to generate the code that is specific to a particular application. Examples are</a:t>
            </a:r>
          </a:p>
          <a:p>
            <a:r>
              <a:rPr lang="en-US" dirty="0"/>
              <a:t>&lt;span class="</a:t>
            </a:r>
            <a:r>
              <a:rPr lang="en-US" dirty="0" err="1"/>
              <a:t>spanbrown</a:t>
            </a:r>
            <a:r>
              <a:rPr lang="en-US" dirty="0"/>
              <a:t>"&gt;Generalized Markup Language&lt;/span&gt;</a:t>
            </a:r>
          </a:p>
          <a:p>
            <a:endParaRPr lang="en-US" dirty="0"/>
          </a:p>
        </p:txBody>
      </p:sp>
    </p:spTree>
    <p:extLst>
      <p:ext uri="{BB962C8B-B14F-4D97-AF65-F5344CB8AC3E}">
        <p14:creationId xmlns:p14="http://schemas.microsoft.com/office/powerpoint/2010/main" val="24449274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31422" y="3863430"/>
            <a:ext cx="12917514" cy="9616279"/>
          </a:xfrm>
        </p:spPr>
        <p:txBody>
          <a:bodyPr/>
          <a:lstStyle/>
          <a:p>
            <a:endParaRPr lang="en-US" dirty="0"/>
          </a:p>
        </p:txBody>
      </p:sp>
      <p:grpSp>
        <p:nvGrpSpPr>
          <p:cNvPr id="8" name="Group 6"/>
          <p:cNvGrpSpPr>
            <a:grpSpLocks/>
          </p:cNvGrpSpPr>
          <p:nvPr/>
        </p:nvGrpSpPr>
        <p:grpSpPr bwMode="auto">
          <a:xfrm>
            <a:off x="1440859" y="2198143"/>
            <a:ext cx="9571130" cy="4529227"/>
            <a:chOff x="5731" y="868"/>
            <a:chExt cx="12269" cy="3226"/>
          </a:xfrm>
        </p:grpSpPr>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 y="1002"/>
              <a:ext cx="12240" cy="30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5738" y="875"/>
              <a:ext cx="12255" cy="3212"/>
            </a:xfrm>
            <a:prstGeom prst="rect">
              <a:avLst/>
            </a:prstGeom>
            <a:noFill/>
            <a:ln w="9144">
              <a:solidFill>
                <a:srgbClr val="F04C3D"/>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273084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&lt;html&gt;&lt;head&gt;</a:t>
            </a:r>
          </a:p>
          <a:p>
            <a:r>
              <a:rPr lang="en-US" dirty="0"/>
              <a:t>&lt;style&gt;</a:t>
            </a:r>
          </a:p>
          <a:p>
            <a:r>
              <a:rPr lang="en-US" dirty="0"/>
              <a:t>div {</a:t>
            </a:r>
          </a:p>
          <a:p>
            <a:r>
              <a:rPr lang="en-US" dirty="0"/>
              <a:t>line-height: 20px; margin: 30px; text-align: justify; width: 140px; color: red;</a:t>
            </a:r>
          </a:p>
          <a:p>
            <a:r>
              <a:rPr lang="en-US" dirty="0" err="1"/>
              <a:t>background-color:green</a:t>
            </a:r>
            <a:r>
              <a:rPr lang="en-US" dirty="0"/>
              <a:t>;</a:t>
            </a:r>
          </a:p>
          <a:p>
            <a:r>
              <a:rPr lang="en-US" dirty="0"/>
              <a:t>}</a:t>
            </a:r>
          </a:p>
        </p:txBody>
      </p:sp>
    </p:spTree>
    <p:extLst>
      <p:ext uri="{BB962C8B-B14F-4D97-AF65-F5344CB8AC3E}">
        <p14:creationId xmlns:p14="http://schemas.microsoft.com/office/powerpoint/2010/main" val="4710033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&lt;/style&gt;&lt;/head&gt;&lt;body&gt;&lt;p&gt;A div element is displayed like this:</a:t>
            </a:r>
          </a:p>
          <a:p>
            <a:r>
              <a:rPr lang="en-US" dirty="0"/>
              <a:t>&lt;div&gt;This is some text in a div </a:t>
            </a:r>
            <a:r>
              <a:rPr lang="en-US" dirty="0" err="1"/>
              <a:t>element.This</a:t>
            </a:r>
            <a:r>
              <a:rPr lang="en-US" dirty="0"/>
              <a:t> is some text in a div </a:t>
            </a:r>
            <a:r>
              <a:rPr lang="en-US" dirty="0" err="1"/>
              <a:t>element.This</a:t>
            </a:r>
            <a:r>
              <a:rPr lang="en-US" dirty="0"/>
              <a:t> is some text in a div </a:t>
            </a:r>
            <a:r>
              <a:rPr lang="en-US" dirty="0" err="1"/>
              <a:t>element.This</a:t>
            </a:r>
            <a:r>
              <a:rPr lang="en-US" dirty="0"/>
              <a:t> is some text in a div </a:t>
            </a:r>
            <a:r>
              <a:rPr lang="en-US" dirty="0" err="1"/>
              <a:t>element.This</a:t>
            </a:r>
            <a:r>
              <a:rPr lang="en-US" dirty="0"/>
              <a:t> is some text in a div </a:t>
            </a:r>
            <a:r>
              <a:rPr lang="en-US" dirty="0" err="1"/>
              <a:t>element.This</a:t>
            </a:r>
            <a:r>
              <a:rPr lang="en-US" dirty="0"/>
              <a:t> is some text in a div element.&lt;/div&gt;Change the default CSS settings to see the effect.&lt;/p&gt;&lt;/body&gt;&lt;/html&gt;</a:t>
            </a:r>
          </a:p>
          <a:p>
            <a:endParaRPr lang="en-US" dirty="0"/>
          </a:p>
          <a:p>
            <a:endParaRPr lang="en-US" dirty="0"/>
          </a:p>
        </p:txBody>
      </p:sp>
    </p:spTree>
    <p:extLst>
      <p:ext uri="{BB962C8B-B14F-4D97-AF65-F5344CB8AC3E}">
        <p14:creationId xmlns:p14="http://schemas.microsoft.com/office/powerpoint/2010/main" val="117533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Style Specification Format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Inline Style</a:t>
            </a:r>
            <a:endParaRPr lang="en-US" sz="1200" dirty="0"/>
          </a:p>
          <a:p>
            <a:r>
              <a:rPr lang="en-US" dirty="0"/>
              <a:t>Style=“property0:value0;property1:value1;</a:t>
            </a:r>
          </a:p>
          <a:p>
            <a:r>
              <a:rPr lang="en-US" dirty="0"/>
              <a:t>………</a:t>
            </a:r>
          </a:p>
          <a:p>
            <a:r>
              <a:rPr lang="en-US" dirty="0" err="1"/>
              <a:t>propertyZ:valueZ</a:t>
            </a:r>
            <a:r>
              <a:rPr lang="en-US" dirty="0"/>
              <a:t>;”</a:t>
            </a:r>
          </a:p>
          <a:p>
            <a:pPr lvl="0"/>
            <a:r>
              <a:rPr lang="en-US" b="1" dirty="0"/>
              <a:t>Document Level</a:t>
            </a:r>
          </a:p>
          <a:p>
            <a:r>
              <a:rPr lang="en-US" dirty="0"/>
              <a:t>&lt;style type=“text/</a:t>
            </a:r>
            <a:r>
              <a:rPr lang="en-US" dirty="0" err="1"/>
              <a:t>css</a:t>
            </a:r>
            <a:r>
              <a:rPr lang="en-US" dirty="0"/>
              <a:t>”&gt;</a:t>
            </a:r>
          </a:p>
          <a:p>
            <a:r>
              <a:rPr lang="en-US" dirty="0" err="1"/>
              <a:t>rule_list</a:t>
            </a:r>
            <a:endParaRPr lang="en-US" dirty="0"/>
          </a:p>
          <a:p>
            <a:r>
              <a:rPr lang="en-US" dirty="0"/>
              <a:t>&lt;/style&gt;</a:t>
            </a:r>
          </a:p>
          <a:p>
            <a:pPr lvl="1"/>
            <a:r>
              <a:rPr lang="en-US" dirty="0"/>
              <a:t>Each style rule in a rule list has two parts</a:t>
            </a:r>
            <a:endParaRPr lang="en-US" sz="1200" dirty="0"/>
          </a:p>
          <a:p>
            <a:pPr lvl="1"/>
            <a:r>
              <a:rPr lang="en-US" b="1" dirty="0"/>
              <a:t>Selector—the tag or tags affected by the rule.</a:t>
            </a:r>
            <a:endParaRPr lang="en-US" sz="1200" b="1" dirty="0"/>
          </a:p>
          <a:p>
            <a:pPr lvl="1"/>
            <a:r>
              <a:rPr lang="en-US" dirty="0"/>
              <a:t>List of property/value pairs</a:t>
            </a:r>
            <a:endParaRPr lang="en-US" sz="1200" dirty="0"/>
          </a:p>
          <a:p>
            <a:pPr lvl="1"/>
            <a:r>
              <a:rPr lang="en-US" b="1" dirty="0"/>
              <a:t>Selector { property_1: value_1; property_2: value_2:… </a:t>
            </a:r>
            <a:r>
              <a:rPr lang="en-US" b="1" dirty="0" err="1"/>
              <a:t>property_n</a:t>
            </a:r>
            <a:r>
              <a:rPr lang="en-US" b="1" dirty="0"/>
              <a:t>: </a:t>
            </a:r>
            <a:r>
              <a:rPr lang="en-US" b="1" dirty="0" err="1"/>
              <a:t>value_n</a:t>
            </a:r>
            <a:r>
              <a:rPr lang="en-US" b="1" dirty="0"/>
              <a:t>;}</a:t>
            </a:r>
            <a:endParaRPr lang="en-US" sz="1200" b="1" dirty="0"/>
          </a:p>
          <a:p>
            <a:endParaRPr lang="en-US" dirty="0"/>
          </a:p>
        </p:txBody>
      </p:sp>
    </p:spTree>
    <p:extLst>
      <p:ext uri="{BB962C8B-B14F-4D97-AF65-F5344CB8AC3E}">
        <p14:creationId xmlns:p14="http://schemas.microsoft.com/office/powerpoint/2010/main" val="23964208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928257" y="2740025"/>
            <a:ext cx="10515600" cy="4351338"/>
          </a:xfrm>
        </p:spPr>
        <p:txBody>
          <a:bodyPr/>
          <a:lstStyle/>
          <a:p>
            <a:endParaRPr lang="en-US" dirty="0"/>
          </a:p>
        </p:txBody>
      </p:sp>
      <p:grpSp>
        <p:nvGrpSpPr>
          <p:cNvPr id="4" name="Group 2"/>
          <p:cNvGrpSpPr>
            <a:grpSpLocks/>
          </p:cNvGrpSpPr>
          <p:nvPr/>
        </p:nvGrpSpPr>
        <p:grpSpPr bwMode="auto">
          <a:xfrm>
            <a:off x="744584" y="209006"/>
            <a:ext cx="9797142" cy="6230983"/>
            <a:chOff x="10606" y="-115"/>
            <a:chExt cx="8456" cy="6809"/>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 y="31"/>
              <a:ext cx="7649" cy="60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0612" y="-108"/>
              <a:ext cx="8441" cy="6795"/>
            </a:xfrm>
            <a:prstGeom prst="rect">
              <a:avLst/>
            </a:prstGeom>
            <a:noFill/>
            <a:ln w="9144">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970617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Box Model</a:t>
            </a:r>
            <a:br>
              <a:rPr lang="en-US" dirty="0"/>
            </a:br>
            <a:endParaRPr lang="en-US" dirty="0"/>
          </a:p>
        </p:txBody>
      </p:sp>
      <p:pic>
        <p:nvPicPr>
          <p:cNvPr id="4" name="image47.png"/>
          <p:cNvPicPr>
            <a:picLocks noGrp="1"/>
          </p:cNvPicPr>
          <p:nvPr>
            <p:ph idx="1"/>
          </p:nvPr>
        </p:nvPicPr>
        <p:blipFill>
          <a:blip r:embed="rId2" cstate="print"/>
          <a:stretch>
            <a:fillRect/>
          </a:stretch>
        </p:blipFill>
        <p:spPr>
          <a:xfrm>
            <a:off x="838200" y="1980017"/>
            <a:ext cx="10515600" cy="4042553"/>
          </a:xfrm>
          <a:prstGeom prst="rect">
            <a:avLst/>
          </a:prstGeom>
        </p:spPr>
      </p:pic>
    </p:spTree>
    <p:extLst>
      <p:ext uri="{BB962C8B-B14F-4D97-AF65-F5344CB8AC3E}">
        <p14:creationId xmlns:p14="http://schemas.microsoft.com/office/powerpoint/2010/main" val="18268386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a:r>
              <a:rPr lang="en-US" dirty="0"/>
              <a:t>The CSS box model is essentially a box that wraps around every HTML element. It consists of: margins, borders, padding, and the actual content.</a:t>
            </a:r>
          </a:p>
          <a:p>
            <a:pPr lvl="0"/>
            <a:r>
              <a:rPr lang="en-US" b="1" dirty="0"/>
              <a:t>Content </a:t>
            </a:r>
            <a:r>
              <a:rPr lang="en-US" dirty="0"/>
              <a:t>- The content of the box, where text and images appear</a:t>
            </a:r>
          </a:p>
          <a:p>
            <a:pPr lvl="0"/>
            <a:r>
              <a:rPr lang="en-US" b="1" dirty="0"/>
              <a:t>Padding </a:t>
            </a:r>
            <a:r>
              <a:rPr lang="en-US" dirty="0"/>
              <a:t>- Clears an area around the content. The amount of space between the content of an element and its border , known as padding. The padding is transparent</a:t>
            </a:r>
          </a:p>
          <a:p>
            <a:pPr lvl="0"/>
            <a:r>
              <a:rPr lang="en-US" b="1" dirty="0"/>
              <a:t>Border </a:t>
            </a:r>
            <a:r>
              <a:rPr lang="en-US" dirty="0"/>
              <a:t>- A border that goes around the padding and content</a:t>
            </a:r>
          </a:p>
          <a:p>
            <a:pPr lvl="0"/>
            <a:r>
              <a:rPr lang="en-US" b="1" dirty="0"/>
              <a:t>Margin </a:t>
            </a:r>
            <a:r>
              <a:rPr lang="en-US" dirty="0"/>
              <a:t>- Clears an area outside the border. The space between the border and an adjacent element known as margin. The margin is transparent</a:t>
            </a:r>
          </a:p>
          <a:p>
            <a:pPr lvl="0"/>
            <a:r>
              <a:rPr lang="en-US" dirty="0"/>
              <a:t>The box model allows us to add a border around elements, and to define space between elements.</a:t>
            </a:r>
          </a:p>
          <a:p>
            <a:pPr marL="0" indent="0">
              <a:buNone/>
            </a:pPr>
            <a:br>
              <a:rPr lang="en-US" dirty="0"/>
            </a:br>
            <a:endParaRPr lang="en-US" dirty="0"/>
          </a:p>
        </p:txBody>
      </p:sp>
    </p:spTree>
    <p:extLst>
      <p:ext uri="{BB962C8B-B14F-4D97-AF65-F5344CB8AC3E}">
        <p14:creationId xmlns:p14="http://schemas.microsoft.com/office/powerpoint/2010/main" val="4419925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676525" y="2099945"/>
            <a:ext cx="10515600" cy="4351338"/>
          </a:xfrm>
        </p:spPr>
        <p:txBody>
          <a:bodyPr/>
          <a:lstStyle/>
          <a:p>
            <a:endParaRPr lang="en-US" dirty="0"/>
          </a:p>
        </p:txBody>
      </p:sp>
      <p:grpSp>
        <p:nvGrpSpPr>
          <p:cNvPr id="4" name="Group 2"/>
          <p:cNvGrpSpPr>
            <a:grpSpLocks/>
          </p:cNvGrpSpPr>
          <p:nvPr/>
        </p:nvGrpSpPr>
        <p:grpSpPr bwMode="auto">
          <a:xfrm>
            <a:off x="0" y="200707"/>
            <a:ext cx="11456988" cy="6369910"/>
            <a:chOff x="960" y="340"/>
            <a:chExt cx="18043" cy="7887"/>
          </a:xfrm>
        </p:grpSpPr>
        <p:sp>
          <p:nvSpPr>
            <p:cNvPr id="5" name="Line 3"/>
            <p:cNvSpPr>
              <a:spLocks noChangeShapeType="1"/>
            </p:cNvSpPr>
            <p:nvPr/>
          </p:nvSpPr>
          <p:spPr bwMode="auto">
            <a:xfrm>
              <a:off x="960" y="8168"/>
              <a:ext cx="17280" cy="0"/>
            </a:xfrm>
            <a:prstGeom prst="line">
              <a:avLst/>
            </a:prstGeom>
            <a:noFill/>
            <a:ln w="3048">
              <a:solidFill>
                <a:srgbClr val="7F7F7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 y="339"/>
              <a:ext cx="11285" cy="7887"/>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6" y="1024"/>
              <a:ext cx="6496" cy="584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86" y="472"/>
              <a:ext cx="5806" cy="3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43475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To define the margins of an element, use:</a:t>
            </a:r>
            <a:endParaRPr lang="en-US" sz="1200" dirty="0"/>
          </a:p>
          <a:p>
            <a:pPr lvl="1"/>
            <a:r>
              <a:rPr lang="en-US" dirty="0"/>
              <a:t>margin : </a:t>
            </a:r>
            <a:r>
              <a:rPr lang="en-US" i="1" dirty="0"/>
              <a:t>value</a:t>
            </a:r>
            <a:endParaRPr lang="en-US" sz="1100" dirty="0"/>
          </a:p>
          <a:p>
            <a:pPr lvl="1"/>
            <a:r>
              <a:rPr lang="en-US" dirty="0"/>
              <a:t>where </a:t>
            </a:r>
            <a:r>
              <a:rPr lang="en-US" i="1" dirty="0"/>
              <a:t>value </a:t>
            </a:r>
            <a:r>
              <a:rPr lang="en-US" dirty="0"/>
              <a:t>= a length value (“</a:t>
            </a:r>
            <a:r>
              <a:rPr lang="en-US" dirty="0" err="1"/>
              <a:t>em</a:t>
            </a:r>
            <a:r>
              <a:rPr lang="en-US" dirty="0"/>
              <a:t>” is often used), a percentage (a margin proportional to the element’s width, or auto</a:t>
            </a:r>
            <a:endParaRPr lang="en-US" sz="1100" dirty="0"/>
          </a:p>
          <a:p>
            <a:pPr lvl="0"/>
            <a:r>
              <a:rPr lang="en-US" dirty="0"/>
              <a:t>To set margins on a side, use:</a:t>
            </a:r>
            <a:endParaRPr lang="en-US" sz="1200" dirty="0"/>
          </a:p>
          <a:p>
            <a:pPr lvl="1"/>
            <a:r>
              <a:rPr lang="en-US" b="1" dirty="0"/>
              <a:t>margin-top</a:t>
            </a:r>
          </a:p>
          <a:p>
            <a:pPr lvl="1"/>
            <a:r>
              <a:rPr lang="en-US" b="1" dirty="0"/>
              <a:t>margin-right</a:t>
            </a:r>
            <a:endParaRPr lang="en-US" sz="1100" dirty="0"/>
          </a:p>
          <a:p>
            <a:pPr lvl="1"/>
            <a:r>
              <a:rPr lang="en-US" b="1" dirty="0"/>
              <a:t>margin-bottom</a:t>
            </a:r>
          </a:p>
          <a:p>
            <a:pPr lvl="1"/>
            <a:r>
              <a:rPr lang="en-US" b="1" dirty="0"/>
              <a:t>margin-left</a:t>
            </a:r>
            <a:endParaRPr lang="en-US" sz="1100" dirty="0"/>
          </a:p>
          <a:p>
            <a:pPr lvl="0"/>
            <a:r>
              <a:rPr lang="en-US" dirty="0"/>
              <a:t>E.g., body {margin-left:12px; margin-right:3%; margin-top:10px; margin- bottom:1em}</a:t>
            </a:r>
            <a:endParaRPr lang="en-US" sz="1200" dirty="0"/>
          </a:p>
          <a:p>
            <a:pPr lvl="1"/>
            <a:r>
              <a:rPr lang="en-US" dirty="0"/>
              <a:t>(“</a:t>
            </a:r>
            <a:r>
              <a:rPr lang="en-US" dirty="0" err="1"/>
              <a:t>em</a:t>
            </a:r>
            <a:r>
              <a:rPr lang="en-US" dirty="0"/>
              <a:t>” is often used), a margin proportional to the element’s width, or auto</a:t>
            </a:r>
            <a:endParaRPr lang="en-US" sz="1100" dirty="0"/>
          </a:p>
          <a:p>
            <a:endParaRPr lang="en-US" dirty="0"/>
          </a:p>
        </p:txBody>
      </p:sp>
    </p:spTree>
    <p:extLst>
      <p:ext uri="{BB962C8B-B14F-4D97-AF65-F5344CB8AC3E}">
        <p14:creationId xmlns:p14="http://schemas.microsoft.com/office/powerpoint/2010/main" val="36581670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To define padding, use:</a:t>
            </a:r>
            <a:endParaRPr lang="en-US" sz="1100" dirty="0"/>
          </a:p>
          <a:p>
            <a:pPr lvl="1"/>
            <a:r>
              <a:rPr lang="en-US" dirty="0"/>
              <a:t>padding: </a:t>
            </a:r>
            <a:r>
              <a:rPr lang="en-US" i="1" dirty="0"/>
              <a:t>value</a:t>
            </a:r>
            <a:endParaRPr lang="en-US" sz="1050" dirty="0"/>
          </a:p>
          <a:p>
            <a:pPr lvl="1"/>
            <a:r>
              <a:rPr lang="en-US" b="1" dirty="0"/>
              <a:t>where </a:t>
            </a:r>
            <a:r>
              <a:rPr lang="en-US" b="1" i="1" dirty="0"/>
              <a:t>value </a:t>
            </a:r>
            <a:r>
              <a:rPr lang="en-US" b="1" dirty="0"/>
              <a:t>= a length value or a percentage (a padding </a:t>
            </a:r>
            <a:r>
              <a:rPr lang="en-US" dirty="0"/>
              <a:t>proportional to the element’s width)</a:t>
            </a:r>
            <a:endParaRPr lang="en-US" sz="1100" dirty="0"/>
          </a:p>
          <a:p>
            <a:pPr lvl="0"/>
            <a:r>
              <a:rPr lang="en-US" dirty="0"/>
              <a:t>To set padding on a side, use:</a:t>
            </a:r>
            <a:endParaRPr lang="en-US" sz="1200" dirty="0"/>
          </a:p>
          <a:p>
            <a:pPr lvl="1"/>
            <a:r>
              <a:rPr lang="en-US" b="1" dirty="0"/>
              <a:t>padding-top</a:t>
            </a:r>
          </a:p>
          <a:p>
            <a:pPr lvl="1"/>
            <a:r>
              <a:rPr lang="en-US" b="1" dirty="0"/>
              <a:t>padding-right</a:t>
            </a:r>
            <a:endParaRPr lang="en-US" sz="1100" dirty="0"/>
          </a:p>
          <a:p>
            <a:pPr lvl="1"/>
            <a:r>
              <a:rPr lang="en-US" b="1" dirty="0"/>
              <a:t>padding-bottom</a:t>
            </a:r>
          </a:p>
          <a:p>
            <a:pPr lvl="1"/>
            <a:r>
              <a:rPr lang="en-US" b="1" dirty="0"/>
              <a:t>padding-left</a:t>
            </a:r>
            <a:endParaRPr lang="en-US" sz="1100" dirty="0"/>
          </a:p>
          <a:p>
            <a:endParaRPr lang="en-US" dirty="0"/>
          </a:p>
        </p:txBody>
      </p:sp>
    </p:spTree>
    <p:extLst>
      <p:ext uri="{BB962C8B-B14F-4D97-AF65-F5344CB8AC3E}">
        <p14:creationId xmlns:p14="http://schemas.microsoft.com/office/powerpoint/2010/main" val="26637296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a:r>
              <a:rPr lang="en-US" dirty="0"/>
              <a:t>Border can be set in three ways:</a:t>
            </a:r>
            <a:endParaRPr lang="en-US" sz="1400" dirty="0"/>
          </a:p>
          <a:p>
            <a:pPr lvl="1"/>
            <a:r>
              <a:rPr lang="en-US" b="1" dirty="0"/>
              <a:t>border-width(</a:t>
            </a:r>
            <a:r>
              <a:rPr lang="en-US" b="1" dirty="0" err="1"/>
              <a:t>thin,thick,medium</a:t>
            </a:r>
            <a:r>
              <a:rPr lang="en-US" b="1" dirty="0"/>
              <a:t> or length in pixels)</a:t>
            </a:r>
            <a:endParaRPr lang="en-US" sz="1200" dirty="0"/>
          </a:p>
          <a:p>
            <a:pPr lvl="1"/>
            <a:r>
              <a:rPr lang="en-US" b="1" dirty="0"/>
              <a:t>border-style (</a:t>
            </a:r>
            <a:r>
              <a:rPr lang="en-US" b="1" dirty="0" err="1"/>
              <a:t>dotted,dashed,solid,double,default,none</a:t>
            </a:r>
            <a:r>
              <a:rPr lang="en-US" b="1" dirty="0"/>
              <a:t>)</a:t>
            </a:r>
            <a:endParaRPr lang="en-US" sz="1200" dirty="0"/>
          </a:p>
          <a:p>
            <a:pPr lvl="1"/>
            <a:r>
              <a:rPr lang="en-US" b="1" dirty="0"/>
              <a:t>border-color</a:t>
            </a:r>
            <a:endParaRPr lang="en-US" sz="1200" dirty="0"/>
          </a:p>
          <a:p>
            <a:pPr lvl="1"/>
            <a:r>
              <a:rPr lang="en-US" b="1" dirty="0"/>
              <a:t>Short hands for setting border</a:t>
            </a:r>
            <a:endParaRPr lang="en-US" sz="1200" dirty="0"/>
          </a:p>
          <a:p>
            <a:pPr lvl="1"/>
            <a:r>
              <a:rPr lang="en-US" b="1" dirty="0"/>
              <a:t>Ex: border:5px solid blue ;</a:t>
            </a:r>
            <a:endParaRPr lang="en-US" sz="1200" dirty="0"/>
          </a:p>
          <a:p>
            <a:pPr lvl="1"/>
            <a:r>
              <a:rPr lang="en-US" dirty="0" err="1"/>
              <a:t>td,th</a:t>
            </a:r>
            <a:r>
              <a:rPr lang="en-US" dirty="0"/>
              <a:t> { </a:t>
            </a:r>
            <a:r>
              <a:rPr lang="en-US" dirty="0" err="1"/>
              <a:t>border:thin</a:t>
            </a:r>
            <a:r>
              <a:rPr lang="en-US" dirty="0"/>
              <a:t> double black ; }</a:t>
            </a:r>
            <a:endParaRPr lang="en-US" sz="1200" dirty="0"/>
          </a:p>
          <a:p>
            <a:pPr lvl="0"/>
            <a:r>
              <a:rPr lang="en-US" dirty="0"/>
              <a:t>To set the border, use:</a:t>
            </a:r>
            <a:endParaRPr lang="en-US" sz="1400" dirty="0"/>
          </a:p>
          <a:p>
            <a:pPr lvl="1"/>
            <a:r>
              <a:rPr lang="en-US" dirty="0"/>
              <a:t>border : </a:t>
            </a:r>
            <a:r>
              <a:rPr lang="en-US" i="1" dirty="0" err="1"/>
              <a:t>width_value</a:t>
            </a:r>
            <a:r>
              <a:rPr lang="en-US" i="1" dirty="0"/>
              <a:t> style color</a:t>
            </a:r>
            <a:endParaRPr lang="en-US" sz="1200" dirty="0"/>
          </a:p>
          <a:p>
            <a:pPr lvl="0"/>
            <a:r>
              <a:rPr lang="en-US" dirty="0"/>
              <a:t>To set borders on a side, use:</a:t>
            </a:r>
            <a:endParaRPr lang="en-US" sz="1400" dirty="0"/>
          </a:p>
          <a:p>
            <a:pPr lvl="1"/>
            <a:r>
              <a:rPr lang="en-US" dirty="0"/>
              <a:t>border-top</a:t>
            </a:r>
            <a:endParaRPr lang="en-US" sz="1200" dirty="0"/>
          </a:p>
          <a:p>
            <a:pPr lvl="1"/>
            <a:r>
              <a:rPr lang="en-US" dirty="0"/>
              <a:t>border-bottom</a:t>
            </a:r>
            <a:endParaRPr lang="en-US" sz="1200" dirty="0"/>
          </a:p>
          <a:p>
            <a:pPr lvl="1"/>
            <a:r>
              <a:rPr lang="en-US" dirty="0"/>
              <a:t>border-left</a:t>
            </a:r>
            <a:endParaRPr lang="en-US" sz="1200" dirty="0"/>
          </a:p>
          <a:p>
            <a:pPr lvl="1"/>
            <a:r>
              <a:rPr lang="en-US" dirty="0"/>
              <a:t>border-right</a:t>
            </a:r>
            <a:endParaRPr lang="en-US" sz="1200" dirty="0"/>
          </a:p>
          <a:p>
            <a:endParaRPr lang="en-US" dirty="0"/>
          </a:p>
        </p:txBody>
      </p:sp>
    </p:spTree>
    <p:extLst>
      <p:ext uri="{BB962C8B-B14F-4D97-AF65-F5344CB8AC3E}">
        <p14:creationId xmlns:p14="http://schemas.microsoft.com/office/powerpoint/2010/main" val="24152277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a:r>
              <a:rPr lang="en-US" dirty="0"/>
              <a:t>Border can be set in three ways:</a:t>
            </a:r>
            <a:endParaRPr lang="en-US" sz="1400" dirty="0"/>
          </a:p>
          <a:p>
            <a:pPr lvl="1"/>
            <a:r>
              <a:rPr lang="en-US" b="1" dirty="0"/>
              <a:t>border-width(</a:t>
            </a:r>
            <a:r>
              <a:rPr lang="en-US" b="1" dirty="0" err="1"/>
              <a:t>thin,thick,medium</a:t>
            </a:r>
            <a:r>
              <a:rPr lang="en-US" b="1" dirty="0"/>
              <a:t> or length in pixels)</a:t>
            </a:r>
            <a:endParaRPr lang="en-US" sz="1200" dirty="0"/>
          </a:p>
          <a:p>
            <a:pPr lvl="1"/>
            <a:r>
              <a:rPr lang="en-US" b="1" dirty="0"/>
              <a:t>border-style (</a:t>
            </a:r>
            <a:r>
              <a:rPr lang="en-US" b="1" dirty="0" err="1"/>
              <a:t>dotted,dashed,solid,double.default</a:t>
            </a:r>
            <a:r>
              <a:rPr lang="en-US" b="1" dirty="0"/>
              <a:t>-none)</a:t>
            </a:r>
            <a:endParaRPr lang="en-US" sz="1200" dirty="0"/>
          </a:p>
          <a:p>
            <a:pPr lvl="1"/>
            <a:r>
              <a:rPr lang="en-US" b="1" dirty="0"/>
              <a:t>border-color</a:t>
            </a:r>
            <a:endParaRPr lang="en-US" sz="1200" dirty="0"/>
          </a:p>
          <a:p>
            <a:pPr lvl="1"/>
            <a:r>
              <a:rPr lang="en-US" b="1" dirty="0"/>
              <a:t>Short hands for setting border</a:t>
            </a:r>
            <a:endParaRPr lang="en-US" sz="1200" dirty="0"/>
          </a:p>
          <a:p>
            <a:pPr lvl="1"/>
            <a:r>
              <a:rPr lang="en-US" b="1" dirty="0"/>
              <a:t>Ex: border:5px solid blue ;</a:t>
            </a:r>
            <a:endParaRPr lang="en-US" sz="1200" dirty="0"/>
          </a:p>
          <a:p>
            <a:pPr lvl="1"/>
            <a:r>
              <a:rPr lang="en-US" dirty="0" err="1"/>
              <a:t>td,th</a:t>
            </a:r>
            <a:r>
              <a:rPr lang="en-US" dirty="0"/>
              <a:t> { </a:t>
            </a:r>
            <a:r>
              <a:rPr lang="en-US" dirty="0" err="1"/>
              <a:t>border:thin</a:t>
            </a:r>
            <a:r>
              <a:rPr lang="en-US" dirty="0"/>
              <a:t> double black ; }</a:t>
            </a:r>
            <a:endParaRPr lang="en-US" sz="1200" dirty="0"/>
          </a:p>
          <a:p>
            <a:pPr lvl="0"/>
            <a:r>
              <a:rPr lang="en-US" dirty="0"/>
              <a:t>To set the border, use:</a:t>
            </a:r>
            <a:endParaRPr lang="en-US" sz="1400" dirty="0"/>
          </a:p>
          <a:p>
            <a:pPr lvl="1"/>
            <a:r>
              <a:rPr lang="en-US" dirty="0"/>
              <a:t>border : </a:t>
            </a:r>
            <a:r>
              <a:rPr lang="en-US" i="1" dirty="0" err="1"/>
              <a:t>width_value</a:t>
            </a:r>
            <a:r>
              <a:rPr lang="en-US" i="1" dirty="0"/>
              <a:t> style color</a:t>
            </a:r>
            <a:endParaRPr lang="en-US" sz="1200" dirty="0"/>
          </a:p>
          <a:p>
            <a:pPr lvl="0"/>
            <a:r>
              <a:rPr lang="en-US" dirty="0"/>
              <a:t>To set borders on a side, use:</a:t>
            </a:r>
            <a:endParaRPr lang="en-US" sz="1400" dirty="0"/>
          </a:p>
          <a:p>
            <a:pPr lvl="1"/>
            <a:r>
              <a:rPr lang="en-US" dirty="0"/>
              <a:t>border-top</a:t>
            </a:r>
            <a:endParaRPr lang="en-US" sz="1200" dirty="0"/>
          </a:p>
          <a:p>
            <a:pPr lvl="1"/>
            <a:r>
              <a:rPr lang="en-US" dirty="0"/>
              <a:t>border-bottom</a:t>
            </a:r>
            <a:endParaRPr lang="en-US" sz="1200" dirty="0"/>
          </a:p>
          <a:p>
            <a:pPr lvl="1"/>
            <a:r>
              <a:rPr lang="en-US" dirty="0"/>
              <a:t>border-left</a:t>
            </a:r>
            <a:endParaRPr lang="en-US" sz="1200" dirty="0"/>
          </a:p>
          <a:p>
            <a:pPr lvl="1"/>
            <a:r>
              <a:rPr lang="en-US" dirty="0"/>
              <a:t>border-right</a:t>
            </a:r>
            <a:endParaRPr lang="en-US" sz="1200" dirty="0"/>
          </a:p>
          <a:p>
            <a:endParaRPr lang="en-US" dirty="0"/>
          </a:p>
        </p:txBody>
      </p:sp>
    </p:spTree>
    <p:extLst>
      <p:ext uri="{BB962C8B-B14F-4D97-AF65-F5344CB8AC3E}">
        <p14:creationId xmlns:p14="http://schemas.microsoft.com/office/powerpoint/2010/main" val="277383890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&lt;style type=“text/</a:t>
            </a:r>
            <a:r>
              <a:rPr lang="en-US" dirty="0" err="1"/>
              <a:t>css</a:t>
            </a:r>
            <a:r>
              <a:rPr lang="en-US" dirty="0"/>
              <a:t>”&gt;</a:t>
            </a:r>
          </a:p>
          <a:p>
            <a:r>
              <a:rPr lang="en-US" dirty="0"/>
              <a:t>table{</a:t>
            </a:r>
          </a:p>
          <a:p>
            <a:r>
              <a:rPr lang="en-US" dirty="0"/>
              <a:t>padding-left:20px; padding-right:10pt; padding-top:3%; padding-bottom:1%; </a:t>
            </a:r>
            <a:r>
              <a:rPr lang="en-US" dirty="0" err="1"/>
              <a:t>border-left:dotted</a:t>
            </a:r>
            <a:r>
              <a:rPr lang="en-US" dirty="0"/>
              <a:t>; </a:t>
            </a:r>
            <a:r>
              <a:rPr lang="en-US" dirty="0" err="1"/>
              <a:t>border-right:double</a:t>
            </a:r>
            <a:r>
              <a:rPr lang="en-US" dirty="0"/>
              <a:t>; </a:t>
            </a:r>
            <a:r>
              <a:rPr lang="en-US" dirty="0" err="1"/>
              <a:t>border-top:oblique</a:t>
            </a:r>
            <a:r>
              <a:rPr lang="en-US" dirty="0"/>
              <a:t>; </a:t>
            </a:r>
            <a:r>
              <a:rPr lang="en-US" dirty="0" err="1"/>
              <a:t>border-bottom:solid</a:t>
            </a:r>
            <a:r>
              <a:rPr lang="en-US" dirty="0"/>
              <a:t>; border-width:10px; </a:t>
            </a:r>
            <a:r>
              <a:rPr lang="en-US" dirty="0" err="1"/>
              <a:t>border-color:red</a:t>
            </a:r>
            <a:endParaRPr lang="en-US" dirty="0"/>
          </a:p>
          <a:p>
            <a:r>
              <a:rPr lang="en-US" dirty="0"/>
              <a:t>}</a:t>
            </a:r>
          </a:p>
          <a:p>
            <a:r>
              <a:rPr lang="en-US" dirty="0"/>
              <a:t>&lt;/style&gt;</a:t>
            </a:r>
          </a:p>
          <a:p>
            <a:endParaRPr lang="en-US" dirty="0"/>
          </a:p>
        </p:txBody>
      </p:sp>
    </p:spTree>
    <p:extLst>
      <p:ext uri="{BB962C8B-B14F-4D97-AF65-F5344CB8AC3E}">
        <p14:creationId xmlns:p14="http://schemas.microsoft.com/office/powerpoint/2010/main" val="9386972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1932967" cy="4351338"/>
          </a:xfrm>
        </p:spPr>
        <p:txBody>
          <a:bodyPr/>
          <a:lstStyle/>
          <a:p>
            <a:endParaRPr lang="en-US" dirty="0"/>
          </a:p>
        </p:txBody>
      </p:sp>
      <p:grpSp>
        <p:nvGrpSpPr>
          <p:cNvPr id="4" name="Group 2"/>
          <p:cNvGrpSpPr>
            <a:grpSpLocks/>
          </p:cNvGrpSpPr>
          <p:nvPr/>
        </p:nvGrpSpPr>
        <p:grpSpPr bwMode="auto">
          <a:xfrm>
            <a:off x="-2132013" y="4763"/>
            <a:ext cx="14324013" cy="6781800"/>
            <a:chOff x="0" y="0"/>
            <a:chExt cx="18970" cy="1068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95" cy="106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4" y="1366"/>
              <a:ext cx="8876" cy="62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0610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Style Specification Format</a:t>
            </a:r>
            <a:br>
              <a:rPr lang="en-US" dirty="0"/>
            </a:br>
            <a:endParaRPr lang="en-US" dirty="0"/>
          </a:p>
        </p:txBody>
      </p:sp>
      <p:sp>
        <p:nvSpPr>
          <p:cNvPr id="3" name="Content Placeholder 2"/>
          <p:cNvSpPr>
            <a:spLocks noGrp="1"/>
          </p:cNvSpPr>
          <p:nvPr>
            <p:ph idx="1"/>
          </p:nvPr>
        </p:nvSpPr>
        <p:spPr/>
        <p:txBody>
          <a:bodyPr/>
          <a:lstStyle/>
          <a:p>
            <a:pPr lvl="0"/>
            <a:r>
              <a:rPr lang="en-US" dirty="0"/>
              <a:t>External Style sheet</a:t>
            </a:r>
            <a:endParaRPr lang="en-US" sz="1200" dirty="0"/>
          </a:p>
          <a:p>
            <a:r>
              <a:rPr lang="en-US" dirty="0"/>
              <a:t>&lt;link </a:t>
            </a:r>
            <a:r>
              <a:rPr lang="en-US" dirty="0" err="1"/>
              <a:t>href</a:t>
            </a:r>
            <a:r>
              <a:rPr lang="en-US" dirty="0"/>
              <a:t>=URL </a:t>
            </a:r>
            <a:r>
              <a:rPr lang="en-US" dirty="0" err="1"/>
              <a:t>rel</a:t>
            </a:r>
            <a:r>
              <a:rPr lang="en-US" dirty="0"/>
              <a:t>=“</a:t>
            </a:r>
            <a:r>
              <a:rPr lang="en-US" dirty="0" err="1"/>
              <a:t>relation_type</a:t>
            </a:r>
            <a:r>
              <a:rPr lang="en-US" dirty="0"/>
              <a:t>” type=“</a:t>
            </a:r>
            <a:r>
              <a:rPr lang="en-US" dirty="0" err="1"/>
              <a:t>link_type</a:t>
            </a:r>
            <a:r>
              <a:rPr lang="en-US" dirty="0"/>
              <a:t>”&gt;</a:t>
            </a:r>
          </a:p>
          <a:p>
            <a:pPr lvl="0"/>
            <a:r>
              <a:rPr lang="en-US" dirty="0"/>
              <a:t>URL is the file.css</a:t>
            </a:r>
            <a:endParaRPr lang="en-US" sz="1200" dirty="0"/>
          </a:p>
          <a:p>
            <a:pPr lvl="1"/>
            <a:r>
              <a:rPr lang="en-US" dirty="0" err="1"/>
              <a:t>Relation_type</a:t>
            </a:r>
            <a:r>
              <a:rPr lang="en-US" dirty="0"/>
              <a:t>=“</a:t>
            </a:r>
            <a:r>
              <a:rPr lang="en-US" dirty="0" err="1"/>
              <a:t>stylesheet</a:t>
            </a:r>
            <a:r>
              <a:rPr lang="en-US" dirty="0"/>
              <a:t>”</a:t>
            </a:r>
            <a:endParaRPr lang="en-US" sz="1200" dirty="0"/>
          </a:p>
          <a:p>
            <a:pPr lvl="1"/>
            <a:r>
              <a:rPr lang="en-US" dirty="0" err="1"/>
              <a:t>Link_type</a:t>
            </a:r>
            <a:r>
              <a:rPr lang="en-US" dirty="0"/>
              <a:t>=“text/</a:t>
            </a:r>
            <a:r>
              <a:rPr lang="en-US" dirty="0" err="1"/>
              <a:t>css</a:t>
            </a:r>
            <a:r>
              <a:rPr lang="en-US" dirty="0"/>
              <a:t>”</a:t>
            </a:r>
            <a:endParaRPr lang="en-US" sz="1200" dirty="0"/>
          </a:p>
          <a:p>
            <a:pPr lvl="0"/>
            <a:r>
              <a:rPr lang="en-US" dirty="0"/>
              <a:t>Do not include &lt;style&gt; tags</a:t>
            </a:r>
            <a:endParaRPr lang="en-US" sz="1200" dirty="0"/>
          </a:p>
          <a:p>
            <a:pPr lvl="0"/>
            <a:r>
              <a:rPr lang="en-US" dirty="0"/>
              <a:t>Save the document as filename.css</a:t>
            </a:r>
            <a:endParaRPr lang="en-US" sz="1200" dirty="0"/>
          </a:p>
          <a:p>
            <a:endParaRPr lang="en-US" dirty="0"/>
          </a:p>
        </p:txBody>
      </p:sp>
    </p:spTree>
    <p:extLst>
      <p:ext uri="{BB962C8B-B14F-4D97-AF65-F5344CB8AC3E}">
        <p14:creationId xmlns:p14="http://schemas.microsoft.com/office/powerpoint/2010/main" val="11711306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2600440" cy="5278604"/>
          </a:xfrm>
        </p:spPr>
        <p:txBody>
          <a:bodyPr/>
          <a:lstStyle/>
          <a:p>
            <a:endParaRPr lang="en-US" dirty="0"/>
          </a:p>
        </p:txBody>
      </p:sp>
      <p:grpSp>
        <p:nvGrpSpPr>
          <p:cNvPr id="4" name="Group 2"/>
          <p:cNvGrpSpPr>
            <a:grpSpLocks/>
          </p:cNvGrpSpPr>
          <p:nvPr/>
        </p:nvGrpSpPr>
        <p:grpSpPr bwMode="auto">
          <a:xfrm>
            <a:off x="-1731964" y="3175"/>
            <a:ext cx="13923963" cy="6451413"/>
            <a:chOff x="982" y="-7793"/>
            <a:chExt cx="17710" cy="8376"/>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 y="-7794"/>
              <a:ext cx="9240" cy="836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1" y="-5341"/>
              <a:ext cx="8506" cy="59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10164" y="-5348"/>
              <a:ext cx="8520" cy="5924"/>
            </a:xfrm>
            <a:prstGeom prst="rect">
              <a:avLst/>
            </a:prstGeom>
            <a:noFill/>
            <a:ln w="9144">
              <a:solidFill>
                <a:srgbClr val="FFD2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78471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5091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styles</a:t>
            </a:r>
            <a:br>
              <a:rPr lang="en-US" dirty="0"/>
            </a:br>
            <a:endParaRPr lang="en-US" dirty="0"/>
          </a:p>
        </p:txBody>
      </p:sp>
      <p:sp>
        <p:nvSpPr>
          <p:cNvPr id="6" name="Rectangle 5"/>
          <p:cNvSpPr/>
          <p:nvPr/>
        </p:nvSpPr>
        <p:spPr>
          <a:xfrm>
            <a:off x="509451" y="2276271"/>
            <a:ext cx="10411098" cy="1631216"/>
          </a:xfrm>
          <a:prstGeom prst="rect">
            <a:avLst/>
          </a:prstGeom>
        </p:spPr>
        <p:txBody>
          <a:bodyPr wrap="square">
            <a:spAutoFit/>
          </a:bodyPr>
          <a:lstStyle/>
          <a:p>
            <a:pPr marL="342900" marR="0" lvl="0" indent="-342900">
              <a:spcBef>
                <a:spcPts val="500"/>
              </a:spcBef>
              <a:spcAft>
                <a:spcPts val="0"/>
              </a:spcAft>
              <a:buFont typeface="Arial" panose="020B0604020202020204" pitchFamily="34" charset="0"/>
              <a:buChar char="►"/>
              <a:tabLst>
                <a:tab pos="678815" algn="l"/>
              </a:tabLst>
            </a:pPr>
            <a:r>
              <a:rPr lang="en-US" dirty="0">
                <a:solidFill>
                  <a:srgbClr val="7F7F7F"/>
                </a:solidFill>
                <a:effectLst/>
                <a:latin typeface="Segoe UI" panose="020B0502040204020203" pitchFamily="34" charset="0"/>
                <a:ea typeface="Segoe UI" panose="020B0502040204020203" pitchFamily="34" charset="0"/>
              </a:rPr>
              <a:t>Add</a:t>
            </a:r>
            <a:r>
              <a:rPr lang="en-US" spc="-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styles</a:t>
            </a:r>
            <a:r>
              <a:rPr lang="en-US" spc="-2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to</a:t>
            </a:r>
            <a:r>
              <a:rPr lang="en-US" spc="1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each tag</a:t>
            </a:r>
            <a:r>
              <a:rPr lang="en-US" spc="-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within</a:t>
            </a:r>
            <a:r>
              <a:rPr lang="en-US" spc="2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the</a:t>
            </a:r>
            <a:r>
              <a:rPr lang="en-US" spc="-1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HTML</a:t>
            </a:r>
            <a:r>
              <a:rPr lang="en-US" spc="-1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file</a:t>
            </a:r>
            <a:endParaRPr lang="en-US" sz="1000" dirty="0">
              <a:effectLst/>
              <a:latin typeface="Segoe UI" panose="020B0502040204020203" pitchFamily="34" charset="0"/>
              <a:ea typeface="Segoe UI" panose="020B0502040204020203" pitchFamily="34" charset="0"/>
            </a:endParaRPr>
          </a:p>
          <a:p>
            <a:pPr marL="342900" marR="0" lvl="0" indent="-342900">
              <a:spcBef>
                <a:spcPts val="265"/>
              </a:spcBef>
              <a:spcAft>
                <a:spcPts val="0"/>
              </a:spcAft>
              <a:buFont typeface="Arial" panose="020B0604020202020204" pitchFamily="34" charset="0"/>
              <a:buChar char="►"/>
              <a:tabLst>
                <a:tab pos="678815" algn="l"/>
              </a:tabLst>
            </a:pPr>
            <a:r>
              <a:rPr lang="en-US" dirty="0">
                <a:solidFill>
                  <a:srgbClr val="7F7F7F"/>
                </a:solidFill>
                <a:effectLst/>
                <a:latin typeface="Segoe UI" panose="020B0502040204020203" pitchFamily="34" charset="0"/>
                <a:ea typeface="Segoe UI" panose="020B0502040204020203" pitchFamily="34" charset="0"/>
              </a:rPr>
              <a:t>Use</a:t>
            </a:r>
            <a:r>
              <a:rPr lang="en-US" spc="-2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it when</a:t>
            </a:r>
            <a:r>
              <a:rPr lang="en-US" spc="-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you</a:t>
            </a:r>
            <a:r>
              <a:rPr lang="en-US" spc="1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need</a:t>
            </a:r>
            <a:r>
              <a:rPr lang="en-US" spc="-1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to</a:t>
            </a:r>
            <a:r>
              <a:rPr lang="en-US" spc="-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format</a:t>
            </a:r>
            <a:r>
              <a:rPr lang="en-US" spc="-2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just a</a:t>
            </a:r>
            <a:r>
              <a:rPr lang="en-US" spc="-1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single</a:t>
            </a:r>
            <a:r>
              <a:rPr lang="en-US" spc="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section</a:t>
            </a:r>
            <a:r>
              <a:rPr lang="en-US" spc="1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in</a:t>
            </a:r>
            <a:r>
              <a:rPr lang="en-US" spc="1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a</a:t>
            </a:r>
            <a:r>
              <a:rPr lang="en-US" spc="-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web</a:t>
            </a:r>
            <a:r>
              <a:rPr lang="en-US" spc="-1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page</a:t>
            </a:r>
            <a:endParaRPr lang="en-US" sz="1000" dirty="0">
              <a:effectLst/>
              <a:latin typeface="Segoe UI" panose="020B0502040204020203" pitchFamily="34" charset="0"/>
              <a:ea typeface="Segoe UI" panose="020B0502040204020203" pitchFamily="34" charset="0"/>
            </a:endParaRPr>
          </a:p>
          <a:p>
            <a:pPr marL="342900" marR="0" lvl="0" indent="-342900">
              <a:spcBef>
                <a:spcPts val="265"/>
              </a:spcBef>
              <a:spcAft>
                <a:spcPts val="0"/>
              </a:spcAft>
              <a:buFont typeface="Arial" panose="020B0604020202020204" pitchFamily="34" charset="0"/>
              <a:buChar char="►"/>
              <a:tabLst>
                <a:tab pos="678815" algn="l"/>
              </a:tabLst>
            </a:pPr>
            <a:r>
              <a:rPr lang="en-US" dirty="0">
                <a:solidFill>
                  <a:srgbClr val="7F7F7F"/>
                </a:solidFill>
                <a:effectLst/>
                <a:latin typeface="Segoe UI" panose="020B0502040204020203" pitchFamily="34" charset="0"/>
                <a:ea typeface="Segoe UI" panose="020B0502040204020203" pitchFamily="34" charset="0"/>
              </a:rPr>
              <a:t>style</a:t>
            </a:r>
            <a:r>
              <a:rPr lang="en-US" spc="-2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information</a:t>
            </a:r>
            <a:r>
              <a:rPr lang="en-US" spc="4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is</a:t>
            </a:r>
            <a:r>
              <a:rPr lang="en-US" spc="-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directly</a:t>
            </a:r>
            <a:r>
              <a:rPr lang="en-US" spc="1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attached</a:t>
            </a:r>
            <a:r>
              <a:rPr lang="en-US" spc="-1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to</a:t>
            </a:r>
            <a:r>
              <a:rPr lang="en-US" spc="-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the HTML</a:t>
            </a:r>
            <a:r>
              <a:rPr lang="en-US" spc="-2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elements</a:t>
            </a:r>
            <a:r>
              <a:rPr lang="en-US" spc="-2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they</a:t>
            </a:r>
            <a:r>
              <a:rPr lang="en-US" spc="-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affect</a:t>
            </a:r>
            <a:endParaRPr lang="en-US" sz="1000" dirty="0">
              <a:effectLst/>
              <a:latin typeface="Segoe UI" panose="020B0502040204020203" pitchFamily="34" charset="0"/>
              <a:ea typeface="Segoe UI" panose="020B0502040204020203" pitchFamily="34" charset="0"/>
            </a:endParaRPr>
          </a:p>
          <a:p>
            <a:pPr marL="342900" marR="0" lvl="0" indent="-342900">
              <a:spcBef>
                <a:spcPts val="260"/>
              </a:spcBef>
              <a:spcAft>
                <a:spcPts val="0"/>
              </a:spcAft>
              <a:buFont typeface="Arial" panose="020B0604020202020204" pitchFamily="34" charset="0"/>
              <a:buChar char="►"/>
              <a:tabLst>
                <a:tab pos="678815" algn="l"/>
              </a:tabLst>
            </a:pPr>
            <a:r>
              <a:rPr lang="en-US" dirty="0">
                <a:solidFill>
                  <a:srgbClr val="7F7F7F"/>
                </a:solidFill>
                <a:effectLst/>
                <a:latin typeface="Segoe UI" panose="020B0502040204020203" pitchFamily="34" charset="0"/>
                <a:ea typeface="Segoe UI" panose="020B0502040204020203" pitchFamily="34" charset="0"/>
              </a:rPr>
              <a:t>Attribute</a:t>
            </a:r>
            <a:r>
              <a:rPr lang="en-US" spc="-25" dirty="0">
                <a:solidFill>
                  <a:srgbClr val="7F7F7F"/>
                </a:solidFill>
                <a:effectLst/>
                <a:latin typeface="Segoe UI" panose="020B0502040204020203" pitchFamily="34" charset="0"/>
                <a:ea typeface="Segoe UI" panose="020B0502040204020203" pitchFamily="34" charset="0"/>
              </a:rPr>
              <a:t> </a:t>
            </a:r>
            <a:r>
              <a:rPr lang="en-US" dirty="0" err="1">
                <a:solidFill>
                  <a:srgbClr val="7F7F7F"/>
                </a:solidFill>
                <a:effectLst/>
                <a:latin typeface="Segoe UI" panose="020B0502040204020203" pitchFamily="34" charset="0"/>
                <a:ea typeface="Segoe UI" panose="020B0502040204020203" pitchFamily="34" charset="0"/>
              </a:rPr>
              <a:t>style,followed</a:t>
            </a:r>
            <a:r>
              <a:rPr lang="en-US" spc="1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by</a:t>
            </a:r>
            <a:r>
              <a:rPr lang="en-US" spc="-2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a</a:t>
            </a:r>
            <a:r>
              <a:rPr lang="en-US" spc="-2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colon</a:t>
            </a:r>
            <a:r>
              <a:rPr lang="en-US" spc="2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and</a:t>
            </a:r>
            <a:r>
              <a:rPr lang="en-US" spc="-1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a</a:t>
            </a:r>
            <a:r>
              <a:rPr lang="en-US" spc="-2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value</a:t>
            </a:r>
            <a:endParaRPr lang="en-US" sz="1000" dirty="0">
              <a:effectLst/>
              <a:latin typeface="Segoe UI" panose="020B0502040204020203" pitchFamily="34" charset="0"/>
              <a:ea typeface="Segoe UI" panose="020B0502040204020203" pitchFamily="34" charset="0"/>
            </a:endParaRPr>
          </a:p>
          <a:p>
            <a:pPr marL="342900" marR="0" lvl="0" indent="-342900">
              <a:spcBef>
                <a:spcPts val="270"/>
              </a:spcBef>
              <a:spcAft>
                <a:spcPts val="0"/>
              </a:spcAft>
              <a:buFont typeface="Arial" panose="020B0604020202020204" pitchFamily="34" charset="0"/>
              <a:buChar char="►"/>
              <a:tabLst>
                <a:tab pos="678815" algn="l"/>
              </a:tabLst>
            </a:pPr>
            <a:r>
              <a:rPr lang="en-US" dirty="0">
                <a:solidFill>
                  <a:srgbClr val="7F7F7F"/>
                </a:solidFill>
                <a:effectLst/>
                <a:latin typeface="Segoe UI" panose="020B0502040204020203" pitchFamily="34" charset="0"/>
                <a:ea typeface="Segoe UI" panose="020B0502040204020203" pitchFamily="34" charset="0"/>
              </a:rPr>
              <a:t>&lt;h1</a:t>
            </a:r>
            <a:r>
              <a:rPr lang="en-US" spc="1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style=“</a:t>
            </a:r>
            <a:r>
              <a:rPr lang="en-US" dirty="0" err="1">
                <a:solidFill>
                  <a:srgbClr val="7F7F7F"/>
                </a:solidFill>
                <a:effectLst/>
                <a:latin typeface="Segoe UI" panose="020B0502040204020203" pitchFamily="34" charset="0"/>
                <a:ea typeface="Segoe UI" panose="020B0502040204020203" pitchFamily="34" charset="0"/>
              </a:rPr>
              <a:t>color:red</a:t>
            </a:r>
            <a:r>
              <a:rPr lang="en-US" dirty="0">
                <a:solidFill>
                  <a:srgbClr val="7F7F7F"/>
                </a:solidFill>
                <a:effectLst/>
                <a:latin typeface="Segoe UI" panose="020B0502040204020203" pitchFamily="34" charset="0"/>
                <a:ea typeface="Segoe UI" panose="020B0502040204020203" pitchFamily="34" charset="0"/>
              </a:rPr>
              <a:t>;</a:t>
            </a:r>
            <a:r>
              <a:rPr lang="en-US" spc="2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font-family:</a:t>
            </a:r>
            <a:r>
              <a:rPr lang="en-US" spc="30"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sans-</a:t>
            </a:r>
            <a:r>
              <a:rPr lang="en-US" dirty="0" err="1">
                <a:solidFill>
                  <a:srgbClr val="7F7F7F"/>
                </a:solidFill>
                <a:effectLst/>
                <a:latin typeface="Segoe UI" panose="020B0502040204020203" pitchFamily="34" charset="0"/>
                <a:ea typeface="Segoe UI" panose="020B0502040204020203" pitchFamily="34" charset="0"/>
              </a:rPr>
              <a:t>sarif</a:t>
            </a:r>
            <a:r>
              <a:rPr lang="en-US" dirty="0">
                <a:solidFill>
                  <a:srgbClr val="7F7F7F"/>
                </a:solidFill>
                <a:effectLst/>
                <a:latin typeface="Segoe UI" panose="020B0502040204020203" pitchFamily="34" charset="0"/>
                <a:ea typeface="Segoe UI" panose="020B0502040204020203" pitchFamily="34" charset="0"/>
              </a:rPr>
              <a:t>”&gt;India</a:t>
            </a:r>
            <a:r>
              <a:rPr lang="en-US" spc="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is</a:t>
            </a:r>
            <a:r>
              <a:rPr lang="en-US" spc="1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my</a:t>
            </a:r>
            <a:r>
              <a:rPr lang="en-US" spc="5" dirty="0">
                <a:solidFill>
                  <a:srgbClr val="7F7F7F"/>
                </a:solidFill>
                <a:effectLst/>
                <a:latin typeface="Segoe UI" panose="020B0502040204020203" pitchFamily="34" charset="0"/>
                <a:ea typeface="Segoe UI" panose="020B0502040204020203" pitchFamily="34" charset="0"/>
              </a:rPr>
              <a:t> </a:t>
            </a:r>
            <a:r>
              <a:rPr lang="en-US" dirty="0">
                <a:solidFill>
                  <a:srgbClr val="7F7F7F"/>
                </a:solidFill>
                <a:effectLst/>
                <a:latin typeface="Segoe UI" panose="020B0502040204020203" pitchFamily="34" charset="0"/>
                <a:ea typeface="Segoe UI" panose="020B0502040204020203" pitchFamily="34" charset="0"/>
              </a:rPr>
              <a:t>country&lt;/h1&gt;</a:t>
            </a:r>
            <a:endParaRPr lang="en-US" sz="1000" dirty="0">
              <a:effectLst/>
              <a:latin typeface="Segoe UI" panose="020B0502040204020203" pitchFamily="34" charset="0"/>
              <a:ea typeface="Segoe UI" panose="020B0502040204020203" pitchFamily="34" charset="0"/>
            </a:endParaRPr>
          </a:p>
        </p:txBody>
      </p:sp>
    </p:spTree>
    <p:extLst>
      <p:ext uri="{BB962C8B-B14F-4D97-AF65-F5344CB8AC3E}">
        <p14:creationId xmlns:p14="http://schemas.microsoft.com/office/powerpoint/2010/main" val="1904604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image9.png"/>
          <p:cNvPicPr>
            <a:picLocks noGrp="1"/>
          </p:cNvPicPr>
          <p:nvPr>
            <p:ph idx="1"/>
          </p:nvPr>
        </p:nvPicPr>
        <p:blipFill>
          <a:blip r:embed="rId2" cstate="print"/>
          <a:stretch>
            <a:fillRect/>
          </a:stretch>
        </p:blipFill>
        <p:spPr>
          <a:xfrm>
            <a:off x="718457" y="2272937"/>
            <a:ext cx="10489473" cy="3840479"/>
          </a:xfrm>
          <a:prstGeom prst="rect">
            <a:avLst/>
          </a:prstGeom>
        </p:spPr>
      </p:pic>
    </p:spTree>
    <p:extLst>
      <p:ext uri="{BB962C8B-B14F-4D97-AF65-F5344CB8AC3E}">
        <p14:creationId xmlns:p14="http://schemas.microsoft.com/office/powerpoint/2010/main" val="2189805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flipV="1">
            <a:off x="7080069" y="7576457"/>
            <a:ext cx="2939142" cy="91440"/>
          </a:xfrm>
        </p:spPr>
        <p:txBody>
          <a:bodyPr>
            <a:normAutofit fontScale="25000" lnSpcReduction="20000"/>
          </a:bodyPr>
          <a:lstStyle/>
          <a:p>
            <a:endParaRPr lang="en-US" dirty="0"/>
          </a:p>
        </p:txBody>
      </p:sp>
      <p:grpSp>
        <p:nvGrpSpPr>
          <p:cNvPr id="4" name="Group 2"/>
          <p:cNvGrpSpPr>
            <a:grpSpLocks/>
          </p:cNvGrpSpPr>
          <p:nvPr/>
        </p:nvGrpSpPr>
        <p:grpSpPr bwMode="auto">
          <a:xfrm>
            <a:off x="55857" y="1612311"/>
            <a:ext cx="12080285" cy="4501106"/>
            <a:chOff x="302" y="279"/>
            <a:chExt cx="18869" cy="6917"/>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 y="279"/>
              <a:ext cx="9725" cy="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0" y="1016"/>
              <a:ext cx="9272" cy="4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1224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styles</a:t>
            </a:r>
            <a:endParaRPr lang="en-US" dirty="0"/>
          </a:p>
        </p:txBody>
      </p:sp>
      <p:sp>
        <p:nvSpPr>
          <p:cNvPr id="3" name="Content Placeholder 2"/>
          <p:cNvSpPr>
            <a:spLocks noGrp="1"/>
          </p:cNvSpPr>
          <p:nvPr>
            <p:ph idx="1"/>
          </p:nvPr>
        </p:nvSpPr>
        <p:spPr/>
        <p:txBody>
          <a:bodyPr>
            <a:normAutofit fontScale="92500"/>
          </a:bodyPr>
          <a:lstStyle/>
          <a:p>
            <a:pPr lvl="0"/>
            <a:r>
              <a:rPr lang="en-US" dirty="0"/>
              <a:t>Attribute style specifies an element’s style.</a:t>
            </a:r>
          </a:p>
          <a:p>
            <a:pPr lvl="0"/>
            <a:r>
              <a:rPr lang="en-US" dirty="0"/>
              <a:t> Each CSS property (font-size in this case) is followed by a colon and a value the two properties, font-size and color are separated by a semicolon.</a:t>
            </a:r>
          </a:p>
          <a:p>
            <a:pPr lvl="0"/>
            <a:r>
              <a:rPr lang="en-US" dirty="0"/>
              <a:t>set the given paragraph’s color to </a:t>
            </a:r>
            <a:r>
              <a:rPr lang="en-US" dirty="0" err="1"/>
              <a:t>deepskyblue</a:t>
            </a:r>
            <a:r>
              <a:rPr lang="en-US" dirty="0"/>
              <a:t>. Hexadecimal codes may be used in place of color names.</a:t>
            </a:r>
          </a:p>
          <a:p>
            <a:pPr lvl="0"/>
            <a:r>
              <a:rPr lang="en-US" dirty="0"/>
              <a:t>Figure contains the HTML standard color set.</a:t>
            </a:r>
          </a:p>
          <a:p>
            <a:pPr lvl="0"/>
            <a:r>
              <a:rPr lang="en-US" dirty="0"/>
              <a:t>A complete list of HTML standard and extended colors at </a:t>
            </a:r>
            <a:r>
              <a:rPr lang="en-US" dirty="0">
                <a:hlinkClick r:id="rId2"/>
              </a:rPr>
              <a:t>www.w3.org/TR/ </a:t>
            </a:r>
            <a:r>
              <a:rPr lang="en-US" dirty="0"/>
              <a:t>css3-color/</a:t>
            </a:r>
          </a:p>
          <a:p>
            <a:pPr marL="0" indent="0">
              <a:buNone/>
            </a:pPr>
            <a:br>
              <a:rPr lang="en-US" dirty="0"/>
            </a:br>
            <a:endParaRPr lang="en-US" dirty="0"/>
          </a:p>
        </p:txBody>
      </p:sp>
    </p:spTree>
    <p:extLst>
      <p:ext uri="{BB962C8B-B14F-4D97-AF65-F5344CB8AC3E}">
        <p14:creationId xmlns:p14="http://schemas.microsoft.com/office/powerpoint/2010/main" val="373602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2.jpeg"/>
          <p:cNvPicPr>
            <a:picLocks noGrp="1"/>
          </p:cNvPicPr>
          <p:nvPr>
            <p:ph idx="1"/>
          </p:nvPr>
        </p:nvPicPr>
        <p:blipFill>
          <a:blip r:embed="rId2" cstate="print"/>
          <a:stretch>
            <a:fillRect/>
          </a:stretch>
        </p:blipFill>
        <p:spPr>
          <a:xfrm>
            <a:off x="1867989" y="1867989"/>
            <a:ext cx="8294914" cy="3971108"/>
          </a:xfrm>
          <a:prstGeom prst="rect">
            <a:avLst/>
          </a:prstGeom>
        </p:spPr>
      </p:pic>
    </p:spTree>
    <p:extLst>
      <p:ext uri="{BB962C8B-B14F-4D97-AF65-F5344CB8AC3E}">
        <p14:creationId xmlns:p14="http://schemas.microsoft.com/office/powerpoint/2010/main" val="168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Embedded / internal/Document level</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A style is applied to the entire HTML </a:t>
            </a:r>
            <a:r>
              <a:rPr lang="en-US" dirty="0" err="1"/>
              <a:t>file.Use</a:t>
            </a:r>
            <a:r>
              <a:rPr lang="en-US" dirty="0"/>
              <a:t> it when you need to modify all instances of particular element (e.g., h1) in a web page</a:t>
            </a:r>
          </a:p>
          <a:p>
            <a:pPr lvl="0"/>
            <a:r>
              <a:rPr lang="en-US" dirty="0"/>
              <a:t>Example</a:t>
            </a:r>
          </a:p>
          <a:p>
            <a:r>
              <a:rPr lang="en-US" dirty="0"/>
              <a:t>&lt;style type=“text/</a:t>
            </a:r>
            <a:r>
              <a:rPr lang="en-US" dirty="0" err="1"/>
              <a:t>css</a:t>
            </a:r>
            <a:r>
              <a:rPr lang="en-US" dirty="0"/>
              <a:t>”&gt;</a:t>
            </a:r>
          </a:p>
          <a:p>
            <a:r>
              <a:rPr lang="en-US" dirty="0"/>
              <a:t>h1 {</a:t>
            </a:r>
            <a:r>
              <a:rPr lang="en-US" dirty="0" err="1"/>
              <a:t>color:red</a:t>
            </a:r>
            <a:r>
              <a:rPr lang="en-US" dirty="0"/>
              <a:t>; font-size:20;font-family:monospace}</a:t>
            </a:r>
          </a:p>
          <a:p>
            <a:r>
              <a:rPr lang="en-US" dirty="0"/>
              <a:t>&lt;/style&gt;</a:t>
            </a:r>
          </a:p>
          <a:p>
            <a:r>
              <a:rPr lang="en-US" dirty="0"/>
              <a:t>&lt;head&gt;</a:t>
            </a:r>
          </a:p>
          <a:p>
            <a:r>
              <a:rPr lang="en-US" dirty="0"/>
              <a:t>&lt;title&gt;Embedded Example&lt;/title&gt;</a:t>
            </a:r>
          </a:p>
          <a:p>
            <a:r>
              <a:rPr lang="en-US" dirty="0"/>
              <a:t>&lt;style type=“text/</a:t>
            </a:r>
            <a:r>
              <a:rPr lang="en-US" dirty="0" err="1"/>
              <a:t>css</a:t>
            </a:r>
            <a:r>
              <a:rPr lang="en-US" dirty="0"/>
              <a:t>”&gt;</a:t>
            </a:r>
          </a:p>
          <a:p>
            <a:r>
              <a:rPr lang="en-US" dirty="0"/>
              <a:t>Style declarations</a:t>
            </a:r>
          </a:p>
          <a:p>
            <a:r>
              <a:rPr lang="en-US" dirty="0"/>
              <a:t>&lt;/style&gt;</a:t>
            </a:r>
          </a:p>
          <a:p>
            <a:r>
              <a:rPr lang="en-US" dirty="0"/>
              <a:t>&lt;/head&gt;</a:t>
            </a:r>
          </a:p>
          <a:p>
            <a:endParaRPr lang="en-US" dirty="0"/>
          </a:p>
        </p:txBody>
      </p:sp>
    </p:spTree>
    <p:extLst>
      <p:ext uri="{BB962C8B-B14F-4D97-AF65-F5344CB8AC3E}">
        <p14:creationId xmlns:p14="http://schemas.microsoft.com/office/powerpoint/2010/main" val="367761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10515600" cy="4578120"/>
          </a:xfrm>
        </p:spPr>
        <p:txBody>
          <a:bodyPr/>
          <a:lstStyle/>
          <a:p>
            <a:endParaRPr lang="en-US" dirty="0"/>
          </a:p>
        </p:txBody>
      </p:sp>
      <p:grpSp>
        <p:nvGrpSpPr>
          <p:cNvPr id="4" name="Group 2"/>
          <p:cNvGrpSpPr>
            <a:grpSpLocks/>
          </p:cNvGrpSpPr>
          <p:nvPr/>
        </p:nvGrpSpPr>
        <p:grpSpPr bwMode="auto">
          <a:xfrm>
            <a:off x="352697" y="2286001"/>
            <a:ext cx="11495314" cy="3187336"/>
            <a:chOff x="5503" y="329"/>
            <a:chExt cx="12852" cy="1947"/>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 y="423"/>
              <a:ext cx="12488" cy="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5510" y="336"/>
              <a:ext cx="12838" cy="1932"/>
            </a:xfrm>
            <a:prstGeom prst="rect">
              <a:avLst/>
            </a:prstGeom>
            <a:noFill/>
            <a:ln w="9144">
              <a:solidFill>
                <a:srgbClr val="FFE46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3843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Module 2</a:t>
            </a:r>
          </a:p>
        </p:txBody>
      </p:sp>
      <p:sp>
        <p:nvSpPr>
          <p:cNvPr id="3" name="Content Placeholder 2"/>
          <p:cNvSpPr>
            <a:spLocks noGrp="1"/>
          </p:cNvSpPr>
          <p:nvPr>
            <p:ph idx="1"/>
          </p:nvPr>
        </p:nvSpPr>
        <p:spPr/>
        <p:txBody>
          <a:bodyPr>
            <a:normAutofit/>
          </a:bodyPr>
          <a:lstStyle/>
          <a:p>
            <a:r>
              <a:rPr lang="en-US" dirty="0"/>
              <a:t>(CSS, JavaScript) Introduction to </a:t>
            </a:r>
            <a:r>
              <a:rPr lang="en-US" dirty="0" err="1"/>
              <a:t>Stylesheets</a:t>
            </a:r>
            <a:r>
              <a:rPr lang="en-US" dirty="0"/>
              <a:t> : Introduction to CSS-</a:t>
            </a:r>
            <a:r>
              <a:rPr lang="en-US" dirty="0" err="1"/>
              <a:t>Basicsyntax</a:t>
            </a:r>
            <a:r>
              <a:rPr lang="en-US" dirty="0"/>
              <a:t> and structure-Inline Styles, Embedded Style Sheets, Conflict Resolution, Linking External Style Sheets-Exploring CSS Selectors-Properties, values, Positioning Elements: Absolute Positioning, </a:t>
            </a:r>
            <a:r>
              <a:rPr lang="en-US" dirty="0" err="1"/>
              <a:t>RelativePositioning</a:t>
            </a:r>
            <a:r>
              <a:rPr lang="en-US" dirty="0"/>
              <a:t> - Backgrounds-List Styles-Element Dimensions- Table Layouts-Box Model and Text Flow-div and span -Basics of Responsive CSS, </a:t>
            </a:r>
            <a:r>
              <a:rPr lang="en-US" dirty="0" err="1"/>
              <a:t>Mediaport</a:t>
            </a:r>
            <a:r>
              <a:rPr lang="en-US" dirty="0"/>
              <a:t> &amp; Media Queries.</a:t>
            </a:r>
          </a:p>
        </p:txBody>
      </p:sp>
    </p:spTree>
    <p:extLst>
      <p:ext uri="{BB962C8B-B14F-4D97-AF65-F5344CB8AC3E}">
        <p14:creationId xmlns:p14="http://schemas.microsoft.com/office/powerpoint/2010/main" val="792821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4.jpeg"/>
          <p:cNvPicPr>
            <a:picLocks noGrp="1"/>
          </p:cNvPicPr>
          <p:nvPr>
            <p:ph idx="1"/>
          </p:nvPr>
        </p:nvPicPr>
        <p:blipFill>
          <a:blip r:embed="rId2" cstate="print"/>
          <a:stretch>
            <a:fillRect/>
          </a:stretch>
        </p:blipFill>
        <p:spPr>
          <a:xfrm>
            <a:off x="274319" y="692331"/>
            <a:ext cx="11691257" cy="5484632"/>
          </a:xfrm>
          <a:prstGeom prst="rect">
            <a:avLst/>
          </a:prstGeom>
        </p:spPr>
      </p:pic>
    </p:spTree>
    <p:extLst>
      <p:ext uri="{BB962C8B-B14F-4D97-AF65-F5344CB8AC3E}">
        <p14:creationId xmlns:p14="http://schemas.microsoft.com/office/powerpoint/2010/main" val="1781033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5.jpeg"/>
          <p:cNvPicPr>
            <a:picLocks noGrp="1"/>
          </p:cNvPicPr>
          <p:nvPr>
            <p:ph idx="1"/>
          </p:nvPr>
        </p:nvPicPr>
        <p:blipFill>
          <a:blip r:embed="rId2" cstate="print"/>
          <a:stretch>
            <a:fillRect/>
          </a:stretch>
        </p:blipFill>
        <p:spPr>
          <a:xfrm>
            <a:off x="1410790" y="2127861"/>
            <a:ext cx="9039496" cy="3580608"/>
          </a:xfrm>
          <a:prstGeom prst="rect">
            <a:avLst/>
          </a:prstGeom>
        </p:spPr>
      </p:pic>
    </p:spTree>
    <p:extLst>
      <p:ext uri="{BB962C8B-B14F-4D97-AF65-F5344CB8AC3E}">
        <p14:creationId xmlns:p14="http://schemas.microsoft.com/office/powerpoint/2010/main" val="63341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Embedded / internal/Document level</a:t>
            </a:r>
            <a:br>
              <a:rPr lang="en-US" dirty="0"/>
            </a:br>
            <a:endParaRPr lang="en-US" dirty="0"/>
          </a:p>
        </p:txBody>
      </p:sp>
      <p:sp>
        <p:nvSpPr>
          <p:cNvPr id="3" name="Content Placeholder 2"/>
          <p:cNvSpPr>
            <a:spLocks noGrp="1"/>
          </p:cNvSpPr>
          <p:nvPr>
            <p:ph idx="1"/>
          </p:nvPr>
        </p:nvSpPr>
        <p:spPr/>
        <p:txBody>
          <a:bodyPr/>
          <a:lstStyle/>
          <a:p>
            <a:pPr lvl="0"/>
            <a:r>
              <a:rPr lang="en-US" dirty="0"/>
              <a:t>Styles placed in the head apply to matching elements wherever they appear in the body.</a:t>
            </a:r>
          </a:p>
          <a:p>
            <a:pPr lvl="0"/>
            <a:r>
              <a:rPr lang="en-US" dirty="0"/>
              <a:t>The style element’s type attribute specifies the MIME (Multipurpose Internet Mail Extensions) type that describes the style element’s content.</a:t>
            </a:r>
          </a:p>
          <a:p>
            <a:pPr lvl="0"/>
            <a:r>
              <a:rPr lang="en-US" dirty="0"/>
              <a:t>CSS documents use the MIME type text/</a:t>
            </a:r>
            <a:r>
              <a:rPr lang="en-US" dirty="0" err="1"/>
              <a:t>css</a:t>
            </a:r>
            <a:endParaRPr lang="en-US" dirty="0"/>
          </a:p>
          <a:p>
            <a:endParaRPr lang="en-US" dirty="0"/>
          </a:p>
        </p:txBody>
      </p:sp>
    </p:spTree>
    <p:extLst>
      <p:ext uri="{BB962C8B-B14F-4D97-AF65-F5344CB8AC3E}">
        <p14:creationId xmlns:p14="http://schemas.microsoft.com/office/powerpoint/2010/main" val="1947424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6.jpeg"/>
          <p:cNvPicPr>
            <a:picLocks noGrp="1"/>
          </p:cNvPicPr>
          <p:nvPr>
            <p:ph idx="1"/>
          </p:nvPr>
        </p:nvPicPr>
        <p:blipFill>
          <a:blip r:embed="rId2" cstate="print"/>
          <a:stretch>
            <a:fillRect/>
          </a:stretch>
        </p:blipFill>
        <p:spPr>
          <a:xfrm>
            <a:off x="365760" y="365126"/>
            <a:ext cx="11260183" cy="5811838"/>
          </a:xfrm>
          <a:prstGeom prst="rect">
            <a:avLst/>
          </a:prstGeom>
        </p:spPr>
      </p:pic>
    </p:spTree>
    <p:extLst>
      <p:ext uri="{BB962C8B-B14F-4D97-AF65-F5344CB8AC3E}">
        <p14:creationId xmlns:p14="http://schemas.microsoft.com/office/powerpoint/2010/main" val="1696239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7.jpeg"/>
          <p:cNvPicPr>
            <a:picLocks noGrp="1"/>
          </p:cNvPicPr>
          <p:nvPr>
            <p:ph idx="1"/>
          </p:nvPr>
        </p:nvPicPr>
        <p:blipFill>
          <a:blip r:embed="rId2" cstate="print"/>
          <a:stretch>
            <a:fillRect/>
          </a:stretch>
        </p:blipFill>
        <p:spPr>
          <a:xfrm>
            <a:off x="1397726" y="1541417"/>
            <a:ext cx="7445828" cy="4258492"/>
          </a:xfrm>
          <a:prstGeom prst="rect">
            <a:avLst/>
          </a:prstGeom>
        </p:spPr>
      </p:pic>
    </p:spTree>
    <p:extLst>
      <p:ext uri="{BB962C8B-B14F-4D97-AF65-F5344CB8AC3E}">
        <p14:creationId xmlns:p14="http://schemas.microsoft.com/office/powerpoint/2010/main" val="1474840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style sheets</a:t>
            </a:r>
            <a:endParaRPr lang="en-US" dirty="0"/>
          </a:p>
        </p:txBody>
      </p:sp>
      <p:sp>
        <p:nvSpPr>
          <p:cNvPr id="3" name="Content Placeholder 2"/>
          <p:cNvSpPr>
            <a:spLocks noGrp="1"/>
          </p:cNvSpPr>
          <p:nvPr>
            <p:ph idx="1"/>
          </p:nvPr>
        </p:nvSpPr>
        <p:spPr/>
        <p:txBody>
          <a:bodyPr>
            <a:normAutofit fontScale="92500"/>
          </a:bodyPr>
          <a:lstStyle/>
          <a:p>
            <a:r>
              <a:rPr lang="en-US" dirty="0"/>
              <a:t>Style sheets are a convenient way to create a document with a uniform theme.</a:t>
            </a:r>
          </a:p>
          <a:p>
            <a:pPr lvl="0"/>
            <a:r>
              <a:rPr lang="en-US" dirty="0"/>
              <a:t>With external style sheets (i.e., separate documents that contain only CSS rules), you can provide a uniform look and feel to an entire website (or to a portion of one).</a:t>
            </a:r>
          </a:p>
          <a:p>
            <a:pPr lvl="0"/>
            <a:r>
              <a:rPr lang="en-US" dirty="0"/>
              <a:t>You can also reuse the same external style sheet across multiple websites.</a:t>
            </a:r>
          </a:p>
          <a:p>
            <a:r>
              <a:rPr lang="en-US" dirty="0"/>
              <a:t>Different pages on a site can all use the same style sheet. </a:t>
            </a:r>
          </a:p>
          <a:p>
            <a:r>
              <a:rPr lang="en-US" dirty="0"/>
              <a:t>When changes to the styles are required, you need to modify only a single CSS file to make style changes across all the pages that use those styles. This concept is sometimes known as </a:t>
            </a:r>
            <a:r>
              <a:rPr lang="en-US" b="1" dirty="0"/>
              <a:t>skinning.</a:t>
            </a:r>
            <a:endParaRPr lang="en-US" dirty="0"/>
          </a:p>
        </p:txBody>
      </p:sp>
    </p:spTree>
    <p:extLst>
      <p:ext uri="{BB962C8B-B14F-4D97-AF65-F5344CB8AC3E}">
        <p14:creationId xmlns:p14="http://schemas.microsoft.com/office/powerpoint/2010/main" val="1265699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r>
              <a:rPr lang="en-US" dirty="0"/>
              <a:t>While embedded style sheets separate content from presentation, both are still contained in a single file, preventing a web designer and a content author from conveniently working in parallel.</a:t>
            </a:r>
          </a:p>
          <a:p>
            <a:pPr lvl="0"/>
            <a:r>
              <a:rPr lang="en-US" dirty="0"/>
              <a:t>External style sheets solve this problem by separating the content and style into separate files</a:t>
            </a:r>
          </a:p>
          <a:p>
            <a:endParaRPr lang="en-US" dirty="0"/>
          </a:p>
        </p:txBody>
      </p:sp>
    </p:spTree>
    <p:extLst>
      <p:ext uri="{BB962C8B-B14F-4D97-AF65-F5344CB8AC3E}">
        <p14:creationId xmlns:p14="http://schemas.microsoft.com/office/powerpoint/2010/main" val="1130170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An external style sheet is a .</a:t>
            </a:r>
            <a:r>
              <a:rPr lang="en-US" dirty="0" err="1"/>
              <a:t>css</a:t>
            </a:r>
            <a:r>
              <a:rPr lang="en-US" dirty="0"/>
              <a:t> file containing the style definition (declaration)</a:t>
            </a:r>
          </a:p>
          <a:p>
            <a:pPr lvl="0"/>
            <a:r>
              <a:rPr lang="en-US" dirty="0"/>
              <a:t>Use it when you need to control the style for an entire web site</a:t>
            </a:r>
          </a:p>
          <a:p>
            <a:pPr lvl="0"/>
            <a:r>
              <a:rPr lang="en-US" dirty="0"/>
              <a:t>Example</a:t>
            </a:r>
          </a:p>
          <a:p>
            <a:pPr lvl="0"/>
            <a:r>
              <a:rPr lang="en-US" dirty="0"/>
              <a:t>h1, h2, h3, h4, h5, h6 {color : red; font-family : sans-serif}</a:t>
            </a:r>
          </a:p>
          <a:p>
            <a:pPr lvl="0"/>
            <a:r>
              <a:rPr lang="en-US" dirty="0"/>
              <a:t>Save this in a new document using a .</a:t>
            </a:r>
            <a:r>
              <a:rPr lang="en-US" dirty="0" err="1"/>
              <a:t>css</a:t>
            </a:r>
            <a:r>
              <a:rPr lang="en-US" dirty="0"/>
              <a:t> extension</a:t>
            </a:r>
          </a:p>
          <a:p>
            <a:pPr marL="0" indent="0">
              <a:buNone/>
            </a:pPr>
            <a:br>
              <a:rPr lang="en-US" dirty="0"/>
            </a:br>
            <a:endParaRPr lang="en-US" dirty="0"/>
          </a:p>
        </p:txBody>
      </p:sp>
    </p:spTree>
    <p:extLst>
      <p:ext uri="{BB962C8B-B14F-4D97-AF65-F5344CB8AC3E}">
        <p14:creationId xmlns:p14="http://schemas.microsoft.com/office/powerpoint/2010/main" val="2448108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lvl="0"/>
            <a:r>
              <a:rPr lang="en-US" dirty="0"/>
              <a:t>Creating an External Style Sheet</a:t>
            </a:r>
            <a:endParaRPr lang="en-US" sz="1400" dirty="0"/>
          </a:p>
          <a:p>
            <a:pPr lvl="1"/>
            <a:r>
              <a:rPr lang="en-US" dirty="0"/>
              <a:t>Open a new blank document in Notepad</a:t>
            </a:r>
            <a:endParaRPr lang="en-US" sz="1600" dirty="0"/>
          </a:p>
          <a:p>
            <a:pPr lvl="1"/>
            <a:r>
              <a:rPr lang="en-US" dirty="0"/>
              <a:t>Type style declarations</a:t>
            </a:r>
            <a:endParaRPr lang="en-US" sz="1600" dirty="0"/>
          </a:p>
          <a:p>
            <a:r>
              <a:rPr lang="en-US" b="1" dirty="0"/>
              <a:t>h1 {</a:t>
            </a:r>
            <a:r>
              <a:rPr lang="en-US" b="1" dirty="0" err="1"/>
              <a:t>color:red</a:t>
            </a:r>
            <a:r>
              <a:rPr lang="en-US" b="1" dirty="0"/>
              <a:t>; </a:t>
            </a:r>
            <a:r>
              <a:rPr lang="en-US" b="1" dirty="0" err="1"/>
              <a:t>font-family:sans-serif</a:t>
            </a:r>
            <a:r>
              <a:rPr lang="en-US" b="1" dirty="0"/>
              <a:t>;}</a:t>
            </a:r>
            <a:endParaRPr lang="en-US" sz="1800" dirty="0"/>
          </a:p>
          <a:p>
            <a:pPr lvl="1"/>
            <a:r>
              <a:rPr lang="en-US" dirty="0"/>
              <a:t>Do not include &lt;style&gt; tags</a:t>
            </a:r>
            <a:endParaRPr lang="en-US" sz="1600" dirty="0"/>
          </a:p>
          <a:p>
            <a:pPr lvl="1"/>
            <a:r>
              <a:rPr lang="en-US" dirty="0"/>
              <a:t>Save the document as filename.css</a:t>
            </a:r>
            <a:endParaRPr lang="en-US" sz="1600" dirty="0"/>
          </a:p>
          <a:p>
            <a:br>
              <a:rPr lang="en-US" dirty="0"/>
            </a:br>
            <a:endParaRPr lang="en-US" dirty="0"/>
          </a:p>
        </p:txBody>
      </p:sp>
    </p:spTree>
    <p:extLst>
      <p:ext uri="{BB962C8B-B14F-4D97-AF65-F5344CB8AC3E}">
        <p14:creationId xmlns:p14="http://schemas.microsoft.com/office/powerpoint/2010/main" val="1693168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Linking to Style Sheets</a:t>
            </a:r>
            <a:endParaRPr lang="en-US" sz="1400" dirty="0"/>
          </a:p>
          <a:p>
            <a:pPr lvl="1"/>
            <a:r>
              <a:rPr lang="en-US" dirty="0"/>
              <a:t>Open an HTML file</a:t>
            </a:r>
            <a:endParaRPr lang="en-US" sz="1600" dirty="0"/>
          </a:p>
          <a:p>
            <a:pPr lvl="1"/>
            <a:r>
              <a:rPr lang="en-US" dirty="0"/>
              <a:t>Between &lt;head&gt; and &lt;/head&gt; add</a:t>
            </a:r>
            <a:endParaRPr lang="en-US" sz="1600" dirty="0"/>
          </a:p>
          <a:p>
            <a:r>
              <a:rPr lang="en-US" dirty="0"/>
              <a:t>&lt;link </a:t>
            </a:r>
            <a:r>
              <a:rPr lang="en-US" dirty="0" err="1"/>
              <a:t>href</a:t>
            </a:r>
            <a:r>
              <a:rPr lang="en-US" dirty="0"/>
              <a:t>=URL </a:t>
            </a:r>
            <a:r>
              <a:rPr lang="en-US" dirty="0" err="1"/>
              <a:t>rel</a:t>
            </a:r>
            <a:r>
              <a:rPr lang="en-US" dirty="0"/>
              <a:t>=“</a:t>
            </a:r>
            <a:r>
              <a:rPr lang="en-US" dirty="0" err="1"/>
              <a:t>relation_type</a:t>
            </a:r>
            <a:r>
              <a:rPr lang="en-US" dirty="0"/>
              <a:t>” type=“</a:t>
            </a:r>
            <a:r>
              <a:rPr lang="en-US" dirty="0" err="1"/>
              <a:t>link_type</a:t>
            </a:r>
            <a:r>
              <a:rPr lang="en-US" dirty="0"/>
              <a:t>”&gt;</a:t>
            </a:r>
            <a:endParaRPr lang="en-US" sz="1800" dirty="0"/>
          </a:p>
          <a:p>
            <a:pPr lvl="1"/>
            <a:r>
              <a:rPr lang="en-US" dirty="0"/>
              <a:t>URL is the file.css</a:t>
            </a:r>
            <a:endParaRPr lang="en-US" sz="1600" dirty="0"/>
          </a:p>
          <a:p>
            <a:pPr lvl="1"/>
            <a:r>
              <a:rPr lang="en-US" dirty="0" err="1"/>
              <a:t>Relation_type</a:t>
            </a:r>
            <a:r>
              <a:rPr lang="en-US" dirty="0"/>
              <a:t>=“</a:t>
            </a:r>
            <a:r>
              <a:rPr lang="en-US" dirty="0" err="1"/>
              <a:t>stylesheet</a:t>
            </a:r>
            <a:r>
              <a:rPr lang="en-US" dirty="0"/>
              <a:t>” and </a:t>
            </a:r>
            <a:r>
              <a:rPr lang="en-US" dirty="0" err="1"/>
              <a:t>Link_type</a:t>
            </a:r>
            <a:r>
              <a:rPr lang="en-US" dirty="0"/>
              <a:t>=“text/</a:t>
            </a:r>
            <a:r>
              <a:rPr lang="en-US" dirty="0" err="1"/>
              <a:t>css</a:t>
            </a:r>
            <a:r>
              <a:rPr lang="en-US" dirty="0"/>
              <a:t>”</a:t>
            </a:r>
            <a:endParaRPr lang="en-US" sz="1600" dirty="0"/>
          </a:p>
          <a:p>
            <a:pPr lvl="1"/>
            <a:r>
              <a:rPr lang="en-US" dirty="0"/>
              <a:t>Save this file and the .</a:t>
            </a:r>
            <a:r>
              <a:rPr lang="en-US" dirty="0" err="1"/>
              <a:t>css</a:t>
            </a:r>
            <a:r>
              <a:rPr lang="en-US" dirty="0"/>
              <a:t> file in the same web server</a:t>
            </a:r>
            <a:r>
              <a:rPr lang="en-US" sz="1600" dirty="0"/>
              <a:t> </a:t>
            </a:r>
            <a:r>
              <a:rPr lang="en-US" dirty="0"/>
              <a:t>directory</a:t>
            </a:r>
            <a:endParaRPr lang="en-US" sz="1800" dirty="0"/>
          </a:p>
          <a:p>
            <a:endParaRPr lang="en-US" dirty="0"/>
          </a:p>
        </p:txBody>
      </p:sp>
    </p:spTree>
    <p:extLst>
      <p:ext uri="{BB962C8B-B14F-4D97-AF65-F5344CB8AC3E}">
        <p14:creationId xmlns:p14="http://schemas.microsoft.com/office/powerpoint/2010/main" val="152776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 Introduction to JavaScript : Introduction to Scripting- Programming fundamentals of JavaScript -Obtaining User Input with prompt Dialogs-Arithmetic-Decision Making -Control Statements - Functions -Arrays -Objects -Document Object Model (DOM) -Form processing</a:t>
            </a:r>
          </a:p>
          <a:p>
            <a:endParaRPr lang="en-US" dirty="0"/>
          </a:p>
        </p:txBody>
      </p:sp>
    </p:spTree>
    <p:extLst>
      <p:ext uri="{BB962C8B-B14F-4D97-AF65-F5344CB8AC3E}">
        <p14:creationId xmlns:p14="http://schemas.microsoft.com/office/powerpoint/2010/main" val="2807773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8.png"/>
          <p:cNvPicPr>
            <a:picLocks noGrp="1"/>
          </p:cNvPicPr>
          <p:nvPr>
            <p:ph idx="1"/>
          </p:nvPr>
        </p:nvPicPr>
        <p:blipFill>
          <a:blip r:embed="rId2" cstate="print"/>
          <a:stretch>
            <a:fillRect/>
          </a:stretch>
        </p:blipFill>
        <p:spPr>
          <a:xfrm>
            <a:off x="391886" y="39189"/>
            <a:ext cx="11338559" cy="6426925"/>
          </a:xfrm>
          <a:prstGeom prst="rect">
            <a:avLst/>
          </a:prstGeom>
        </p:spPr>
      </p:pic>
    </p:spTree>
    <p:extLst>
      <p:ext uri="{BB962C8B-B14F-4D97-AF65-F5344CB8AC3E}">
        <p14:creationId xmlns:p14="http://schemas.microsoft.com/office/powerpoint/2010/main" val="2015789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1.jpeg"/>
          <p:cNvPicPr>
            <a:picLocks noGrp="1"/>
          </p:cNvPicPr>
          <p:nvPr>
            <p:ph idx="1"/>
          </p:nvPr>
        </p:nvPicPr>
        <p:blipFill>
          <a:blip r:embed="rId2" cstate="print"/>
          <a:stretch>
            <a:fillRect/>
          </a:stretch>
        </p:blipFill>
        <p:spPr>
          <a:xfrm>
            <a:off x="222067" y="78377"/>
            <a:ext cx="11717383" cy="6059397"/>
          </a:xfrm>
          <a:prstGeom prst="rect">
            <a:avLst/>
          </a:prstGeom>
        </p:spPr>
      </p:pic>
    </p:spTree>
    <p:extLst>
      <p:ext uri="{BB962C8B-B14F-4D97-AF65-F5344CB8AC3E}">
        <p14:creationId xmlns:p14="http://schemas.microsoft.com/office/powerpoint/2010/main" val="2846747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0.jpeg"/>
          <p:cNvPicPr>
            <a:picLocks noGrp="1"/>
          </p:cNvPicPr>
          <p:nvPr>
            <p:ph idx="1"/>
          </p:nvPr>
        </p:nvPicPr>
        <p:blipFill>
          <a:blip r:embed="rId2" cstate="print"/>
          <a:stretch>
            <a:fillRect/>
          </a:stretch>
        </p:blipFill>
        <p:spPr>
          <a:xfrm>
            <a:off x="1750423" y="2155371"/>
            <a:ext cx="7994467" cy="3801292"/>
          </a:xfrm>
          <a:prstGeom prst="rect">
            <a:avLst/>
          </a:prstGeom>
        </p:spPr>
      </p:pic>
    </p:spTree>
    <p:extLst>
      <p:ext uri="{BB962C8B-B14F-4D97-AF65-F5344CB8AC3E}">
        <p14:creationId xmlns:p14="http://schemas.microsoft.com/office/powerpoint/2010/main" val="2280626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flipV="1">
            <a:off x="10744200" y="8738760"/>
            <a:ext cx="8105679" cy="1359981"/>
          </a:xfrm>
        </p:spPr>
        <p:txBody>
          <a:bodyPr/>
          <a:lstStyle/>
          <a:p>
            <a:endParaRPr lang="en-US" dirty="0"/>
          </a:p>
        </p:txBody>
      </p:sp>
      <p:grpSp>
        <p:nvGrpSpPr>
          <p:cNvPr id="4" name="Group 2"/>
          <p:cNvGrpSpPr>
            <a:grpSpLocks/>
          </p:cNvGrpSpPr>
          <p:nvPr/>
        </p:nvGrpSpPr>
        <p:grpSpPr bwMode="auto">
          <a:xfrm>
            <a:off x="443754" y="1156447"/>
            <a:ext cx="11107270" cy="5311587"/>
            <a:chOff x="13025" y="5386"/>
            <a:chExt cx="4904" cy="4323"/>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8" y="5400"/>
              <a:ext cx="4745" cy="42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3032" y="5392"/>
              <a:ext cx="4889" cy="4308"/>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30700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b="1" dirty="0"/>
              <a:t>Conflict Resolution</a:t>
            </a:r>
            <a:br>
              <a:rPr lang="en-US" dirty="0"/>
            </a:br>
            <a:endParaRPr lang="en-US" dirty="0"/>
          </a:p>
        </p:txBody>
      </p:sp>
      <p:sp>
        <p:nvSpPr>
          <p:cNvPr id="3" name="Content Placeholder 2"/>
          <p:cNvSpPr>
            <a:spLocks noGrp="1"/>
          </p:cNvSpPr>
          <p:nvPr>
            <p:ph idx="1"/>
          </p:nvPr>
        </p:nvSpPr>
        <p:spPr/>
        <p:txBody>
          <a:bodyPr/>
          <a:lstStyle/>
          <a:p>
            <a:r>
              <a:rPr lang="en-US" dirty="0"/>
              <a:t>Styles may be defined by a user, an author or a user agent.</a:t>
            </a:r>
          </a:p>
          <a:p>
            <a:pPr lvl="0"/>
            <a:r>
              <a:rPr lang="en-US" dirty="0"/>
              <a:t>A user is a person viewing your web page, you’re the author—the person who writes the document—and the user agent is the program used to render and display the document (e.g., a web browser).</a:t>
            </a:r>
          </a:p>
          <a:p>
            <a:pPr lvl="0"/>
            <a:endParaRPr lang="en-US" dirty="0"/>
          </a:p>
          <a:p>
            <a:endParaRPr lang="en-US" dirty="0"/>
          </a:p>
        </p:txBody>
      </p:sp>
    </p:spTree>
    <p:extLst>
      <p:ext uri="{BB962C8B-B14F-4D97-AF65-F5344CB8AC3E}">
        <p14:creationId xmlns:p14="http://schemas.microsoft.com/office/powerpoint/2010/main" val="2559651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Styles cascade (and hence the term “Cascading Style Sheets”), or flow together, such that the ultimate appearance of elements on a page results from combining styles defined in several ways.</a:t>
            </a:r>
          </a:p>
          <a:p>
            <a:pPr lvl="0"/>
            <a:r>
              <a:rPr lang="en-US" dirty="0"/>
              <a:t>Styles defined by the user take precedence over styles defined by the user agent.</a:t>
            </a:r>
          </a:p>
          <a:p>
            <a:pPr lvl="0"/>
            <a:r>
              <a:rPr lang="en-US" dirty="0"/>
              <a:t>Styles defined by authors take precedence over styles defined by the user.</a:t>
            </a:r>
          </a:p>
          <a:p>
            <a:pPr lvl="0"/>
            <a:r>
              <a:rPr lang="en-US" dirty="0"/>
              <a:t>Most styles defined for parent elements are also inherited by child (nested) elements</a:t>
            </a:r>
          </a:p>
          <a:p>
            <a:endParaRPr lang="en-US" dirty="0"/>
          </a:p>
        </p:txBody>
      </p:sp>
    </p:spTree>
    <p:extLst>
      <p:ext uri="{BB962C8B-B14F-4D97-AF65-F5344CB8AC3E}">
        <p14:creationId xmlns:p14="http://schemas.microsoft.com/office/powerpoint/2010/main" val="3640889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certain properties that you don’t want to be installed.</a:t>
            </a:r>
          </a:p>
          <a:p>
            <a:pPr lvl="0"/>
            <a:r>
              <a:rPr lang="en-US" dirty="0"/>
              <a:t>For example, the background-image property allows you to set an image as the background of an element.</a:t>
            </a:r>
          </a:p>
          <a:p>
            <a:pPr lvl="0"/>
            <a:r>
              <a:rPr lang="en-US" dirty="0"/>
              <a:t>If the body element is assigned a background image, we don’t want the same image to be in the background of every element in the body of our page. Instead, the background-image property of all child elements retains its default value of none.</a:t>
            </a:r>
          </a:p>
          <a:p>
            <a:pPr lvl="0"/>
            <a:r>
              <a:rPr lang="en-US" dirty="0"/>
              <a:t>There are some rules for resolving conflicts between styles defined for elements and styles inherited from parent and ancestor elements</a:t>
            </a:r>
          </a:p>
          <a:p>
            <a:endParaRPr lang="en-US" dirty="0"/>
          </a:p>
        </p:txBody>
      </p:sp>
      <p:sp>
        <p:nvSpPr>
          <p:cNvPr id="7"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619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Properties defined for child and descendant elements have a higher specificity than properties defined for parent and ancestor elements.</a:t>
            </a:r>
          </a:p>
          <a:p>
            <a:pPr lvl="0"/>
            <a:r>
              <a:rPr lang="en-US" dirty="0"/>
              <a:t>Conflicts are resolved in favor of properties with a higher specificity, so the child’s styles take precedence</a:t>
            </a:r>
          </a:p>
          <a:p>
            <a:endParaRPr lang="en-US" dirty="0"/>
          </a:p>
        </p:txBody>
      </p:sp>
    </p:spTree>
    <p:extLst>
      <p:ext uri="{BB962C8B-B14F-4D97-AF65-F5344CB8AC3E}">
        <p14:creationId xmlns:p14="http://schemas.microsoft.com/office/powerpoint/2010/main" val="4255094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056"/>
            <a:ext cx="10515600" cy="1325563"/>
          </a:xfrm>
        </p:spPr>
        <p:txBody>
          <a:bodyPr/>
          <a:lstStyle/>
          <a:p>
            <a:endParaRPr lang="en-US"/>
          </a:p>
        </p:txBody>
      </p:sp>
      <p:pic>
        <p:nvPicPr>
          <p:cNvPr id="4" name="image23.jpeg"/>
          <p:cNvPicPr>
            <a:picLocks noGrp="1"/>
          </p:cNvPicPr>
          <p:nvPr>
            <p:ph idx="1"/>
          </p:nvPr>
        </p:nvPicPr>
        <p:blipFill>
          <a:blip r:embed="rId2" cstate="print"/>
          <a:stretch>
            <a:fillRect/>
          </a:stretch>
        </p:blipFill>
        <p:spPr>
          <a:xfrm>
            <a:off x="470263" y="352697"/>
            <a:ext cx="11090365" cy="5863455"/>
          </a:xfrm>
          <a:prstGeom prst="rect">
            <a:avLst/>
          </a:prstGeom>
        </p:spPr>
      </p:pic>
    </p:spTree>
    <p:extLst>
      <p:ext uri="{BB962C8B-B14F-4D97-AF65-F5344CB8AC3E}">
        <p14:creationId xmlns:p14="http://schemas.microsoft.com/office/powerpoint/2010/main" val="3821592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2.jpeg"/>
          <p:cNvPicPr>
            <a:picLocks noGrp="1"/>
          </p:cNvPicPr>
          <p:nvPr>
            <p:ph idx="1"/>
          </p:nvPr>
        </p:nvPicPr>
        <p:blipFill>
          <a:blip r:embed="rId2" cstate="print"/>
          <a:stretch>
            <a:fillRect/>
          </a:stretch>
        </p:blipFill>
        <p:spPr>
          <a:xfrm>
            <a:off x="483326" y="365125"/>
            <a:ext cx="11247120" cy="6205492"/>
          </a:xfrm>
          <a:prstGeom prst="rect">
            <a:avLst/>
          </a:prstGeom>
        </p:spPr>
      </p:pic>
    </p:spTree>
    <p:extLst>
      <p:ext uri="{BB962C8B-B14F-4D97-AF65-F5344CB8AC3E}">
        <p14:creationId xmlns:p14="http://schemas.microsoft.com/office/powerpoint/2010/main" val="48488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CSS3</a:t>
            </a:r>
          </a:p>
        </p:txBody>
      </p:sp>
      <p:sp>
        <p:nvSpPr>
          <p:cNvPr id="3" name="Content Placeholder 2"/>
          <p:cNvSpPr>
            <a:spLocks noGrp="1"/>
          </p:cNvSpPr>
          <p:nvPr>
            <p:ph idx="1"/>
          </p:nvPr>
        </p:nvSpPr>
        <p:spPr/>
        <p:txBody>
          <a:bodyPr>
            <a:normAutofit/>
          </a:bodyPr>
          <a:lstStyle/>
          <a:p>
            <a:r>
              <a:rPr lang="en-US" dirty="0"/>
              <a:t>Cascading Style Sheets 3 (CSS3) that allows you to specify the presentation of elements on a web page (e.g., fonts, spacing, sizes, colors, positioning)separately from the document’s structure and content (section headers, body text, links, etc.).</a:t>
            </a:r>
          </a:p>
          <a:p>
            <a:r>
              <a:rPr lang="en-US" dirty="0"/>
              <a:t>CSS is a set of rules for displaying markup content.CSS made the Separation of structure from presentation multiple style sheets can be applied to the same Web page</a:t>
            </a:r>
          </a:p>
        </p:txBody>
      </p:sp>
    </p:spTree>
    <p:extLst>
      <p:ext uri="{BB962C8B-B14F-4D97-AF65-F5344CB8AC3E}">
        <p14:creationId xmlns:p14="http://schemas.microsoft.com/office/powerpoint/2010/main" val="1458334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Exploring CSS Selectors</a:t>
            </a:r>
            <a:br>
              <a:rPr lang="en-US" dirty="0"/>
            </a:br>
            <a:endParaRPr lang="en-US" dirty="0"/>
          </a:p>
        </p:txBody>
      </p:sp>
      <p:sp>
        <p:nvSpPr>
          <p:cNvPr id="3" name="Content Placeholder 2"/>
          <p:cNvSpPr>
            <a:spLocks noGrp="1"/>
          </p:cNvSpPr>
          <p:nvPr>
            <p:ph idx="1"/>
          </p:nvPr>
        </p:nvSpPr>
        <p:spPr/>
        <p:txBody>
          <a:bodyPr/>
          <a:lstStyle/>
          <a:p>
            <a:pPr lvl="0"/>
            <a:r>
              <a:rPr lang="en-US" dirty="0" err="1"/>
              <a:t>Css</a:t>
            </a:r>
            <a:r>
              <a:rPr lang="en-US" dirty="0"/>
              <a:t> selectors are used to find or select the html elements you want to style.</a:t>
            </a:r>
          </a:p>
          <a:p>
            <a:pPr lvl="0"/>
            <a:r>
              <a:rPr lang="en-US" dirty="0"/>
              <a:t>There are six different selector forms</a:t>
            </a:r>
            <a:endParaRPr lang="en-US" sz="1200" dirty="0"/>
          </a:p>
          <a:p>
            <a:pPr lvl="1"/>
            <a:r>
              <a:rPr lang="en-US" dirty="0"/>
              <a:t>Simple selector</a:t>
            </a:r>
            <a:endParaRPr lang="en-US" sz="1100" dirty="0"/>
          </a:p>
          <a:p>
            <a:pPr lvl="1"/>
            <a:r>
              <a:rPr lang="en-US" dirty="0"/>
              <a:t>Class selector</a:t>
            </a:r>
            <a:endParaRPr lang="en-US" sz="1100" dirty="0"/>
          </a:p>
          <a:p>
            <a:pPr lvl="1"/>
            <a:r>
              <a:rPr lang="en-US" dirty="0"/>
              <a:t>Generic selector</a:t>
            </a:r>
            <a:endParaRPr lang="en-US" sz="1100" dirty="0"/>
          </a:p>
          <a:p>
            <a:pPr lvl="1"/>
            <a:r>
              <a:rPr lang="en-US" dirty="0"/>
              <a:t>Id selector</a:t>
            </a:r>
            <a:endParaRPr lang="en-US" sz="1100" dirty="0"/>
          </a:p>
          <a:p>
            <a:pPr lvl="1"/>
            <a:r>
              <a:rPr lang="en-US" dirty="0"/>
              <a:t>Universal selector</a:t>
            </a:r>
            <a:endParaRPr lang="en-US" sz="1100" dirty="0"/>
          </a:p>
          <a:p>
            <a:pPr lvl="1"/>
            <a:r>
              <a:rPr lang="en-US" dirty="0"/>
              <a:t>Pseudo classes</a:t>
            </a:r>
            <a:endParaRPr lang="en-US" sz="1100" dirty="0"/>
          </a:p>
        </p:txBody>
      </p:sp>
    </p:spTree>
    <p:extLst>
      <p:ext uri="{BB962C8B-B14F-4D97-AF65-F5344CB8AC3E}">
        <p14:creationId xmlns:p14="http://schemas.microsoft.com/office/powerpoint/2010/main" val="3847883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Exploring CSS Selectors- Simple selector</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Simple selector form is a list of style rules, and property values in the rule apply to all occurrences of the all of the named element</a:t>
            </a:r>
          </a:p>
          <a:p>
            <a:pPr lvl="0"/>
            <a:r>
              <a:rPr lang="en-US" dirty="0"/>
              <a:t>The selector is a tag name or a list of tag names, separated by commas</a:t>
            </a:r>
          </a:p>
          <a:p>
            <a:pPr lvl="0"/>
            <a:r>
              <a:rPr lang="en-US" dirty="0"/>
              <a:t>Ex) h1, h3 { font-size: 24pt ;} h2 { font-size: 20pt ;}</a:t>
            </a:r>
          </a:p>
          <a:p>
            <a:pPr lvl="0"/>
            <a:r>
              <a:rPr lang="en-US" dirty="0"/>
              <a:t>Contextual selectors: Selectors can also specify that the style should apply only to elements in certain positions in the document</a:t>
            </a:r>
          </a:p>
          <a:p>
            <a:pPr lvl="0"/>
            <a:endParaRPr lang="en-US" dirty="0"/>
          </a:p>
        </p:txBody>
      </p:sp>
    </p:spTree>
    <p:extLst>
      <p:ext uri="{BB962C8B-B14F-4D97-AF65-F5344CB8AC3E}">
        <p14:creationId xmlns:p14="http://schemas.microsoft.com/office/powerpoint/2010/main" val="2397197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Ex) selector applies its style to the content of italic elements that are descendants of bold elements in the body of the document.</a:t>
            </a:r>
          </a:p>
          <a:p>
            <a:r>
              <a:rPr lang="en-US" dirty="0"/>
              <a:t>body b </a:t>
            </a:r>
            <a:r>
              <a:rPr lang="en-US" dirty="0" err="1"/>
              <a:t>i</a:t>
            </a:r>
            <a:r>
              <a:rPr lang="en-US" dirty="0"/>
              <a:t> {font-size: 24pt ;}</a:t>
            </a:r>
          </a:p>
          <a:p>
            <a:r>
              <a:rPr lang="en-US" dirty="0"/>
              <a:t>Also called as descendant selectors</a:t>
            </a:r>
          </a:p>
        </p:txBody>
      </p:sp>
    </p:spTree>
    <p:extLst>
      <p:ext uri="{BB962C8B-B14F-4D97-AF65-F5344CB8AC3E}">
        <p14:creationId xmlns:p14="http://schemas.microsoft.com/office/powerpoint/2010/main" val="3491622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Exploring CSS Selectors- Simple selector</a:t>
            </a:r>
            <a:br>
              <a:rPr lang="en-US" dirty="0"/>
            </a:br>
            <a:endParaRPr lang="en-US" dirty="0"/>
          </a:p>
        </p:txBody>
      </p:sp>
      <p:sp>
        <p:nvSpPr>
          <p:cNvPr id="3" name="Content Placeholder 2"/>
          <p:cNvSpPr>
            <a:spLocks noGrp="1"/>
          </p:cNvSpPr>
          <p:nvPr>
            <p:ph idx="1"/>
          </p:nvPr>
        </p:nvSpPr>
        <p:spPr/>
        <p:txBody>
          <a:bodyPr/>
          <a:lstStyle/>
          <a:p>
            <a:pPr lvl="0"/>
            <a:r>
              <a:rPr lang="en-US" dirty="0"/>
              <a:t>Used to allow different occurrences of the same tag to use different style specifications.</a:t>
            </a:r>
          </a:p>
          <a:p>
            <a:pPr lvl="0"/>
            <a:r>
              <a:rPr lang="en-US" dirty="0"/>
              <a:t>HTML and XHTML require each id be unique– therefore an id value can only be used once in a document.</a:t>
            </a:r>
          </a:p>
          <a:p>
            <a:pPr lvl="0"/>
            <a:r>
              <a:rPr lang="en-US" dirty="0"/>
              <a:t>You can mark a group of elements with a common identifier using the class attribute.</a:t>
            </a:r>
          </a:p>
          <a:p>
            <a:r>
              <a:rPr lang="en-US" b="1" dirty="0"/>
              <a:t>&lt;element class=“class”&gt; … &lt;/element&gt;</a:t>
            </a:r>
            <a:endParaRPr lang="en-US" dirty="0"/>
          </a:p>
          <a:p>
            <a:pPr lvl="0"/>
            <a:endParaRPr lang="en-US" dirty="0"/>
          </a:p>
          <a:p>
            <a:endParaRPr lang="en-US" dirty="0"/>
          </a:p>
        </p:txBody>
      </p:sp>
    </p:spTree>
    <p:extLst>
      <p:ext uri="{BB962C8B-B14F-4D97-AF65-F5344CB8AC3E}">
        <p14:creationId xmlns:p14="http://schemas.microsoft.com/office/powerpoint/2010/main" val="1992519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A style class has a name, which is attached to the tag‘s name with a period.</a:t>
            </a:r>
          </a:p>
          <a:p>
            <a:r>
              <a:rPr lang="en-US" dirty="0" err="1"/>
              <a:t>p.ques</a:t>
            </a:r>
            <a:r>
              <a:rPr lang="en-US" dirty="0"/>
              <a:t>{property-value list} </a:t>
            </a:r>
            <a:r>
              <a:rPr lang="en-US" dirty="0" err="1"/>
              <a:t>p.ans</a:t>
            </a:r>
            <a:r>
              <a:rPr lang="en-US" dirty="0"/>
              <a:t> {property-value list}</a:t>
            </a:r>
          </a:p>
          <a:p>
            <a:r>
              <a:rPr lang="en-US" dirty="0"/>
              <a:t>&lt;p class = “</a:t>
            </a:r>
            <a:r>
              <a:rPr lang="en-US" dirty="0" err="1"/>
              <a:t>ques</a:t>
            </a:r>
            <a:r>
              <a:rPr lang="en-US" dirty="0"/>
              <a:t>"&gt; What is WWW?&lt;/p&gt;</a:t>
            </a:r>
          </a:p>
          <a:p>
            <a:r>
              <a:rPr lang="en-US" dirty="0"/>
              <a:t>&lt;p class = “</a:t>
            </a:r>
            <a:r>
              <a:rPr lang="en-US" dirty="0" err="1"/>
              <a:t>ans</a:t>
            </a:r>
            <a:r>
              <a:rPr lang="en-US" dirty="0"/>
              <a:t>"&gt; WWW is World wide </a:t>
            </a:r>
            <a:r>
              <a:rPr lang="en-US" dirty="0" err="1"/>
              <a:t>web,an</a:t>
            </a:r>
            <a:r>
              <a:rPr lang="en-US" dirty="0"/>
              <a:t> information repository which can be accessed over internet&lt;/p&gt;</a:t>
            </a:r>
          </a:p>
          <a:p>
            <a:endParaRPr lang="en-US" dirty="0"/>
          </a:p>
        </p:txBody>
      </p:sp>
    </p:spTree>
    <p:extLst>
      <p:ext uri="{BB962C8B-B14F-4D97-AF65-F5344CB8AC3E}">
        <p14:creationId xmlns:p14="http://schemas.microsoft.com/office/powerpoint/2010/main" val="37608270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&lt;!DOCTYPE html&gt;</a:t>
            </a:r>
          </a:p>
          <a:p>
            <a:r>
              <a:rPr lang="en-US" dirty="0"/>
              <a:t>&lt;html </a:t>
            </a:r>
            <a:r>
              <a:rPr lang="en-US" dirty="0" err="1"/>
              <a:t>lang</a:t>
            </a:r>
            <a:r>
              <a:rPr lang="en-US" dirty="0"/>
              <a:t> = ″en″&gt; &lt;head&gt;	&lt;title&gt; </a:t>
            </a:r>
            <a:r>
              <a:rPr lang="en-US" dirty="0" err="1"/>
              <a:t>sjc</a:t>
            </a:r>
            <a:r>
              <a:rPr lang="en-US" dirty="0"/>
              <a:t>&lt;/title&gt;	&lt;meta charset = ″utf-8″ /&gt;</a:t>
            </a:r>
          </a:p>
          <a:p>
            <a:r>
              <a:rPr lang="en-US" dirty="0"/>
              <a:t>&lt;style type = "text/</a:t>
            </a:r>
            <a:r>
              <a:rPr lang="en-US" dirty="0" err="1"/>
              <a:t>css</a:t>
            </a:r>
            <a:r>
              <a:rPr lang="en-US" dirty="0"/>
              <a:t>"&gt;</a:t>
            </a:r>
          </a:p>
          <a:p>
            <a:r>
              <a:rPr lang="en-US" dirty="0" err="1"/>
              <a:t>p.regtext</a:t>
            </a:r>
            <a:r>
              <a:rPr lang="en-US" dirty="0"/>
              <a:t> {font-family: Times; font-size: 14pt; width: 800px}</a:t>
            </a:r>
          </a:p>
          <a:p>
            <a:r>
              <a:rPr lang="en-US" dirty="0" err="1"/>
              <a:t>p.abstext</a:t>
            </a:r>
            <a:r>
              <a:rPr lang="en-US" dirty="0"/>
              <a:t> { position: </a:t>
            </a:r>
            <a:r>
              <a:rPr lang="en-US" dirty="0" err="1"/>
              <a:t>absolute;top</a:t>
            </a:r>
            <a:r>
              <a:rPr lang="en-US" dirty="0"/>
              <a:t>: 125px; left: 50px; font-family: Times; font-size: 24pt; font-style: italic; width: 500px}</a:t>
            </a:r>
          </a:p>
          <a:p>
            <a:r>
              <a:rPr lang="en-US" dirty="0"/>
              <a:t>&lt;/style&gt; &lt;/head&gt; &lt;body&gt;</a:t>
            </a:r>
          </a:p>
          <a:p>
            <a:r>
              <a:rPr lang="en-US" dirty="0"/>
              <a:t>&lt;p class = "</a:t>
            </a:r>
            <a:r>
              <a:rPr lang="en-US" dirty="0" err="1"/>
              <a:t>abstext</a:t>
            </a:r>
            <a:r>
              <a:rPr lang="en-US" dirty="0"/>
              <a:t>"&gt; APPLES ARE GOOD FOR YOU &lt;/p&gt;</a:t>
            </a:r>
          </a:p>
          <a:p>
            <a:endParaRPr lang="en-US" dirty="0"/>
          </a:p>
        </p:txBody>
      </p:sp>
    </p:spTree>
    <p:extLst>
      <p:ext uri="{BB962C8B-B14F-4D97-AF65-F5344CB8AC3E}">
        <p14:creationId xmlns:p14="http://schemas.microsoft.com/office/powerpoint/2010/main" val="2380470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&lt;p class = "</a:t>
            </a:r>
            <a:r>
              <a:rPr lang="en-US" dirty="0" err="1"/>
              <a:t>regtext</a:t>
            </a:r>
            <a:r>
              <a:rPr lang="en-US" dirty="0"/>
              <a:t>"&gt; Apple is the common name for any tree of the genus </a:t>
            </a:r>
            <a:r>
              <a:rPr lang="en-US" dirty="0" err="1"/>
              <a:t>Malus</a:t>
            </a:r>
            <a:r>
              <a:rPr lang="en-US" dirty="0"/>
              <a:t>, of the family </a:t>
            </a:r>
            <a:r>
              <a:rPr lang="en-US" dirty="0" err="1"/>
              <a:t>Rosaceae</a:t>
            </a:r>
            <a:r>
              <a:rPr lang="en-US" dirty="0"/>
              <a:t>. Apple trees grow in any of the temperate areas of the world. Some apple blossoms are white, but most have stripes or tints of rose. Some apple blossoms are bright red. Apples have a firm and fleshy structure that grows from the blossom. The colors of apples range from green to very dark red. The wood of apple trees is fine-grained and hard. &lt;/p&gt;</a:t>
            </a:r>
          </a:p>
          <a:p>
            <a:r>
              <a:rPr lang="en-US" dirty="0"/>
              <a:t>&lt;p class = "</a:t>
            </a:r>
            <a:r>
              <a:rPr lang="en-US" dirty="0" err="1"/>
              <a:t>abstext</a:t>
            </a:r>
            <a:r>
              <a:rPr lang="en-US" dirty="0"/>
              <a:t>"&gt; ORANGES ARE GOOD IN SUMMER &lt;/p&gt;</a:t>
            </a:r>
          </a:p>
        </p:txBody>
      </p:sp>
    </p:spTree>
    <p:extLst>
      <p:ext uri="{BB962C8B-B14F-4D97-AF65-F5344CB8AC3E}">
        <p14:creationId xmlns:p14="http://schemas.microsoft.com/office/powerpoint/2010/main" val="705243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&lt;p class = "</a:t>
            </a:r>
            <a:r>
              <a:rPr lang="en-US" dirty="0" err="1"/>
              <a:t>regtext</a:t>
            </a:r>
            <a:r>
              <a:rPr lang="en-US" dirty="0"/>
              <a:t>"&gt; Oranges the common name for any tree of Orange. trees grow in any of the </a:t>
            </a:r>
            <a:r>
              <a:rPr lang="en-US" dirty="0" err="1"/>
              <a:t>temperateareas</a:t>
            </a:r>
            <a:r>
              <a:rPr lang="en-US" dirty="0"/>
              <a:t> of the world. Some </a:t>
            </a:r>
            <a:r>
              <a:rPr lang="en-US" dirty="0" err="1"/>
              <a:t>orangaes</a:t>
            </a:r>
            <a:r>
              <a:rPr lang="en-US" dirty="0"/>
              <a:t> blossoms are white, but most have stripes or tints of rose. &lt;/p&gt;</a:t>
            </a:r>
          </a:p>
          <a:p>
            <a:r>
              <a:rPr lang="en-US" dirty="0"/>
              <a:t>&lt;/body&gt;</a:t>
            </a:r>
          </a:p>
          <a:p>
            <a:r>
              <a:rPr lang="en-US" dirty="0"/>
              <a:t>&lt;/html&gt;</a:t>
            </a:r>
          </a:p>
          <a:p>
            <a:endParaRPr lang="en-US" dirty="0"/>
          </a:p>
        </p:txBody>
      </p:sp>
    </p:spTree>
    <p:extLst>
      <p:ext uri="{BB962C8B-B14F-4D97-AF65-F5344CB8AC3E}">
        <p14:creationId xmlns:p14="http://schemas.microsoft.com/office/powerpoint/2010/main" val="3582430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Generic Selector</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a:t>A generic class can be defined if you want a </a:t>
            </a:r>
            <a:r>
              <a:rPr lang="en-US" b="1" dirty="0"/>
              <a:t>style to apply to more than one kind of tag</a:t>
            </a:r>
            <a:r>
              <a:rPr lang="en-US" dirty="0"/>
              <a:t>.</a:t>
            </a:r>
            <a:endParaRPr lang="en-US" sz="1100" dirty="0"/>
          </a:p>
          <a:p>
            <a:pPr lvl="1"/>
            <a:r>
              <a:rPr lang="en-US" dirty="0"/>
              <a:t>A generic class must be named, and the name must begin with a period without a tag</a:t>
            </a:r>
            <a:endParaRPr lang="en-US" sz="1100" dirty="0"/>
          </a:p>
          <a:p>
            <a:pPr lvl="1"/>
            <a:r>
              <a:rPr lang="en-US" dirty="0"/>
              <a:t>Example: .really-big { … }</a:t>
            </a:r>
            <a:endParaRPr lang="en-US" sz="1100" dirty="0"/>
          </a:p>
          <a:p>
            <a:r>
              <a:rPr lang="en-US" dirty="0"/>
              <a:t>&lt;h1 class = "really-big"&gt;  ADMISSION&lt;/h1&gt;...</a:t>
            </a:r>
          </a:p>
          <a:p>
            <a:r>
              <a:rPr lang="en-US" dirty="0"/>
              <a:t>&lt;p class = "really-big"&gt;  BTECH ADMISSION 2022… &lt;/p&gt;</a:t>
            </a:r>
          </a:p>
          <a:p>
            <a:r>
              <a:rPr lang="en-US" dirty="0"/>
              <a:t>&lt;h2 class = "really-big"&gt;  BHRM ADMISSION 2022… &lt;/h2&gt;</a:t>
            </a:r>
          </a:p>
          <a:p>
            <a:r>
              <a:rPr lang="en-US" dirty="0"/>
              <a:t>&lt;h3 class = "really-big"&gt;  PG ADMISSION 2022… &lt;/h3&gt;</a:t>
            </a:r>
          </a:p>
          <a:p>
            <a:pPr marL="0" indent="0">
              <a:buNone/>
            </a:pPr>
            <a:br>
              <a:rPr lang="en-US" dirty="0"/>
            </a:br>
            <a:endParaRPr lang="en-US" dirty="0"/>
          </a:p>
        </p:txBody>
      </p:sp>
    </p:spTree>
    <p:extLst>
      <p:ext uri="{BB962C8B-B14F-4D97-AF65-F5344CB8AC3E}">
        <p14:creationId xmlns:p14="http://schemas.microsoft.com/office/powerpoint/2010/main" val="2922519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&lt;!DOCTYPE html&gt;&lt;html </a:t>
            </a:r>
            <a:r>
              <a:rPr lang="en-US" dirty="0" err="1"/>
              <a:t>lang</a:t>
            </a:r>
            <a:r>
              <a:rPr lang="en-US" dirty="0"/>
              <a:t> = ″en″&gt;</a:t>
            </a:r>
          </a:p>
          <a:p>
            <a:r>
              <a:rPr lang="en-US" dirty="0"/>
              <a:t>&lt;head&gt; &lt;title&gt; </a:t>
            </a:r>
            <a:r>
              <a:rPr lang="en-US" dirty="0" err="1"/>
              <a:t>sjc</a:t>
            </a:r>
            <a:r>
              <a:rPr lang="en-US" dirty="0"/>
              <a:t>&lt;/title&gt;	&lt;meta charset = ″utf-8″ /&gt;</a:t>
            </a:r>
          </a:p>
          <a:p>
            <a:r>
              <a:rPr lang="en-US" dirty="0"/>
              <a:t>&lt;style type = "text/</a:t>
            </a:r>
            <a:r>
              <a:rPr lang="en-US" dirty="0" err="1"/>
              <a:t>css</a:t>
            </a:r>
            <a:r>
              <a:rPr lang="en-US" dirty="0"/>
              <a:t>"&gt;</a:t>
            </a:r>
          </a:p>
          <a:p>
            <a:r>
              <a:rPr lang="en-US" dirty="0"/>
              <a:t>.</a:t>
            </a:r>
            <a:r>
              <a:rPr lang="en-US" dirty="0" err="1"/>
              <a:t>regtext</a:t>
            </a:r>
            <a:r>
              <a:rPr lang="en-US" dirty="0"/>
              <a:t> {font-family: Times; font-size: 14pt; width: 800px}</a:t>
            </a:r>
          </a:p>
          <a:p>
            <a:r>
              <a:rPr lang="en-US" dirty="0"/>
              <a:t>.</a:t>
            </a:r>
            <a:r>
              <a:rPr lang="en-US" dirty="0" err="1"/>
              <a:t>admstext</a:t>
            </a:r>
            <a:r>
              <a:rPr lang="en-US" dirty="0"/>
              <a:t> { position: </a:t>
            </a:r>
            <a:r>
              <a:rPr lang="en-US" dirty="0" err="1"/>
              <a:t>absolute;top</a:t>
            </a:r>
            <a:r>
              <a:rPr lang="en-US" dirty="0"/>
              <a:t>: 125px; left: 50px; font-family: Times; font-size: 24pt; font-style: italic; width: 500px}</a:t>
            </a:r>
          </a:p>
          <a:p>
            <a:r>
              <a:rPr lang="en-US" dirty="0"/>
              <a:t>&lt;/style&gt;</a:t>
            </a:r>
          </a:p>
          <a:p>
            <a:r>
              <a:rPr lang="en-US" dirty="0"/>
              <a:t>&lt;/head&gt;</a:t>
            </a:r>
          </a:p>
          <a:p>
            <a:r>
              <a:rPr lang="en-US" dirty="0"/>
              <a:t>&lt;body&gt;</a:t>
            </a:r>
          </a:p>
          <a:p>
            <a:endParaRPr lang="en-US" dirty="0"/>
          </a:p>
        </p:txBody>
      </p:sp>
    </p:spTree>
    <p:extLst>
      <p:ext uri="{BB962C8B-B14F-4D97-AF65-F5344CB8AC3E}">
        <p14:creationId xmlns:p14="http://schemas.microsoft.com/office/powerpoint/2010/main" val="262225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Same style sheet can be applied to the multiple Web page</a:t>
            </a:r>
          </a:p>
          <a:p>
            <a:r>
              <a:rPr lang="en-US" dirty="0"/>
              <a:t>Cascading:</a:t>
            </a:r>
          </a:p>
          <a:p>
            <a:r>
              <a:rPr lang="en-US" dirty="0"/>
              <a:t> Display rules “cascade” down</a:t>
            </a:r>
          </a:p>
          <a:p>
            <a:r>
              <a:rPr lang="en-US" dirty="0"/>
              <a:t> The most specific rule is used</a:t>
            </a:r>
          </a:p>
          <a:p>
            <a:r>
              <a:rPr lang="en-US" dirty="0"/>
              <a:t> Styles Sheet:</a:t>
            </a:r>
          </a:p>
          <a:p>
            <a:r>
              <a:rPr lang="en-US" dirty="0"/>
              <a:t> Rules are created as styles</a:t>
            </a:r>
          </a:p>
          <a:p>
            <a:endParaRPr lang="en-US" dirty="0"/>
          </a:p>
        </p:txBody>
      </p:sp>
    </p:spTree>
    <p:extLst>
      <p:ext uri="{BB962C8B-B14F-4D97-AF65-F5344CB8AC3E}">
        <p14:creationId xmlns:p14="http://schemas.microsoft.com/office/powerpoint/2010/main" val="4230895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&lt;h1 class = “</a:t>
            </a:r>
            <a:r>
              <a:rPr lang="en-US" dirty="0" err="1"/>
              <a:t>admstext</a:t>
            </a:r>
            <a:r>
              <a:rPr lang="en-US" dirty="0"/>
              <a:t>"&gt; SJCET ADMISSION&lt;/h1&gt;.</a:t>
            </a:r>
          </a:p>
          <a:p>
            <a:r>
              <a:rPr lang="en-US" dirty="0"/>
              <a:t>&lt;p class = "</a:t>
            </a:r>
            <a:r>
              <a:rPr lang="en-US" dirty="0" err="1"/>
              <a:t>regtext</a:t>
            </a:r>
            <a:r>
              <a:rPr lang="en-US" dirty="0"/>
              <a:t>"&gt;SJCET structure that grows from the blossom. Minority catholic institution .provides </a:t>
            </a:r>
            <a:r>
              <a:rPr lang="en-US" dirty="0" err="1"/>
              <a:t>Btech</a:t>
            </a:r>
            <a:r>
              <a:rPr lang="en-US" dirty="0"/>
              <a:t> and </a:t>
            </a:r>
            <a:r>
              <a:rPr lang="en-US" dirty="0" err="1"/>
              <a:t>MTECh</a:t>
            </a:r>
            <a:r>
              <a:rPr lang="en-US" dirty="0"/>
              <a:t> courses&lt;/p&gt;</a:t>
            </a:r>
          </a:p>
          <a:p>
            <a:r>
              <a:rPr lang="en-US" dirty="0"/>
              <a:t>&lt;p class = “</a:t>
            </a:r>
            <a:r>
              <a:rPr lang="en-US" dirty="0" err="1"/>
              <a:t>admstext</a:t>
            </a:r>
            <a:r>
              <a:rPr lang="en-US" dirty="0"/>
              <a:t>"&gt; SJCET BTECH ADMISSION 2022… &lt;/p&gt;</a:t>
            </a:r>
          </a:p>
          <a:p>
            <a:r>
              <a:rPr lang="en-US" dirty="0"/>
              <a:t>&lt;p class = "</a:t>
            </a:r>
            <a:r>
              <a:rPr lang="en-US" dirty="0" err="1"/>
              <a:t>regtext</a:t>
            </a:r>
            <a:r>
              <a:rPr lang="en-US" dirty="0"/>
              <a:t>"&gt;SJHMCT hotel management institution . Minority catholic institution .provides BHRM</a:t>
            </a:r>
          </a:p>
          <a:p>
            <a:r>
              <a:rPr lang="en-US" dirty="0"/>
              <a:t>courses&lt;/p&gt;</a:t>
            </a:r>
          </a:p>
        </p:txBody>
      </p:sp>
    </p:spTree>
    <p:extLst>
      <p:ext uri="{BB962C8B-B14F-4D97-AF65-F5344CB8AC3E}">
        <p14:creationId xmlns:p14="http://schemas.microsoft.com/office/powerpoint/2010/main" val="1102581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&lt;h2 class = “</a:t>
            </a:r>
            <a:r>
              <a:rPr lang="en-US" dirty="0" err="1"/>
              <a:t>admstext</a:t>
            </a:r>
            <a:r>
              <a:rPr lang="en-US" dirty="0"/>
              <a:t>"&gt; SJCET BHRM ADMISSION 2022… &lt;/h2&gt;</a:t>
            </a:r>
          </a:p>
          <a:p>
            <a:r>
              <a:rPr lang="en-US" dirty="0"/>
              <a:t>&lt;h3 class = “</a:t>
            </a:r>
            <a:r>
              <a:rPr lang="en-US" dirty="0" err="1"/>
              <a:t>admstext</a:t>
            </a:r>
            <a:r>
              <a:rPr lang="en-US" dirty="0"/>
              <a:t>"&gt; SJCET PG ADMISSION 2022… &lt;/h3&gt;</a:t>
            </a:r>
          </a:p>
          <a:p>
            <a:r>
              <a:rPr lang="en-US" dirty="0"/>
              <a:t>&lt;p class = "</a:t>
            </a:r>
            <a:r>
              <a:rPr lang="en-US" dirty="0" err="1"/>
              <a:t>admstext</a:t>
            </a:r>
            <a:r>
              <a:rPr lang="en-US" dirty="0"/>
              <a:t>"&gt; PG courses MTECH,MBA,MTECH available at SJCET&lt;/p&gt;</a:t>
            </a:r>
          </a:p>
          <a:p>
            <a:r>
              <a:rPr lang="en-US" dirty="0"/>
              <a:t>&lt;/body&gt; &lt;/html&gt;</a:t>
            </a:r>
          </a:p>
          <a:p>
            <a:endParaRPr lang="en-US" dirty="0"/>
          </a:p>
        </p:txBody>
      </p:sp>
    </p:spTree>
    <p:extLst>
      <p:ext uri="{BB962C8B-B14F-4D97-AF65-F5344CB8AC3E}">
        <p14:creationId xmlns:p14="http://schemas.microsoft.com/office/powerpoint/2010/main" val="81208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 Selector</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An id selector allow the application of a style to one specific element.</a:t>
            </a:r>
          </a:p>
          <a:p>
            <a:pPr lvl="0"/>
            <a:r>
              <a:rPr lang="en-US" dirty="0"/>
              <a:t>Style specified in the id selector applies to the element with the given id.</a:t>
            </a:r>
          </a:p>
          <a:p>
            <a:pPr lvl="0"/>
            <a:r>
              <a:rPr lang="en-US" dirty="0"/>
              <a:t>To create an ID for a specific tag, use the property:</a:t>
            </a:r>
          </a:p>
          <a:p>
            <a:r>
              <a:rPr lang="en-US" dirty="0"/>
              <a:t>&lt;tag id=“</a:t>
            </a:r>
            <a:r>
              <a:rPr lang="en-US" dirty="0" err="1"/>
              <a:t>id_name</a:t>
            </a:r>
            <a:r>
              <a:rPr lang="en-US" dirty="0"/>
              <a:t>”&gt;</a:t>
            </a:r>
          </a:p>
          <a:p>
            <a:pPr lvl="0"/>
            <a:r>
              <a:rPr lang="en-US" dirty="0"/>
              <a:t>To apply a style to a specific ID, use: #</a:t>
            </a:r>
            <a:r>
              <a:rPr lang="en-US" dirty="0" err="1"/>
              <a:t>id_name</a:t>
            </a:r>
            <a:r>
              <a:rPr lang="en-US" dirty="0"/>
              <a:t> {style attributes and values}</a:t>
            </a:r>
          </a:p>
          <a:p>
            <a:pPr lvl="0"/>
            <a:r>
              <a:rPr lang="en-US" dirty="0"/>
              <a:t>The general form of an id selector is as follows : #specific-id {property-value list}</a:t>
            </a:r>
          </a:p>
          <a:p>
            <a:r>
              <a:rPr lang="en-US" dirty="0"/>
              <a:t>Example:</a:t>
            </a:r>
          </a:p>
          <a:p>
            <a:r>
              <a:rPr lang="en-US" dirty="0"/>
              <a:t>#section14 {font-size: 20} specifies a font size of 20 points to the element</a:t>
            </a:r>
          </a:p>
          <a:p>
            <a:r>
              <a:rPr lang="en-US" dirty="0"/>
              <a:t>&lt;h2 id =“section14”&gt; Alice in wonderland&lt;/h2&gt;</a:t>
            </a:r>
          </a:p>
          <a:p>
            <a:br>
              <a:rPr lang="en-US" dirty="0"/>
            </a:br>
            <a:endParaRPr lang="en-US" dirty="0"/>
          </a:p>
        </p:txBody>
      </p:sp>
    </p:spTree>
    <p:extLst>
      <p:ext uri="{BB962C8B-B14F-4D97-AF65-F5344CB8AC3E}">
        <p14:creationId xmlns:p14="http://schemas.microsoft.com/office/powerpoint/2010/main" val="2203735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2042611"/>
            <a:ext cx="17527619" cy="6606272"/>
          </a:xfrm>
        </p:spPr>
        <p:txBody>
          <a:bodyPr/>
          <a:lstStyle/>
          <a:p>
            <a:endParaRPr lang="en-US" dirty="0"/>
          </a:p>
        </p:txBody>
      </p:sp>
      <p:grpSp>
        <p:nvGrpSpPr>
          <p:cNvPr id="4" name="Group 2"/>
          <p:cNvGrpSpPr>
            <a:grpSpLocks/>
          </p:cNvGrpSpPr>
          <p:nvPr/>
        </p:nvGrpSpPr>
        <p:grpSpPr bwMode="auto">
          <a:xfrm>
            <a:off x="163513" y="365125"/>
            <a:ext cx="11790922" cy="6331510"/>
            <a:chOff x="1195" y="189"/>
            <a:chExt cx="11139" cy="6567"/>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 y="366"/>
              <a:ext cx="10742" cy="6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1202" y="196"/>
              <a:ext cx="11124" cy="6552"/>
            </a:xfrm>
            <a:prstGeom prst="rect">
              <a:avLst/>
            </a:prstGeom>
            <a:noFill/>
            <a:ln w="9144">
              <a:solidFill>
                <a:srgbClr val="FFD2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216868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5.png"/>
          <p:cNvPicPr>
            <a:picLocks noGrp="1"/>
          </p:cNvPicPr>
          <p:nvPr>
            <p:ph idx="1"/>
          </p:nvPr>
        </p:nvPicPr>
        <p:blipFill>
          <a:blip r:embed="rId2" cstate="print"/>
          <a:stretch>
            <a:fillRect/>
          </a:stretch>
        </p:blipFill>
        <p:spPr>
          <a:xfrm>
            <a:off x="3722914" y="3200401"/>
            <a:ext cx="3992133" cy="1081846"/>
          </a:xfrm>
          <a:prstGeom prst="rect">
            <a:avLst/>
          </a:prstGeom>
        </p:spPr>
      </p:pic>
    </p:spTree>
    <p:extLst>
      <p:ext uri="{BB962C8B-B14F-4D97-AF65-F5344CB8AC3E}">
        <p14:creationId xmlns:p14="http://schemas.microsoft.com/office/powerpoint/2010/main" val="4194285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Universal Selector</a:t>
            </a:r>
            <a:br>
              <a:rPr lang="en-US" dirty="0"/>
            </a:br>
            <a:endParaRPr lang="en-US" dirty="0"/>
          </a:p>
        </p:txBody>
      </p:sp>
      <p:sp>
        <p:nvSpPr>
          <p:cNvPr id="3" name="Content Placeholder 2"/>
          <p:cNvSpPr>
            <a:spLocks noGrp="1"/>
          </p:cNvSpPr>
          <p:nvPr>
            <p:ph idx="1"/>
          </p:nvPr>
        </p:nvSpPr>
        <p:spPr/>
        <p:txBody>
          <a:bodyPr/>
          <a:lstStyle/>
          <a:p>
            <a:pPr lvl="0"/>
            <a:r>
              <a:rPr lang="en-US" dirty="0"/>
              <a:t>The universal selector, denoted by an asterisk(*), which applies style to all elements in the document.</a:t>
            </a:r>
          </a:p>
          <a:p>
            <a:pPr lvl="0"/>
            <a:r>
              <a:rPr lang="en-US" dirty="0"/>
              <a:t>For example:</a:t>
            </a:r>
          </a:p>
          <a:p>
            <a:r>
              <a:rPr lang="en-US" dirty="0"/>
              <a:t>*{color: red;}</a:t>
            </a:r>
          </a:p>
          <a:p>
            <a:r>
              <a:rPr lang="en-US" dirty="0"/>
              <a:t>makes all elements in the document red. Is not often useful.</a:t>
            </a:r>
          </a:p>
          <a:p>
            <a:endParaRPr lang="en-US" dirty="0"/>
          </a:p>
        </p:txBody>
      </p:sp>
    </p:spTree>
    <p:extLst>
      <p:ext uri="{BB962C8B-B14F-4D97-AF65-F5344CB8AC3E}">
        <p14:creationId xmlns:p14="http://schemas.microsoft.com/office/powerpoint/2010/main" val="1085463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Pseudo Classes</a:t>
            </a:r>
            <a:endParaRPr lang="en-US" dirty="0"/>
          </a:p>
        </p:txBody>
      </p:sp>
      <p:sp>
        <p:nvSpPr>
          <p:cNvPr id="3" name="Content Placeholder 2"/>
          <p:cNvSpPr>
            <a:spLocks noGrp="1"/>
          </p:cNvSpPr>
          <p:nvPr>
            <p:ph idx="1"/>
          </p:nvPr>
        </p:nvSpPr>
        <p:spPr>
          <a:xfrm>
            <a:off x="838200" y="1578602"/>
            <a:ext cx="10515600" cy="4467732"/>
          </a:xfrm>
        </p:spPr>
        <p:txBody>
          <a:bodyPr/>
          <a:lstStyle/>
          <a:p>
            <a:r>
              <a:rPr lang="en-US" dirty="0"/>
              <a:t>A pseudo-class is used to define a special state of an element.</a:t>
            </a:r>
          </a:p>
          <a:p>
            <a:pPr lvl="1"/>
            <a:r>
              <a:rPr lang="en-US" dirty="0"/>
              <a:t>Style an element when a user moves the mouse over it</a:t>
            </a:r>
            <a:endParaRPr lang="en-US" sz="1200" dirty="0"/>
          </a:p>
          <a:p>
            <a:pPr lvl="1"/>
            <a:r>
              <a:rPr lang="en-US" dirty="0"/>
              <a:t>Style visited and unvisited links differently</a:t>
            </a:r>
            <a:endParaRPr lang="en-US" sz="1200" dirty="0"/>
          </a:p>
          <a:p>
            <a:pPr lvl="1"/>
            <a:r>
              <a:rPr lang="en-US" dirty="0"/>
              <a:t>Style an element when it gets focus</a:t>
            </a:r>
            <a:endParaRPr lang="en-US" sz="1200" dirty="0"/>
          </a:p>
          <a:p>
            <a:endParaRPr lang="en-US" dirty="0"/>
          </a:p>
        </p:txBody>
      </p:sp>
    </p:spTree>
    <p:extLst>
      <p:ext uri="{BB962C8B-B14F-4D97-AF65-F5344CB8AC3E}">
        <p14:creationId xmlns:p14="http://schemas.microsoft.com/office/powerpoint/2010/main" val="2935389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Pseudo classes are styles that apply when something happens, dynamically instead of simply displaying the target element</a:t>
            </a:r>
          </a:p>
          <a:p>
            <a:pPr lvl="0"/>
            <a:r>
              <a:rPr lang="en-US" dirty="0"/>
              <a:t>Names of pseudo classes begin with colons hover classes apply when the</a:t>
            </a:r>
          </a:p>
          <a:p>
            <a:r>
              <a:rPr lang="en-US" dirty="0"/>
              <a:t>mouse cursor is over the element focus classes apply when an element has focus</a:t>
            </a:r>
          </a:p>
          <a:p>
            <a:r>
              <a:rPr lang="en-US" dirty="0"/>
              <a:t>i.e. the mouse cursor is over the element and the left mouse button is clicked</a:t>
            </a:r>
          </a:p>
          <a:p>
            <a:endParaRPr lang="en-US" dirty="0"/>
          </a:p>
        </p:txBody>
      </p:sp>
    </p:spTree>
    <p:extLst>
      <p:ext uri="{BB962C8B-B14F-4D97-AF65-F5344CB8AC3E}">
        <p14:creationId xmlns:p14="http://schemas.microsoft.com/office/powerpoint/2010/main" val="1395547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9"/>
          <p:cNvGrpSpPr>
            <a:grpSpLocks/>
          </p:cNvGrpSpPr>
          <p:nvPr/>
        </p:nvGrpSpPr>
        <p:grpSpPr bwMode="auto">
          <a:xfrm>
            <a:off x="574766" y="809896"/>
            <a:ext cx="10071463" cy="4650377"/>
            <a:chOff x="12533" y="98"/>
            <a:chExt cx="5453" cy="1844"/>
          </a:xfrm>
        </p:grpSpPr>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1" y="336"/>
              <a:ext cx="4792" cy="15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2540" y="104"/>
              <a:ext cx="5439" cy="1829"/>
            </a:xfrm>
            <a:prstGeom prst="rect">
              <a:avLst/>
            </a:prstGeom>
            <a:noFill/>
            <a:ln w="9144">
              <a:solidFill>
                <a:srgbClr val="FFD2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540630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&lt;html &gt;</a:t>
            </a:r>
          </a:p>
          <a:p>
            <a:r>
              <a:rPr lang="en-US" dirty="0"/>
              <a:t>&lt;head&gt; &lt;title&gt; Style for Input Type Text &lt;/title&gt;</a:t>
            </a:r>
          </a:p>
          <a:p>
            <a:r>
              <a:rPr lang="en-US" dirty="0"/>
              <a:t>&lt;style type = "text/</a:t>
            </a:r>
            <a:r>
              <a:rPr lang="en-US" dirty="0" err="1"/>
              <a:t>css</a:t>
            </a:r>
            <a:r>
              <a:rPr lang="en-US" dirty="0"/>
              <a:t>"&gt;</a:t>
            </a:r>
          </a:p>
          <a:p>
            <a:r>
              <a:rPr lang="en-US" dirty="0" err="1"/>
              <a:t>input:hover</a:t>
            </a:r>
            <a:r>
              <a:rPr lang="en-US" dirty="0"/>
              <a:t> {color: </a:t>
            </a:r>
            <a:r>
              <a:rPr lang="en-US" dirty="0" err="1"/>
              <a:t>red;border-top:dotted</a:t>
            </a:r>
            <a:r>
              <a:rPr lang="en-US" dirty="0"/>
              <a:t>;}</a:t>
            </a:r>
          </a:p>
          <a:p>
            <a:r>
              <a:rPr lang="en-US" dirty="0" err="1"/>
              <a:t>input:focus</a:t>
            </a:r>
            <a:r>
              <a:rPr lang="en-US" dirty="0"/>
              <a:t> {color: </a:t>
            </a:r>
            <a:r>
              <a:rPr lang="en-US" dirty="0" err="1"/>
              <a:t>green;border-color:yellow</a:t>
            </a:r>
            <a:r>
              <a:rPr lang="en-US" dirty="0"/>
              <a:t>;}</a:t>
            </a:r>
          </a:p>
          <a:p>
            <a:r>
              <a:rPr lang="en-US" dirty="0"/>
              <a:t>&lt;/style&gt;</a:t>
            </a:r>
          </a:p>
          <a:p>
            <a:r>
              <a:rPr lang="en-US" dirty="0"/>
              <a:t>&lt;/head&gt;</a:t>
            </a:r>
          </a:p>
          <a:p>
            <a:r>
              <a:rPr lang="en-US" dirty="0"/>
              <a:t>&lt;body&gt;</a:t>
            </a:r>
          </a:p>
          <a:p>
            <a:r>
              <a:rPr lang="en-US" dirty="0"/>
              <a:t>&lt;form action = ""&gt;</a:t>
            </a:r>
          </a:p>
          <a:p>
            <a:r>
              <a:rPr lang="en-US" dirty="0"/>
              <a:t>&lt;p&gt; Your name: &lt;input type = "text" /&gt; &lt;/p&gt;</a:t>
            </a:r>
          </a:p>
          <a:p>
            <a:r>
              <a:rPr lang="en-US" dirty="0"/>
              <a:t>&lt;/form&gt;</a:t>
            </a:r>
          </a:p>
          <a:p>
            <a:r>
              <a:rPr lang="en-US" dirty="0"/>
              <a:t>&lt;/body&gt;</a:t>
            </a:r>
          </a:p>
          <a:p>
            <a:r>
              <a:rPr lang="en-US" dirty="0"/>
              <a:t>&lt;/html&gt;</a:t>
            </a:r>
          </a:p>
          <a:p>
            <a:endParaRPr lang="en-US" dirty="0"/>
          </a:p>
        </p:txBody>
      </p:sp>
    </p:spTree>
    <p:extLst>
      <p:ext uri="{BB962C8B-B14F-4D97-AF65-F5344CB8AC3E}">
        <p14:creationId xmlns:p14="http://schemas.microsoft.com/office/powerpoint/2010/main" val="319454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CSS3</a:t>
            </a:r>
          </a:p>
        </p:txBody>
      </p:sp>
      <p:sp>
        <p:nvSpPr>
          <p:cNvPr id="3" name="Content Placeholder 2"/>
          <p:cNvSpPr>
            <a:spLocks noGrp="1"/>
          </p:cNvSpPr>
          <p:nvPr>
            <p:ph idx="1"/>
          </p:nvPr>
        </p:nvSpPr>
        <p:spPr/>
        <p:txBody>
          <a:bodyPr/>
          <a:lstStyle/>
          <a:p>
            <a:r>
              <a:rPr lang="en-US" dirty="0"/>
              <a:t>Saves time</a:t>
            </a:r>
          </a:p>
          <a:p>
            <a:r>
              <a:rPr lang="en-US" dirty="0"/>
              <a:t> Easy to change</a:t>
            </a:r>
          </a:p>
          <a:p>
            <a:r>
              <a:rPr lang="en-US" dirty="0"/>
              <a:t> Keep consistency(always behave in the same way)</a:t>
            </a:r>
          </a:p>
          <a:p>
            <a:r>
              <a:rPr lang="en-US" dirty="0"/>
              <a:t> more control over layout</a:t>
            </a:r>
          </a:p>
          <a:p>
            <a:r>
              <a:rPr lang="en-US" dirty="0"/>
              <a:t>Use styles with JavaScript =&gt; DHTML</a:t>
            </a:r>
          </a:p>
          <a:p>
            <a:r>
              <a:rPr lang="en-US" dirty="0"/>
              <a:t> create a common format for all </a:t>
            </a:r>
            <a:r>
              <a:rPr lang="en-US" dirty="0" err="1"/>
              <a:t>theWeb</a:t>
            </a:r>
            <a:r>
              <a:rPr lang="en-US" dirty="0"/>
              <a:t> pages</a:t>
            </a:r>
          </a:p>
        </p:txBody>
      </p:sp>
    </p:spTree>
    <p:extLst>
      <p:ext uri="{BB962C8B-B14F-4D97-AF65-F5344CB8AC3E}">
        <p14:creationId xmlns:p14="http://schemas.microsoft.com/office/powerpoint/2010/main" val="13624668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Anchor Pseudo Classes</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US" dirty="0"/>
              <a:t>Links can be displayed in different ways.</a:t>
            </a:r>
          </a:p>
          <a:p>
            <a:pPr lvl="0"/>
            <a:r>
              <a:rPr lang="en-US" dirty="0"/>
              <a:t>We can modify the way hyperlinks appear by creating style rules modifying the &lt;a&gt; tag with the following “pseudo-classes”:</a:t>
            </a:r>
          </a:p>
          <a:p>
            <a:pPr lvl="0"/>
            <a:r>
              <a:rPr lang="en-US" dirty="0"/>
              <a:t>link</a:t>
            </a:r>
          </a:p>
          <a:p>
            <a:pPr lvl="0"/>
            <a:r>
              <a:rPr lang="en-US" dirty="0"/>
              <a:t>visited</a:t>
            </a:r>
          </a:p>
          <a:p>
            <a:pPr lvl="0"/>
            <a:r>
              <a:rPr lang="en-US" dirty="0"/>
              <a:t>hover</a:t>
            </a:r>
          </a:p>
          <a:p>
            <a:pPr lvl="0"/>
            <a:r>
              <a:rPr lang="en-US" dirty="0"/>
              <a:t>active</a:t>
            </a:r>
          </a:p>
          <a:p>
            <a:r>
              <a:rPr lang="en-US" dirty="0"/>
              <a:t>a:link {color:#0000ff} a:visited {color: #00ff00}</a:t>
            </a:r>
          </a:p>
          <a:p>
            <a:r>
              <a:rPr lang="en-US" dirty="0"/>
              <a:t>a:hover {</a:t>
            </a:r>
            <a:r>
              <a:rPr lang="en-US" dirty="0" err="1"/>
              <a:t>color:fuschia</a:t>
            </a:r>
            <a:r>
              <a:rPr lang="en-US" dirty="0"/>
              <a:t>; </a:t>
            </a:r>
            <a:r>
              <a:rPr lang="en-US" dirty="0" err="1"/>
              <a:t>font-weight:bold</a:t>
            </a:r>
            <a:r>
              <a:rPr lang="en-US" dirty="0"/>
              <a:t>} a:active {font-size:30pt}</a:t>
            </a:r>
          </a:p>
          <a:p>
            <a:endParaRPr lang="en-US" dirty="0"/>
          </a:p>
        </p:txBody>
      </p:sp>
    </p:spTree>
    <p:extLst>
      <p:ext uri="{BB962C8B-B14F-4D97-AF65-F5344CB8AC3E}">
        <p14:creationId xmlns:p14="http://schemas.microsoft.com/office/powerpoint/2010/main" val="7381694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8.png"/>
          <p:cNvPicPr>
            <a:picLocks noGrp="1"/>
          </p:cNvPicPr>
          <p:nvPr>
            <p:ph idx="1"/>
          </p:nvPr>
        </p:nvPicPr>
        <p:blipFill>
          <a:blip r:embed="rId2" cstate="print"/>
          <a:stretch>
            <a:fillRect/>
          </a:stretch>
        </p:blipFill>
        <p:spPr>
          <a:xfrm>
            <a:off x="561703" y="731520"/>
            <a:ext cx="9731828" cy="5904411"/>
          </a:xfrm>
          <a:prstGeom prst="rect">
            <a:avLst/>
          </a:prstGeom>
        </p:spPr>
      </p:pic>
    </p:spTree>
    <p:extLst>
      <p:ext uri="{BB962C8B-B14F-4D97-AF65-F5344CB8AC3E}">
        <p14:creationId xmlns:p14="http://schemas.microsoft.com/office/powerpoint/2010/main" val="38344659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9.jpeg"/>
          <p:cNvPicPr>
            <a:picLocks noGrp="1"/>
          </p:cNvPicPr>
          <p:nvPr>
            <p:ph idx="1"/>
          </p:nvPr>
        </p:nvPicPr>
        <p:blipFill>
          <a:blip r:embed="rId2" cstate="print"/>
          <a:stretch>
            <a:fillRect/>
          </a:stretch>
        </p:blipFill>
        <p:spPr>
          <a:xfrm>
            <a:off x="838200" y="470264"/>
            <a:ext cx="10515600" cy="6126480"/>
          </a:xfrm>
          <a:prstGeom prst="rect">
            <a:avLst/>
          </a:prstGeom>
        </p:spPr>
      </p:pic>
    </p:spTree>
    <p:extLst>
      <p:ext uri="{BB962C8B-B14F-4D97-AF65-F5344CB8AC3E}">
        <p14:creationId xmlns:p14="http://schemas.microsoft.com/office/powerpoint/2010/main" val="16860482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Property</a:t>
            </a:r>
            <a:br>
              <a:rPr lang="en-US" dirty="0"/>
            </a:br>
            <a:endParaRPr lang="en-US" dirty="0"/>
          </a:p>
        </p:txBody>
      </p:sp>
      <p:sp>
        <p:nvSpPr>
          <p:cNvPr id="3" name="Content Placeholder 2"/>
          <p:cNvSpPr>
            <a:spLocks noGrp="1"/>
          </p:cNvSpPr>
          <p:nvPr>
            <p:ph idx="1"/>
          </p:nvPr>
        </p:nvSpPr>
        <p:spPr/>
        <p:txBody>
          <a:bodyPr/>
          <a:lstStyle/>
          <a:p>
            <a:r>
              <a:rPr lang="en-US" dirty="0"/>
              <a:t>CSS properties are the styles used on specified selectors.</a:t>
            </a:r>
          </a:p>
          <a:p>
            <a:pPr lvl="1"/>
            <a:r>
              <a:rPr lang="en-US" dirty="0"/>
              <a:t>five common properties to work with</a:t>
            </a:r>
            <a:endParaRPr lang="en-US" sz="1100" dirty="0"/>
          </a:p>
          <a:p>
            <a:pPr lvl="2"/>
            <a:r>
              <a:rPr lang="en-US" dirty="0"/>
              <a:t>List properties</a:t>
            </a:r>
            <a:endParaRPr lang="en-US" sz="1100" dirty="0"/>
          </a:p>
          <a:p>
            <a:pPr lvl="2"/>
            <a:r>
              <a:rPr lang="en-US" dirty="0"/>
              <a:t>Font properties</a:t>
            </a:r>
            <a:endParaRPr lang="en-US" sz="1100" dirty="0"/>
          </a:p>
          <a:p>
            <a:pPr lvl="2"/>
            <a:r>
              <a:rPr lang="en-US" dirty="0"/>
              <a:t>Border properties</a:t>
            </a:r>
            <a:endParaRPr lang="en-US" sz="1100" dirty="0"/>
          </a:p>
          <a:p>
            <a:pPr lvl="2"/>
            <a:r>
              <a:rPr lang="en-US" dirty="0"/>
              <a:t>Text properties</a:t>
            </a:r>
            <a:endParaRPr lang="en-US" sz="1100" dirty="0"/>
          </a:p>
          <a:p>
            <a:pPr lvl="2"/>
            <a:r>
              <a:rPr lang="en-US" dirty="0"/>
              <a:t>Color Properties</a:t>
            </a:r>
          </a:p>
        </p:txBody>
      </p:sp>
    </p:spTree>
    <p:extLst>
      <p:ext uri="{BB962C8B-B14F-4D97-AF65-F5344CB8AC3E}">
        <p14:creationId xmlns:p14="http://schemas.microsoft.com/office/powerpoint/2010/main" val="13303290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VALUES</a:t>
            </a:r>
            <a:br>
              <a:rPr lang="en-US" dirty="0"/>
            </a:br>
            <a:endParaRPr lang="en-US" dirty="0"/>
          </a:p>
        </p:txBody>
      </p:sp>
      <p:sp>
        <p:nvSpPr>
          <p:cNvPr id="3" name="Content Placeholder 2"/>
          <p:cNvSpPr>
            <a:spLocks noGrp="1"/>
          </p:cNvSpPr>
          <p:nvPr>
            <p:ph idx="1"/>
          </p:nvPr>
        </p:nvSpPr>
        <p:spPr/>
        <p:txBody>
          <a:bodyPr>
            <a:normAutofit/>
          </a:bodyPr>
          <a:lstStyle/>
          <a:p>
            <a:r>
              <a:rPr lang="en-US" dirty="0"/>
              <a:t>Values are written immediately after the colon that separates them from CSS properties</a:t>
            </a:r>
          </a:p>
          <a:p>
            <a:pPr lvl="1"/>
            <a:r>
              <a:rPr lang="en-US" dirty="0"/>
              <a:t>CSS values aren't just text; they come in different forms</a:t>
            </a:r>
            <a:endParaRPr lang="en-US" sz="1100" dirty="0"/>
          </a:p>
          <a:p>
            <a:pPr lvl="1"/>
            <a:r>
              <a:rPr lang="en-US" dirty="0"/>
              <a:t>Keywords property values are used when there are only a few possible values and they are predefined (not case sensitive)</a:t>
            </a:r>
            <a:endParaRPr lang="en-US" sz="1100" dirty="0"/>
          </a:p>
          <a:p>
            <a:pPr lvl="2"/>
            <a:r>
              <a:rPr lang="en-US" dirty="0" err="1"/>
              <a:t>Eg</a:t>
            </a:r>
            <a:r>
              <a:rPr lang="en-US" dirty="0"/>
              <a:t>: small, large, medium.</a:t>
            </a:r>
            <a:endParaRPr lang="en-US" sz="1050" dirty="0"/>
          </a:p>
          <a:p>
            <a:pPr lvl="1"/>
            <a:r>
              <a:rPr lang="en-US" dirty="0"/>
              <a:t>Number values can be integer or sequence of digits with decimal points and a + or– sign.</a:t>
            </a:r>
          </a:p>
          <a:p>
            <a:pPr lvl="1"/>
            <a:r>
              <a:rPr lang="en-US" sz="1100" dirty="0"/>
              <a:t>	</a:t>
            </a:r>
            <a:br>
              <a:rPr lang="en-US" dirty="0"/>
            </a:br>
            <a:endParaRPr lang="en-US" dirty="0"/>
          </a:p>
        </p:txBody>
      </p:sp>
    </p:spTree>
    <p:extLst>
      <p:ext uri="{BB962C8B-B14F-4D97-AF65-F5344CB8AC3E}">
        <p14:creationId xmlns:p14="http://schemas.microsoft.com/office/powerpoint/2010/main" val="2688433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Length value are specified as number values that are followed immediately by a two character abbreviation of a unit name.</a:t>
            </a:r>
            <a:endParaRPr lang="en-US" sz="1100" dirty="0"/>
          </a:p>
          <a:p>
            <a:pPr lvl="2"/>
            <a:r>
              <a:rPr lang="en-US" dirty="0"/>
              <a:t>There can be no space between the number and the unit name.</a:t>
            </a:r>
            <a:endParaRPr lang="en-US" sz="1050" dirty="0"/>
          </a:p>
          <a:p>
            <a:r>
              <a:rPr lang="en-US" dirty="0" err="1"/>
              <a:t>px</a:t>
            </a:r>
            <a:r>
              <a:rPr lang="en-US" dirty="0"/>
              <a:t> for pixels, </a:t>
            </a:r>
            <a:r>
              <a:rPr lang="en-US" dirty="0" err="1"/>
              <a:t>pt</a:t>
            </a:r>
            <a:r>
              <a:rPr lang="en-US" dirty="0"/>
              <a:t> for points, pc for picas (12 points) , in for inches, cm for centimeters, mm for millimeters,</a:t>
            </a:r>
            <a:endParaRPr lang="en-US" sz="1200" dirty="0"/>
          </a:p>
          <a:p>
            <a:endParaRPr lang="en-US" dirty="0"/>
          </a:p>
        </p:txBody>
      </p:sp>
    </p:spTree>
    <p:extLst>
      <p:ext uri="{BB962C8B-B14F-4D97-AF65-F5344CB8AC3E}">
        <p14:creationId xmlns:p14="http://schemas.microsoft.com/office/powerpoint/2010/main" val="41037773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28600" lvl="1">
              <a:spcBef>
                <a:spcPts val="1000"/>
              </a:spcBef>
            </a:pPr>
            <a:r>
              <a:rPr lang="en-US" dirty="0"/>
              <a:t>Percentage - just a number followed immediately by a percent sign: </a:t>
            </a:r>
            <a:r>
              <a:rPr lang="en-US" dirty="0" err="1"/>
              <a:t>eg</a:t>
            </a:r>
            <a:r>
              <a:rPr lang="en-US" dirty="0"/>
              <a:t>: font size set to 85% means new font size will be 85% of the previous font size value.</a:t>
            </a:r>
          </a:p>
          <a:p>
            <a:pPr marL="228600" lvl="1">
              <a:spcBef>
                <a:spcPts val="1000"/>
              </a:spcBef>
            </a:pPr>
            <a:endParaRPr lang="en-US" sz="1100" dirty="0"/>
          </a:p>
          <a:p>
            <a:pPr lvl="1"/>
            <a:r>
              <a:rPr lang="en-US" dirty="0"/>
              <a:t>URL values: URL property values use a form that is slightly different from references to URLs in links.</a:t>
            </a:r>
            <a:endParaRPr lang="en-US" sz="1100" dirty="0"/>
          </a:p>
          <a:p>
            <a:pPr lvl="2"/>
            <a:r>
              <a:rPr lang="en-US" dirty="0" err="1"/>
              <a:t>url</a:t>
            </a:r>
            <a:r>
              <a:rPr lang="en-US" dirty="0"/>
              <a:t>(protocol://server/pathname)</a:t>
            </a:r>
            <a:endParaRPr lang="en-US" sz="1100" dirty="0"/>
          </a:p>
          <a:p>
            <a:pPr lvl="2"/>
            <a:r>
              <a:rPr lang="en-US" dirty="0"/>
              <a:t>No space should be left between URL and the left parenthesis.</a:t>
            </a:r>
            <a:endParaRPr lang="en-US" sz="1050" dirty="0"/>
          </a:p>
          <a:p>
            <a:pPr lvl="1"/>
            <a:r>
              <a:rPr lang="en-US" dirty="0"/>
              <a:t>Colors : Color name </a:t>
            </a:r>
            <a:r>
              <a:rPr lang="en-US" dirty="0" err="1"/>
              <a:t>rgb</a:t>
            </a:r>
            <a:r>
              <a:rPr lang="en-US" dirty="0"/>
              <a:t>(n1, n2, n3).</a:t>
            </a:r>
            <a:endParaRPr lang="en-US" sz="1100" dirty="0"/>
          </a:p>
          <a:p>
            <a:r>
              <a:rPr lang="en-US" dirty="0"/>
              <a:t>Hex form: #B0E0E6 stands for powder blue color.</a:t>
            </a:r>
          </a:p>
          <a:p>
            <a:endParaRPr lang="en-US" dirty="0"/>
          </a:p>
        </p:txBody>
      </p:sp>
    </p:spTree>
    <p:extLst>
      <p:ext uri="{BB962C8B-B14F-4D97-AF65-F5344CB8AC3E}">
        <p14:creationId xmlns:p14="http://schemas.microsoft.com/office/powerpoint/2010/main" val="2625324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Property- values-TEXT properties</a:t>
            </a:r>
            <a:br>
              <a:rPr lang="en-US" dirty="0"/>
            </a:br>
            <a:endParaRPr lang="en-US" dirty="0"/>
          </a:p>
        </p:txBody>
      </p:sp>
      <p:pic>
        <p:nvPicPr>
          <p:cNvPr id="4" name="image30.jpeg"/>
          <p:cNvPicPr>
            <a:picLocks noGrp="1"/>
          </p:cNvPicPr>
          <p:nvPr>
            <p:ph idx="1"/>
          </p:nvPr>
        </p:nvPicPr>
        <p:blipFill>
          <a:blip r:embed="rId2" cstate="print"/>
          <a:stretch>
            <a:fillRect/>
          </a:stretch>
        </p:blipFill>
        <p:spPr>
          <a:xfrm>
            <a:off x="1200150" y="2305844"/>
            <a:ext cx="9791700" cy="3390900"/>
          </a:xfrm>
          <a:prstGeom prst="rect">
            <a:avLst/>
          </a:prstGeom>
        </p:spPr>
      </p:pic>
    </p:spTree>
    <p:extLst>
      <p:ext uri="{BB962C8B-B14F-4D97-AF65-F5344CB8AC3E}">
        <p14:creationId xmlns:p14="http://schemas.microsoft.com/office/powerpoint/2010/main" val="15070247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image31.jpeg"/>
          <p:cNvPicPr>
            <a:picLocks noGrp="1"/>
          </p:cNvPicPr>
          <p:nvPr>
            <p:ph idx="1"/>
          </p:nvPr>
        </p:nvPicPr>
        <p:blipFill>
          <a:blip r:embed="rId2" cstate="print"/>
          <a:stretch>
            <a:fillRect/>
          </a:stretch>
        </p:blipFill>
        <p:spPr>
          <a:xfrm>
            <a:off x="744582" y="587829"/>
            <a:ext cx="10776857" cy="5589134"/>
          </a:xfrm>
          <a:prstGeom prst="rect">
            <a:avLst/>
          </a:prstGeom>
        </p:spPr>
      </p:pic>
    </p:spTree>
    <p:extLst>
      <p:ext uri="{BB962C8B-B14F-4D97-AF65-F5344CB8AC3E}">
        <p14:creationId xmlns:p14="http://schemas.microsoft.com/office/powerpoint/2010/main" val="18908011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32.jpeg"/>
          <p:cNvPicPr>
            <a:picLocks noGrp="1"/>
          </p:cNvPicPr>
          <p:nvPr>
            <p:ph idx="1"/>
          </p:nvPr>
        </p:nvPicPr>
        <p:blipFill>
          <a:blip r:embed="rId2" cstate="print"/>
          <a:stretch>
            <a:fillRect/>
          </a:stretch>
        </p:blipFill>
        <p:spPr>
          <a:xfrm>
            <a:off x="1409700" y="2596356"/>
            <a:ext cx="9372600" cy="2809875"/>
          </a:xfrm>
          <a:prstGeom prst="rect">
            <a:avLst/>
          </a:prstGeom>
        </p:spPr>
      </p:pic>
    </p:spTree>
    <p:extLst>
      <p:ext uri="{BB962C8B-B14F-4D97-AF65-F5344CB8AC3E}">
        <p14:creationId xmlns:p14="http://schemas.microsoft.com/office/powerpoint/2010/main" val="330262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image7.jpeg"/>
          <p:cNvPicPr>
            <a:picLocks noGrp="1"/>
          </p:cNvPicPr>
          <p:nvPr>
            <p:ph idx="1"/>
          </p:nvPr>
        </p:nvPicPr>
        <p:blipFill>
          <a:blip r:embed="rId2" cstate="print"/>
          <a:stretch>
            <a:fillRect/>
          </a:stretch>
        </p:blipFill>
        <p:spPr>
          <a:xfrm>
            <a:off x="365760" y="222069"/>
            <a:ext cx="11247120" cy="5995851"/>
          </a:xfrm>
          <a:prstGeom prst="rect">
            <a:avLst/>
          </a:prstGeom>
        </p:spPr>
      </p:pic>
    </p:spTree>
    <p:extLst>
      <p:ext uri="{BB962C8B-B14F-4D97-AF65-F5344CB8AC3E}">
        <p14:creationId xmlns:p14="http://schemas.microsoft.com/office/powerpoint/2010/main" val="1732369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92331" y="1825625"/>
            <a:ext cx="10661469" cy="4351338"/>
          </a:xfrm>
        </p:spPr>
        <p:txBody>
          <a:bodyPr/>
          <a:lstStyle/>
          <a:p>
            <a:pPr lvl="2"/>
            <a:r>
              <a:rPr lang="en-US" sz="2800" dirty="0"/>
              <a:t>The font-family property is used to specify a list of font </a:t>
            </a:r>
            <a:r>
              <a:rPr lang="en-US" sz="2800" dirty="0" err="1"/>
              <a:t>name.The</a:t>
            </a:r>
            <a:r>
              <a:rPr lang="en-US" sz="2800" dirty="0"/>
              <a:t> browser will use the first font in the list that it supports.</a:t>
            </a:r>
          </a:p>
          <a:p>
            <a:pPr lvl="2"/>
            <a:r>
              <a:rPr lang="en-US" sz="2800" dirty="0"/>
              <a:t>font-family: Arial, Helvetica, Courier</a:t>
            </a:r>
          </a:p>
          <a:p>
            <a:pPr lvl="2"/>
            <a:r>
              <a:rPr lang="en-US" sz="2800" dirty="0"/>
              <a:t>Generic fonts: They can be specified as the font family value for example :serif, sans-serif, cursive, fantasy, and </a:t>
            </a:r>
            <a:r>
              <a:rPr lang="en-US" sz="2800" dirty="0" err="1"/>
              <a:t>monospace</a:t>
            </a:r>
            <a:r>
              <a:rPr lang="en-US" sz="2800" dirty="0"/>
              <a:t> (defined in CSS).</a:t>
            </a:r>
          </a:p>
          <a:p>
            <a:pPr lvl="2"/>
            <a:r>
              <a:rPr lang="en-US" sz="2800" dirty="0"/>
              <a:t>If a font name that has more than one word, it should be single-quoted </a:t>
            </a:r>
            <a:r>
              <a:rPr lang="en-US" sz="2800" dirty="0" err="1"/>
              <a:t>Eg</a:t>
            </a:r>
            <a:r>
              <a:rPr lang="en-US" sz="2800" dirty="0"/>
              <a:t>: font-family: ‘Times New Roman‘</a:t>
            </a:r>
          </a:p>
          <a:p>
            <a:endParaRPr lang="en-US" dirty="0"/>
          </a:p>
        </p:txBody>
      </p:sp>
    </p:spTree>
    <p:extLst>
      <p:ext uri="{BB962C8B-B14F-4D97-AF65-F5344CB8AC3E}">
        <p14:creationId xmlns:p14="http://schemas.microsoft.com/office/powerpoint/2010/main" val="18140555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Property- values-Font properties</a:t>
            </a:r>
            <a:br>
              <a:rPr lang="en-US" dirty="0"/>
            </a:br>
            <a:endParaRPr lang="en-US" dirty="0"/>
          </a:p>
        </p:txBody>
      </p:sp>
      <p:sp>
        <p:nvSpPr>
          <p:cNvPr id="3" name="Content Placeholder 2"/>
          <p:cNvSpPr>
            <a:spLocks noGrp="1"/>
          </p:cNvSpPr>
          <p:nvPr>
            <p:ph idx="1"/>
          </p:nvPr>
        </p:nvSpPr>
        <p:spPr/>
        <p:txBody>
          <a:bodyPr>
            <a:normAutofit/>
          </a:bodyPr>
          <a:lstStyle/>
          <a:p>
            <a:pPr lvl="2"/>
            <a:r>
              <a:rPr lang="en-US" sz="2400" dirty="0"/>
              <a:t>Font Shorthand</a:t>
            </a:r>
          </a:p>
          <a:p>
            <a:pPr lvl="2"/>
            <a:r>
              <a:rPr lang="en-US" sz="2400" dirty="0"/>
              <a:t>If more than one font property is to be specified than the values may be stated in a list as the value of the font property .</a:t>
            </a:r>
          </a:p>
          <a:p>
            <a:r>
              <a:rPr lang="en-US" sz="2400" dirty="0" err="1"/>
              <a:t>Eg</a:t>
            </a:r>
            <a:r>
              <a:rPr lang="en-US" sz="2400" dirty="0"/>
              <a:t>: font: bold 24pt ‘Times New Roman‘ Palatino Helvetica</a:t>
            </a:r>
          </a:p>
          <a:p>
            <a:pPr lvl="2"/>
            <a:r>
              <a:rPr lang="en-US" sz="2400" dirty="0"/>
              <a:t>The order which browser follows is last must be font name, second last font size and then the font style,</a:t>
            </a:r>
          </a:p>
          <a:p>
            <a:r>
              <a:rPr lang="en-US" sz="2400" dirty="0"/>
              <a:t>font variant and font weight </a:t>
            </a:r>
            <a:r>
              <a:rPr lang="en-US" sz="2400" dirty="0" err="1"/>
              <a:t>etc</a:t>
            </a:r>
            <a:r>
              <a:rPr lang="en-US" sz="2400" dirty="0"/>
              <a:t> can be in any order but before the font size and names.</a:t>
            </a:r>
          </a:p>
          <a:p>
            <a:endParaRPr lang="en-US" dirty="0"/>
          </a:p>
        </p:txBody>
      </p:sp>
    </p:spTree>
    <p:extLst>
      <p:ext uri="{BB962C8B-B14F-4D97-AF65-F5344CB8AC3E}">
        <p14:creationId xmlns:p14="http://schemas.microsoft.com/office/powerpoint/2010/main" val="1319572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r>
              <a:rPr lang="en-US" sz="2400" b="1" i="1" dirty="0"/>
              <a:t>Font-size -</a:t>
            </a:r>
            <a:r>
              <a:rPr lang="en-US" sz="2400" dirty="0"/>
              <a:t>Possible values: a length number or a name, such as smaller, xx-large, medium , large etc.</a:t>
            </a:r>
          </a:p>
          <a:p>
            <a:pPr lvl="2"/>
            <a:r>
              <a:rPr lang="en-US" sz="2400" b="1" i="1" dirty="0"/>
              <a:t>Font-variant -</a:t>
            </a:r>
            <a:r>
              <a:rPr lang="en-US" sz="2400" dirty="0"/>
              <a:t>The default value of the font-variant property is normal, can be set to small-caps to specify small capital characters.</a:t>
            </a:r>
          </a:p>
          <a:p>
            <a:pPr lvl="2"/>
            <a:r>
              <a:rPr lang="en-US" sz="2400" b="1" i="1" dirty="0"/>
              <a:t>Font-style -</a:t>
            </a:r>
            <a:r>
              <a:rPr lang="en-US" sz="2400" dirty="0"/>
              <a:t>The property is most commonly used to specify italic,</a:t>
            </a:r>
          </a:p>
          <a:p>
            <a:pPr lvl="2"/>
            <a:r>
              <a:rPr lang="en-US" sz="2400" b="1" i="1" dirty="0"/>
              <a:t>Font-weight -</a:t>
            </a:r>
            <a:r>
              <a:rPr lang="en-US" sz="2400" dirty="0"/>
              <a:t>The property is used to specify the degree of boldness.</a:t>
            </a:r>
          </a:p>
          <a:p>
            <a:pPr lvl="2"/>
            <a:r>
              <a:rPr lang="en-US" sz="2400" b="1" i="1" dirty="0"/>
              <a:t>Text Decoration-</a:t>
            </a:r>
            <a:r>
              <a:rPr lang="en-US" sz="2400" dirty="0"/>
              <a:t>line-through , </a:t>
            </a:r>
            <a:r>
              <a:rPr lang="en-US" sz="2400" dirty="0" err="1"/>
              <a:t>overline</a:t>
            </a:r>
            <a:r>
              <a:rPr lang="en-US" sz="2400" dirty="0"/>
              <a:t> , underline, none</a:t>
            </a:r>
          </a:p>
          <a:p>
            <a:pPr lvl="2"/>
            <a:r>
              <a:rPr lang="en-US" sz="2400" b="1" dirty="0"/>
              <a:t>Text Spacing: </a:t>
            </a:r>
            <a:r>
              <a:rPr lang="en-US" sz="2400" dirty="0"/>
              <a:t>letter spacing , word spacing , line-height</a:t>
            </a:r>
          </a:p>
          <a:p>
            <a:endParaRPr lang="en-US" dirty="0"/>
          </a:p>
        </p:txBody>
      </p:sp>
    </p:spTree>
    <p:extLst>
      <p:ext uri="{BB962C8B-B14F-4D97-AF65-F5344CB8AC3E}">
        <p14:creationId xmlns:p14="http://schemas.microsoft.com/office/powerpoint/2010/main" val="2192764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Property- values-List properties</a:t>
            </a:r>
            <a:br>
              <a:rPr lang="en-US" dirty="0"/>
            </a:br>
            <a:endParaRPr lang="en-US" dirty="0"/>
          </a:p>
        </p:txBody>
      </p:sp>
      <p:pic>
        <p:nvPicPr>
          <p:cNvPr id="4" name="image33.jpeg"/>
          <p:cNvPicPr>
            <a:picLocks noGrp="1"/>
          </p:cNvPicPr>
          <p:nvPr>
            <p:ph idx="1"/>
          </p:nvPr>
        </p:nvPicPr>
        <p:blipFill>
          <a:blip r:embed="rId2" cstate="print"/>
          <a:stretch>
            <a:fillRect/>
          </a:stretch>
        </p:blipFill>
        <p:spPr>
          <a:xfrm>
            <a:off x="1190625" y="2015331"/>
            <a:ext cx="9810750" cy="3971925"/>
          </a:xfrm>
          <a:prstGeom prst="rect">
            <a:avLst/>
          </a:prstGeom>
        </p:spPr>
      </p:pic>
    </p:spTree>
    <p:extLst>
      <p:ext uri="{BB962C8B-B14F-4D97-AF65-F5344CB8AC3E}">
        <p14:creationId xmlns:p14="http://schemas.microsoft.com/office/powerpoint/2010/main" val="37468118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r>
              <a:rPr lang="en-US" sz="2400" dirty="0"/>
              <a:t>It is used to specify style of bullets or sequencing values in list items.</a:t>
            </a:r>
          </a:p>
          <a:p>
            <a:pPr lvl="2"/>
            <a:r>
              <a:rPr lang="en-US" sz="2400" dirty="0"/>
              <a:t>The list-style-type of Unordered lists can be set to </a:t>
            </a:r>
            <a:r>
              <a:rPr lang="en-US" sz="2400" dirty="0" err="1"/>
              <a:t>disc,circle,square</a:t>
            </a:r>
            <a:r>
              <a:rPr lang="en-US" sz="2400" dirty="0"/>
              <a:t> or none.</a:t>
            </a:r>
          </a:p>
          <a:p>
            <a:pPr lvl="2"/>
            <a:r>
              <a:rPr lang="en-US" sz="2400" dirty="0"/>
              <a:t>Bullet can be a disc (default), a square, or a circle</a:t>
            </a:r>
          </a:p>
          <a:p>
            <a:r>
              <a:rPr lang="en-US" sz="2400" dirty="0"/>
              <a:t>&lt;li style = "list-style-type: circle"&gt;BTECH &lt;/li&gt;</a:t>
            </a:r>
          </a:p>
          <a:p>
            <a:pPr lvl="2"/>
            <a:r>
              <a:rPr lang="en-US" sz="2400" dirty="0"/>
              <a:t>Could use an image for the bullets in an unordered list.</a:t>
            </a:r>
          </a:p>
          <a:p>
            <a:pPr lvl="2"/>
            <a:r>
              <a:rPr lang="en-US" sz="2400" b="1" dirty="0"/>
              <a:t>Example:</a:t>
            </a:r>
          </a:p>
          <a:p>
            <a:r>
              <a:rPr lang="en-US" sz="2400" dirty="0"/>
              <a:t>&lt;li style = "list-style-image: </a:t>
            </a:r>
            <a:r>
              <a:rPr lang="en-US" sz="2400" dirty="0" err="1"/>
              <a:t>url</a:t>
            </a:r>
            <a:r>
              <a:rPr lang="en-US" sz="2400" dirty="0"/>
              <a:t>(book.jpg)"&gt;</a:t>
            </a:r>
          </a:p>
          <a:p>
            <a:pPr marL="0" indent="0">
              <a:buNone/>
            </a:pPr>
            <a:br>
              <a:rPr lang="en-US" dirty="0"/>
            </a:br>
            <a:endParaRPr lang="en-US" dirty="0"/>
          </a:p>
        </p:txBody>
      </p:sp>
    </p:spTree>
    <p:extLst>
      <p:ext uri="{BB962C8B-B14F-4D97-AF65-F5344CB8AC3E}">
        <p14:creationId xmlns:p14="http://schemas.microsoft.com/office/powerpoint/2010/main" val="12855384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2"/>
            <a:r>
              <a:rPr lang="en-US" sz="2400" dirty="0"/>
              <a:t>When ordered lists are nested, it is best to use different kinds of sequence values for the different levels of nesting</a:t>
            </a:r>
          </a:p>
          <a:p>
            <a:pPr lvl="2"/>
            <a:r>
              <a:rPr lang="en-US" sz="2400" dirty="0"/>
              <a:t>Decimal Arabic numerals 1, 2, 3, 4</a:t>
            </a:r>
          </a:p>
          <a:p>
            <a:pPr lvl="2"/>
            <a:r>
              <a:rPr lang="en-US" sz="2400" dirty="0"/>
              <a:t>upper-alpha </a:t>
            </a:r>
            <a:r>
              <a:rPr lang="en-US" sz="2400" dirty="0" err="1"/>
              <a:t>Uc</a:t>
            </a:r>
            <a:r>
              <a:rPr lang="en-US" sz="2400" dirty="0"/>
              <a:t> letters A, B, C, D</a:t>
            </a:r>
          </a:p>
          <a:p>
            <a:pPr lvl="2"/>
            <a:r>
              <a:rPr lang="en-US" sz="2400" dirty="0"/>
              <a:t>lower-alpha </a:t>
            </a:r>
            <a:r>
              <a:rPr lang="en-US" sz="2400" dirty="0" err="1"/>
              <a:t>Lc</a:t>
            </a:r>
            <a:r>
              <a:rPr lang="en-US" sz="2400" dirty="0"/>
              <a:t> letters a, b, c, d</a:t>
            </a:r>
          </a:p>
          <a:p>
            <a:pPr lvl="2"/>
            <a:r>
              <a:rPr lang="en-US" sz="2400" dirty="0"/>
              <a:t>upper-roman </a:t>
            </a:r>
            <a:r>
              <a:rPr lang="en-US" sz="2400" dirty="0" err="1"/>
              <a:t>Uc</a:t>
            </a:r>
            <a:r>
              <a:rPr lang="en-US" sz="2400" dirty="0"/>
              <a:t> Roman I, II, III, IV</a:t>
            </a:r>
          </a:p>
          <a:p>
            <a:pPr lvl="2"/>
            <a:r>
              <a:rPr lang="en-US" sz="2400" dirty="0"/>
              <a:t>lower-roman </a:t>
            </a:r>
            <a:r>
              <a:rPr lang="en-US" sz="2400" dirty="0" err="1"/>
              <a:t>Lc</a:t>
            </a:r>
            <a:r>
              <a:rPr lang="en-US" sz="2400" dirty="0"/>
              <a:t> Roman </a:t>
            </a:r>
            <a:r>
              <a:rPr lang="en-US" sz="2400" dirty="0" err="1"/>
              <a:t>i</a:t>
            </a:r>
            <a:r>
              <a:rPr lang="en-US" sz="2400" dirty="0"/>
              <a:t>, ii, iii, iv</a:t>
            </a:r>
          </a:p>
          <a:p>
            <a:r>
              <a:rPr lang="en-US" sz="2400" dirty="0"/>
              <a:t>&lt;style type = "text/</a:t>
            </a:r>
            <a:r>
              <a:rPr lang="en-US" sz="2400" dirty="0" err="1"/>
              <a:t>css</a:t>
            </a:r>
            <a:r>
              <a:rPr lang="en-US" sz="2400" dirty="0"/>
              <a:t>"&gt;</a:t>
            </a:r>
          </a:p>
          <a:p>
            <a:r>
              <a:rPr lang="en-US" sz="2400" b="1" dirty="0" err="1"/>
              <a:t>ol</a:t>
            </a:r>
            <a:r>
              <a:rPr lang="en-US" sz="2400" b="1" dirty="0"/>
              <a:t> {list-style-type: upper-roman;} </a:t>
            </a:r>
            <a:r>
              <a:rPr lang="en-US" sz="2400" b="1" dirty="0" err="1"/>
              <a:t>ol</a:t>
            </a:r>
            <a:r>
              <a:rPr lang="en-US" sz="2400" b="1" dirty="0"/>
              <a:t> </a:t>
            </a:r>
            <a:r>
              <a:rPr lang="en-US" sz="2400" b="1" dirty="0" err="1"/>
              <a:t>ol</a:t>
            </a:r>
            <a:r>
              <a:rPr lang="en-US" sz="2400" b="1" dirty="0"/>
              <a:t> {list-style-type: upper-alpha;} </a:t>
            </a:r>
            <a:r>
              <a:rPr lang="en-US" sz="2400" b="1" dirty="0" err="1"/>
              <a:t>ol</a:t>
            </a:r>
            <a:r>
              <a:rPr lang="en-US" sz="2400" b="1" dirty="0"/>
              <a:t> </a:t>
            </a:r>
            <a:r>
              <a:rPr lang="en-US" sz="2400" b="1" dirty="0" err="1"/>
              <a:t>ol</a:t>
            </a:r>
            <a:r>
              <a:rPr lang="en-US" sz="2400" b="1" dirty="0"/>
              <a:t> </a:t>
            </a:r>
            <a:r>
              <a:rPr lang="en-US" sz="2400" b="1" dirty="0" err="1"/>
              <a:t>ol</a:t>
            </a:r>
            <a:r>
              <a:rPr lang="en-US" sz="2400" b="1" dirty="0"/>
              <a:t> {list-style-type: decimal;}</a:t>
            </a:r>
            <a:endParaRPr lang="en-US" sz="2400" dirty="0"/>
          </a:p>
          <a:p>
            <a:r>
              <a:rPr lang="en-US" sz="2400" dirty="0"/>
              <a:t>&lt;/style&gt;</a:t>
            </a:r>
          </a:p>
          <a:p>
            <a:endParaRPr lang="en-US" dirty="0"/>
          </a:p>
        </p:txBody>
      </p:sp>
    </p:spTree>
    <p:extLst>
      <p:ext uri="{BB962C8B-B14F-4D97-AF65-F5344CB8AC3E}">
        <p14:creationId xmlns:p14="http://schemas.microsoft.com/office/powerpoint/2010/main" val="42374139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Property- values-color properties</a:t>
            </a:r>
            <a:br>
              <a:rPr lang="en-US" dirty="0"/>
            </a:br>
            <a:endParaRPr lang="en-US" dirty="0"/>
          </a:p>
        </p:txBody>
      </p:sp>
      <p:sp>
        <p:nvSpPr>
          <p:cNvPr id="3" name="Content Placeholder 2"/>
          <p:cNvSpPr>
            <a:spLocks noGrp="1"/>
          </p:cNvSpPr>
          <p:nvPr>
            <p:ph idx="1"/>
          </p:nvPr>
        </p:nvSpPr>
        <p:spPr/>
        <p:txBody>
          <a:bodyPr>
            <a:noAutofit/>
          </a:bodyPr>
          <a:lstStyle/>
          <a:p>
            <a:pPr lvl="2"/>
            <a:r>
              <a:rPr lang="en-US" dirty="0"/>
              <a:t>color –specify the foreground color of html elements </a:t>
            </a:r>
            <a:r>
              <a:rPr lang="en-US" dirty="0" err="1"/>
              <a:t>color:red</a:t>
            </a:r>
            <a:endParaRPr lang="en-US" dirty="0"/>
          </a:p>
          <a:p>
            <a:pPr lvl="2"/>
            <a:r>
              <a:rPr lang="en-US" dirty="0"/>
              <a:t>background-</a:t>
            </a:r>
            <a:r>
              <a:rPr lang="en-US" dirty="0" err="1"/>
              <a:t>coloràset</a:t>
            </a:r>
            <a:r>
              <a:rPr lang="en-US" dirty="0"/>
              <a:t> the background color of an element </a:t>
            </a:r>
            <a:r>
              <a:rPr lang="en-US" dirty="0" err="1"/>
              <a:t>background-color:grey</a:t>
            </a:r>
            <a:endParaRPr lang="en-US" dirty="0"/>
          </a:p>
          <a:p>
            <a:pPr lvl="2"/>
            <a:r>
              <a:rPr lang="en-US" dirty="0"/>
              <a:t>Web Palette contains , one of 16 million different colors</a:t>
            </a:r>
          </a:p>
          <a:p>
            <a:pPr lvl="2"/>
            <a:r>
              <a:rPr lang="en-US" dirty="0"/>
              <a:t>A set of 16 generic colors that are guaranteed to be displayable</a:t>
            </a:r>
          </a:p>
          <a:p>
            <a:pPr lvl="3"/>
            <a:r>
              <a:rPr lang="en-US" sz="2000" dirty="0"/>
              <a:t>Names for some:</a:t>
            </a:r>
          </a:p>
          <a:p>
            <a:pPr lvl="4"/>
            <a:r>
              <a:rPr lang="en-US" sz="2000" dirty="0"/>
              <a:t>blue, red, green, pink</a:t>
            </a:r>
          </a:p>
          <a:p>
            <a:pPr lvl="3"/>
            <a:r>
              <a:rPr lang="en-US" sz="2000" dirty="0"/>
              <a:t>Hexadecimal</a:t>
            </a:r>
          </a:p>
          <a:p>
            <a:pPr lvl="4"/>
            <a:r>
              <a:rPr lang="en-US" sz="2000" dirty="0"/>
              <a:t>#0000FF, #FF0000, #00FF00, #FF3399</a:t>
            </a:r>
          </a:p>
          <a:p>
            <a:pPr lvl="3"/>
            <a:r>
              <a:rPr lang="en-US" sz="2000" dirty="0"/>
              <a:t>RGB</a:t>
            </a:r>
          </a:p>
          <a:p>
            <a:pPr lvl="4"/>
            <a:r>
              <a:rPr lang="en-US" sz="2000" dirty="0" err="1"/>
              <a:t>rgb</a:t>
            </a:r>
            <a:r>
              <a:rPr lang="en-US" sz="2000" dirty="0"/>
              <a:t>(0,0,255), </a:t>
            </a:r>
            <a:r>
              <a:rPr lang="en-US" sz="2000" dirty="0" err="1"/>
              <a:t>rgb</a:t>
            </a:r>
            <a:r>
              <a:rPr lang="en-US" sz="2000" dirty="0"/>
              <a:t>(255,0,0), </a:t>
            </a:r>
            <a:r>
              <a:rPr lang="en-US" sz="2000" dirty="0" err="1"/>
              <a:t>rgb</a:t>
            </a:r>
            <a:r>
              <a:rPr lang="en-US" sz="2000" dirty="0"/>
              <a:t>(0,255,0)</a:t>
            </a:r>
          </a:p>
          <a:p>
            <a:pPr lvl="3"/>
            <a:r>
              <a:rPr lang="en-US" sz="2000" dirty="0"/>
              <a:t>RGB%</a:t>
            </a:r>
          </a:p>
          <a:p>
            <a:pPr lvl="4"/>
            <a:r>
              <a:rPr lang="en-US" sz="2000" dirty="0" err="1"/>
              <a:t>rgb</a:t>
            </a:r>
            <a:r>
              <a:rPr lang="en-US" sz="2000" dirty="0"/>
              <a:t>(0%,0%,100%), </a:t>
            </a:r>
            <a:r>
              <a:rPr lang="en-US" sz="2000" dirty="0" err="1"/>
              <a:t>rgb</a:t>
            </a:r>
            <a:r>
              <a:rPr lang="en-US" sz="2000" dirty="0"/>
              <a:t>(100%,0%,0%)</a:t>
            </a:r>
          </a:p>
          <a:p>
            <a:br>
              <a:rPr lang="en-US" sz="2000" dirty="0"/>
            </a:br>
            <a:endParaRPr lang="en-US" sz="2000" dirty="0"/>
          </a:p>
        </p:txBody>
      </p:sp>
    </p:spTree>
    <p:extLst>
      <p:ext uri="{BB962C8B-B14F-4D97-AF65-F5344CB8AC3E}">
        <p14:creationId xmlns:p14="http://schemas.microsoft.com/office/powerpoint/2010/main" val="26153560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Property- values-other properties</a:t>
            </a:r>
            <a:br>
              <a:rPr lang="en-US" dirty="0"/>
            </a:br>
            <a:endParaRPr lang="en-US" dirty="0"/>
          </a:p>
        </p:txBody>
      </p:sp>
      <p:sp>
        <p:nvSpPr>
          <p:cNvPr id="3" name="Content Placeholder 2"/>
          <p:cNvSpPr>
            <a:spLocks noGrp="1"/>
          </p:cNvSpPr>
          <p:nvPr>
            <p:ph idx="1"/>
          </p:nvPr>
        </p:nvSpPr>
        <p:spPr/>
        <p:txBody>
          <a:bodyPr/>
          <a:lstStyle/>
          <a:p>
            <a:pPr lvl="0"/>
            <a:r>
              <a:rPr lang="en-US" b="1" dirty="0"/>
              <a:t>text-align </a:t>
            </a:r>
            <a:r>
              <a:rPr lang="en-US" dirty="0"/>
              <a:t>property has the possible values, </a:t>
            </a:r>
            <a:r>
              <a:rPr lang="en-US" b="1" dirty="0"/>
              <a:t>left (the default), center, right, or justify.</a:t>
            </a:r>
            <a:endParaRPr lang="en-US" sz="1400" dirty="0"/>
          </a:p>
          <a:p>
            <a:pPr lvl="2"/>
            <a:r>
              <a:rPr lang="en-US" dirty="0"/>
              <a:t>we want text to flow around another element - the float property.</a:t>
            </a:r>
            <a:endParaRPr lang="en-US" sz="1100" dirty="0"/>
          </a:p>
          <a:p>
            <a:pPr lvl="0"/>
            <a:r>
              <a:rPr lang="en-US" b="1" dirty="0"/>
              <a:t>float property </a:t>
            </a:r>
            <a:r>
              <a:rPr lang="en-US" dirty="0"/>
              <a:t>has the possible values, </a:t>
            </a:r>
            <a:r>
              <a:rPr lang="en-US" b="1" dirty="0"/>
              <a:t>left, right, and none (the default)</a:t>
            </a:r>
            <a:r>
              <a:rPr lang="en-US" dirty="0"/>
              <a:t>.</a:t>
            </a:r>
            <a:endParaRPr lang="en-US" sz="1400" dirty="0"/>
          </a:p>
          <a:p>
            <a:pPr lvl="2"/>
            <a:r>
              <a:rPr lang="en-US" dirty="0"/>
              <a:t>Float property is used to specify that text should flow around some element.</a:t>
            </a:r>
            <a:endParaRPr lang="en-US" sz="1100" dirty="0"/>
          </a:p>
          <a:p>
            <a:pPr lvl="0"/>
            <a:r>
              <a:rPr lang="en-US" b="1" dirty="0"/>
              <a:t>text-indent </a:t>
            </a:r>
            <a:r>
              <a:rPr lang="en-US" dirty="0"/>
              <a:t>property used to indent the first line of a paragraph</a:t>
            </a:r>
            <a:endParaRPr lang="en-US" sz="1400" dirty="0"/>
          </a:p>
          <a:p>
            <a:endParaRPr lang="en-US" dirty="0"/>
          </a:p>
        </p:txBody>
      </p:sp>
    </p:spTree>
    <p:extLst>
      <p:ext uri="{BB962C8B-B14F-4D97-AF65-F5344CB8AC3E}">
        <p14:creationId xmlns:p14="http://schemas.microsoft.com/office/powerpoint/2010/main" val="647944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Property- values-Background</a:t>
            </a:r>
            <a:br>
              <a:rPr lang="en-US" dirty="0"/>
            </a:br>
            <a:endParaRPr lang="en-US" dirty="0"/>
          </a:p>
        </p:txBody>
      </p:sp>
      <p:sp>
        <p:nvSpPr>
          <p:cNvPr id="3" name="Content Placeholder 2"/>
          <p:cNvSpPr>
            <a:spLocks noGrp="1"/>
          </p:cNvSpPr>
          <p:nvPr>
            <p:ph idx="1"/>
          </p:nvPr>
        </p:nvSpPr>
        <p:spPr/>
        <p:txBody>
          <a:bodyPr>
            <a:normAutofit lnSpcReduction="10000"/>
          </a:bodyPr>
          <a:lstStyle/>
          <a:p>
            <a:pPr lvl="2"/>
            <a:r>
              <a:rPr lang="en-US" dirty="0"/>
              <a:t>CSS provides control over the backgrounds of block-level elements.</a:t>
            </a:r>
            <a:endParaRPr lang="en-US" sz="1100" dirty="0"/>
          </a:p>
          <a:p>
            <a:pPr lvl="2"/>
            <a:r>
              <a:rPr lang="en-US" dirty="0"/>
              <a:t>CSS can set a background color or add background images to HTML5 element</a:t>
            </a:r>
            <a:endParaRPr lang="en-US" sz="1100" dirty="0"/>
          </a:p>
          <a:p>
            <a:pPr lvl="2"/>
            <a:r>
              <a:rPr lang="en-US" dirty="0"/>
              <a:t>background-</a:t>
            </a:r>
            <a:r>
              <a:rPr lang="en-US" dirty="0" err="1"/>
              <a:t>coloràset</a:t>
            </a:r>
            <a:r>
              <a:rPr lang="en-US" dirty="0"/>
              <a:t> the background color of an element</a:t>
            </a:r>
            <a:endParaRPr lang="en-US" sz="1100" dirty="0"/>
          </a:p>
          <a:p>
            <a:r>
              <a:rPr lang="en-US" dirty="0" err="1"/>
              <a:t>background-color:grey</a:t>
            </a:r>
            <a:endParaRPr lang="en-US" sz="1400" dirty="0"/>
          </a:p>
          <a:p>
            <a:pPr lvl="2"/>
            <a:r>
              <a:rPr lang="en-US" dirty="0"/>
              <a:t>The </a:t>
            </a:r>
            <a:r>
              <a:rPr lang="en-US" b="1" dirty="0"/>
              <a:t>background-image </a:t>
            </a:r>
            <a:r>
              <a:rPr lang="en-US" dirty="0"/>
              <a:t>property is used to place an image in the background of an element</a:t>
            </a:r>
            <a:endParaRPr lang="en-US" sz="1100" dirty="0"/>
          </a:p>
          <a:p>
            <a:r>
              <a:rPr lang="en-US" dirty="0"/>
              <a:t>Repetition can be controlled.</a:t>
            </a:r>
            <a:endParaRPr lang="en-US" sz="1400" dirty="0"/>
          </a:p>
          <a:p>
            <a:pPr lvl="2"/>
            <a:r>
              <a:rPr lang="en-US" dirty="0"/>
              <a:t>Background image can be replicated to fill the area of the element. This is known as tiling. background-repeat property possible </a:t>
            </a:r>
            <a:r>
              <a:rPr lang="en-US" dirty="0" err="1"/>
              <a:t>values:repeat</a:t>
            </a:r>
            <a:r>
              <a:rPr lang="en-US" dirty="0"/>
              <a:t> (default), no-repeat, repeat-x, or repeat-y background-position property. Possible values: top, center, bottom, left, or right.</a:t>
            </a:r>
            <a:endParaRPr lang="en-US" sz="1100" dirty="0"/>
          </a:p>
          <a:p>
            <a:br>
              <a:rPr lang="en-US" dirty="0"/>
            </a:br>
            <a:endParaRPr lang="en-US" dirty="0"/>
          </a:p>
        </p:txBody>
      </p:sp>
    </p:spTree>
    <p:extLst>
      <p:ext uri="{BB962C8B-B14F-4D97-AF65-F5344CB8AC3E}">
        <p14:creationId xmlns:p14="http://schemas.microsoft.com/office/powerpoint/2010/main" val="17953520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&lt;html&gt;&lt;head&gt;	&lt;title&gt; </a:t>
            </a:r>
            <a:r>
              <a:rPr lang="en-US" dirty="0" err="1"/>
              <a:t>sjc</a:t>
            </a:r>
            <a:r>
              <a:rPr lang="en-US" dirty="0"/>
              <a:t>&lt;/title&gt;&lt;meta charset = “utf-8” /&gt;</a:t>
            </a:r>
          </a:p>
          <a:p>
            <a:r>
              <a:rPr lang="en-US" dirty="0"/>
              <a:t>&lt;style type = "text/</a:t>
            </a:r>
            <a:r>
              <a:rPr lang="en-US" dirty="0" err="1"/>
              <a:t>css</a:t>
            </a:r>
            <a:r>
              <a:rPr lang="en-US" dirty="0"/>
              <a:t>"&gt;</a:t>
            </a:r>
          </a:p>
          <a:p>
            <a:r>
              <a:rPr lang="en-US" dirty="0"/>
              <a:t>body { </a:t>
            </a:r>
            <a:r>
              <a:rPr lang="en-US" dirty="0" err="1"/>
              <a:t>background-color:grey;background-image:url</a:t>
            </a:r>
            <a:r>
              <a:rPr lang="en-US" dirty="0"/>
              <a:t>("</a:t>
            </a:r>
            <a:r>
              <a:rPr lang="en-US" dirty="0" err="1"/>
              <a:t>agriculture.jfif</a:t>
            </a:r>
            <a:r>
              <a:rPr lang="en-US" dirty="0"/>
              <a:t>");</a:t>
            </a:r>
            <a:r>
              <a:rPr lang="en-US" dirty="0" err="1"/>
              <a:t>background-repeat:repeat-y</a:t>
            </a:r>
            <a:r>
              <a:rPr lang="en-US" dirty="0"/>
              <a:t>; </a:t>
            </a:r>
            <a:r>
              <a:rPr lang="en-US" dirty="0" err="1"/>
              <a:t>background-position:center</a:t>
            </a:r>
            <a:r>
              <a:rPr lang="en-US" dirty="0"/>
              <a:t>;	}</a:t>
            </a:r>
          </a:p>
          <a:p>
            <a:r>
              <a:rPr lang="en-US" dirty="0" err="1"/>
              <a:t>Img</a:t>
            </a:r>
            <a:r>
              <a:rPr lang="en-US" dirty="0"/>
              <a:t> {</a:t>
            </a:r>
            <a:r>
              <a:rPr lang="en-US" dirty="0" err="1"/>
              <a:t>float:left</a:t>
            </a:r>
            <a:r>
              <a:rPr lang="en-US" dirty="0"/>
              <a:t>; }</a:t>
            </a:r>
          </a:p>
          <a:p>
            <a:r>
              <a:rPr lang="en-US" dirty="0"/>
              <a:t>&lt;/style&gt; &lt;/head&gt;</a:t>
            </a:r>
          </a:p>
          <a:p>
            <a:r>
              <a:rPr lang="en-US" dirty="0"/>
              <a:t>&lt;body&gt;</a:t>
            </a:r>
          </a:p>
          <a:p>
            <a:r>
              <a:rPr lang="en-US" dirty="0"/>
              <a:t>&lt;h1&gt;  ADMISSION&lt;/h1&gt;.</a:t>
            </a:r>
          </a:p>
        </p:txBody>
      </p:sp>
    </p:spTree>
    <p:extLst>
      <p:ext uri="{BB962C8B-B14F-4D97-AF65-F5344CB8AC3E}">
        <p14:creationId xmlns:p14="http://schemas.microsoft.com/office/powerpoint/2010/main" val="245532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CSS</a:t>
            </a:r>
          </a:p>
        </p:txBody>
      </p:sp>
      <p:sp>
        <p:nvSpPr>
          <p:cNvPr id="3" name="Content Placeholder 2"/>
          <p:cNvSpPr>
            <a:spLocks noGrp="1"/>
          </p:cNvSpPr>
          <p:nvPr>
            <p:ph idx="1"/>
          </p:nvPr>
        </p:nvSpPr>
        <p:spPr/>
        <p:txBody>
          <a:bodyPr>
            <a:normAutofit/>
          </a:bodyPr>
          <a:lstStyle/>
          <a:p>
            <a:r>
              <a:rPr lang="en-US" u="sng" dirty="0"/>
              <a:t>Inline style sheet</a:t>
            </a:r>
          </a:p>
          <a:p>
            <a:r>
              <a:rPr lang="en-US" dirty="0"/>
              <a:t> The style properties are added within the HTML tag itself</a:t>
            </a:r>
          </a:p>
          <a:p>
            <a:r>
              <a:rPr lang="en-US" dirty="0"/>
              <a:t> </a:t>
            </a:r>
            <a:r>
              <a:rPr lang="en-US" u="sng" dirty="0"/>
              <a:t>Embedded style sheet</a:t>
            </a:r>
          </a:p>
          <a:p>
            <a:r>
              <a:rPr lang="en-US" dirty="0"/>
              <a:t> The set of style properties are embedded within the HTML document</a:t>
            </a:r>
          </a:p>
          <a:p>
            <a:r>
              <a:rPr lang="en-US" u="sng" dirty="0"/>
              <a:t> External style sheet</a:t>
            </a:r>
          </a:p>
          <a:p>
            <a:r>
              <a:rPr lang="en-US" dirty="0"/>
              <a:t> Common set of style properties are applied to all the web pages from an external .</a:t>
            </a:r>
            <a:r>
              <a:rPr lang="en-US" dirty="0" err="1"/>
              <a:t>css</a:t>
            </a:r>
            <a:r>
              <a:rPr lang="en-US" dirty="0"/>
              <a:t> file.</a:t>
            </a:r>
          </a:p>
        </p:txBody>
      </p:sp>
    </p:spTree>
    <p:extLst>
      <p:ext uri="{BB962C8B-B14F-4D97-AF65-F5344CB8AC3E}">
        <p14:creationId xmlns:p14="http://schemas.microsoft.com/office/powerpoint/2010/main" val="38713840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&lt;</a:t>
            </a:r>
            <a:r>
              <a:rPr lang="en-US" dirty="0" err="1"/>
              <a:t>img</a:t>
            </a:r>
            <a:r>
              <a:rPr lang="en-US" dirty="0"/>
              <a:t> </a:t>
            </a:r>
            <a:r>
              <a:rPr lang="en-US" dirty="0" err="1"/>
              <a:t>src</a:t>
            </a:r>
            <a:r>
              <a:rPr lang="en-US" dirty="0"/>
              <a:t>="</a:t>
            </a:r>
            <a:r>
              <a:rPr lang="en-US" dirty="0" err="1"/>
              <a:t>alogo.jfif</a:t>
            </a:r>
            <a:r>
              <a:rPr lang="en-US" dirty="0"/>
              <a:t>"/&gt;&lt;p&gt; structure that grows from the </a:t>
            </a:r>
            <a:r>
              <a:rPr lang="en-US" dirty="0" err="1"/>
              <a:t>blossom.provides</a:t>
            </a:r>
            <a:r>
              <a:rPr lang="en-US" dirty="0"/>
              <a:t> </a:t>
            </a:r>
            <a:r>
              <a:rPr lang="en-US" dirty="0" err="1"/>
              <a:t>Btech</a:t>
            </a:r>
            <a:r>
              <a:rPr lang="en-US" dirty="0"/>
              <a:t> and </a:t>
            </a:r>
            <a:r>
              <a:rPr lang="en-US" dirty="0" err="1"/>
              <a:t>MTECh</a:t>
            </a:r>
            <a:r>
              <a:rPr lang="en-US" dirty="0"/>
              <a:t> courses&lt;/p&gt;</a:t>
            </a:r>
          </a:p>
          <a:p>
            <a:r>
              <a:rPr lang="en-US" dirty="0"/>
              <a:t>&lt;p &gt;  BTECH ADMISSION 2022… &lt;/p&gt;</a:t>
            </a:r>
          </a:p>
          <a:p>
            <a:r>
              <a:rPr lang="en-US" dirty="0"/>
              <a:t>&lt;p &gt; hotel management institution . Minority catholic institution .provides BHRM</a:t>
            </a:r>
          </a:p>
          <a:p>
            <a:r>
              <a:rPr lang="en-US" dirty="0"/>
              <a:t>courses&lt;/p&gt; &lt;h2 &gt; SJCET BHRM ADMISSION 2022… &lt;/h2&gt;</a:t>
            </a:r>
          </a:p>
          <a:p>
            <a:r>
              <a:rPr lang="en-US" dirty="0"/>
              <a:t>&lt;h3 &gt;  BHRM ADMISSION 2022… &lt;/h2&gt;&lt;h3 &gt;  PG ADMISSION 2022… &lt;/h3&gt;</a:t>
            </a:r>
          </a:p>
          <a:p>
            <a:r>
              <a:rPr lang="en-US" dirty="0"/>
              <a:t>&lt;p&gt; PG courses MTECH,MBA,MTECH available at SJCET&lt;/p&gt;</a:t>
            </a:r>
          </a:p>
          <a:p>
            <a:r>
              <a:rPr lang="en-US" u="sng" dirty="0"/>
              <a:t>   &lt;/body&gt; &lt;/html&gt;</a:t>
            </a:r>
            <a:endParaRPr lang="en-US" dirty="0"/>
          </a:p>
        </p:txBody>
      </p:sp>
    </p:spTree>
    <p:extLst>
      <p:ext uri="{BB962C8B-B14F-4D97-AF65-F5344CB8AC3E}">
        <p14:creationId xmlns:p14="http://schemas.microsoft.com/office/powerpoint/2010/main" val="14335983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11889020" cy="4351338"/>
          </a:xfrm>
        </p:spPr>
        <p:txBody>
          <a:bodyPr/>
          <a:lstStyle/>
          <a:p>
            <a:endParaRPr lang="en-US" dirty="0"/>
          </a:p>
        </p:txBody>
      </p:sp>
      <p:grpSp>
        <p:nvGrpSpPr>
          <p:cNvPr id="4" name="Group 2"/>
          <p:cNvGrpSpPr>
            <a:grpSpLocks/>
          </p:cNvGrpSpPr>
          <p:nvPr/>
        </p:nvGrpSpPr>
        <p:grpSpPr bwMode="auto">
          <a:xfrm>
            <a:off x="-1949450" y="9525"/>
            <a:ext cx="13204638" cy="6257925"/>
            <a:chOff x="626" y="473"/>
            <a:chExt cx="18392" cy="9855"/>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 y="487"/>
              <a:ext cx="9242" cy="9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633" y="480"/>
              <a:ext cx="9466" cy="9840"/>
            </a:xfrm>
            <a:prstGeom prst="rect">
              <a:avLst/>
            </a:prstGeom>
            <a:noFill/>
            <a:ln w="9144">
              <a:solidFill>
                <a:srgbClr val="FFD2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2" y="1999"/>
              <a:ext cx="8926" cy="595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603979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Property- values-Background</a:t>
            </a:r>
            <a:br>
              <a:rPr lang="en-US" dirty="0"/>
            </a:br>
            <a:endParaRPr lang="en-US" dirty="0"/>
          </a:p>
        </p:txBody>
      </p:sp>
      <p:sp>
        <p:nvSpPr>
          <p:cNvPr id="3" name="Content Placeholder 2"/>
          <p:cNvSpPr>
            <a:spLocks noGrp="1"/>
          </p:cNvSpPr>
          <p:nvPr>
            <p:ph idx="1"/>
          </p:nvPr>
        </p:nvSpPr>
        <p:spPr/>
        <p:txBody>
          <a:bodyPr/>
          <a:lstStyle/>
          <a:p>
            <a:pPr lvl="2"/>
            <a:r>
              <a:rPr lang="en-US" dirty="0"/>
              <a:t>background-image Property</a:t>
            </a:r>
            <a:endParaRPr lang="en-US" sz="1050" dirty="0"/>
          </a:p>
          <a:p>
            <a:pPr lvl="3"/>
            <a:r>
              <a:rPr lang="en-US" dirty="0"/>
              <a:t>The background-image property specifies the image URL for the image logo.png in the format </a:t>
            </a:r>
            <a:r>
              <a:rPr lang="en-US" dirty="0" err="1"/>
              <a:t>url</a:t>
            </a:r>
            <a:r>
              <a:rPr lang="en-US" dirty="0"/>
              <a:t>(</a:t>
            </a:r>
            <a:r>
              <a:rPr lang="en-US" dirty="0" err="1"/>
              <a:t>fileLocation</a:t>
            </a:r>
            <a:r>
              <a:rPr lang="en-US" dirty="0"/>
              <a:t>).</a:t>
            </a:r>
            <a:endParaRPr lang="en-US" sz="1050" dirty="0"/>
          </a:p>
          <a:p>
            <a:pPr lvl="3"/>
            <a:r>
              <a:rPr lang="en-US" dirty="0"/>
              <a:t>You can also set the background-color property in case the image is not found</a:t>
            </a:r>
            <a:endParaRPr lang="en-US" sz="1050" dirty="0"/>
          </a:p>
          <a:p>
            <a:pPr lvl="2"/>
            <a:r>
              <a:rPr lang="en-US" dirty="0"/>
              <a:t>background-position Property</a:t>
            </a:r>
            <a:endParaRPr lang="en-US" sz="1050" dirty="0"/>
          </a:p>
          <a:p>
            <a:pPr lvl="3"/>
            <a:r>
              <a:rPr lang="en-US" dirty="0"/>
              <a:t>The background-position property places the image on the page. The keywords top, bottom, center, left and right are used individually or in combination for vertical and horizontal positioning.</a:t>
            </a:r>
            <a:endParaRPr lang="en-US" sz="1050" dirty="0"/>
          </a:p>
          <a:p>
            <a:pPr lvl="3"/>
            <a:r>
              <a:rPr lang="en-US" dirty="0"/>
              <a:t>For example, to position the image as horizontally centered (positioned at 50 percent of the</a:t>
            </a:r>
            <a:r>
              <a:rPr lang="en-US" sz="1050" dirty="0"/>
              <a:t> </a:t>
            </a:r>
            <a:r>
              <a:rPr lang="en-US" dirty="0"/>
              <a:t>distance across the screen) and 30 pixels from the top, use</a:t>
            </a:r>
          </a:p>
        </p:txBody>
      </p:sp>
    </p:spTree>
    <p:extLst>
      <p:ext uri="{BB962C8B-B14F-4D97-AF65-F5344CB8AC3E}">
        <p14:creationId xmlns:p14="http://schemas.microsoft.com/office/powerpoint/2010/main" val="21448183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36.jpeg"/>
          <p:cNvPicPr>
            <a:picLocks noGrp="1"/>
          </p:cNvPicPr>
          <p:nvPr>
            <p:ph idx="1"/>
          </p:nvPr>
        </p:nvPicPr>
        <p:blipFill>
          <a:blip r:embed="rId2" cstate="print"/>
          <a:stretch>
            <a:fillRect/>
          </a:stretch>
        </p:blipFill>
        <p:spPr>
          <a:xfrm>
            <a:off x="2285999" y="3043646"/>
            <a:ext cx="6505303" cy="1129098"/>
          </a:xfrm>
          <a:prstGeom prst="rect">
            <a:avLst/>
          </a:prstGeom>
        </p:spPr>
      </p:pic>
    </p:spTree>
    <p:extLst>
      <p:ext uri="{BB962C8B-B14F-4D97-AF65-F5344CB8AC3E}">
        <p14:creationId xmlns:p14="http://schemas.microsoft.com/office/powerpoint/2010/main" val="5108377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Property- values-Background</a:t>
            </a:r>
            <a:br>
              <a:rPr lang="en-US" dirty="0"/>
            </a:br>
            <a:endParaRPr lang="en-US" dirty="0"/>
          </a:p>
        </p:txBody>
      </p:sp>
      <p:sp>
        <p:nvSpPr>
          <p:cNvPr id="3" name="Content Placeholder 2"/>
          <p:cNvSpPr>
            <a:spLocks noGrp="1"/>
          </p:cNvSpPr>
          <p:nvPr>
            <p:ph idx="1"/>
          </p:nvPr>
        </p:nvSpPr>
        <p:spPr/>
        <p:txBody>
          <a:bodyPr/>
          <a:lstStyle/>
          <a:p>
            <a:r>
              <a:rPr lang="en-US" dirty="0"/>
              <a:t>background-attachment</a:t>
            </a:r>
          </a:p>
          <a:p>
            <a:pPr lvl="1"/>
            <a:r>
              <a:rPr lang="en-US" dirty="0"/>
              <a:t>fixed Property The next property setting, background-attachment: fixed , fixes the image in the position specified by background-position. Scrolling the browser window will not move the image from its position.</a:t>
            </a:r>
            <a:endParaRPr lang="en-US" sz="1200" dirty="0"/>
          </a:p>
          <a:p>
            <a:pPr lvl="1"/>
            <a:r>
              <a:rPr lang="en-US" dirty="0"/>
              <a:t>The default value, scroll, moves the image as the user scrolls through the document.</a:t>
            </a:r>
            <a:endParaRPr lang="en-US" sz="1200" dirty="0"/>
          </a:p>
          <a:p>
            <a:endParaRPr lang="en-US" dirty="0"/>
          </a:p>
        </p:txBody>
      </p:sp>
    </p:spTree>
    <p:extLst>
      <p:ext uri="{BB962C8B-B14F-4D97-AF65-F5344CB8AC3E}">
        <p14:creationId xmlns:p14="http://schemas.microsoft.com/office/powerpoint/2010/main" val="25637863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background-repeat Property</a:t>
            </a:r>
          </a:p>
        </p:txBody>
      </p:sp>
      <p:sp>
        <p:nvSpPr>
          <p:cNvPr id="3" name="Content Placeholder 2"/>
          <p:cNvSpPr>
            <a:spLocks noGrp="1"/>
          </p:cNvSpPr>
          <p:nvPr>
            <p:ph idx="1"/>
          </p:nvPr>
        </p:nvSpPr>
        <p:spPr/>
        <p:txBody>
          <a:bodyPr>
            <a:normAutofit/>
          </a:bodyPr>
          <a:lstStyle/>
          <a:p>
            <a:pPr lvl="1"/>
            <a:r>
              <a:rPr lang="en-US" dirty="0"/>
              <a:t>The background-repeat property controls background image tiling, which places multiple</a:t>
            </a:r>
            <a:r>
              <a:rPr lang="en-US" sz="1200" dirty="0"/>
              <a:t> </a:t>
            </a:r>
            <a:r>
              <a:rPr lang="en-US" dirty="0"/>
              <a:t>copies of the image next to each other to fill the background.</a:t>
            </a:r>
            <a:endParaRPr lang="en-US" sz="1400" dirty="0"/>
          </a:p>
          <a:p>
            <a:pPr lvl="1"/>
            <a:r>
              <a:rPr lang="en-US" dirty="0"/>
              <a:t>Here, we set the tiling to no-repeat to display only one copy of the background image.</a:t>
            </a:r>
            <a:endParaRPr lang="en-US" sz="1200" dirty="0"/>
          </a:p>
          <a:p>
            <a:pPr lvl="1"/>
            <a:r>
              <a:rPr lang="en-US" dirty="0"/>
              <a:t>Other values include repeat (the default) to tile the image vertically and horizontally, repeat-x to tile the image only horizontally or repeat-y to tile the image only vertically.</a:t>
            </a:r>
            <a:endParaRPr lang="en-US" sz="1200" dirty="0"/>
          </a:p>
        </p:txBody>
      </p:sp>
    </p:spTree>
    <p:extLst>
      <p:ext uri="{BB962C8B-B14F-4D97-AF65-F5344CB8AC3E}">
        <p14:creationId xmlns:p14="http://schemas.microsoft.com/office/powerpoint/2010/main" val="8939902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text-indent property to indent the first line of text in the element by a specified amount, in this case 1em.</a:t>
            </a:r>
            <a:endParaRPr lang="en-US" sz="1400" dirty="0"/>
          </a:p>
          <a:p>
            <a:pPr lvl="0"/>
            <a:r>
              <a:rPr lang="en-US" dirty="0"/>
              <a:t>font-style property formats text is the font-style property, which allows you to set text to none, </a:t>
            </a:r>
            <a:r>
              <a:rPr lang="en-US" u="sng" dirty="0"/>
              <a:t>italic or oblique</a:t>
            </a:r>
            <a:endParaRPr lang="en-US" dirty="0"/>
          </a:p>
        </p:txBody>
      </p:sp>
    </p:spTree>
    <p:extLst>
      <p:ext uri="{BB962C8B-B14F-4D97-AF65-F5344CB8AC3E}">
        <p14:creationId xmlns:p14="http://schemas.microsoft.com/office/powerpoint/2010/main" val="25894698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Positioning Elements: Absolute Positioning, z-index</a:t>
            </a:r>
            <a:br>
              <a:rPr lang="en-US" dirty="0"/>
            </a:br>
            <a:endParaRPr lang="en-US" dirty="0"/>
          </a:p>
        </p:txBody>
      </p:sp>
      <p:sp>
        <p:nvSpPr>
          <p:cNvPr id="3" name="Content Placeholder 2"/>
          <p:cNvSpPr>
            <a:spLocks noGrp="1"/>
          </p:cNvSpPr>
          <p:nvPr>
            <p:ph idx="1"/>
          </p:nvPr>
        </p:nvSpPr>
        <p:spPr/>
        <p:txBody>
          <a:bodyPr/>
          <a:lstStyle/>
          <a:p>
            <a:pPr lvl="0"/>
            <a:r>
              <a:rPr lang="en-US" dirty="0"/>
              <a:t>The CSS position property is used to set position for an element</a:t>
            </a:r>
          </a:p>
          <a:p>
            <a:pPr lvl="0"/>
            <a:r>
              <a:rPr lang="en-US" dirty="0"/>
              <a:t>CSS introduced the position property ,which gives you greater control over how document elements are displayed</a:t>
            </a:r>
          </a:p>
          <a:p>
            <a:pPr lvl="0"/>
            <a:r>
              <a:rPr lang="en-US" dirty="0"/>
              <a:t>The position property specifies the type of positioning method used for an element.</a:t>
            </a:r>
          </a:p>
          <a:p>
            <a:pPr lvl="0"/>
            <a:r>
              <a:rPr lang="en-US" dirty="0"/>
              <a:t>Elements are then positioned using the top, bottom, left, and right properties. However, these properties will not work unless the </a:t>
            </a:r>
            <a:r>
              <a:rPr lang="en-US" b="1" dirty="0"/>
              <a:t>position property is set first.</a:t>
            </a:r>
            <a:endParaRPr lang="en-US" dirty="0"/>
          </a:p>
          <a:p>
            <a:pPr lvl="0"/>
            <a:r>
              <a:rPr lang="en-US" dirty="0"/>
              <a:t>They also work differently depending on the position value.</a:t>
            </a:r>
          </a:p>
          <a:p>
            <a:endParaRPr lang="en-US" dirty="0"/>
          </a:p>
        </p:txBody>
      </p:sp>
    </p:spTree>
    <p:extLst>
      <p:ext uri="{BB962C8B-B14F-4D97-AF65-F5344CB8AC3E}">
        <p14:creationId xmlns:p14="http://schemas.microsoft.com/office/powerpoint/2010/main" val="59692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dirty="0"/>
              <a:t>Absolute Position: An element with position: absolute; will cause it to adjust its position with respect to its parent. If no parent is present, then it uses the document body as parent.</a:t>
            </a:r>
          </a:p>
          <a:p>
            <a:r>
              <a:rPr lang="en-US" dirty="0"/>
              <a:t>position: absolute;</a:t>
            </a:r>
          </a:p>
          <a:p>
            <a:pPr lvl="0"/>
            <a:r>
              <a:rPr lang="en-US" dirty="0"/>
              <a:t>	Relative Position: Setting the top, right, bottom, and left properties of an element with </a:t>
            </a:r>
            <a:r>
              <a:rPr lang="en-US" b="1" dirty="0"/>
              <a:t>position: relative; </a:t>
            </a:r>
            <a:r>
              <a:rPr lang="en-US" dirty="0"/>
              <a:t>property will cause it to adjust from its normal position. The other objects or elements will not fill the gap</a:t>
            </a:r>
          </a:p>
          <a:p>
            <a:pPr lvl="0"/>
            <a:r>
              <a:rPr lang="en-US" dirty="0"/>
              <a:t>	The element that is set to relative position can be shifted with respect to other elements in the document. The element is shifted using top, right, bottom, and left properties</a:t>
            </a:r>
          </a:p>
        </p:txBody>
      </p:sp>
    </p:spTree>
    <p:extLst>
      <p:ext uri="{BB962C8B-B14F-4D97-AF65-F5344CB8AC3E}">
        <p14:creationId xmlns:p14="http://schemas.microsoft.com/office/powerpoint/2010/main" val="36127687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An element with position: absolute; is positioned relative to the nearest positioned ancestor (instead of positioned relative to the viewport, like fixed).</a:t>
            </a:r>
            <a:endParaRPr lang="en-US" sz="1200" dirty="0"/>
          </a:p>
          <a:p>
            <a:pPr lvl="1"/>
            <a:r>
              <a:rPr lang="en-US" dirty="0"/>
              <a:t>However; if an absolute positioned element has no positioned ancestors, it uses the document</a:t>
            </a:r>
            <a:r>
              <a:rPr lang="en-US" sz="1200" dirty="0"/>
              <a:t> </a:t>
            </a:r>
            <a:r>
              <a:rPr lang="en-US" dirty="0"/>
              <a:t>body, and moves along with page scrolling.</a:t>
            </a:r>
            <a:endParaRPr lang="en-US" sz="1400" dirty="0"/>
          </a:p>
          <a:p>
            <a:pPr lvl="1"/>
            <a:r>
              <a:rPr lang="en-US" dirty="0"/>
              <a:t>Note: Absolute positioned elements are removed from the normal flow, and can overlap elements.</a:t>
            </a:r>
            <a:endParaRPr lang="en-US" sz="1200" dirty="0"/>
          </a:p>
          <a:p>
            <a:endParaRPr lang="en-US" dirty="0"/>
          </a:p>
        </p:txBody>
      </p:sp>
    </p:spTree>
    <p:extLst>
      <p:ext uri="{BB962C8B-B14F-4D97-AF65-F5344CB8AC3E}">
        <p14:creationId xmlns:p14="http://schemas.microsoft.com/office/powerpoint/2010/main" val="73348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8.jpeg"/>
          <p:cNvPicPr>
            <a:picLocks noGrp="1"/>
          </p:cNvPicPr>
          <p:nvPr>
            <p:ph idx="1"/>
          </p:nvPr>
        </p:nvPicPr>
        <p:blipFill>
          <a:blip r:embed="rId2" cstate="print"/>
          <a:stretch>
            <a:fillRect/>
          </a:stretch>
        </p:blipFill>
        <p:spPr>
          <a:xfrm>
            <a:off x="418011" y="365125"/>
            <a:ext cx="11508378" cy="5918109"/>
          </a:xfrm>
          <a:prstGeom prst="rect">
            <a:avLst/>
          </a:prstGeom>
        </p:spPr>
      </p:pic>
    </p:spTree>
    <p:extLst>
      <p:ext uri="{BB962C8B-B14F-4D97-AF65-F5344CB8AC3E}">
        <p14:creationId xmlns:p14="http://schemas.microsoft.com/office/powerpoint/2010/main" val="8558265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37.png"/>
          <p:cNvPicPr>
            <a:picLocks noGrp="1"/>
          </p:cNvPicPr>
          <p:nvPr>
            <p:ph idx="1"/>
          </p:nvPr>
        </p:nvPicPr>
        <p:blipFill>
          <a:blip r:embed="rId2" cstate="print"/>
          <a:stretch>
            <a:fillRect/>
          </a:stretch>
        </p:blipFill>
        <p:spPr>
          <a:xfrm>
            <a:off x="1554480" y="2063931"/>
            <a:ext cx="7876903" cy="3696789"/>
          </a:xfrm>
          <a:prstGeom prst="rect">
            <a:avLst/>
          </a:prstGeom>
        </p:spPr>
      </p:pic>
    </p:spTree>
    <p:extLst>
      <p:ext uri="{BB962C8B-B14F-4D97-AF65-F5344CB8AC3E}">
        <p14:creationId xmlns:p14="http://schemas.microsoft.com/office/powerpoint/2010/main" val="18732161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3130094" cy="4351338"/>
          </a:xfrm>
        </p:spPr>
        <p:txBody>
          <a:bodyPr/>
          <a:lstStyle/>
          <a:p>
            <a:endParaRPr lang="en-US" dirty="0"/>
          </a:p>
        </p:txBody>
      </p:sp>
      <p:grpSp>
        <p:nvGrpSpPr>
          <p:cNvPr id="4" name="Group 2"/>
          <p:cNvGrpSpPr>
            <a:grpSpLocks/>
          </p:cNvGrpSpPr>
          <p:nvPr/>
        </p:nvGrpSpPr>
        <p:grpSpPr bwMode="auto">
          <a:xfrm>
            <a:off x="-133164" y="0"/>
            <a:ext cx="13149916" cy="6256338"/>
            <a:chOff x="0" y="0"/>
            <a:chExt cx="16584" cy="9852"/>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 y="119"/>
              <a:ext cx="16373" cy="95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7" y="7"/>
              <a:ext cx="16570" cy="9838"/>
            </a:xfrm>
            <a:prstGeom prst="rect">
              <a:avLst/>
            </a:prstGeom>
            <a:noFill/>
            <a:ln w="9144">
              <a:solidFill>
                <a:srgbClr val="FFD2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 y="163"/>
              <a:ext cx="7966" cy="66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854277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&lt;!DOCTYPE html&gt; &lt;html&gt; &lt;head&gt;</a:t>
            </a:r>
          </a:p>
          <a:p>
            <a:r>
              <a:rPr lang="en-US" dirty="0"/>
              <a:t>&lt;meta charset = "utf-8"&gt;</a:t>
            </a:r>
          </a:p>
          <a:p>
            <a:r>
              <a:rPr lang="en-US" dirty="0"/>
              <a:t>&lt;title&gt;Relative Positioning&lt;/title&gt;</a:t>
            </a:r>
          </a:p>
          <a:p>
            <a:r>
              <a:rPr lang="en-US" dirty="0"/>
              <a:t>&lt;style type = "text/</a:t>
            </a:r>
            <a:r>
              <a:rPr lang="en-US" dirty="0" err="1"/>
              <a:t>css</a:t>
            </a:r>
            <a:r>
              <a:rPr lang="en-US" dirty="0"/>
              <a:t>"&gt;</a:t>
            </a:r>
          </a:p>
          <a:p>
            <a:r>
              <a:rPr lang="en-US" dirty="0"/>
              <a:t>p { font-size: 1.3em;</a:t>
            </a:r>
          </a:p>
          <a:p>
            <a:r>
              <a:rPr lang="en-US" dirty="0"/>
              <a:t>font-family: </a:t>
            </a:r>
            <a:r>
              <a:rPr lang="en-US" dirty="0" err="1"/>
              <a:t>verdana</a:t>
            </a:r>
            <a:r>
              <a:rPr lang="en-US" dirty="0"/>
              <a:t>, </a:t>
            </a:r>
            <a:r>
              <a:rPr lang="en-US" dirty="0" err="1"/>
              <a:t>arial</a:t>
            </a:r>
            <a:r>
              <a:rPr lang="en-US" dirty="0"/>
              <a:t>, sans-serif; }</a:t>
            </a:r>
          </a:p>
          <a:p>
            <a:r>
              <a:rPr lang="en-US" dirty="0"/>
              <a:t>span { color: </a:t>
            </a:r>
            <a:r>
              <a:rPr lang="en-US" dirty="0" err="1"/>
              <a:t>red;font-size</a:t>
            </a:r>
            <a:r>
              <a:rPr lang="en-US" dirty="0"/>
              <a:t>: .6em;height: 1em; }</a:t>
            </a:r>
          </a:p>
          <a:p>
            <a:r>
              <a:rPr lang="en-US" dirty="0"/>
              <a:t>.super { position: </a:t>
            </a:r>
            <a:r>
              <a:rPr lang="en-US" dirty="0" err="1"/>
              <a:t>relative;top</a:t>
            </a:r>
            <a:r>
              <a:rPr lang="en-US" dirty="0"/>
              <a:t>: -1ex; }</a:t>
            </a:r>
          </a:p>
          <a:p>
            <a:r>
              <a:rPr lang="en-US" dirty="0"/>
              <a:t>.sub { position: </a:t>
            </a:r>
            <a:r>
              <a:rPr lang="en-US" dirty="0" err="1"/>
              <a:t>relative;bottom</a:t>
            </a:r>
            <a:r>
              <a:rPr lang="en-US" dirty="0"/>
              <a:t>: -1ex; }</a:t>
            </a:r>
          </a:p>
          <a:p>
            <a:r>
              <a:rPr lang="en-US" dirty="0"/>
              <a:t>.</a:t>
            </a:r>
            <a:r>
              <a:rPr lang="en-US" dirty="0" err="1"/>
              <a:t>shiftleft</a:t>
            </a:r>
            <a:r>
              <a:rPr lang="en-US" dirty="0"/>
              <a:t> { position: </a:t>
            </a:r>
            <a:r>
              <a:rPr lang="en-US" dirty="0" err="1"/>
              <a:t>relative;left</a:t>
            </a:r>
            <a:r>
              <a:rPr lang="en-US" dirty="0"/>
              <a:t>: -1ex; }</a:t>
            </a:r>
          </a:p>
          <a:p>
            <a:r>
              <a:rPr lang="en-US" dirty="0"/>
              <a:t>.</a:t>
            </a:r>
            <a:r>
              <a:rPr lang="en-US" dirty="0" err="1"/>
              <a:t>shiftright</a:t>
            </a:r>
            <a:r>
              <a:rPr lang="en-US" dirty="0"/>
              <a:t> {position: </a:t>
            </a:r>
            <a:r>
              <a:rPr lang="en-US" dirty="0" err="1"/>
              <a:t>relative;right</a:t>
            </a:r>
            <a:r>
              <a:rPr lang="en-US" dirty="0"/>
              <a:t>: -1ex; }</a:t>
            </a:r>
          </a:p>
          <a:p>
            <a:endParaRPr lang="en-US" dirty="0"/>
          </a:p>
        </p:txBody>
      </p:sp>
    </p:spTree>
    <p:extLst>
      <p:ext uri="{BB962C8B-B14F-4D97-AF65-F5344CB8AC3E}">
        <p14:creationId xmlns:p14="http://schemas.microsoft.com/office/powerpoint/2010/main" val="18343596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&lt;/style&gt; &lt;/head&gt;</a:t>
            </a:r>
          </a:p>
          <a:p>
            <a:r>
              <a:rPr lang="en-US" dirty="0"/>
              <a:t>&lt;body&gt;</a:t>
            </a:r>
          </a:p>
          <a:p>
            <a:r>
              <a:rPr lang="en-US" dirty="0"/>
              <a:t>&lt;p&gt;The text at the end of this sentence &lt;span class = "super"&gt;is in superscript&lt;/span&gt;&lt;/p&gt;</a:t>
            </a:r>
          </a:p>
          <a:p>
            <a:r>
              <a:rPr lang="en-US" dirty="0"/>
              <a:t>&lt;p&gt;The text at the end of this sentence &lt;span class = "sub"&gt;is in</a:t>
            </a:r>
          </a:p>
          <a:p>
            <a:r>
              <a:rPr lang="en-US" dirty="0"/>
              <a:t>subscript&lt;/span&gt;&lt;/p&gt;</a:t>
            </a:r>
          </a:p>
          <a:p>
            <a:r>
              <a:rPr lang="en-US" dirty="0"/>
              <a:t>&lt;p&gt;The text at the end of this sentence&lt;span class = "</a:t>
            </a:r>
            <a:r>
              <a:rPr lang="en-US" dirty="0" err="1"/>
              <a:t>shiftleft</a:t>
            </a:r>
            <a:r>
              <a:rPr lang="en-US" dirty="0"/>
              <a:t>"&gt;is shifted left&lt;/span&gt;&lt;/p&gt;</a:t>
            </a:r>
          </a:p>
          <a:p>
            <a:r>
              <a:rPr lang="en-US" dirty="0"/>
              <a:t>&lt;p&gt;The text at the end of this sentence&lt;span class = "</a:t>
            </a:r>
            <a:r>
              <a:rPr lang="en-US" dirty="0" err="1"/>
              <a:t>shiftright</a:t>
            </a:r>
            <a:r>
              <a:rPr lang="en-US" dirty="0"/>
              <a:t>"&gt;is</a:t>
            </a:r>
          </a:p>
          <a:p>
            <a:r>
              <a:rPr lang="en-US" dirty="0"/>
              <a:t>shifted right&lt;/span&gt;&lt;/p&gt; &lt;/body&gt; &lt;/html&gt;</a:t>
            </a:r>
          </a:p>
        </p:txBody>
      </p:sp>
    </p:spTree>
    <p:extLst>
      <p:ext uri="{BB962C8B-B14F-4D97-AF65-F5344CB8AC3E}">
        <p14:creationId xmlns:p14="http://schemas.microsoft.com/office/powerpoint/2010/main" val="11520514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40.jpeg"/>
          <p:cNvPicPr>
            <a:picLocks noGrp="1"/>
          </p:cNvPicPr>
          <p:nvPr>
            <p:ph idx="1"/>
          </p:nvPr>
        </p:nvPicPr>
        <p:blipFill>
          <a:blip r:embed="rId2" cstate="print"/>
          <a:stretch>
            <a:fillRect/>
          </a:stretch>
        </p:blipFill>
        <p:spPr>
          <a:xfrm>
            <a:off x="2221523" y="2670725"/>
            <a:ext cx="7748954" cy="2661138"/>
          </a:xfrm>
          <a:prstGeom prst="rect">
            <a:avLst/>
          </a:prstGeom>
        </p:spPr>
      </p:pic>
    </p:spTree>
    <p:extLst>
      <p:ext uri="{BB962C8B-B14F-4D97-AF65-F5344CB8AC3E}">
        <p14:creationId xmlns:p14="http://schemas.microsoft.com/office/powerpoint/2010/main" val="23178196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1712499" cy="4351338"/>
          </a:xfrm>
        </p:spPr>
        <p:txBody>
          <a:bodyPr/>
          <a:lstStyle/>
          <a:p>
            <a:endParaRPr lang="en-US" dirty="0"/>
          </a:p>
        </p:txBody>
      </p:sp>
      <p:grpSp>
        <p:nvGrpSpPr>
          <p:cNvPr id="4" name="Group 2"/>
          <p:cNvGrpSpPr>
            <a:grpSpLocks/>
          </p:cNvGrpSpPr>
          <p:nvPr/>
        </p:nvGrpSpPr>
        <p:grpSpPr bwMode="auto">
          <a:xfrm>
            <a:off x="-1955801" y="4763"/>
            <a:ext cx="13022729" cy="6410325"/>
            <a:chOff x="187" y="72"/>
            <a:chExt cx="18413" cy="10095"/>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 y="72"/>
              <a:ext cx="11522" cy="100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2" y="127"/>
              <a:ext cx="7652" cy="4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10725" y="120"/>
              <a:ext cx="7666" cy="4440"/>
            </a:xfrm>
            <a:prstGeom prst="rect">
              <a:avLst/>
            </a:prstGeom>
            <a:noFill/>
            <a:ln w="9144">
              <a:solidFill>
                <a:srgbClr val="FFF6CC"/>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4" y="5366"/>
              <a:ext cx="6152" cy="45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a:spLocks noChangeArrowheads="1"/>
            </p:cNvSpPr>
            <p:nvPr/>
          </p:nvSpPr>
          <p:spPr bwMode="auto">
            <a:xfrm>
              <a:off x="12427" y="5359"/>
              <a:ext cx="6166" cy="4544"/>
            </a:xfrm>
            <a:prstGeom prst="rect">
              <a:avLst/>
            </a:prstGeom>
            <a:noFill/>
            <a:ln w="9144">
              <a:solidFill>
                <a:srgbClr val="FFD2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29766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z-index property allows you to layer overlapping elements.</a:t>
            </a:r>
          </a:p>
          <a:p>
            <a:pPr lvl="1"/>
            <a:r>
              <a:rPr lang="en-US" dirty="0"/>
              <a:t>Elements that have higher z-index values are displayed in front of elements with lower z-index values.</a:t>
            </a:r>
            <a:endParaRPr lang="en-US" sz="1200" dirty="0"/>
          </a:p>
          <a:p>
            <a:pPr lvl="1"/>
            <a:r>
              <a:rPr lang="en-US" dirty="0"/>
              <a:t>In this example, .</a:t>
            </a:r>
            <a:r>
              <a:rPr lang="en-US" dirty="0" err="1"/>
              <a:t>background_image</a:t>
            </a:r>
            <a:r>
              <a:rPr lang="en-US" dirty="0"/>
              <a:t> has the lowest z-index (1), so it displays in the background. The .</a:t>
            </a:r>
            <a:r>
              <a:rPr lang="en-US" dirty="0" err="1"/>
              <a:t>foreground_image</a:t>
            </a:r>
            <a:r>
              <a:rPr lang="en-US" dirty="0"/>
              <a:t> CSS rule (lines 14–17) gives the circle image (foreground_image.png, in lines 30–31) a z-index of 2, so it displays in front of background_image.png.</a:t>
            </a:r>
            <a:endParaRPr lang="en-US" sz="1200" dirty="0"/>
          </a:p>
          <a:p>
            <a:pPr marL="457200" lvl="1" indent="0">
              <a:buNone/>
            </a:pPr>
            <a:endParaRPr lang="en-US" dirty="0"/>
          </a:p>
        </p:txBody>
      </p:sp>
    </p:spTree>
    <p:extLst>
      <p:ext uri="{BB962C8B-B14F-4D97-AF65-F5344CB8AC3E}">
        <p14:creationId xmlns:p14="http://schemas.microsoft.com/office/powerpoint/2010/main" val="38490284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sz="2800" dirty="0"/>
              <a:t>The p element in line 33 is given a z-index of 3 in line 21, so its content (Positioned Text) displays in front of the other two.</a:t>
            </a:r>
          </a:p>
          <a:p>
            <a:pPr lvl="1"/>
            <a:r>
              <a:rPr lang="en-US" sz="2800" dirty="0"/>
              <a:t>If you do not specify a z-index or if elements have the same z-index value, the elements are placed from background to foreground in the order in which they’re encountered in the document.</a:t>
            </a:r>
          </a:p>
          <a:p>
            <a:pPr lvl="1"/>
            <a:r>
              <a:rPr lang="en-US" sz="2800" dirty="0"/>
              <a:t>The default z-index value is 0.</a:t>
            </a:r>
          </a:p>
          <a:p>
            <a:endParaRPr lang="en-US" dirty="0"/>
          </a:p>
        </p:txBody>
      </p:sp>
    </p:spTree>
    <p:extLst>
      <p:ext uri="{BB962C8B-B14F-4D97-AF65-F5344CB8AC3E}">
        <p14:creationId xmlns:p14="http://schemas.microsoft.com/office/powerpoint/2010/main" val="42812886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positioning</a:t>
            </a:r>
          </a:p>
        </p:txBody>
      </p:sp>
      <p:sp>
        <p:nvSpPr>
          <p:cNvPr id="3" name="Content Placeholder 2"/>
          <p:cNvSpPr>
            <a:spLocks noGrp="1"/>
          </p:cNvSpPr>
          <p:nvPr>
            <p:ph idx="1"/>
          </p:nvPr>
        </p:nvSpPr>
        <p:spPr/>
        <p:txBody>
          <a:bodyPr/>
          <a:lstStyle/>
          <a:p>
            <a:pPr lvl="2"/>
            <a:r>
              <a:rPr lang="en-US" sz="2400" dirty="0"/>
              <a:t>In relative positioning, elements are positioned relative to other elements</a:t>
            </a:r>
          </a:p>
          <a:p>
            <a:pPr lvl="2"/>
            <a:r>
              <a:rPr lang="en-US" sz="2400" dirty="0"/>
              <a:t>An element with position: relative; is positioned relative to its normal position.</a:t>
            </a:r>
          </a:p>
          <a:p>
            <a:pPr lvl="2"/>
            <a:r>
              <a:rPr lang="en-US" sz="2400" dirty="0"/>
              <a:t>Setting the top, right, bottom, and left properties of a relatively-positioned element will cause it to be adjusted away from its normal position. Other content will not be adjusted to fit into any gap left by the element.</a:t>
            </a:r>
          </a:p>
          <a:p>
            <a:pPr lvl="2"/>
            <a:r>
              <a:rPr lang="en-US" sz="2400" dirty="0"/>
              <a:t>Setting the position property to relative, as in class super lays out the element on the page and offsets it by the specified top, bottom, left or right value.</a:t>
            </a:r>
          </a:p>
          <a:p>
            <a:pPr lvl="2"/>
            <a:r>
              <a:rPr lang="en-US" sz="2400" dirty="0"/>
              <a:t>relative positioning keeps elements in the general flow of elements on the page, so positioning is relative to other elements in the flow.</a:t>
            </a:r>
          </a:p>
          <a:p>
            <a:endParaRPr lang="en-US" dirty="0"/>
          </a:p>
        </p:txBody>
      </p:sp>
    </p:spTree>
    <p:extLst>
      <p:ext uri="{BB962C8B-B14F-4D97-AF65-F5344CB8AC3E}">
        <p14:creationId xmlns:p14="http://schemas.microsoft.com/office/powerpoint/2010/main" val="19492977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2"/>
            <a:r>
              <a:rPr lang="en-US" sz="2800" dirty="0"/>
              <a:t>Setting the position property to relative, as in class super , lays out the element on the page and offsets it by the specified top, bottom, left or right value.</a:t>
            </a:r>
          </a:p>
          <a:p>
            <a:pPr lvl="2"/>
            <a:r>
              <a:rPr lang="en-US" sz="2800" dirty="0"/>
              <a:t>Class super  lays out the text at the end of the sentence as superscript, and</a:t>
            </a:r>
          </a:p>
          <a:p>
            <a:pPr lvl="2"/>
            <a:r>
              <a:rPr lang="en-US" sz="2800" dirty="0"/>
              <a:t>class sub  lays out the text as subscript relative to the other text.</a:t>
            </a:r>
          </a:p>
          <a:p>
            <a:pPr lvl="2"/>
            <a:r>
              <a:rPr lang="en-US" sz="2800" dirty="0"/>
              <a:t>Class </a:t>
            </a:r>
            <a:r>
              <a:rPr lang="en-US" sz="2800" dirty="0" err="1"/>
              <a:t>shiftleft</a:t>
            </a:r>
            <a:r>
              <a:rPr lang="en-US" sz="2800" dirty="0"/>
              <a:t> (lines 19–20) shifts the text at the end of the sentence left and class </a:t>
            </a:r>
            <a:r>
              <a:rPr lang="en-US" sz="2800" dirty="0" err="1"/>
              <a:t>shiftright</a:t>
            </a:r>
            <a:r>
              <a:rPr lang="en-US" sz="2800" dirty="0"/>
              <a:t> (lines 21–22) shifts the text right</a:t>
            </a:r>
          </a:p>
        </p:txBody>
      </p:sp>
    </p:spTree>
    <p:extLst>
      <p:ext uri="{BB962C8B-B14F-4D97-AF65-F5344CB8AC3E}">
        <p14:creationId xmlns:p14="http://schemas.microsoft.com/office/powerpoint/2010/main" val="1803363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5420</Words>
  <Application>Microsoft Office PowerPoint</Application>
  <PresentationFormat>Widescreen</PresentationFormat>
  <Paragraphs>507</Paragraphs>
  <Slides>121</Slides>
  <Notes>0</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Office Theme</vt:lpstr>
      <vt:lpstr>Web programming</vt:lpstr>
      <vt:lpstr>Module 2</vt:lpstr>
      <vt:lpstr>PowerPoint Presentation</vt:lpstr>
      <vt:lpstr>Introduction to CSS3</vt:lpstr>
      <vt:lpstr>PowerPoint Presentation</vt:lpstr>
      <vt:lpstr>Advantages of CSS3</vt:lpstr>
      <vt:lpstr>PowerPoint Presentation</vt:lpstr>
      <vt:lpstr>Types of CSS</vt:lpstr>
      <vt:lpstr>PowerPoint Presentation</vt:lpstr>
      <vt:lpstr>Order of Precedence of Style Sheet </vt:lpstr>
      <vt:lpstr>Style Specification Format </vt:lpstr>
      <vt:lpstr>Style Specification Format </vt:lpstr>
      <vt:lpstr>Inline styles </vt:lpstr>
      <vt:lpstr>PowerPoint Presentation</vt:lpstr>
      <vt:lpstr>PowerPoint Presentation</vt:lpstr>
      <vt:lpstr>Inline styles</vt:lpstr>
      <vt:lpstr>PowerPoint Presentation</vt:lpstr>
      <vt:lpstr>Embedded / internal/Document level </vt:lpstr>
      <vt:lpstr>PowerPoint Presentation</vt:lpstr>
      <vt:lpstr>PowerPoint Presentation</vt:lpstr>
      <vt:lpstr>PowerPoint Presentation</vt:lpstr>
      <vt:lpstr>Embedded / internal/Document level </vt:lpstr>
      <vt:lpstr>PowerPoint Presentation</vt:lpstr>
      <vt:lpstr>PowerPoint Presentation</vt:lpstr>
      <vt:lpstr>External style sheets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Conflict Resolution </vt:lpstr>
      <vt:lpstr>PowerPoint Presentation</vt:lpstr>
      <vt:lpstr>PowerPoint Presentation</vt:lpstr>
      <vt:lpstr>PowerPoint Presentation</vt:lpstr>
      <vt:lpstr>PowerPoint Presentation</vt:lpstr>
      <vt:lpstr>PowerPoint Presentation</vt:lpstr>
      <vt:lpstr>Exploring CSS Selectors </vt:lpstr>
      <vt:lpstr>Exploring CSS Selectors- Simple selector </vt:lpstr>
      <vt:lpstr>PowerPoint Presentation</vt:lpstr>
      <vt:lpstr>Exploring CSS Selectors- Simple selector </vt:lpstr>
      <vt:lpstr>PowerPoint Presentation</vt:lpstr>
      <vt:lpstr>PowerPoint Presentation</vt:lpstr>
      <vt:lpstr>PowerPoint Presentation</vt:lpstr>
      <vt:lpstr>PowerPoint Presentation</vt:lpstr>
      <vt:lpstr>Generic Selector </vt:lpstr>
      <vt:lpstr>PowerPoint Presentation</vt:lpstr>
      <vt:lpstr>PowerPoint Presentation</vt:lpstr>
      <vt:lpstr>PowerPoint Presentation</vt:lpstr>
      <vt:lpstr>Id Selector </vt:lpstr>
      <vt:lpstr>PowerPoint Presentation</vt:lpstr>
      <vt:lpstr>PowerPoint Presentation</vt:lpstr>
      <vt:lpstr>Universal Selector </vt:lpstr>
      <vt:lpstr>Pseudo Classes</vt:lpstr>
      <vt:lpstr>PowerPoint Presentation</vt:lpstr>
      <vt:lpstr>PowerPoint Presentation</vt:lpstr>
      <vt:lpstr>PowerPoint Presentation</vt:lpstr>
      <vt:lpstr>Anchor Pseudo Classes </vt:lpstr>
      <vt:lpstr>PowerPoint Presentation</vt:lpstr>
      <vt:lpstr>PowerPoint Presentation</vt:lpstr>
      <vt:lpstr>CSS Property </vt:lpstr>
      <vt:lpstr>CSS VALUES </vt:lpstr>
      <vt:lpstr>PowerPoint Presentation</vt:lpstr>
      <vt:lpstr>PowerPoint Presentation</vt:lpstr>
      <vt:lpstr>CSS Property- values-TEXT properties </vt:lpstr>
      <vt:lpstr>PowerPoint Presentation</vt:lpstr>
      <vt:lpstr>PowerPoint Presentation</vt:lpstr>
      <vt:lpstr>PowerPoint Presentation</vt:lpstr>
      <vt:lpstr>CSS Property- values-Font properties </vt:lpstr>
      <vt:lpstr>PowerPoint Presentation</vt:lpstr>
      <vt:lpstr>CSS Property- values-List properties </vt:lpstr>
      <vt:lpstr>PowerPoint Presentation</vt:lpstr>
      <vt:lpstr>PowerPoint Presentation</vt:lpstr>
      <vt:lpstr>CSS Property- values-color properties </vt:lpstr>
      <vt:lpstr>CSS Property- values-other properties </vt:lpstr>
      <vt:lpstr>CSS Property- values-Background </vt:lpstr>
      <vt:lpstr>PowerPoint Presentation</vt:lpstr>
      <vt:lpstr>PowerPoint Presentation</vt:lpstr>
      <vt:lpstr>PowerPoint Presentation</vt:lpstr>
      <vt:lpstr>CSS Property- values-Background </vt:lpstr>
      <vt:lpstr>PowerPoint Presentation</vt:lpstr>
      <vt:lpstr>CSS Property- values-Background </vt:lpstr>
      <vt:lpstr>background-repeat Property</vt:lpstr>
      <vt:lpstr>PowerPoint Presentation</vt:lpstr>
      <vt:lpstr>Positioning Elements: Absolute Positioning, z-index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Relative positioning</vt:lpstr>
      <vt:lpstr>PowerPoint Presentation</vt:lpstr>
      <vt:lpstr>Span and Div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Box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Nimitha Mohan</cp:lastModifiedBy>
  <cp:revision>76</cp:revision>
  <dcterms:created xsi:type="dcterms:W3CDTF">2023-09-17T23:11:07Z</dcterms:created>
  <dcterms:modified xsi:type="dcterms:W3CDTF">2023-10-21T01:46:52Z</dcterms:modified>
</cp:coreProperties>
</file>