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4" r:id="rId4"/>
  </p:sldMasterIdLst>
  <p:notesMasterIdLst>
    <p:notesMasterId r:id="rId17"/>
  </p:notesMasterIdLst>
  <p:sldIdLst>
    <p:sldId id="280" r:id="rId5"/>
    <p:sldId id="302" r:id="rId6"/>
    <p:sldId id="281" r:id="rId7"/>
    <p:sldId id="293" r:id="rId8"/>
    <p:sldId id="325" r:id="rId9"/>
    <p:sldId id="305" r:id="rId10"/>
    <p:sldId id="315" r:id="rId11"/>
    <p:sldId id="287" r:id="rId12"/>
    <p:sldId id="323" r:id="rId13"/>
    <p:sldId id="326" r:id="rId14"/>
    <p:sldId id="324" r:id="rId15"/>
    <p:sldId id="28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5388" autoAdjust="0"/>
  </p:normalViewPr>
  <p:slideViewPr>
    <p:cSldViewPr snapToGrid="0">
      <p:cViewPr varScale="1">
        <p:scale>
          <a:sx n="74" d="100"/>
          <a:sy n="74" d="100"/>
        </p:scale>
        <p:origin x="2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2/21/2025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88D38747-4367-4BD2-8D51-C97E202738E2}" type="datetime1">
              <a:rPr lang="en-US" smtClean="0"/>
              <a:t>2/21/2025</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157312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64769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401499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C55A3C-5767-4844-A0A3-83778C2E5409}" type="datetime1">
              <a:rPr lang="en-US" smtClean="0"/>
              <a:t>2/21/2025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986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AE507A8-A5CF-4D38-AB86-7EDDA87A85D4}" type="datetime1">
              <a:rPr lang="en-US" smtClean="0"/>
              <a:t>2/21/2025</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7595902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078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7169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7910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9099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E0277FD-7DE6-41D4-930D-AC99F5AFE54E}" type="datetime1">
              <a:rPr lang="en-US" smtClean="0"/>
              <a:t>2/21/2025</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3A98EE3D-8CD1-4C3F-BD1C-C98C9596463C}" type="slidenum">
              <a:rPr lang="en-US" smtClean="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792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9EA15526-7079-4B7B-987C-1B5FAE11A0FF}" type="datetime1">
              <a:rPr lang="en-US" smtClean="0"/>
              <a:t>2/21/2025</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3A98EE3D-8CD1-4C3F-BD1C-C98C9596463C}" type="slidenum">
              <a:rPr lang="en-US" smtClean="0"/>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88059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073ED0CC-082F-4160-86E5-0D6041F12778}" type="datetime1">
              <a:rPr lang="en-US" smtClean="0"/>
              <a:t>2/21/2025</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7373017"/>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4C84A-7AEE-3DB4-5118-73E8E5BAA9F5}"/>
              </a:ext>
            </a:extLst>
          </p:cNvPr>
          <p:cNvSpPr>
            <a:spLocks noGrp="1"/>
          </p:cNvSpPr>
          <p:nvPr>
            <p:ph type="title"/>
          </p:nvPr>
        </p:nvSpPr>
        <p:spPr>
          <a:xfrm>
            <a:off x="480076" y="2226999"/>
            <a:ext cx="10993960" cy="863600"/>
          </a:xfrm>
        </p:spPr>
        <p:txBody>
          <a:bodyPr>
            <a:normAutofit/>
          </a:bodyPr>
          <a:lstStyle/>
          <a:p>
            <a:pPr algn="ctr"/>
            <a:r>
              <a:rPr lang="en-US" sz="3600" b="1" dirty="0">
                <a:latin typeface="Times New Roman" panose="02020603050405020304" pitchFamily="18" charset="0"/>
                <a:cs typeface="Times New Roman" panose="02020603050405020304" pitchFamily="18" charset="0"/>
              </a:rPr>
              <a:t>Sports Analytics using Performance &amp; Optimization</a:t>
            </a:r>
            <a:endParaRPr lang="en-IN" sz="3600" b="1" dirty="0">
              <a:latin typeface="Times New Roman" panose="02020603050405020304" pitchFamily="18" charset="0"/>
              <a:cs typeface="Times New Roman" panose="02020603050405020304" pitchFamily="18" charset="0"/>
            </a:endParaRPr>
          </a:p>
        </p:txBody>
      </p:sp>
      <p:sp>
        <p:nvSpPr>
          <p:cNvPr id="10" name="Content Placeholder 2">
            <a:extLst>
              <a:ext uri="{FF2B5EF4-FFF2-40B4-BE49-F238E27FC236}">
                <a16:creationId xmlns:a16="http://schemas.microsoft.com/office/drawing/2014/main" id="{F260476B-CCA6-412B-A9C5-399C34AE6F05}"/>
              </a:ext>
            </a:extLst>
          </p:cNvPr>
          <p:cNvSpPr>
            <a:spLocks noGrp="1"/>
          </p:cNvSpPr>
          <p:nvPr>
            <p:ph idx="1"/>
          </p:nvPr>
        </p:nvSpPr>
        <p:spPr>
          <a:xfrm>
            <a:off x="1220955" y="3771321"/>
            <a:ext cx="4875045" cy="2571101"/>
          </a:xfrm>
        </p:spPr>
        <p:txBody>
          <a:bodyPr anchor="t">
            <a:normAutofit/>
          </a:bodyPr>
          <a:lstStyle/>
          <a:p>
            <a:pPr marL="36900" indent="0">
              <a:buNone/>
            </a:pPr>
            <a:r>
              <a:rPr lang="en-US" sz="2000" b="1" dirty="0">
                <a:latin typeface="Times New Roman" panose="02020603050405020304" pitchFamily="18" charset="0"/>
                <a:cs typeface="Times New Roman" panose="02020603050405020304" pitchFamily="18" charset="0"/>
              </a:rPr>
              <a:t>Team Details:</a:t>
            </a:r>
          </a:p>
          <a:p>
            <a:pPr marL="36900" indent="0">
              <a:buNone/>
            </a:pPr>
            <a:endParaRPr lang="en-US" sz="2000" b="1" dirty="0"/>
          </a:p>
        </p:txBody>
      </p:sp>
      <p:sp>
        <p:nvSpPr>
          <p:cNvPr id="4" name="Rectangle 3">
            <a:extLst>
              <a:ext uri="{FF2B5EF4-FFF2-40B4-BE49-F238E27FC236}">
                <a16:creationId xmlns:a16="http://schemas.microsoft.com/office/drawing/2014/main" id="{BA5C090A-582C-13E7-DCF2-6516948B24DA}"/>
              </a:ext>
            </a:extLst>
          </p:cNvPr>
          <p:cNvSpPr/>
          <p:nvPr/>
        </p:nvSpPr>
        <p:spPr>
          <a:xfrm>
            <a:off x="790755" y="1805102"/>
            <a:ext cx="10610490" cy="1519630"/>
          </a:xfrm>
          <a:prstGeom prst="rect">
            <a:avLst/>
          </a:prstGeom>
          <a:solidFill>
            <a:schemeClr val="bg1">
              <a:lumMod val="75000"/>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ln w="0"/>
              <a:solidFill>
                <a:schemeClr val="accent1"/>
              </a:solidFill>
              <a:effectLst>
                <a:outerShdw blurRad="38100" dist="25400" dir="5400000" algn="ctr" rotWithShape="0">
                  <a:srgbClr val="6E747A">
                    <a:alpha val="43000"/>
                  </a:srgbClr>
                </a:outerShdw>
              </a:effectLst>
            </a:endParaRPr>
          </a:p>
        </p:txBody>
      </p:sp>
      <p:sp>
        <p:nvSpPr>
          <p:cNvPr id="3" name="Title 1">
            <a:extLst>
              <a:ext uri="{FF2B5EF4-FFF2-40B4-BE49-F238E27FC236}">
                <a16:creationId xmlns:a16="http://schemas.microsoft.com/office/drawing/2014/main" id="{89559F60-4CE1-4E2F-86EA-1B60679F1F4A}"/>
              </a:ext>
            </a:extLst>
          </p:cNvPr>
          <p:cNvSpPr txBox="1">
            <a:spLocks/>
          </p:cNvSpPr>
          <p:nvPr/>
        </p:nvSpPr>
        <p:spPr>
          <a:xfrm>
            <a:off x="480076" y="3186544"/>
            <a:ext cx="4538124" cy="1211109"/>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US" sz="4000" dirty="0"/>
          </a:p>
        </p:txBody>
      </p:sp>
      <p:sp>
        <p:nvSpPr>
          <p:cNvPr id="8" name="Title 1">
            <a:extLst>
              <a:ext uri="{FF2B5EF4-FFF2-40B4-BE49-F238E27FC236}">
                <a16:creationId xmlns:a16="http://schemas.microsoft.com/office/drawing/2014/main" id="{E054C84A-7AEE-3DB4-5118-73E8E5BAA9F5}"/>
              </a:ext>
            </a:extLst>
          </p:cNvPr>
          <p:cNvSpPr txBox="1">
            <a:spLocks/>
          </p:cNvSpPr>
          <p:nvPr/>
        </p:nvSpPr>
        <p:spPr>
          <a:xfrm>
            <a:off x="919119" y="76779"/>
            <a:ext cx="10353762" cy="3456647"/>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dirty="0"/>
          </a:p>
        </p:txBody>
      </p:sp>
      <p:sp>
        <p:nvSpPr>
          <p:cNvPr id="6" name="TextBox 5">
            <a:extLst>
              <a:ext uri="{FF2B5EF4-FFF2-40B4-BE49-F238E27FC236}">
                <a16:creationId xmlns:a16="http://schemas.microsoft.com/office/drawing/2014/main" id="{6698B543-A4A1-4B03-13FC-B1D0CF78536B}"/>
              </a:ext>
            </a:extLst>
          </p:cNvPr>
          <p:cNvSpPr txBox="1"/>
          <p:nvPr/>
        </p:nvSpPr>
        <p:spPr>
          <a:xfrm>
            <a:off x="7914006" y="3725317"/>
            <a:ext cx="5286948"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Guide Details:</a:t>
            </a:r>
          </a:p>
          <a:p>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6368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0D674B-EAD8-A7DC-BEB7-4A30CD210347}"/>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990540D-84DB-C6B0-ACDE-5E95F03B24FF}"/>
              </a:ext>
            </a:extLst>
          </p:cNvPr>
          <p:cNvSpPr txBox="1"/>
          <p:nvPr/>
        </p:nvSpPr>
        <p:spPr>
          <a:xfrm>
            <a:off x="2072856" y="872662"/>
            <a:ext cx="8046288" cy="646331"/>
          </a:xfrm>
          <a:prstGeom prst="rect">
            <a:avLst/>
          </a:prstGeom>
          <a:noFill/>
        </p:spPr>
        <p:txBody>
          <a:bodyPr wrap="square">
            <a:spAutoFit/>
          </a:bodyPr>
          <a:lstStyle/>
          <a:p>
            <a:pPr algn="ctr"/>
            <a:r>
              <a:rPr lang="en-IN" sz="3600" b="1" dirty="0">
                <a:latin typeface="Times New Roman" panose="02020603050405020304" pitchFamily="18" charset="0"/>
                <a:cs typeface="Times New Roman" panose="02020603050405020304" pitchFamily="18" charset="0"/>
              </a:rPr>
              <a:t>RESULTS</a:t>
            </a:r>
            <a:endParaRPr lang="en-US" sz="3600" dirty="0"/>
          </a:p>
        </p:txBody>
      </p:sp>
      <p:pic>
        <p:nvPicPr>
          <p:cNvPr id="4" name="Picture 3">
            <a:extLst>
              <a:ext uri="{FF2B5EF4-FFF2-40B4-BE49-F238E27FC236}">
                <a16:creationId xmlns:a16="http://schemas.microsoft.com/office/drawing/2014/main" id="{0FD3C206-3821-3365-15D8-E42BCDB8AA99}"/>
              </a:ext>
            </a:extLst>
          </p:cNvPr>
          <p:cNvPicPr>
            <a:picLocks noChangeAspect="1"/>
          </p:cNvPicPr>
          <p:nvPr/>
        </p:nvPicPr>
        <p:blipFill>
          <a:blip r:embed="rId2"/>
          <a:stretch>
            <a:fillRect/>
          </a:stretch>
        </p:blipFill>
        <p:spPr>
          <a:xfrm>
            <a:off x="1613138" y="1518993"/>
            <a:ext cx="9543691" cy="4562822"/>
          </a:xfrm>
          <a:prstGeom prst="rect">
            <a:avLst/>
          </a:prstGeom>
        </p:spPr>
      </p:pic>
    </p:spTree>
    <p:extLst>
      <p:ext uri="{BB962C8B-B14F-4D97-AF65-F5344CB8AC3E}">
        <p14:creationId xmlns:p14="http://schemas.microsoft.com/office/powerpoint/2010/main" val="1953647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54414-B830-1287-E64B-8896C04F35D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5DAE7C7-0FBC-2492-71CB-A3D543551034}"/>
              </a:ext>
            </a:extLst>
          </p:cNvPr>
          <p:cNvSpPr txBox="1"/>
          <p:nvPr/>
        </p:nvSpPr>
        <p:spPr>
          <a:xfrm>
            <a:off x="2072856" y="872662"/>
            <a:ext cx="8046288" cy="646331"/>
          </a:xfrm>
          <a:prstGeom prst="rect">
            <a:avLst/>
          </a:prstGeom>
          <a:noFill/>
        </p:spPr>
        <p:txBody>
          <a:bodyPr wrap="square">
            <a:spAutoFit/>
          </a:bodyPr>
          <a:lstStyle/>
          <a:p>
            <a:pPr algn="ctr"/>
            <a:r>
              <a:rPr lang="en-IN" sz="3600" b="1" dirty="0">
                <a:latin typeface="Times New Roman" panose="02020603050405020304" pitchFamily="18" charset="0"/>
                <a:cs typeface="Times New Roman" panose="02020603050405020304" pitchFamily="18" charset="0"/>
              </a:rPr>
              <a:t>REFERENCES</a:t>
            </a:r>
            <a:endParaRPr lang="en-US" sz="3600" dirty="0"/>
          </a:p>
        </p:txBody>
      </p:sp>
      <p:sp>
        <p:nvSpPr>
          <p:cNvPr id="4" name="TextBox 3">
            <a:extLst>
              <a:ext uri="{FF2B5EF4-FFF2-40B4-BE49-F238E27FC236}">
                <a16:creationId xmlns:a16="http://schemas.microsoft.com/office/drawing/2014/main" id="{80EABBA1-4ED2-35D3-90B6-5392FCEFC5FC}"/>
              </a:ext>
            </a:extLst>
          </p:cNvPr>
          <p:cNvSpPr txBox="1"/>
          <p:nvPr/>
        </p:nvSpPr>
        <p:spPr>
          <a:xfrm>
            <a:off x="1078302" y="1736663"/>
            <a:ext cx="10368951" cy="3785652"/>
          </a:xfrm>
          <a:prstGeom prst="rect">
            <a:avLst/>
          </a:prstGeom>
          <a:noFill/>
        </p:spPr>
        <p:txBody>
          <a:bodyPr wrap="square">
            <a:spAutoFit/>
          </a:bodyPr>
          <a:lstStyle/>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Smith, J., et al. (2020). Predicting Football Match Outcomes Using Machine Learning. Journal of Sports Analytics, 12(3), 45-60. </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Johnson, M., &amp; Lee, T. (2019). Player Performance Prediction Using Deep Learning. International Journal of AI in Sports, 7(1), 112-126. </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Wang, R., et al. (2021). Sentiment Analysis in Sports: Understanding Fan Emotions. IEEE Transactions on NLP, 15(4), 98-110. </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Brown, A., &amp; Kumar, P. (2018). Impact of Weather on Sports Performance. Sports Data Science Review, 6(2), 76-89. </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Garcia, L., et al. (2022). Visualization of Performance Metrics in Sports. ACM Conference on Data Visualization, 21(5), 234-250. </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Patel, R., &amp; Singh, D. (2020). Machine Learning-Based Sports Analytics: A Review. Journal of AI Research in Sports, 10(3), 155-170.</a:t>
            </a:r>
          </a:p>
        </p:txBody>
      </p:sp>
    </p:spTree>
    <p:extLst>
      <p:ext uri="{BB962C8B-B14F-4D97-AF65-F5344CB8AC3E}">
        <p14:creationId xmlns:p14="http://schemas.microsoft.com/office/powerpoint/2010/main" val="2450631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883CF-F1C4-BF2B-B63C-AA217A03F812}"/>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166494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42849-503D-CDEC-9662-0B9F342BC9A2}"/>
              </a:ext>
            </a:extLst>
          </p:cNvPr>
          <p:cNvSpPr>
            <a:spLocks noGrp="1"/>
          </p:cNvSpPr>
          <p:nvPr>
            <p:ph type="title"/>
          </p:nvPr>
        </p:nvSpPr>
        <p:spPr>
          <a:xfrm>
            <a:off x="1094950" y="1782112"/>
            <a:ext cx="10353762" cy="3395225"/>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Sports analytics has revolutionized decision-making in the sports industry by leveraging data-driven insights to optimize performance and predict outcomes. This project focuses on developing an advanced analytics system that predicts match results, forecasts player performance, and analyzes fan sentiment using machine learning and natural language processing techniques. Additionally, real-time weather forecasting is integrated to assess its impact on gameplay. The system also provides intuitive visualizations of key performance metrics, helping teams, coaches, and analysts make informed strategic decisions. By combining predictive modeling, sentiment analysis, and data visualization, this project enhances sports intelligence, improving team performance, fan engagement, and overall game strategy.</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C3E11B7-4BCB-4B0B-38B3-3BE11A7F0731}"/>
              </a:ext>
            </a:extLst>
          </p:cNvPr>
          <p:cNvSpPr txBox="1"/>
          <p:nvPr/>
        </p:nvSpPr>
        <p:spPr>
          <a:xfrm>
            <a:off x="2072856" y="872662"/>
            <a:ext cx="8046288" cy="646331"/>
          </a:xfrm>
          <a:prstGeom prst="rect">
            <a:avLst/>
          </a:prstGeom>
          <a:noFill/>
        </p:spPr>
        <p:txBody>
          <a:bodyPr wrap="square">
            <a:spAutoFit/>
          </a:bodyPr>
          <a:lstStyle/>
          <a:p>
            <a:pPr algn="ctr"/>
            <a:r>
              <a:rPr lang="en-IN" sz="3600" b="1" dirty="0">
                <a:latin typeface="Times New Roman" panose="02020603050405020304" pitchFamily="18" charset="0"/>
                <a:cs typeface="Times New Roman" panose="02020603050405020304" pitchFamily="18" charset="0"/>
              </a:rPr>
              <a:t>ABSTRACT</a:t>
            </a:r>
            <a:endParaRPr lang="en-US" sz="3600" dirty="0"/>
          </a:p>
        </p:txBody>
      </p:sp>
      <p:sp>
        <p:nvSpPr>
          <p:cNvPr id="7" name="TextBox 6">
            <a:extLst>
              <a:ext uri="{FF2B5EF4-FFF2-40B4-BE49-F238E27FC236}">
                <a16:creationId xmlns:a16="http://schemas.microsoft.com/office/drawing/2014/main" id="{7ACA95D3-CCBE-9374-25FE-35F0E9F25B8E}"/>
              </a:ext>
            </a:extLst>
          </p:cNvPr>
          <p:cNvSpPr txBox="1"/>
          <p:nvPr/>
        </p:nvSpPr>
        <p:spPr>
          <a:xfrm>
            <a:off x="1094950" y="5280854"/>
            <a:ext cx="10240159" cy="873572"/>
          </a:xfrm>
          <a:prstGeom prst="rect">
            <a:avLst/>
          </a:prstGeom>
          <a:noFill/>
        </p:spPr>
        <p:txBody>
          <a:bodyPr wrap="square">
            <a:spAutoFit/>
          </a:bodyPr>
          <a:lstStyle/>
          <a:p>
            <a:pPr>
              <a:lnSpc>
                <a:spcPct val="150000"/>
              </a:lnSpc>
            </a:pPr>
            <a:r>
              <a:rPr lang="en-US" b="1" i="1" dirty="0">
                <a:latin typeface="Times New Roman" panose="02020603050405020304" pitchFamily="18" charset="0"/>
                <a:cs typeface="Times New Roman" panose="02020603050405020304" pitchFamily="18" charset="0"/>
              </a:rPr>
              <a:t>Keywords: </a:t>
            </a:r>
            <a:r>
              <a:rPr lang="en-US" i="1" dirty="0">
                <a:latin typeface="Times New Roman" panose="02020603050405020304" pitchFamily="18" charset="0"/>
                <a:cs typeface="Times New Roman" panose="02020603050405020304" pitchFamily="18" charset="0"/>
              </a:rPr>
              <a:t>Sports Analytics, Match Outcome Prediction, Player Performance Forecasting, Sentiment Analysis, Weather Impact Forecasting, Machine Learning and Natural Language Processing.</a:t>
            </a:r>
          </a:p>
        </p:txBody>
      </p:sp>
    </p:spTree>
    <p:extLst>
      <p:ext uri="{BB962C8B-B14F-4D97-AF65-F5344CB8AC3E}">
        <p14:creationId xmlns:p14="http://schemas.microsoft.com/office/powerpoint/2010/main" val="470835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977673-C354-6DFC-2E23-442E633EDFA1}"/>
              </a:ext>
            </a:extLst>
          </p:cNvPr>
          <p:cNvSpPr txBox="1"/>
          <p:nvPr/>
        </p:nvSpPr>
        <p:spPr>
          <a:xfrm>
            <a:off x="2072856" y="1151719"/>
            <a:ext cx="8046288" cy="646331"/>
          </a:xfrm>
          <a:prstGeom prst="rect">
            <a:avLst/>
          </a:prstGeom>
          <a:noFill/>
        </p:spPr>
        <p:txBody>
          <a:bodyPr wrap="square">
            <a:spAutoFit/>
          </a:bodyPr>
          <a:lstStyle/>
          <a:p>
            <a:pPr algn="ctr"/>
            <a:r>
              <a:rPr lang="en-IN" sz="3600" b="1" dirty="0">
                <a:latin typeface="Times New Roman" panose="02020603050405020304" pitchFamily="18" charset="0"/>
                <a:cs typeface="Times New Roman" panose="02020603050405020304" pitchFamily="18" charset="0"/>
              </a:rPr>
              <a:t>OBJECTIVE OF PROJECT</a:t>
            </a:r>
            <a:endParaRPr lang="en-US" sz="3600" dirty="0"/>
          </a:p>
        </p:txBody>
      </p:sp>
      <p:sp>
        <p:nvSpPr>
          <p:cNvPr id="6" name="TextBox 5">
            <a:extLst>
              <a:ext uri="{FF2B5EF4-FFF2-40B4-BE49-F238E27FC236}">
                <a16:creationId xmlns:a16="http://schemas.microsoft.com/office/drawing/2014/main" id="{CB48F7CD-A80B-5E5F-C141-90408CC288EB}"/>
              </a:ext>
            </a:extLst>
          </p:cNvPr>
          <p:cNvSpPr txBox="1"/>
          <p:nvPr/>
        </p:nvSpPr>
        <p:spPr>
          <a:xfrm>
            <a:off x="1242205" y="1926227"/>
            <a:ext cx="9911751" cy="4197559"/>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b="1" i="0" u="none" strike="noStrike" dirty="0">
                <a:solidFill>
                  <a:schemeClr val="tx1"/>
                </a:solidFill>
                <a:effectLst/>
                <a:latin typeface="Times New Roman" panose="02020603050405020304" pitchFamily="18" charset="0"/>
                <a:cs typeface="Times New Roman" panose="02020603050405020304" pitchFamily="18" charset="0"/>
              </a:rPr>
              <a:t>Predict Match Outcomes: </a:t>
            </a:r>
            <a:r>
              <a:rPr lang="en-US" i="0" u="none" strike="noStrike" dirty="0">
                <a:solidFill>
                  <a:schemeClr val="tx1"/>
                </a:solidFill>
                <a:effectLst/>
                <a:latin typeface="Times New Roman" panose="02020603050405020304" pitchFamily="18" charset="0"/>
                <a:cs typeface="Times New Roman" panose="02020603050405020304" pitchFamily="18" charset="0"/>
              </a:rPr>
              <a:t>Develop machine learning models to analyze historical game data, team statistics, and player performance to forecast match results accurately. </a:t>
            </a:r>
          </a:p>
          <a:p>
            <a:pPr marL="342900" indent="-342900" algn="just">
              <a:lnSpc>
                <a:spcPct val="150000"/>
              </a:lnSpc>
              <a:buFont typeface="Wingdings" panose="05000000000000000000" pitchFamily="2" charset="2"/>
              <a:buChar char="Ø"/>
            </a:pPr>
            <a:r>
              <a:rPr lang="en-US" b="1" i="0" u="none" strike="noStrike" dirty="0">
                <a:solidFill>
                  <a:schemeClr val="tx1"/>
                </a:solidFill>
                <a:effectLst/>
                <a:latin typeface="Times New Roman" panose="02020603050405020304" pitchFamily="18" charset="0"/>
                <a:cs typeface="Times New Roman" panose="02020603050405020304" pitchFamily="18" charset="0"/>
              </a:rPr>
              <a:t>Forecast Player Performance: </a:t>
            </a:r>
            <a:r>
              <a:rPr lang="en-US" i="0" u="none" strike="noStrike" dirty="0">
                <a:solidFill>
                  <a:schemeClr val="tx1"/>
                </a:solidFill>
                <a:effectLst/>
                <a:latin typeface="Times New Roman" panose="02020603050405020304" pitchFamily="18" charset="0"/>
                <a:cs typeface="Times New Roman" panose="02020603050405020304" pitchFamily="18" charset="0"/>
              </a:rPr>
              <a:t>Utilize performance metrics, physiological data, and historical trends to predict individual player efficiency, strengths, and potential game impact. </a:t>
            </a:r>
          </a:p>
          <a:p>
            <a:pPr marL="342900" indent="-342900" algn="just">
              <a:lnSpc>
                <a:spcPct val="150000"/>
              </a:lnSpc>
              <a:buFont typeface="Wingdings" panose="05000000000000000000" pitchFamily="2" charset="2"/>
              <a:buChar char="Ø"/>
            </a:pPr>
            <a:r>
              <a:rPr lang="en-US" b="1" i="0" u="none" strike="noStrike" dirty="0">
                <a:solidFill>
                  <a:schemeClr val="tx1"/>
                </a:solidFill>
                <a:effectLst/>
                <a:latin typeface="Times New Roman" panose="02020603050405020304" pitchFamily="18" charset="0"/>
                <a:cs typeface="Times New Roman" panose="02020603050405020304" pitchFamily="18" charset="0"/>
              </a:rPr>
              <a:t>Analyze Fan Sentiment: </a:t>
            </a:r>
            <a:r>
              <a:rPr lang="en-US" i="0" u="none" strike="noStrike" dirty="0">
                <a:solidFill>
                  <a:schemeClr val="tx1"/>
                </a:solidFill>
                <a:effectLst/>
                <a:latin typeface="Times New Roman" panose="02020603050405020304" pitchFamily="18" charset="0"/>
                <a:cs typeface="Times New Roman" panose="02020603050405020304" pitchFamily="18" charset="0"/>
              </a:rPr>
              <a:t>Implement natural language processing (NLP) techniques to assess fan reactions, opinions, and trends from social media and other platforms to gauge team and player popularity. </a:t>
            </a:r>
          </a:p>
          <a:p>
            <a:pPr marL="342900" indent="-342900" algn="just">
              <a:lnSpc>
                <a:spcPct val="150000"/>
              </a:lnSpc>
              <a:buFont typeface="Wingdings" panose="05000000000000000000" pitchFamily="2" charset="2"/>
              <a:buChar char="Ø"/>
            </a:pPr>
            <a:r>
              <a:rPr lang="en-US" b="1" i="0" u="none" strike="noStrike" dirty="0">
                <a:solidFill>
                  <a:schemeClr val="tx1"/>
                </a:solidFill>
                <a:effectLst/>
                <a:latin typeface="Times New Roman" panose="02020603050405020304" pitchFamily="18" charset="0"/>
                <a:cs typeface="Times New Roman" panose="02020603050405020304" pitchFamily="18" charset="0"/>
              </a:rPr>
              <a:t>Provide Data-Driven Insights: </a:t>
            </a:r>
            <a:r>
              <a:rPr lang="en-US" i="0" u="none" strike="noStrike" dirty="0">
                <a:solidFill>
                  <a:schemeClr val="tx1"/>
                </a:solidFill>
                <a:effectLst/>
                <a:latin typeface="Times New Roman" panose="02020603050405020304" pitchFamily="18" charset="0"/>
                <a:cs typeface="Times New Roman" panose="02020603050405020304" pitchFamily="18" charset="0"/>
              </a:rPr>
              <a:t>Integrate weather forecasting and real-time data visualization to analyze external factors affecting gameplay while offering intuitive dashboards for better strategic decision-making.</a:t>
            </a:r>
          </a:p>
        </p:txBody>
      </p:sp>
    </p:spTree>
    <p:extLst>
      <p:ext uri="{BB962C8B-B14F-4D97-AF65-F5344CB8AC3E}">
        <p14:creationId xmlns:p14="http://schemas.microsoft.com/office/powerpoint/2010/main" val="4199429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1B038BC-4DD6-26B9-2F6D-FC1024E44C2F}"/>
              </a:ext>
            </a:extLst>
          </p:cNvPr>
          <p:cNvSpPr>
            <a:spLocks noGrp="1"/>
          </p:cNvSpPr>
          <p:nvPr>
            <p:ph type="title"/>
          </p:nvPr>
        </p:nvSpPr>
        <p:spPr>
          <a:xfrm>
            <a:off x="4027598" y="644124"/>
            <a:ext cx="10353762" cy="577825"/>
          </a:xfrm>
        </p:spPr>
        <p:txBody>
          <a:bodyPr>
            <a:normAutofit fontScale="90000"/>
          </a:bodyPr>
          <a:lstStyle/>
          <a:p>
            <a:r>
              <a:rPr lang="en-IN" sz="3600" b="1" dirty="0">
                <a:solidFill>
                  <a:schemeClr val="tx1"/>
                </a:solidFill>
                <a:latin typeface="Times New Roman" panose="02020603050405020304" pitchFamily="18" charset="0"/>
                <a:cs typeface="Times New Roman" panose="02020603050405020304" pitchFamily="18" charset="0"/>
              </a:rPr>
              <a:t>LITERATURE SURVEY</a:t>
            </a:r>
            <a:endParaRPr lang="en-IN" dirty="0">
              <a:solidFill>
                <a:schemeClr val="tx1"/>
              </a:solidFill>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08CF4413-F0B0-DF7A-F1C4-3A1B3398CCB8}"/>
              </a:ext>
            </a:extLst>
          </p:cNvPr>
          <p:cNvGraphicFramePr>
            <a:graphicFrameLocks noGrp="1"/>
          </p:cNvGraphicFramePr>
          <p:nvPr>
            <p:extLst>
              <p:ext uri="{D42A27DB-BD31-4B8C-83A1-F6EECF244321}">
                <p14:modId xmlns:p14="http://schemas.microsoft.com/office/powerpoint/2010/main" val="1639512301"/>
              </p:ext>
            </p:extLst>
          </p:nvPr>
        </p:nvGraphicFramePr>
        <p:xfrm>
          <a:off x="1076478" y="1438757"/>
          <a:ext cx="10353760" cy="4885695"/>
        </p:xfrm>
        <a:graphic>
          <a:graphicData uri="http://schemas.openxmlformats.org/drawingml/2006/table">
            <a:tbl>
              <a:tblPr firstRow="1" bandRow="1">
                <a:tableStyleId>{5C22544A-7EE6-4342-B048-85BDC9FD1C3A}</a:tableStyleId>
              </a:tblPr>
              <a:tblGrid>
                <a:gridCol w="2070752">
                  <a:extLst>
                    <a:ext uri="{9D8B030D-6E8A-4147-A177-3AD203B41FA5}">
                      <a16:colId xmlns:a16="http://schemas.microsoft.com/office/drawing/2014/main" val="1288261091"/>
                    </a:ext>
                  </a:extLst>
                </a:gridCol>
                <a:gridCol w="2070752">
                  <a:extLst>
                    <a:ext uri="{9D8B030D-6E8A-4147-A177-3AD203B41FA5}">
                      <a16:colId xmlns:a16="http://schemas.microsoft.com/office/drawing/2014/main" val="2163540016"/>
                    </a:ext>
                  </a:extLst>
                </a:gridCol>
                <a:gridCol w="2070752">
                  <a:extLst>
                    <a:ext uri="{9D8B030D-6E8A-4147-A177-3AD203B41FA5}">
                      <a16:colId xmlns:a16="http://schemas.microsoft.com/office/drawing/2014/main" val="1792267650"/>
                    </a:ext>
                  </a:extLst>
                </a:gridCol>
                <a:gridCol w="2070752">
                  <a:extLst>
                    <a:ext uri="{9D8B030D-6E8A-4147-A177-3AD203B41FA5}">
                      <a16:colId xmlns:a16="http://schemas.microsoft.com/office/drawing/2014/main" val="837430757"/>
                    </a:ext>
                  </a:extLst>
                </a:gridCol>
                <a:gridCol w="2070752">
                  <a:extLst>
                    <a:ext uri="{9D8B030D-6E8A-4147-A177-3AD203B41FA5}">
                      <a16:colId xmlns:a16="http://schemas.microsoft.com/office/drawing/2014/main" val="4109826501"/>
                    </a:ext>
                  </a:extLst>
                </a:gridCol>
              </a:tblGrid>
              <a:tr h="496575">
                <a:tc>
                  <a:txBody>
                    <a:bodyPr/>
                    <a:lstStyle/>
                    <a:p>
                      <a:r>
                        <a:rPr lang="en-US" dirty="0"/>
                        <a:t>Author(s)</a:t>
                      </a:r>
                    </a:p>
                  </a:txBody>
                  <a:tcPr/>
                </a:tc>
                <a:tc>
                  <a:txBody>
                    <a:bodyPr/>
                    <a:lstStyle/>
                    <a:p>
                      <a:r>
                        <a:rPr lang="en-US" dirty="0"/>
                        <a:t>Title</a:t>
                      </a:r>
                    </a:p>
                  </a:txBody>
                  <a:tcPr/>
                </a:tc>
                <a:tc>
                  <a:txBody>
                    <a:bodyPr/>
                    <a:lstStyle/>
                    <a:p>
                      <a:r>
                        <a:rPr lang="en-US" dirty="0"/>
                        <a:t>Methodology</a:t>
                      </a:r>
                    </a:p>
                  </a:txBody>
                  <a:tcPr/>
                </a:tc>
                <a:tc>
                  <a:txBody>
                    <a:bodyPr/>
                    <a:lstStyle/>
                    <a:p>
                      <a:r>
                        <a:rPr lang="en-US" dirty="0"/>
                        <a:t>Merits</a:t>
                      </a:r>
                    </a:p>
                  </a:txBody>
                  <a:tcPr/>
                </a:tc>
                <a:tc>
                  <a:txBody>
                    <a:bodyPr/>
                    <a:lstStyle/>
                    <a:p>
                      <a:r>
                        <a:rPr lang="en-US" dirty="0"/>
                        <a:t>Demerits</a:t>
                      </a:r>
                    </a:p>
                  </a:txBody>
                  <a:tcPr/>
                </a:tc>
                <a:extLst>
                  <a:ext uri="{0D108BD9-81ED-4DB2-BD59-A6C34878D82A}">
                    <a16:rowId xmlns:a16="http://schemas.microsoft.com/office/drawing/2014/main" val="909800286"/>
                  </a:ext>
                </a:extLst>
              </a:tr>
              <a:tr h="1127320">
                <a:tc>
                  <a:txBody>
                    <a:bodyPr/>
                    <a:lstStyle/>
                    <a:p>
                      <a:r>
                        <a:rPr lang="en-US" dirty="0"/>
                        <a:t>Smith et al. (2020)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t>Predicting Football Match Outcomes Using Machine Learning</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t>Used logistic regression and random forest on historical match data</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t>Improved accuracy in match outcome prediction</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t>Limited to football; lacks generalizability to other sports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28927717"/>
                  </a:ext>
                </a:extLst>
              </a:tr>
              <a:tr h="1127320">
                <a:tc>
                  <a:txBody>
                    <a:bodyPr/>
                    <a:lstStyle/>
                    <a:p>
                      <a:r>
                        <a:rPr lang="en-US" dirty="0"/>
                        <a:t>Johnson &amp; Lee (2019)</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t>Player Performance Prediction Using Deep Learning</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t>Implemented LSTMs and CNNs to analyze player statistics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t>Effective in identifying performance trends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t>High computational cost; requires large datasets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39590440"/>
                  </a:ext>
                </a:extLst>
              </a:tr>
              <a:tr h="1127320">
                <a:tc>
                  <a:txBody>
                    <a:bodyPr/>
                    <a:lstStyle/>
                    <a:p>
                      <a:r>
                        <a:rPr lang="en-US" dirty="0"/>
                        <a:t>Wang et al. (2021)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t>Sentiment Analysis in Sports: Understanding Fan Emotions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t>Used NLP techniques (TF-IDF, BERT) to analyze fan sentiment from social media</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t>Provides insights into fan engagement and trends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t>May struggle with sarcasm and complex expressions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49238587"/>
                  </a:ext>
                </a:extLst>
              </a:tr>
            </a:tbl>
          </a:graphicData>
        </a:graphic>
      </p:graphicFrame>
    </p:spTree>
    <p:extLst>
      <p:ext uri="{BB962C8B-B14F-4D97-AF65-F5344CB8AC3E}">
        <p14:creationId xmlns:p14="http://schemas.microsoft.com/office/powerpoint/2010/main" val="1749735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4B520-C5F7-C949-A7E4-E980EF693F4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7A8A0F0-B0D1-6524-02BB-7697FCFFF513}"/>
              </a:ext>
            </a:extLst>
          </p:cNvPr>
          <p:cNvSpPr>
            <a:spLocks noGrp="1"/>
          </p:cNvSpPr>
          <p:nvPr>
            <p:ph type="title"/>
          </p:nvPr>
        </p:nvSpPr>
        <p:spPr>
          <a:xfrm>
            <a:off x="4027598" y="644124"/>
            <a:ext cx="10353762" cy="577825"/>
          </a:xfrm>
        </p:spPr>
        <p:txBody>
          <a:bodyPr>
            <a:normAutofit fontScale="90000"/>
          </a:bodyPr>
          <a:lstStyle/>
          <a:p>
            <a:r>
              <a:rPr lang="en-IN" sz="3600" b="1" dirty="0">
                <a:solidFill>
                  <a:schemeClr val="tx1"/>
                </a:solidFill>
                <a:latin typeface="Times New Roman" panose="02020603050405020304" pitchFamily="18" charset="0"/>
                <a:cs typeface="Times New Roman" panose="02020603050405020304" pitchFamily="18" charset="0"/>
              </a:rPr>
              <a:t>LITERATURE SURVEY</a:t>
            </a:r>
            <a:endParaRPr lang="en-IN" dirty="0">
              <a:solidFill>
                <a:schemeClr val="tx1"/>
              </a:solidFill>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D4E40A39-4830-CF25-68B6-5A36C691474C}"/>
              </a:ext>
            </a:extLst>
          </p:cNvPr>
          <p:cNvGraphicFramePr>
            <a:graphicFrameLocks noGrp="1"/>
          </p:cNvGraphicFramePr>
          <p:nvPr>
            <p:extLst>
              <p:ext uri="{D42A27DB-BD31-4B8C-83A1-F6EECF244321}">
                <p14:modId xmlns:p14="http://schemas.microsoft.com/office/powerpoint/2010/main" val="1588403391"/>
              </p:ext>
            </p:extLst>
          </p:nvPr>
        </p:nvGraphicFramePr>
        <p:xfrm>
          <a:off x="1074199" y="1408380"/>
          <a:ext cx="9894400" cy="4611375"/>
        </p:xfrm>
        <a:graphic>
          <a:graphicData uri="http://schemas.openxmlformats.org/drawingml/2006/table">
            <a:tbl>
              <a:tblPr firstRow="1" bandRow="1">
                <a:tableStyleId>{5C22544A-7EE6-4342-B048-85BDC9FD1C3A}</a:tableStyleId>
              </a:tblPr>
              <a:tblGrid>
                <a:gridCol w="1978880">
                  <a:extLst>
                    <a:ext uri="{9D8B030D-6E8A-4147-A177-3AD203B41FA5}">
                      <a16:colId xmlns:a16="http://schemas.microsoft.com/office/drawing/2014/main" val="1288261091"/>
                    </a:ext>
                  </a:extLst>
                </a:gridCol>
                <a:gridCol w="1978880">
                  <a:extLst>
                    <a:ext uri="{9D8B030D-6E8A-4147-A177-3AD203B41FA5}">
                      <a16:colId xmlns:a16="http://schemas.microsoft.com/office/drawing/2014/main" val="2163540016"/>
                    </a:ext>
                  </a:extLst>
                </a:gridCol>
                <a:gridCol w="1978880">
                  <a:extLst>
                    <a:ext uri="{9D8B030D-6E8A-4147-A177-3AD203B41FA5}">
                      <a16:colId xmlns:a16="http://schemas.microsoft.com/office/drawing/2014/main" val="1792267650"/>
                    </a:ext>
                  </a:extLst>
                </a:gridCol>
                <a:gridCol w="1978880">
                  <a:extLst>
                    <a:ext uri="{9D8B030D-6E8A-4147-A177-3AD203B41FA5}">
                      <a16:colId xmlns:a16="http://schemas.microsoft.com/office/drawing/2014/main" val="837430757"/>
                    </a:ext>
                  </a:extLst>
                </a:gridCol>
                <a:gridCol w="1978880">
                  <a:extLst>
                    <a:ext uri="{9D8B030D-6E8A-4147-A177-3AD203B41FA5}">
                      <a16:colId xmlns:a16="http://schemas.microsoft.com/office/drawing/2014/main" val="4109826501"/>
                    </a:ext>
                  </a:extLst>
                </a:gridCol>
              </a:tblGrid>
              <a:tr h="496575">
                <a:tc>
                  <a:txBody>
                    <a:bodyPr/>
                    <a:lstStyle/>
                    <a:p>
                      <a:r>
                        <a:rPr lang="en-US" dirty="0"/>
                        <a:t>Author(s)</a:t>
                      </a:r>
                    </a:p>
                  </a:txBody>
                  <a:tcPr/>
                </a:tc>
                <a:tc>
                  <a:txBody>
                    <a:bodyPr/>
                    <a:lstStyle/>
                    <a:p>
                      <a:r>
                        <a:rPr lang="en-US" dirty="0"/>
                        <a:t>Title</a:t>
                      </a:r>
                    </a:p>
                  </a:txBody>
                  <a:tcPr/>
                </a:tc>
                <a:tc>
                  <a:txBody>
                    <a:bodyPr/>
                    <a:lstStyle/>
                    <a:p>
                      <a:r>
                        <a:rPr lang="en-US" dirty="0"/>
                        <a:t>Methodology</a:t>
                      </a:r>
                    </a:p>
                  </a:txBody>
                  <a:tcPr/>
                </a:tc>
                <a:tc>
                  <a:txBody>
                    <a:bodyPr/>
                    <a:lstStyle/>
                    <a:p>
                      <a:r>
                        <a:rPr lang="en-US" dirty="0"/>
                        <a:t>Merits</a:t>
                      </a:r>
                    </a:p>
                  </a:txBody>
                  <a:tcPr/>
                </a:tc>
                <a:tc>
                  <a:txBody>
                    <a:bodyPr/>
                    <a:lstStyle/>
                    <a:p>
                      <a:r>
                        <a:rPr lang="en-US" dirty="0"/>
                        <a:t>Demerits</a:t>
                      </a:r>
                    </a:p>
                  </a:txBody>
                  <a:tcPr/>
                </a:tc>
                <a:extLst>
                  <a:ext uri="{0D108BD9-81ED-4DB2-BD59-A6C34878D82A}">
                    <a16:rowId xmlns:a16="http://schemas.microsoft.com/office/drawing/2014/main" val="909800286"/>
                  </a:ext>
                </a:extLst>
              </a:tr>
              <a:tr h="1127320">
                <a:tc>
                  <a:txBody>
                    <a:bodyPr/>
                    <a:lstStyle/>
                    <a:p>
                      <a:r>
                        <a:rPr lang="en-US" dirty="0">
                          <a:latin typeface="Times New Roman" panose="02020603050405020304" pitchFamily="18" charset="0"/>
                          <a:cs typeface="Times New Roman" panose="02020603050405020304" pitchFamily="18" charset="0"/>
                        </a:rPr>
                        <a:t>Brown &amp; Kumar (2018)</a:t>
                      </a:r>
                    </a:p>
                  </a:txBody>
                  <a:tcPr/>
                </a:tc>
                <a:tc>
                  <a:txBody>
                    <a:bodyPr/>
                    <a:lstStyle/>
                    <a:p>
                      <a:r>
                        <a:rPr lang="en-US" dirty="0">
                          <a:latin typeface="Times New Roman" panose="02020603050405020304" pitchFamily="18" charset="0"/>
                          <a:cs typeface="Times New Roman" panose="02020603050405020304" pitchFamily="18" charset="0"/>
                        </a:rPr>
                        <a:t>Impact of Weather on Sports Performance</a:t>
                      </a:r>
                    </a:p>
                  </a:txBody>
                  <a:tcPr/>
                </a:tc>
                <a:tc>
                  <a:txBody>
                    <a:bodyPr/>
                    <a:lstStyle/>
                    <a:p>
                      <a:r>
                        <a:rPr lang="en-US" dirty="0">
                          <a:latin typeface="Times New Roman" panose="02020603050405020304" pitchFamily="18" charset="0"/>
                          <a:cs typeface="Times New Roman" panose="02020603050405020304" pitchFamily="18" charset="0"/>
                        </a:rPr>
                        <a:t>Applied regression models to analyze weather conditions affecting player performance</a:t>
                      </a:r>
                    </a:p>
                  </a:txBody>
                  <a:tcPr/>
                </a:tc>
                <a:tc>
                  <a:txBody>
                    <a:bodyPr/>
                    <a:lstStyle/>
                    <a:p>
                      <a:r>
                        <a:rPr lang="en-US" dirty="0">
                          <a:latin typeface="Times New Roman" panose="02020603050405020304" pitchFamily="18" charset="0"/>
                          <a:cs typeface="Times New Roman" panose="02020603050405020304" pitchFamily="18" charset="0"/>
                        </a:rPr>
                        <a:t>Helps in game strategy planning based on weather forecasts</a:t>
                      </a:r>
                    </a:p>
                  </a:txBody>
                  <a:tcPr/>
                </a:tc>
                <a:tc>
                  <a:txBody>
                    <a:bodyPr/>
                    <a:lstStyle/>
                    <a:p>
                      <a:r>
                        <a:rPr lang="en-US" dirty="0">
                          <a:latin typeface="Times New Roman" panose="02020603050405020304" pitchFamily="18" charset="0"/>
                          <a:cs typeface="Times New Roman" panose="02020603050405020304" pitchFamily="18" charset="0"/>
                        </a:rPr>
                        <a:t>Lacks real-time adaptability; relies on historical data</a:t>
                      </a:r>
                    </a:p>
                  </a:txBody>
                  <a:tcPr/>
                </a:tc>
                <a:extLst>
                  <a:ext uri="{0D108BD9-81ED-4DB2-BD59-A6C34878D82A}">
                    <a16:rowId xmlns:a16="http://schemas.microsoft.com/office/drawing/2014/main" val="3428927717"/>
                  </a:ext>
                </a:extLst>
              </a:tr>
              <a:tr h="1127320">
                <a:tc>
                  <a:txBody>
                    <a:bodyPr/>
                    <a:lstStyle/>
                    <a:p>
                      <a:r>
                        <a:rPr lang="en-US" dirty="0">
                          <a:latin typeface="Times New Roman" panose="02020603050405020304" pitchFamily="18" charset="0"/>
                          <a:cs typeface="Times New Roman" panose="02020603050405020304" pitchFamily="18" charset="0"/>
                        </a:rPr>
                        <a:t>Garcia et al. (2022)</a:t>
                      </a:r>
                    </a:p>
                  </a:txBody>
                  <a:tcPr/>
                </a:tc>
                <a:tc>
                  <a:txBody>
                    <a:bodyPr/>
                    <a:lstStyle/>
                    <a:p>
                      <a:r>
                        <a:rPr lang="en-US" dirty="0">
                          <a:latin typeface="Times New Roman" panose="02020603050405020304" pitchFamily="18" charset="0"/>
                          <a:cs typeface="Times New Roman" panose="02020603050405020304" pitchFamily="18" charset="0"/>
                        </a:rPr>
                        <a:t>Visualization of Performance Metrics in Sports</a:t>
                      </a:r>
                    </a:p>
                  </a:txBody>
                  <a:tcPr/>
                </a:tc>
                <a:tc>
                  <a:txBody>
                    <a:bodyPr/>
                    <a:lstStyle/>
                    <a:p>
                      <a:r>
                        <a:rPr lang="en-US" dirty="0">
                          <a:latin typeface="Times New Roman" panose="02020603050405020304" pitchFamily="18" charset="0"/>
                          <a:cs typeface="Times New Roman" panose="02020603050405020304" pitchFamily="18" charset="0"/>
                        </a:rPr>
                        <a:t>Developed interactive dashboards using Power BI and Tableau</a:t>
                      </a:r>
                    </a:p>
                  </a:txBody>
                  <a:tcPr/>
                </a:tc>
                <a:tc>
                  <a:txBody>
                    <a:bodyPr/>
                    <a:lstStyle/>
                    <a:p>
                      <a:r>
                        <a:rPr lang="en-US" dirty="0">
                          <a:latin typeface="Times New Roman" panose="02020603050405020304" pitchFamily="18" charset="0"/>
                          <a:cs typeface="Times New Roman" panose="02020603050405020304" pitchFamily="18" charset="0"/>
                        </a:rPr>
                        <a:t>Enhances decision-making with clear data representation</a:t>
                      </a:r>
                    </a:p>
                  </a:txBody>
                  <a:tcPr/>
                </a:tc>
                <a:tc>
                  <a:txBody>
                    <a:bodyPr/>
                    <a:lstStyle/>
                    <a:p>
                      <a:r>
                        <a:rPr lang="en-US" dirty="0">
                          <a:latin typeface="Times New Roman" panose="02020603050405020304" pitchFamily="18" charset="0"/>
                          <a:cs typeface="Times New Roman" panose="02020603050405020304" pitchFamily="18" charset="0"/>
                        </a:rPr>
                        <a:t>Limited scalability for real-time applications</a:t>
                      </a:r>
                    </a:p>
                  </a:txBody>
                  <a:tcPr/>
                </a:tc>
                <a:extLst>
                  <a:ext uri="{0D108BD9-81ED-4DB2-BD59-A6C34878D82A}">
                    <a16:rowId xmlns:a16="http://schemas.microsoft.com/office/drawing/2014/main" val="1139590440"/>
                  </a:ext>
                </a:extLst>
              </a:tr>
              <a:tr h="1127320">
                <a:tc>
                  <a:txBody>
                    <a:bodyPr/>
                    <a:lstStyle/>
                    <a:p>
                      <a:r>
                        <a:rPr lang="en-US" dirty="0">
                          <a:latin typeface="Times New Roman" panose="02020603050405020304" pitchFamily="18" charset="0"/>
                          <a:cs typeface="Times New Roman" panose="02020603050405020304" pitchFamily="18" charset="0"/>
                        </a:rPr>
                        <a:t>Patel &amp; Singh (2020)</a:t>
                      </a:r>
                    </a:p>
                  </a:txBody>
                  <a:tcPr/>
                </a:tc>
                <a:tc>
                  <a:txBody>
                    <a:bodyPr/>
                    <a:lstStyle/>
                    <a:p>
                      <a:r>
                        <a:rPr lang="en-US" dirty="0">
                          <a:latin typeface="Times New Roman" panose="02020603050405020304" pitchFamily="18" charset="0"/>
                          <a:cs typeface="Times New Roman" panose="02020603050405020304" pitchFamily="18" charset="0"/>
                        </a:rPr>
                        <a:t>Machine Learning-Based Sports Analytics: A Review</a:t>
                      </a:r>
                    </a:p>
                  </a:txBody>
                  <a:tcPr/>
                </a:tc>
                <a:tc>
                  <a:txBody>
                    <a:bodyPr/>
                    <a:lstStyle/>
                    <a:p>
                      <a:r>
                        <a:rPr lang="en-US" dirty="0">
                          <a:latin typeface="Times New Roman" panose="02020603050405020304" pitchFamily="18" charset="0"/>
                          <a:cs typeface="Times New Roman" panose="02020603050405020304" pitchFamily="18" charset="0"/>
                        </a:rPr>
                        <a:t>Reviewed various ML techniques applied in sports analytics</a:t>
                      </a:r>
                    </a:p>
                  </a:txBody>
                  <a:tcPr/>
                </a:tc>
                <a:tc>
                  <a:txBody>
                    <a:bodyPr/>
                    <a:lstStyle/>
                    <a:p>
                      <a:r>
                        <a:rPr lang="en-US" dirty="0">
                          <a:latin typeface="Times New Roman" panose="02020603050405020304" pitchFamily="18" charset="0"/>
                          <a:cs typeface="Times New Roman" panose="02020603050405020304" pitchFamily="18" charset="0"/>
                        </a:rPr>
                        <a:t>Provides a broad understanding of ML applications in sports</a:t>
                      </a:r>
                    </a:p>
                  </a:txBody>
                  <a:tcPr/>
                </a:tc>
                <a:tc>
                  <a:txBody>
                    <a:bodyPr/>
                    <a:lstStyle/>
                    <a:p>
                      <a:r>
                        <a:rPr lang="en-US" dirty="0">
                          <a:latin typeface="Times New Roman" panose="02020603050405020304" pitchFamily="18" charset="0"/>
                          <a:cs typeface="Times New Roman" panose="02020603050405020304" pitchFamily="18" charset="0"/>
                        </a:rPr>
                        <a:t>Lacks implementation details for specific models</a:t>
                      </a:r>
                    </a:p>
                  </a:txBody>
                  <a:tcPr/>
                </a:tc>
                <a:extLst>
                  <a:ext uri="{0D108BD9-81ED-4DB2-BD59-A6C34878D82A}">
                    <a16:rowId xmlns:a16="http://schemas.microsoft.com/office/drawing/2014/main" val="2449238587"/>
                  </a:ext>
                </a:extLst>
              </a:tr>
            </a:tbl>
          </a:graphicData>
        </a:graphic>
      </p:graphicFrame>
    </p:spTree>
    <p:extLst>
      <p:ext uri="{BB962C8B-B14F-4D97-AF65-F5344CB8AC3E}">
        <p14:creationId xmlns:p14="http://schemas.microsoft.com/office/powerpoint/2010/main" val="3107766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1F9F8B-238D-EF44-D655-8686F50CA5D3}"/>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5703166-0B1A-300A-201D-DDC25863EB29}"/>
              </a:ext>
            </a:extLst>
          </p:cNvPr>
          <p:cNvSpPr>
            <a:spLocks noGrp="1"/>
          </p:cNvSpPr>
          <p:nvPr>
            <p:ph type="title"/>
          </p:nvPr>
        </p:nvSpPr>
        <p:spPr>
          <a:xfrm>
            <a:off x="3835092" y="481067"/>
            <a:ext cx="10353762" cy="577825"/>
          </a:xfrm>
        </p:spPr>
        <p:txBody>
          <a:bodyPr>
            <a:normAutofit fontScale="90000"/>
          </a:bodyPr>
          <a:lstStyle/>
          <a:p>
            <a:r>
              <a:rPr lang="en-IN" sz="3600" b="1" dirty="0">
                <a:solidFill>
                  <a:schemeClr val="tx1"/>
                </a:solidFill>
                <a:latin typeface="Times New Roman" panose="02020603050405020304" pitchFamily="18" charset="0"/>
                <a:cs typeface="Times New Roman" panose="02020603050405020304" pitchFamily="18" charset="0"/>
              </a:rPr>
              <a:t>PROPOSED WORK</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0DFF233-A4E5-5356-57D3-52C58B9EADD1}"/>
              </a:ext>
            </a:extLst>
          </p:cNvPr>
          <p:cNvSpPr txBox="1"/>
          <p:nvPr/>
        </p:nvSpPr>
        <p:spPr>
          <a:xfrm>
            <a:off x="579292" y="1342894"/>
            <a:ext cx="10660554" cy="4110741"/>
          </a:xfrm>
          <a:prstGeom prst="rect">
            <a:avLst/>
          </a:prstGeom>
          <a:noFill/>
        </p:spPr>
        <p:txBody>
          <a:bodyPr wrap="square">
            <a:spAutoFit/>
          </a:bodyPr>
          <a:lstStyle/>
          <a:p>
            <a:pPr marL="457200" indent="-457200" algn="just">
              <a:lnSpc>
                <a:spcPct val="150000"/>
              </a:lnSpc>
              <a:buFont typeface="Wingdings" panose="05000000000000000000" pitchFamily="2" charset="2"/>
              <a:buChar char="Ø"/>
            </a:pPr>
            <a:r>
              <a:rPr lang="en-US" sz="1600" b="1" i="0" dirty="0">
                <a:effectLst/>
                <a:latin typeface="Times New Roman" panose="02020603050405020304" pitchFamily="18" charset="0"/>
                <a:cs typeface="Times New Roman" panose="02020603050405020304" pitchFamily="18" charset="0"/>
              </a:rPr>
              <a:t>Advanced Predictive Modeling: </a:t>
            </a:r>
            <a:r>
              <a:rPr lang="en-US" sz="1600" i="0" dirty="0">
                <a:effectLst/>
                <a:latin typeface="Times New Roman" panose="02020603050405020304" pitchFamily="18" charset="0"/>
                <a:cs typeface="Times New Roman" panose="02020603050405020304" pitchFamily="18" charset="0"/>
              </a:rPr>
              <a:t>Implement machine learning algorithms such as random forests, gradient boosting, and neural networks to predict match outcomes and player performance with higher accuracy by analyzing historical data, player stats, and team dynamics. </a:t>
            </a:r>
          </a:p>
          <a:p>
            <a:pPr marL="457200" indent="-457200" algn="just">
              <a:lnSpc>
                <a:spcPct val="150000"/>
              </a:lnSpc>
              <a:buFont typeface="Wingdings" panose="05000000000000000000" pitchFamily="2" charset="2"/>
              <a:buChar char="Ø"/>
            </a:pPr>
            <a:r>
              <a:rPr lang="en-US" sz="1600" b="1" i="0" dirty="0">
                <a:effectLst/>
                <a:latin typeface="Times New Roman" panose="02020603050405020304" pitchFamily="18" charset="0"/>
                <a:cs typeface="Times New Roman" panose="02020603050405020304" pitchFamily="18" charset="0"/>
              </a:rPr>
              <a:t>Real-Time Fan Sentiment Analysis: </a:t>
            </a:r>
            <a:r>
              <a:rPr lang="en-US" sz="1600" i="0" dirty="0">
                <a:effectLst/>
                <a:latin typeface="Times New Roman" panose="02020603050405020304" pitchFamily="18" charset="0"/>
                <a:cs typeface="Times New Roman" panose="02020603050405020304" pitchFamily="18" charset="0"/>
              </a:rPr>
              <a:t>Utilize advanced natural language processing techniques, including BERT and sentiment classification models, to analyze real-time fan feedback from social media, offering insights into fan engagement and team sentiment. </a:t>
            </a:r>
          </a:p>
          <a:p>
            <a:pPr marL="457200" indent="-457200" algn="just">
              <a:lnSpc>
                <a:spcPct val="150000"/>
              </a:lnSpc>
              <a:buFont typeface="Wingdings" panose="05000000000000000000" pitchFamily="2" charset="2"/>
              <a:buChar char="Ø"/>
            </a:pPr>
            <a:r>
              <a:rPr lang="en-US" sz="1600" b="1" i="0" dirty="0">
                <a:effectLst/>
                <a:latin typeface="Times New Roman" panose="02020603050405020304" pitchFamily="18" charset="0"/>
                <a:cs typeface="Times New Roman" panose="02020603050405020304" pitchFamily="18" charset="0"/>
              </a:rPr>
              <a:t>Integration of Weather Forecasting: </a:t>
            </a:r>
            <a:r>
              <a:rPr lang="en-US" sz="1600" i="0" dirty="0">
                <a:effectLst/>
                <a:latin typeface="Times New Roman" panose="02020603050405020304" pitchFamily="18" charset="0"/>
                <a:cs typeface="Times New Roman" panose="02020603050405020304" pitchFamily="18" charset="0"/>
              </a:rPr>
              <a:t>Incorporate real-time weather data and forecast models to assess the impact of environmental factors on player performance and game outcomes, enabling dynamic strategy adjustments. </a:t>
            </a:r>
          </a:p>
          <a:p>
            <a:pPr marL="457200" indent="-457200" algn="just">
              <a:lnSpc>
                <a:spcPct val="150000"/>
              </a:lnSpc>
              <a:buFont typeface="Wingdings" panose="05000000000000000000" pitchFamily="2" charset="2"/>
              <a:buChar char="Ø"/>
            </a:pPr>
            <a:r>
              <a:rPr lang="en-US" sz="1600" b="1" i="0" dirty="0">
                <a:effectLst/>
                <a:latin typeface="Times New Roman" panose="02020603050405020304" pitchFamily="18" charset="0"/>
                <a:cs typeface="Times New Roman" panose="02020603050405020304" pitchFamily="18" charset="0"/>
              </a:rPr>
              <a:t>Interactive Data Visualization: </a:t>
            </a:r>
            <a:r>
              <a:rPr lang="en-US" sz="1600" i="0" dirty="0">
                <a:effectLst/>
                <a:latin typeface="Times New Roman" panose="02020603050405020304" pitchFamily="18" charset="0"/>
                <a:cs typeface="Times New Roman" panose="02020603050405020304" pitchFamily="18" charset="0"/>
              </a:rPr>
              <a:t>Develop an interactive dashboard with real-time performance metrics, weather data, and predictions, providing coaches, analysts, and fans with intuitive, actionable insights to enhance decision-making and game strategies.</a:t>
            </a:r>
            <a:endParaRPr lang="en-US" sz="1600"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1725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4316C5-F51E-6D92-496D-2CBA553C961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8A00060-22D9-D1FB-7A6D-3D743CE3095C}"/>
              </a:ext>
            </a:extLst>
          </p:cNvPr>
          <p:cNvSpPr txBox="1"/>
          <p:nvPr/>
        </p:nvSpPr>
        <p:spPr>
          <a:xfrm>
            <a:off x="2072856" y="872662"/>
            <a:ext cx="8046288" cy="646331"/>
          </a:xfrm>
          <a:prstGeom prst="rect">
            <a:avLst/>
          </a:prstGeom>
          <a:noFill/>
        </p:spPr>
        <p:txBody>
          <a:bodyPr wrap="square">
            <a:spAutoFit/>
          </a:bodyPr>
          <a:lstStyle/>
          <a:p>
            <a:pPr algn="ctr"/>
            <a:r>
              <a:rPr lang="en-IN" sz="3600" b="1" dirty="0">
                <a:latin typeface="Times New Roman" panose="02020603050405020304" pitchFamily="18" charset="0"/>
                <a:cs typeface="Times New Roman" panose="02020603050405020304" pitchFamily="18" charset="0"/>
              </a:rPr>
              <a:t>ARCHITECTURE</a:t>
            </a:r>
            <a:endParaRPr lang="en-US" sz="3600" dirty="0"/>
          </a:p>
        </p:txBody>
      </p:sp>
      <p:pic>
        <p:nvPicPr>
          <p:cNvPr id="3" name="Picture 2">
            <a:extLst>
              <a:ext uri="{FF2B5EF4-FFF2-40B4-BE49-F238E27FC236}">
                <a16:creationId xmlns:a16="http://schemas.microsoft.com/office/drawing/2014/main" id="{0314ABEC-A6E8-B26A-B6F9-AADCC451512E}"/>
              </a:ext>
            </a:extLst>
          </p:cNvPr>
          <p:cNvPicPr>
            <a:picLocks noChangeAspect="1"/>
          </p:cNvPicPr>
          <p:nvPr/>
        </p:nvPicPr>
        <p:blipFill>
          <a:blip r:embed="rId2"/>
          <a:stretch>
            <a:fillRect/>
          </a:stretch>
        </p:blipFill>
        <p:spPr>
          <a:xfrm>
            <a:off x="2901343" y="1518993"/>
            <a:ext cx="6544588" cy="5058481"/>
          </a:xfrm>
          <a:prstGeom prst="rect">
            <a:avLst/>
          </a:prstGeom>
        </p:spPr>
      </p:pic>
    </p:spTree>
    <p:extLst>
      <p:ext uri="{BB962C8B-B14F-4D97-AF65-F5344CB8AC3E}">
        <p14:creationId xmlns:p14="http://schemas.microsoft.com/office/powerpoint/2010/main" val="179589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69AE3-D289-288B-65DE-BCD0351B54E7}"/>
              </a:ext>
            </a:extLst>
          </p:cNvPr>
          <p:cNvSpPr>
            <a:spLocks noGrp="1"/>
          </p:cNvSpPr>
          <p:nvPr>
            <p:ph type="title"/>
          </p:nvPr>
        </p:nvSpPr>
        <p:spPr>
          <a:xfrm>
            <a:off x="386749" y="548036"/>
            <a:ext cx="8401933" cy="1178740"/>
          </a:xfrm>
        </p:spPr>
        <p:txBody>
          <a:bodyPr>
            <a:normAutofit/>
          </a:bodyPr>
          <a:lstStyle/>
          <a:p>
            <a:r>
              <a:rPr lang="en-IN" sz="2800"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SOFTWARE REQUIREMENTS</a:t>
            </a:r>
          </a:p>
        </p:txBody>
      </p:sp>
      <p:sp>
        <p:nvSpPr>
          <p:cNvPr id="4" name="TextBox 3">
            <a:extLst>
              <a:ext uri="{FF2B5EF4-FFF2-40B4-BE49-F238E27FC236}">
                <a16:creationId xmlns:a16="http://schemas.microsoft.com/office/drawing/2014/main" id="{28DDDA46-6490-4410-81DC-9620AF8E8625}"/>
              </a:ext>
            </a:extLst>
          </p:cNvPr>
          <p:cNvSpPr txBox="1"/>
          <p:nvPr/>
        </p:nvSpPr>
        <p:spPr>
          <a:xfrm>
            <a:off x="620559" y="1582397"/>
            <a:ext cx="10244517" cy="2308324"/>
          </a:xfrm>
          <a:prstGeom prst="rect">
            <a:avLst/>
          </a:prstGeom>
          <a:noFill/>
        </p:spPr>
        <p:txBody>
          <a:bodyPr wrap="square">
            <a:spAutoFit/>
          </a:bodyPr>
          <a:lstStyle/>
          <a:p>
            <a:pPr marL="342900" marR="0" lvl="0" indent="-342900">
              <a:lnSpc>
                <a:spcPct val="100000"/>
              </a:lnSpc>
              <a:spcBef>
                <a:spcPts val="0"/>
              </a:spcBef>
              <a:spcAft>
                <a:spcPts val="0"/>
              </a:spcAf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Operating System:		Windows 10</a:t>
            </a:r>
          </a:p>
          <a:p>
            <a:pPr marL="342900" marR="0" lvl="0" indent="-342900">
              <a:lnSpc>
                <a:spcPct val="100000"/>
              </a:lnSpc>
              <a:spcBef>
                <a:spcPts val="0"/>
              </a:spcBef>
              <a:spcAft>
                <a:spcPts val="0"/>
              </a:spcAf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Programming:			Python</a:t>
            </a:r>
          </a:p>
          <a:p>
            <a:pPr marL="342900" marR="0" lvl="0" indent="-342900">
              <a:lnSpc>
                <a:spcPct val="100000"/>
              </a:lnSpc>
              <a:spcBef>
                <a:spcPts val="0"/>
              </a:spcBef>
              <a:spcAft>
                <a:spcPts val="0"/>
              </a:spcAf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IDE:					Visual Studio Code</a:t>
            </a:r>
          </a:p>
          <a:p>
            <a:pPr marL="342900" marR="0" lvl="0" indent="-342900">
              <a:lnSpc>
                <a:spcPct val="100000"/>
              </a:lnSpc>
              <a:spcBef>
                <a:spcPts val="0"/>
              </a:spcBef>
              <a:spcAft>
                <a:spcPts val="0"/>
              </a:spcAf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Libraries: 				</a:t>
            </a:r>
            <a:r>
              <a:rPr lang="en-IN" sz="2400" dirty="0" err="1">
                <a:latin typeface="Times New Roman" panose="02020603050405020304" pitchFamily="18" charset="0"/>
                <a:cs typeface="Times New Roman" panose="02020603050405020304" pitchFamily="18" charset="0"/>
              </a:rPr>
              <a:t>Numpy</a:t>
            </a:r>
            <a:r>
              <a:rPr lang="en-IN" sz="2400" dirty="0">
                <a:latin typeface="Times New Roman" panose="02020603050405020304" pitchFamily="18" charset="0"/>
                <a:cs typeface="Times New Roman" panose="02020603050405020304" pitchFamily="18" charset="0"/>
              </a:rPr>
              <a:t>, Pandas, Matplotlib, </a:t>
            </a:r>
            <a:r>
              <a:rPr lang="en-IN" sz="2400" dirty="0" err="1">
                <a:latin typeface="Times New Roman" panose="02020603050405020304" pitchFamily="18" charset="0"/>
                <a:cs typeface="Times New Roman" panose="02020603050405020304" pitchFamily="18" charset="0"/>
              </a:rPr>
              <a:t>Sklearn</a:t>
            </a:r>
            <a:r>
              <a:rPr lang="en-IN" sz="2400" dirty="0">
                <a:latin typeface="Times New Roman" panose="02020603050405020304" pitchFamily="18" charset="0"/>
                <a:cs typeface="Times New Roman" panose="02020603050405020304" pitchFamily="18" charset="0"/>
              </a:rPr>
              <a:t> and </a:t>
            </a:r>
            <a:r>
              <a:rPr lang="en-IN" sz="2400" dirty="0" err="1">
                <a:latin typeface="Times New Roman" panose="02020603050405020304" pitchFamily="18" charset="0"/>
                <a:cs typeface="Times New Roman" panose="02020603050405020304" pitchFamily="18" charset="0"/>
              </a:rPr>
              <a:t>Tensorflow</a:t>
            </a:r>
            <a:endParaRPr lang="en-IN" sz="2400" dirty="0">
              <a:latin typeface="Times New Roman" panose="02020603050405020304" pitchFamily="18" charset="0"/>
              <a:cs typeface="Times New Roman" panose="02020603050405020304" pitchFamily="18" charset="0"/>
            </a:endParaRPr>
          </a:p>
          <a:p>
            <a:pPr marL="342900" marR="0" lvl="0" indent="-342900">
              <a:lnSpc>
                <a:spcPct val="100000"/>
              </a:lnSpc>
              <a:spcBef>
                <a:spcPts val="0"/>
              </a:spcBef>
              <a:spcAft>
                <a:spcPts val="0"/>
              </a:spcAf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Front End:				</a:t>
            </a:r>
            <a:r>
              <a:rPr lang="en-IN" sz="2400" dirty="0" err="1">
                <a:latin typeface="Times New Roman" panose="02020603050405020304" pitchFamily="18" charset="0"/>
                <a:cs typeface="Times New Roman" panose="02020603050405020304" pitchFamily="18" charset="0"/>
              </a:rPr>
              <a:t>Streamlit</a:t>
            </a:r>
            <a:endParaRPr lang="en-IN" sz="2400" dirty="0">
              <a:latin typeface="Times New Roman" panose="02020603050405020304" pitchFamily="18" charset="0"/>
              <a:cs typeface="Times New Roman" panose="02020603050405020304" pitchFamily="18" charset="0"/>
            </a:endParaRPr>
          </a:p>
          <a:p>
            <a:pPr marL="342900" marR="0" lvl="0" indent="-342900">
              <a:lnSpc>
                <a:spcPct val="100000"/>
              </a:lnSpc>
              <a:spcBef>
                <a:spcPts val="0"/>
              </a:spcBef>
              <a:spcAft>
                <a:spcPts val="0"/>
              </a:spcAf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Database:				SQLite</a:t>
            </a:r>
          </a:p>
        </p:txBody>
      </p:sp>
      <p:sp>
        <p:nvSpPr>
          <p:cNvPr id="3" name="Title 1">
            <a:extLst>
              <a:ext uri="{FF2B5EF4-FFF2-40B4-BE49-F238E27FC236}">
                <a16:creationId xmlns:a16="http://schemas.microsoft.com/office/drawing/2014/main" id="{0BB8CC93-A6FC-76BA-55D0-EC173AD943B2}"/>
              </a:ext>
            </a:extLst>
          </p:cNvPr>
          <p:cNvSpPr txBox="1">
            <a:spLocks/>
          </p:cNvSpPr>
          <p:nvPr/>
        </p:nvSpPr>
        <p:spPr>
          <a:xfrm>
            <a:off x="-1934950" y="3449108"/>
            <a:ext cx="10353762" cy="1551247"/>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600" b="1" dirty="0">
                <a:solidFill>
                  <a:schemeClr val="tx1"/>
                </a:solidFill>
                <a:latin typeface="Times New Roman" panose="02020603050405020304" pitchFamily="18" charset="0"/>
                <a:cs typeface="Times New Roman" panose="02020603050405020304" pitchFamily="18" charset="0"/>
              </a:rPr>
              <a:t>             HARDWARE REQUIREMENTS</a:t>
            </a:r>
          </a:p>
        </p:txBody>
      </p:sp>
      <p:sp>
        <p:nvSpPr>
          <p:cNvPr id="5" name="TextBox 4">
            <a:extLst>
              <a:ext uri="{FF2B5EF4-FFF2-40B4-BE49-F238E27FC236}">
                <a16:creationId xmlns:a16="http://schemas.microsoft.com/office/drawing/2014/main" id="{7C69BB80-AD3E-124E-0D40-74DD27A88070}"/>
              </a:ext>
            </a:extLst>
          </p:cNvPr>
          <p:cNvSpPr txBox="1"/>
          <p:nvPr/>
        </p:nvSpPr>
        <p:spPr>
          <a:xfrm>
            <a:off x="620560" y="4710413"/>
            <a:ext cx="10244517" cy="1332481"/>
          </a:xfrm>
          <a:prstGeom prst="rect">
            <a:avLst/>
          </a:prstGeom>
          <a:noFill/>
        </p:spPr>
        <p:txBody>
          <a:bodyPr wrap="square">
            <a:spAutoFit/>
          </a:bodyPr>
          <a:lstStyle/>
          <a:p>
            <a:pPr marL="342900" marR="0" lvl="0" indent="-342900" algn="just" fontAlgn="base">
              <a:lnSpc>
                <a:spcPct val="115000"/>
              </a:lnSpc>
              <a:spcBef>
                <a:spcPts val="0"/>
              </a:spcBef>
              <a:spcAft>
                <a:spcPts val="0"/>
              </a:spcAft>
              <a:buFont typeface="Wingdings" panose="05000000000000000000" pitchFamily="2" charset="2"/>
              <a:buChar char="Ø"/>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Processor:				I5/ Intel Processor</a:t>
            </a:r>
          </a:p>
          <a:p>
            <a:pPr marL="342900" marR="0" lvl="0" indent="-342900" algn="just" fontAlgn="base">
              <a:lnSpc>
                <a:spcPct val="115000"/>
              </a:lnSpc>
              <a:spcBef>
                <a:spcPts val="0"/>
              </a:spcBef>
              <a:spcAft>
                <a:spcPts val="0"/>
              </a:spcAft>
              <a:buFont typeface="Wingdings" panose="05000000000000000000" pitchFamily="2" charset="2"/>
              <a:buChar char="Ø"/>
              <a:tabLst>
                <a:tab pos="457200" algn="l"/>
              </a:tabLst>
            </a:pPr>
            <a:r>
              <a:rPr lang="en-IN" sz="2400" dirty="0">
                <a:latin typeface="Times New Roman" panose="02020603050405020304" pitchFamily="18" charset="0"/>
                <a:ea typeface="Calibri" panose="020F0502020204030204" pitchFamily="34" charset="0"/>
                <a:cs typeface="Times New Roman" panose="02020603050405020304" pitchFamily="18" charset="0"/>
              </a:rPr>
              <a:t>RAM: 					8GB</a:t>
            </a:r>
          </a:p>
          <a:p>
            <a:pPr marL="342900" marR="0" lvl="0" indent="-342900" algn="just" fontAlgn="base">
              <a:lnSpc>
                <a:spcPct val="115000"/>
              </a:lnSpc>
              <a:spcBef>
                <a:spcPts val="0"/>
              </a:spcBef>
              <a:spcAft>
                <a:spcPts val="0"/>
              </a:spcAft>
              <a:buFont typeface="Wingdings" panose="05000000000000000000" pitchFamily="2" charset="2"/>
              <a:buChar char="Ø"/>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Hard Disk:				1TB</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6716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CDF54D-9C02-704B-56DE-6876C0814E2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203B515-284D-3560-EDB9-63DCFE6E22AA}"/>
              </a:ext>
            </a:extLst>
          </p:cNvPr>
          <p:cNvSpPr txBox="1"/>
          <p:nvPr/>
        </p:nvSpPr>
        <p:spPr>
          <a:xfrm>
            <a:off x="2072856" y="872662"/>
            <a:ext cx="8046288" cy="646331"/>
          </a:xfrm>
          <a:prstGeom prst="rect">
            <a:avLst/>
          </a:prstGeom>
          <a:noFill/>
        </p:spPr>
        <p:txBody>
          <a:bodyPr wrap="square">
            <a:spAutoFit/>
          </a:bodyPr>
          <a:lstStyle/>
          <a:p>
            <a:pPr algn="ctr"/>
            <a:r>
              <a:rPr lang="en-IN" sz="3600" b="1" dirty="0">
                <a:latin typeface="Times New Roman" panose="02020603050405020304" pitchFamily="18" charset="0"/>
                <a:cs typeface="Times New Roman" panose="02020603050405020304" pitchFamily="18" charset="0"/>
              </a:rPr>
              <a:t>RESULTS</a:t>
            </a:r>
            <a:endParaRPr lang="en-US" sz="3600" dirty="0"/>
          </a:p>
        </p:txBody>
      </p:sp>
      <p:pic>
        <p:nvPicPr>
          <p:cNvPr id="4" name="Picture 3">
            <a:extLst>
              <a:ext uri="{FF2B5EF4-FFF2-40B4-BE49-F238E27FC236}">
                <a16:creationId xmlns:a16="http://schemas.microsoft.com/office/drawing/2014/main" id="{295FB185-34AB-7FFB-FF27-6AB73010DE3B}"/>
              </a:ext>
            </a:extLst>
          </p:cNvPr>
          <p:cNvPicPr>
            <a:picLocks noChangeAspect="1"/>
          </p:cNvPicPr>
          <p:nvPr/>
        </p:nvPicPr>
        <p:blipFill>
          <a:blip r:embed="rId2"/>
          <a:stretch>
            <a:fillRect/>
          </a:stretch>
        </p:blipFill>
        <p:spPr>
          <a:xfrm>
            <a:off x="1802921" y="1652984"/>
            <a:ext cx="9457426" cy="4535705"/>
          </a:xfrm>
          <a:prstGeom prst="rect">
            <a:avLst/>
          </a:prstGeom>
        </p:spPr>
      </p:pic>
    </p:spTree>
    <p:extLst>
      <p:ext uri="{BB962C8B-B14F-4D97-AF65-F5344CB8AC3E}">
        <p14:creationId xmlns:p14="http://schemas.microsoft.com/office/powerpoint/2010/main" val="32639854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TM03457510[[fn=Savon]]</Template>
  <TotalTime>951</TotalTime>
  <Words>927</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Century Gothic</vt:lpstr>
      <vt:lpstr>Garamond</vt:lpstr>
      <vt:lpstr>Times New Roman</vt:lpstr>
      <vt:lpstr>Wingdings</vt:lpstr>
      <vt:lpstr>Savon</vt:lpstr>
      <vt:lpstr>Sports Analytics using Performance &amp; Optimization</vt:lpstr>
      <vt:lpstr>Sports analytics has revolutionized decision-making in the sports industry by leveraging data-driven insights to optimize performance and predict outcomes. This project focuses on developing an advanced analytics system that predicts match results, forecasts player performance, and analyzes fan sentiment using machine learning and natural language processing techniques. Additionally, real-time weather forecasting is integrated to assess its impact on gameplay. The system also provides intuitive visualizations of key performance metrics, helping teams, coaches, and analysts make informed strategic decisions. By combining predictive modeling, sentiment analysis, and data visualization, this project enhances sports intelligence, improving team performance, fan engagement, and overall game strategy.</vt:lpstr>
      <vt:lpstr>PowerPoint Presentation</vt:lpstr>
      <vt:lpstr>LITERATURE SURVEY</vt:lpstr>
      <vt:lpstr>LITERATURE SURVEY</vt:lpstr>
      <vt:lpstr>PROPOSED WORK</vt:lpstr>
      <vt:lpstr>PowerPoint Presentation</vt:lpstr>
      <vt:lpstr>  SOFTWARE REQUIREMENTS</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no:22</dc:title>
  <dc:creator>Baji Shaik</dc:creator>
  <cp:lastModifiedBy>MOHAN SAI DINESH</cp:lastModifiedBy>
  <cp:revision>78</cp:revision>
  <dcterms:created xsi:type="dcterms:W3CDTF">2023-08-09T13:31:14Z</dcterms:created>
  <dcterms:modified xsi:type="dcterms:W3CDTF">2025-02-21T07:20:46Z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