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9" r:id="rId9"/>
    <p:sldId id="263" r:id="rId10"/>
    <p:sldId id="264" r:id="rId11"/>
    <p:sldId id="265" r:id="rId12"/>
    <p:sldId id="270" r:id="rId13"/>
    <p:sldId id="268"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5" d="100"/>
          <a:sy n="85" d="100"/>
        </p:scale>
        <p:origin x="744"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oleObject" Target="file:///C:\Users\Jes%20PC\OneDrive\Desktop\employee_data.csv"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3"/>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0.16008282150571884"/>
          <c:y val="2.8782156694593667E-2"/>
          <c:w val="0.83679571027072941"/>
          <c:h val="0.90157000998990133"/>
        </c:manualLayout>
      </c:layout>
      <c:barChart>
        <c:barDir val="col"/>
        <c:grouping val="clustered"/>
        <c:varyColors val="0"/>
        <c:ser>
          <c:idx val="0"/>
          <c:order val="0"/>
          <c:tx>
            <c:strRef>
              <c:f>Sheet2!$B$3:$B$4</c:f>
              <c:strCache>
                <c:ptCount val="1"/>
                <c:pt idx="0">
                  <c:v>HIGH</c:v>
                </c:pt>
              </c:strCache>
            </c:strRef>
          </c:tx>
          <c:spPr>
            <a:solidFill>
              <a:schemeClr val="accent1"/>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00-E571-42D8-8566-DCD72D9B512B}"/>
            </c:ext>
          </c:extLst>
        </c:ser>
        <c:ser>
          <c:idx val="1"/>
          <c:order val="1"/>
          <c:tx>
            <c:strRef>
              <c:f>Sheet2!$C$3:$C$4</c:f>
              <c:strCache>
                <c:ptCount val="1"/>
                <c:pt idx="0">
                  <c:v>LOW</c:v>
                </c:pt>
              </c:strCache>
            </c:strRef>
          </c:tx>
          <c:spPr>
            <a:solidFill>
              <a:schemeClr val="accent2"/>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01-E571-42D8-8566-DCD72D9B512B}"/>
            </c:ext>
          </c:extLst>
        </c:ser>
        <c:ser>
          <c:idx val="2"/>
          <c:order val="2"/>
          <c:tx>
            <c:strRef>
              <c:f>Sheet2!$D$3:$D$4</c:f>
              <c:strCache>
                <c:ptCount val="1"/>
                <c:pt idx="0">
                  <c:v>MED</c:v>
                </c:pt>
              </c:strCache>
            </c:strRef>
          </c:tx>
          <c:spPr>
            <a:solidFill>
              <a:schemeClr val="accent3"/>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02-E571-42D8-8566-DCD72D9B512B}"/>
            </c:ext>
          </c:extLst>
        </c:ser>
        <c:ser>
          <c:idx val="3"/>
          <c:order val="3"/>
          <c:tx>
            <c:strRef>
              <c:f>Sheet2!$E$3:$E$4</c:f>
              <c:strCache>
                <c:ptCount val="1"/>
                <c:pt idx="0">
                  <c:v>VERY HIGH</c:v>
                </c:pt>
              </c:strCache>
            </c:strRef>
          </c:tx>
          <c:spPr>
            <a:solidFill>
              <a:schemeClr val="accent4"/>
            </a:solidFill>
            <a:ln>
              <a:noFill/>
            </a:ln>
            <a:effectLst/>
          </c:spPr>
          <c:invertIfNegative val="0"/>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03-E571-42D8-8566-DCD72D9B512B}"/>
            </c:ext>
          </c:extLst>
        </c:ser>
        <c:dLbls>
          <c:showLegendKey val="0"/>
          <c:showVal val="0"/>
          <c:showCatName val="0"/>
          <c:showSerName val="0"/>
          <c:showPercent val="0"/>
          <c:showBubbleSize val="0"/>
        </c:dLbls>
        <c:gapWidth val="219"/>
        <c:overlap val="-27"/>
        <c:axId val="101821504"/>
        <c:axId val="101820064"/>
      </c:barChart>
      <c:catAx>
        <c:axId val="101821504"/>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0064"/>
        <c:crosses val="autoZero"/>
        <c:auto val="1"/>
        <c:lblAlgn val="ctr"/>
        <c:lblOffset val="100"/>
        <c:noMultiLvlLbl val="0"/>
      </c:catAx>
      <c:valAx>
        <c:axId val="10182006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01821504"/>
        <c:crosses val="autoZero"/>
        <c:crossBetween val="between"/>
      </c:valAx>
      <c:spPr>
        <a:noFill/>
        <a:ln>
          <a:noFill/>
        </a:ln>
        <a:effectLst/>
      </c:spPr>
    </c:plotArea>
    <c:legend>
      <c:legendPos val="r"/>
      <c:layout>
        <c:manualLayout>
          <c:xMode val="edge"/>
          <c:yMode val="edge"/>
          <c:x val="0.80679591956738683"/>
          <c:y val="3.3182201196979051E-4"/>
          <c:w val="0.19320408043261317"/>
          <c:h val="0.27694871223704304"/>
        </c:manualLayout>
      </c:layout>
      <c:overlay val="0"/>
      <c:spPr>
        <a:noFill/>
        <a:ln>
          <a:noFill/>
        </a:ln>
        <a:effectLst/>
      </c:spPr>
      <c:txPr>
        <a:bodyPr rot="0" spcFirstLastPara="1" vertOverflow="ellipsis" vert="horz" wrap="square" anchor="ctr" anchorCtr="1"/>
        <a:lstStyle/>
        <a:p>
          <a:pPr>
            <a:defRPr sz="2400" b="0" i="0" u="none" strike="noStrike" kern="1200" baseline="0">
              <a:solidFill>
                <a:schemeClr val="tx1">
                  <a:lumMod val="65000"/>
                  <a:lumOff val="35000"/>
                </a:schemeClr>
              </a:solidFill>
              <a:latin typeface="+mn-lt"/>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[employee_data.csv]Sheet2!PivotTable1</c:name>
    <c:fmtId val="8"/>
  </c:pivotSource>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title>
    <c:autoTitleDeleted val="0"/>
    <c:pivotFmts>
      <c:pivotFmt>
        <c:idx val="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5400">
            <a:solidFill>
              <a:schemeClr val="lt1"/>
            </a:solidFill>
          </a:ln>
          <a:effectLst/>
          <a:sp3d contourW="25400">
            <a:contourClr>
              <a:schemeClr val="lt1"/>
            </a:contourClr>
          </a:sp3d>
        </c:spPr>
      </c:pivotFmt>
      <c:pivotFmt>
        <c:idx val="6"/>
        <c:spPr>
          <a:solidFill>
            <a:schemeClr val="accent1"/>
          </a:solidFill>
          <a:ln w="25400">
            <a:solidFill>
              <a:schemeClr val="lt1"/>
            </a:solidFill>
          </a:ln>
          <a:effectLst/>
          <a:sp3d contourW="25400">
            <a:contourClr>
              <a:schemeClr val="lt1"/>
            </a:contourClr>
          </a:sp3d>
        </c:spPr>
      </c:pivotFmt>
      <c:pivotFmt>
        <c:idx val="7"/>
        <c:spPr>
          <a:solidFill>
            <a:schemeClr val="accent1"/>
          </a:solidFill>
          <a:ln w="25400">
            <a:solidFill>
              <a:schemeClr val="lt1"/>
            </a:solidFill>
          </a:ln>
          <a:effectLst/>
          <a:sp3d contourW="25400">
            <a:contourClr>
              <a:schemeClr val="lt1"/>
            </a:contourClr>
          </a:sp3d>
        </c:spPr>
      </c:pivotFmt>
      <c:pivotFmt>
        <c:idx val="8"/>
        <c:spPr>
          <a:solidFill>
            <a:schemeClr val="accent1"/>
          </a:solidFill>
          <a:ln w="25400">
            <a:solidFill>
              <a:schemeClr val="lt1"/>
            </a:solidFill>
          </a:ln>
          <a:effectLst/>
          <a:sp3d contourW="25400">
            <a:contourClr>
              <a:schemeClr val="lt1"/>
            </a:contourClr>
          </a:sp3d>
        </c:spPr>
      </c:pivotFmt>
      <c:pivotFmt>
        <c:idx val="9"/>
        <c:spPr>
          <a:solidFill>
            <a:schemeClr val="accent1"/>
          </a:solidFill>
          <a:ln w="25400">
            <a:solidFill>
              <a:schemeClr val="lt1"/>
            </a:solidFill>
          </a:ln>
          <a:effectLst/>
          <a:sp3d contourW="25400">
            <a:contourClr>
              <a:schemeClr val="lt1"/>
            </a:contourClr>
          </a:sp3d>
        </c:spPr>
      </c:pivotFmt>
      <c:pivotFmt>
        <c:idx val="10"/>
        <c:spPr>
          <a:solidFill>
            <a:schemeClr val="accent1"/>
          </a:solidFill>
          <a:ln w="25400">
            <a:solidFill>
              <a:schemeClr val="lt1"/>
            </a:solidFill>
          </a:ln>
          <a:effectLst/>
          <a:sp3d contourW="25400">
            <a:contourClr>
              <a:schemeClr val="lt1"/>
            </a:contourClr>
          </a:sp3d>
        </c:spPr>
      </c:pivotFmt>
      <c:pivotFmt>
        <c:idx val="11"/>
        <c:spPr>
          <a:solidFill>
            <a:schemeClr val="accent1"/>
          </a:solidFill>
          <a:ln w="25400">
            <a:solidFill>
              <a:schemeClr val="lt1"/>
            </a:solidFill>
          </a:ln>
          <a:effectLst/>
          <a:sp3d contourW="25400">
            <a:contourClr>
              <a:schemeClr val="lt1"/>
            </a:contourClr>
          </a:sp3d>
        </c:spPr>
      </c:pivotFmt>
      <c:pivotFmt>
        <c:idx val="12"/>
        <c:spPr>
          <a:solidFill>
            <a:schemeClr val="accent1"/>
          </a:solidFill>
          <a:ln w="25400">
            <a:solidFill>
              <a:schemeClr val="lt1"/>
            </a:solidFill>
          </a:ln>
          <a:effectLst/>
          <a:sp3d contourW="25400">
            <a:contourClr>
              <a:schemeClr val="lt1"/>
            </a:contourClr>
          </a:sp3d>
        </c:spPr>
      </c:pivotFmt>
      <c:pivotFmt>
        <c:idx val="13"/>
        <c:spPr>
          <a:solidFill>
            <a:schemeClr val="accent1"/>
          </a:solidFill>
          <a:ln w="25400">
            <a:solidFill>
              <a:schemeClr val="lt1"/>
            </a:solidFill>
          </a:ln>
          <a:effectLst/>
          <a:sp3d contourW="25400">
            <a:contourClr>
              <a:schemeClr val="lt1"/>
            </a:contourClr>
          </a:sp3d>
        </c:spPr>
      </c:pivotFmt>
      <c:pivotFmt>
        <c:idx val="14"/>
        <c:spPr>
          <a:solidFill>
            <a:schemeClr val="accent1"/>
          </a:solidFill>
          <a:ln w="25400">
            <a:solidFill>
              <a:schemeClr val="lt1"/>
            </a:solidFill>
          </a:ln>
          <a:effectLst/>
          <a:sp3d contourW="25400">
            <a:contourClr>
              <a:schemeClr val="lt1"/>
            </a:contourClr>
          </a:sp3d>
        </c:spPr>
      </c:pivotFmt>
      <c:pivotFmt>
        <c:idx val="15"/>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6"/>
        <c:spPr>
          <a:solidFill>
            <a:schemeClr val="accent1"/>
          </a:solidFill>
          <a:ln w="25400">
            <a:solidFill>
              <a:schemeClr val="lt1"/>
            </a:solidFill>
          </a:ln>
          <a:effectLst/>
          <a:sp3d contourW="25400">
            <a:contourClr>
              <a:schemeClr val="lt1"/>
            </a:contourClr>
          </a:sp3d>
        </c:spPr>
      </c:pivotFmt>
      <c:pivotFmt>
        <c:idx val="17"/>
        <c:spPr>
          <a:solidFill>
            <a:schemeClr val="accent1"/>
          </a:solidFill>
          <a:ln w="25400">
            <a:solidFill>
              <a:schemeClr val="lt1"/>
            </a:solidFill>
          </a:ln>
          <a:effectLst/>
          <a:sp3d contourW="25400">
            <a:contourClr>
              <a:schemeClr val="lt1"/>
            </a:contourClr>
          </a:sp3d>
        </c:spPr>
      </c:pivotFmt>
      <c:pivotFmt>
        <c:idx val="18"/>
        <c:spPr>
          <a:solidFill>
            <a:schemeClr val="accent1"/>
          </a:solidFill>
          <a:ln w="25400">
            <a:solidFill>
              <a:schemeClr val="lt1"/>
            </a:solidFill>
          </a:ln>
          <a:effectLst/>
          <a:sp3d contourW="25400">
            <a:contourClr>
              <a:schemeClr val="lt1"/>
            </a:contourClr>
          </a:sp3d>
        </c:spPr>
      </c:pivotFmt>
      <c:pivotFmt>
        <c:idx val="19"/>
        <c:spPr>
          <a:solidFill>
            <a:schemeClr val="accent1"/>
          </a:solidFill>
          <a:ln w="25400">
            <a:solidFill>
              <a:schemeClr val="lt1"/>
            </a:solidFill>
          </a:ln>
          <a:effectLst/>
          <a:sp3d contourW="25400">
            <a:contourClr>
              <a:schemeClr val="lt1"/>
            </a:contourClr>
          </a:sp3d>
        </c:spPr>
      </c:pivotFmt>
      <c:pivotFmt>
        <c:idx val="20"/>
        <c:spPr>
          <a:solidFill>
            <a:schemeClr val="accent1"/>
          </a:solidFill>
          <a:ln w="25400">
            <a:solidFill>
              <a:schemeClr val="lt1"/>
            </a:solidFill>
          </a:ln>
          <a:effectLst/>
          <a:sp3d contourW="25400">
            <a:contourClr>
              <a:schemeClr val="lt1"/>
            </a:contourClr>
          </a:sp3d>
        </c:spPr>
      </c:pivotFmt>
      <c:pivotFmt>
        <c:idx val="21"/>
        <c:spPr>
          <a:solidFill>
            <a:schemeClr val="accent1"/>
          </a:solidFill>
          <a:ln w="25400">
            <a:solidFill>
              <a:schemeClr val="lt1"/>
            </a:solidFill>
          </a:ln>
          <a:effectLst/>
          <a:sp3d contourW="25400">
            <a:contourClr>
              <a:schemeClr val="lt1"/>
            </a:contourClr>
          </a:sp3d>
        </c:spPr>
      </c:pivotFmt>
      <c:pivotFmt>
        <c:idx val="22"/>
        <c:spPr>
          <a:solidFill>
            <a:schemeClr val="accent1"/>
          </a:solidFill>
          <a:ln w="25400">
            <a:solidFill>
              <a:schemeClr val="lt1"/>
            </a:solidFill>
          </a:ln>
          <a:effectLst/>
          <a:sp3d contourW="25400">
            <a:contourClr>
              <a:schemeClr val="lt1"/>
            </a:contourClr>
          </a:sp3d>
        </c:spPr>
      </c:pivotFmt>
      <c:pivotFmt>
        <c:idx val="23"/>
        <c:spPr>
          <a:solidFill>
            <a:schemeClr val="accent1"/>
          </a:solidFill>
          <a:ln w="25400">
            <a:solidFill>
              <a:schemeClr val="lt1"/>
            </a:solidFill>
          </a:ln>
          <a:effectLst/>
          <a:sp3d contourW="25400">
            <a:contourClr>
              <a:schemeClr val="lt1"/>
            </a:contourClr>
          </a:sp3d>
        </c:spPr>
      </c:pivotFmt>
      <c:pivotFmt>
        <c:idx val="24"/>
        <c:spPr>
          <a:solidFill>
            <a:schemeClr val="accent1"/>
          </a:solidFill>
          <a:ln w="25400">
            <a:solidFill>
              <a:schemeClr val="lt1"/>
            </a:solidFill>
          </a:ln>
          <a:effectLst/>
          <a:sp3d contourW="25400">
            <a:contourClr>
              <a:schemeClr val="lt1"/>
            </a:contourClr>
          </a:sp3d>
        </c:spPr>
      </c:pivotFmt>
      <c:pivotFmt>
        <c:idx val="25"/>
        <c:spPr>
          <a:solidFill>
            <a:schemeClr val="accent1"/>
          </a:solidFill>
          <a:ln w="25400">
            <a:solidFill>
              <a:schemeClr val="lt1"/>
            </a:solidFill>
          </a:ln>
          <a:effectLst/>
          <a:sp3d contourW="25400">
            <a:contourClr>
              <a:schemeClr val="lt1"/>
            </a:contourClr>
          </a:sp3d>
        </c:spPr>
      </c:pivotFmt>
      <c:pivotFmt>
        <c:idx val="26"/>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7"/>
        <c:spPr>
          <a:solidFill>
            <a:schemeClr val="accent1"/>
          </a:solidFill>
          <a:ln w="25400">
            <a:solidFill>
              <a:schemeClr val="lt1"/>
            </a:solidFill>
          </a:ln>
          <a:effectLst/>
          <a:sp3d contourW="25400">
            <a:contourClr>
              <a:schemeClr val="lt1"/>
            </a:contourClr>
          </a:sp3d>
        </c:spPr>
      </c:pivotFmt>
      <c:pivotFmt>
        <c:idx val="28"/>
        <c:spPr>
          <a:solidFill>
            <a:schemeClr val="accent1"/>
          </a:solidFill>
          <a:ln w="25400">
            <a:solidFill>
              <a:schemeClr val="lt1"/>
            </a:solidFill>
          </a:ln>
          <a:effectLst/>
          <a:sp3d contourW="25400">
            <a:contourClr>
              <a:schemeClr val="lt1"/>
            </a:contourClr>
          </a:sp3d>
        </c:spPr>
      </c:pivotFmt>
      <c:pivotFmt>
        <c:idx val="29"/>
        <c:spPr>
          <a:solidFill>
            <a:schemeClr val="accent1"/>
          </a:solidFill>
          <a:ln w="25400">
            <a:solidFill>
              <a:schemeClr val="lt1"/>
            </a:solidFill>
          </a:ln>
          <a:effectLst/>
          <a:sp3d contourW="25400">
            <a:contourClr>
              <a:schemeClr val="lt1"/>
            </a:contourClr>
          </a:sp3d>
        </c:spPr>
      </c:pivotFmt>
      <c:pivotFmt>
        <c:idx val="30"/>
        <c:spPr>
          <a:solidFill>
            <a:schemeClr val="accent1"/>
          </a:solidFill>
          <a:ln w="25400">
            <a:solidFill>
              <a:schemeClr val="lt1"/>
            </a:solidFill>
          </a:ln>
          <a:effectLst/>
          <a:sp3d contourW="25400">
            <a:contourClr>
              <a:schemeClr val="lt1"/>
            </a:contourClr>
          </a:sp3d>
        </c:spPr>
      </c:pivotFmt>
      <c:pivotFmt>
        <c:idx val="31"/>
        <c:spPr>
          <a:solidFill>
            <a:schemeClr val="accent1"/>
          </a:solidFill>
          <a:ln w="25400">
            <a:solidFill>
              <a:schemeClr val="lt1"/>
            </a:solidFill>
          </a:ln>
          <a:effectLst/>
          <a:sp3d contourW="25400">
            <a:contourClr>
              <a:schemeClr val="lt1"/>
            </a:contourClr>
          </a:sp3d>
        </c:spPr>
      </c:pivotFmt>
      <c:pivotFmt>
        <c:idx val="32"/>
        <c:spPr>
          <a:solidFill>
            <a:schemeClr val="accent1"/>
          </a:solidFill>
          <a:ln w="25400">
            <a:solidFill>
              <a:schemeClr val="lt1"/>
            </a:solidFill>
          </a:ln>
          <a:effectLst/>
          <a:sp3d contourW="25400">
            <a:contourClr>
              <a:schemeClr val="lt1"/>
            </a:contourClr>
          </a:sp3d>
        </c:spPr>
      </c:pivotFmt>
      <c:pivotFmt>
        <c:idx val="33"/>
        <c:spPr>
          <a:solidFill>
            <a:schemeClr val="accent1"/>
          </a:solidFill>
          <a:ln w="25400">
            <a:solidFill>
              <a:schemeClr val="lt1"/>
            </a:solidFill>
          </a:ln>
          <a:effectLst/>
          <a:sp3d contourW="25400">
            <a:contourClr>
              <a:schemeClr val="lt1"/>
            </a:contourClr>
          </a:sp3d>
        </c:spPr>
      </c:pivotFmt>
      <c:pivotFmt>
        <c:idx val="34"/>
        <c:spPr>
          <a:solidFill>
            <a:schemeClr val="accent1"/>
          </a:solidFill>
          <a:ln w="25400">
            <a:solidFill>
              <a:schemeClr val="lt1"/>
            </a:solidFill>
          </a:ln>
          <a:effectLst/>
          <a:sp3d contourW="25400">
            <a:contourClr>
              <a:schemeClr val="lt1"/>
            </a:contourClr>
          </a:sp3d>
        </c:spPr>
      </c:pivotFmt>
      <c:pivotFmt>
        <c:idx val="35"/>
        <c:spPr>
          <a:solidFill>
            <a:schemeClr val="accent1"/>
          </a:solidFill>
          <a:ln w="25400">
            <a:solidFill>
              <a:schemeClr val="lt1"/>
            </a:solidFill>
          </a:ln>
          <a:effectLst/>
          <a:sp3d contourW="25400">
            <a:contourClr>
              <a:schemeClr val="lt1"/>
            </a:contourClr>
          </a:sp3d>
        </c:spPr>
      </c:pivotFmt>
      <c:pivotFmt>
        <c:idx val="36"/>
        <c:spPr>
          <a:solidFill>
            <a:schemeClr val="accent1"/>
          </a:solidFill>
          <a:ln w="25400">
            <a:solidFill>
              <a:schemeClr val="lt1"/>
            </a:solidFill>
          </a:ln>
          <a:effectLst/>
          <a:sp3d contourW="25400">
            <a:contourClr>
              <a:schemeClr val="lt1"/>
            </a:contourClr>
          </a:sp3d>
        </c:spPr>
      </c:pivotFmt>
      <c:pivotFmt>
        <c:idx val="37"/>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8"/>
        <c:spPr>
          <a:solidFill>
            <a:schemeClr val="accent1"/>
          </a:solidFill>
          <a:ln w="25400">
            <a:solidFill>
              <a:schemeClr val="lt1"/>
            </a:solidFill>
          </a:ln>
          <a:effectLst/>
          <a:sp3d contourW="25400">
            <a:contourClr>
              <a:schemeClr val="lt1"/>
            </a:contourClr>
          </a:sp3d>
        </c:spPr>
      </c:pivotFmt>
      <c:pivotFmt>
        <c:idx val="39"/>
        <c:spPr>
          <a:solidFill>
            <a:schemeClr val="accent1"/>
          </a:solidFill>
          <a:ln w="25400">
            <a:solidFill>
              <a:schemeClr val="lt1"/>
            </a:solidFill>
          </a:ln>
          <a:effectLst/>
          <a:sp3d contourW="25400">
            <a:contourClr>
              <a:schemeClr val="lt1"/>
            </a:contourClr>
          </a:sp3d>
        </c:spPr>
      </c:pivotFmt>
      <c:pivotFmt>
        <c:idx val="40"/>
        <c:spPr>
          <a:solidFill>
            <a:schemeClr val="accent1"/>
          </a:solidFill>
          <a:ln w="25400">
            <a:solidFill>
              <a:schemeClr val="lt1"/>
            </a:solidFill>
          </a:ln>
          <a:effectLst/>
          <a:sp3d contourW="25400">
            <a:contourClr>
              <a:schemeClr val="lt1"/>
            </a:contourClr>
          </a:sp3d>
        </c:spPr>
      </c:pivotFmt>
      <c:pivotFmt>
        <c:idx val="41"/>
        <c:spPr>
          <a:solidFill>
            <a:schemeClr val="accent1"/>
          </a:solidFill>
          <a:ln w="25400">
            <a:solidFill>
              <a:schemeClr val="lt1"/>
            </a:solidFill>
          </a:ln>
          <a:effectLst/>
          <a:sp3d contourW="25400">
            <a:contourClr>
              <a:schemeClr val="lt1"/>
            </a:contourClr>
          </a:sp3d>
        </c:spPr>
      </c:pivotFmt>
      <c:pivotFmt>
        <c:idx val="42"/>
        <c:spPr>
          <a:solidFill>
            <a:schemeClr val="accent1"/>
          </a:solidFill>
          <a:ln w="25400">
            <a:solidFill>
              <a:schemeClr val="lt1"/>
            </a:solidFill>
          </a:ln>
          <a:effectLst/>
          <a:sp3d contourW="25400">
            <a:contourClr>
              <a:schemeClr val="lt1"/>
            </a:contourClr>
          </a:sp3d>
        </c:spPr>
      </c:pivotFmt>
      <c:pivotFmt>
        <c:idx val="43"/>
        <c:spPr>
          <a:solidFill>
            <a:schemeClr val="accent1"/>
          </a:solidFill>
          <a:ln w="25400">
            <a:solidFill>
              <a:schemeClr val="lt1"/>
            </a:solidFill>
          </a:ln>
          <a:effectLst/>
          <a:sp3d contourW="25400">
            <a:contourClr>
              <a:schemeClr val="lt1"/>
            </a:contourClr>
          </a:sp3d>
        </c:spPr>
      </c:pivotFmt>
      <c:pivotFmt>
        <c:idx val="44"/>
        <c:spPr>
          <a:solidFill>
            <a:schemeClr val="accent1"/>
          </a:solidFill>
          <a:ln w="25400">
            <a:solidFill>
              <a:schemeClr val="lt1"/>
            </a:solidFill>
          </a:ln>
          <a:effectLst/>
          <a:sp3d contourW="25400">
            <a:contourClr>
              <a:schemeClr val="lt1"/>
            </a:contourClr>
          </a:sp3d>
        </c:spPr>
      </c:pivotFmt>
      <c:pivotFmt>
        <c:idx val="45"/>
        <c:spPr>
          <a:solidFill>
            <a:schemeClr val="accent1"/>
          </a:solidFill>
          <a:ln w="25400">
            <a:solidFill>
              <a:schemeClr val="lt1"/>
            </a:solidFill>
          </a:ln>
          <a:effectLst/>
          <a:sp3d contourW="25400">
            <a:contourClr>
              <a:schemeClr val="lt1"/>
            </a:contourClr>
          </a:sp3d>
        </c:spPr>
      </c:pivotFmt>
      <c:pivotFmt>
        <c:idx val="46"/>
        <c:spPr>
          <a:solidFill>
            <a:schemeClr val="accent1"/>
          </a:solidFill>
          <a:ln w="25400">
            <a:solidFill>
              <a:schemeClr val="lt1"/>
            </a:solidFill>
          </a:ln>
          <a:effectLst/>
          <a:sp3d contourW="25400">
            <a:contourClr>
              <a:schemeClr val="lt1"/>
            </a:contourClr>
          </a:sp3d>
        </c:spPr>
      </c:pivotFmt>
      <c:pivotFmt>
        <c:idx val="47"/>
        <c:spPr>
          <a:solidFill>
            <a:schemeClr val="accent1"/>
          </a:solidFill>
          <a:ln w="25400">
            <a:solidFill>
              <a:schemeClr val="lt1"/>
            </a:solidFill>
          </a:ln>
          <a:effectLst/>
          <a:sp3d contourW="25400">
            <a:contourClr>
              <a:schemeClr val="lt1"/>
            </a:contourClr>
          </a:sp3d>
        </c:spPr>
      </c:pivotFmt>
      <c:pivotFmt>
        <c:idx val="48"/>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9"/>
        <c:spPr>
          <a:solidFill>
            <a:schemeClr val="accent1"/>
          </a:solidFill>
          <a:ln w="25400">
            <a:solidFill>
              <a:schemeClr val="lt1"/>
            </a:solidFill>
          </a:ln>
          <a:effectLst/>
          <a:sp3d contourW="25400">
            <a:contourClr>
              <a:schemeClr val="lt1"/>
            </a:contourClr>
          </a:sp3d>
        </c:spPr>
      </c:pivotFmt>
      <c:pivotFmt>
        <c:idx val="50"/>
        <c:spPr>
          <a:solidFill>
            <a:schemeClr val="accent1"/>
          </a:solidFill>
          <a:ln w="25400">
            <a:solidFill>
              <a:schemeClr val="lt1"/>
            </a:solidFill>
          </a:ln>
          <a:effectLst/>
          <a:sp3d contourW="25400">
            <a:contourClr>
              <a:schemeClr val="lt1"/>
            </a:contourClr>
          </a:sp3d>
        </c:spPr>
      </c:pivotFmt>
      <c:pivotFmt>
        <c:idx val="51"/>
        <c:spPr>
          <a:solidFill>
            <a:schemeClr val="accent1"/>
          </a:solidFill>
          <a:ln w="25400">
            <a:solidFill>
              <a:schemeClr val="lt1"/>
            </a:solidFill>
          </a:ln>
          <a:effectLst/>
          <a:sp3d contourW="25400">
            <a:contourClr>
              <a:schemeClr val="lt1"/>
            </a:contourClr>
          </a:sp3d>
        </c:spPr>
      </c:pivotFmt>
      <c:pivotFmt>
        <c:idx val="52"/>
        <c:spPr>
          <a:solidFill>
            <a:schemeClr val="accent1"/>
          </a:solidFill>
          <a:ln w="25400">
            <a:solidFill>
              <a:schemeClr val="lt1"/>
            </a:solidFill>
          </a:ln>
          <a:effectLst/>
          <a:sp3d contourW="25400">
            <a:contourClr>
              <a:schemeClr val="lt1"/>
            </a:contourClr>
          </a:sp3d>
        </c:spPr>
      </c:pivotFmt>
      <c:pivotFmt>
        <c:idx val="53"/>
        <c:spPr>
          <a:solidFill>
            <a:schemeClr val="accent1"/>
          </a:solidFill>
          <a:ln w="25400">
            <a:solidFill>
              <a:schemeClr val="lt1"/>
            </a:solidFill>
          </a:ln>
          <a:effectLst/>
          <a:sp3d contourW="25400">
            <a:contourClr>
              <a:schemeClr val="lt1"/>
            </a:contourClr>
          </a:sp3d>
        </c:spPr>
      </c:pivotFmt>
      <c:pivotFmt>
        <c:idx val="54"/>
        <c:spPr>
          <a:solidFill>
            <a:schemeClr val="accent1"/>
          </a:solidFill>
          <a:ln w="25400">
            <a:solidFill>
              <a:schemeClr val="lt1"/>
            </a:solidFill>
          </a:ln>
          <a:effectLst/>
          <a:sp3d contourW="25400">
            <a:contourClr>
              <a:schemeClr val="lt1"/>
            </a:contourClr>
          </a:sp3d>
        </c:spPr>
      </c:pivotFmt>
      <c:pivotFmt>
        <c:idx val="55"/>
        <c:spPr>
          <a:solidFill>
            <a:schemeClr val="accent1"/>
          </a:solidFill>
          <a:ln w="25400">
            <a:solidFill>
              <a:schemeClr val="lt1"/>
            </a:solidFill>
          </a:ln>
          <a:effectLst/>
          <a:sp3d contourW="25400">
            <a:contourClr>
              <a:schemeClr val="lt1"/>
            </a:contourClr>
          </a:sp3d>
        </c:spPr>
      </c:pivotFmt>
      <c:pivotFmt>
        <c:idx val="56"/>
        <c:spPr>
          <a:solidFill>
            <a:schemeClr val="accent1"/>
          </a:solidFill>
          <a:ln w="25400">
            <a:solidFill>
              <a:schemeClr val="lt1"/>
            </a:solidFill>
          </a:ln>
          <a:effectLst/>
          <a:sp3d contourW="25400">
            <a:contourClr>
              <a:schemeClr val="lt1"/>
            </a:contourClr>
          </a:sp3d>
        </c:spPr>
      </c:pivotFmt>
      <c:pivotFmt>
        <c:idx val="57"/>
        <c:spPr>
          <a:solidFill>
            <a:schemeClr val="accent1"/>
          </a:solidFill>
          <a:ln w="25400">
            <a:solidFill>
              <a:schemeClr val="lt1"/>
            </a:solidFill>
          </a:ln>
          <a:effectLst/>
          <a:sp3d contourW="25400">
            <a:contourClr>
              <a:schemeClr val="lt1"/>
            </a:contourClr>
          </a:sp3d>
        </c:spPr>
      </c:pivotFmt>
      <c:pivotFmt>
        <c:idx val="58"/>
        <c:spPr>
          <a:solidFill>
            <a:schemeClr val="accent1"/>
          </a:solidFill>
          <a:ln w="25400">
            <a:solidFill>
              <a:schemeClr val="lt1"/>
            </a:solidFill>
          </a:ln>
          <a:effectLst/>
          <a:sp3d contourW="25400">
            <a:contourClr>
              <a:schemeClr val="lt1"/>
            </a:contourClr>
          </a:sp3d>
        </c:spPr>
      </c:pivotFmt>
      <c:pivotFmt>
        <c:idx val="59"/>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0"/>
        <c:spPr>
          <a:solidFill>
            <a:schemeClr val="accent1"/>
          </a:solidFill>
          <a:ln w="25400">
            <a:solidFill>
              <a:schemeClr val="lt1"/>
            </a:solidFill>
          </a:ln>
          <a:effectLst/>
          <a:sp3d contourW="25400">
            <a:contourClr>
              <a:schemeClr val="lt1"/>
            </a:contourClr>
          </a:sp3d>
        </c:spPr>
      </c:pivotFmt>
      <c:pivotFmt>
        <c:idx val="61"/>
        <c:spPr>
          <a:solidFill>
            <a:schemeClr val="accent1"/>
          </a:solidFill>
          <a:ln w="25400">
            <a:solidFill>
              <a:schemeClr val="lt1"/>
            </a:solidFill>
          </a:ln>
          <a:effectLst/>
          <a:sp3d contourW="25400">
            <a:contourClr>
              <a:schemeClr val="lt1"/>
            </a:contourClr>
          </a:sp3d>
        </c:spPr>
      </c:pivotFmt>
      <c:pivotFmt>
        <c:idx val="62"/>
        <c:spPr>
          <a:solidFill>
            <a:schemeClr val="accent1"/>
          </a:solidFill>
          <a:ln w="25400">
            <a:solidFill>
              <a:schemeClr val="lt1"/>
            </a:solidFill>
          </a:ln>
          <a:effectLst/>
          <a:sp3d contourW="25400">
            <a:contourClr>
              <a:schemeClr val="lt1"/>
            </a:contourClr>
          </a:sp3d>
        </c:spPr>
      </c:pivotFmt>
      <c:pivotFmt>
        <c:idx val="63"/>
        <c:spPr>
          <a:solidFill>
            <a:schemeClr val="accent1"/>
          </a:solidFill>
          <a:ln w="25400">
            <a:solidFill>
              <a:schemeClr val="lt1"/>
            </a:solidFill>
          </a:ln>
          <a:effectLst/>
          <a:sp3d contourW="25400">
            <a:contourClr>
              <a:schemeClr val="lt1"/>
            </a:contourClr>
          </a:sp3d>
        </c:spPr>
      </c:pivotFmt>
      <c:pivotFmt>
        <c:idx val="64"/>
        <c:spPr>
          <a:solidFill>
            <a:schemeClr val="accent1"/>
          </a:solidFill>
          <a:ln w="25400">
            <a:solidFill>
              <a:schemeClr val="lt1"/>
            </a:solidFill>
          </a:ln>
          <a:effectLst/>
          <a:sp3d contourW="25400">
            <a:contourClr>
              <a:schemeClr val="lt1"/>
            </a:contourClr>
          </a:sp3d>
        </c:spPr>
      </c:pivotFmt>
      <c:pivotFmt>
        <c:idx val="65"/>
        <c:spPr>
          <a:solidFill>
            <a:schemeClr val="accent1"/>
          </a:solidFill>
          <a:ln w="25400">
            <a:solidFill>
              <a:schemeClr val="lt1"/>
            </a:solidFill>
          </a:ln>
          <a:effectLst/>
          <a:sp3d contourW="25400">
            <a:contourClr>
              <a:schemeClr val="lt1"/>
            </a:contourClr>
          </a:sp3d>
        </c:spPr>
      </c:pivotFmt>
      <c:pivotFmt>
        <c:idx val="66"/>
        <c:spPr>
          <a:solidFill>
            <a:schemeClr val="accent1"/>
          </a:solidFill>
          <a:ln w="25400">
            <a:solidFill>
              <a:schemeClr val="lt1"/>
            </a:solidFill>
          </a:ln>
          <a:effectLst/>
          <a:sp3d contourW="25400">
            <a:contourClr>
              <a:schemeClr val="lt1"/>
            </a:contourClr>
          </a:sp3d>
        </c:spPr>
      </c:pivotFmt>
      <c:pivotFmt>
        <c:idx val="67"/>
        <c:spPr>
          <a:solidFill>
            <a:schemeClr val="accent1"/>
          </a:solidFill>
          <a:ln w="25400">
            <a:solidFill>
              <a:schemeClr val="lt1"/>
            </a:solidFill>
          </a:ln>
          <a:effectLst/>
          <a:sp3d contourW="25400">
            <a:contourClr>
              <a:schemeClr val="lt1"/>
            </a:contourClr>
          </a:sp3d>
        </c:spPr>
      </c:pivotFmt>
      <c:pivotFmt>
        <c:idx val="68"/>
        <c:spPr>
          <a:solidFill>
            <a:schemeClr val="accent1"/>
          </a:solidFill>
          <a:ln w="25400">
            <a:solidFill>
              <a:schemeClr val="lt1"/>
            </a:solidFill>
          </a:ln>
          <a:effectLst/>
          <a:sp3d contourW="25400">
            <a:contourClr>
              <a:schemeClr val="lt1"/>
            </a:contourClr>
          </a:sp3d>
        </c:spPr>
      </c:pivotFmt>
      <c:pivotFmt>
        <c:idx val="69"/>
        <c:spPr>
          <a:solidFill>
            <a:schemeClr val="accent1"/>
          </a:solidFill>
          <a:ln w="25400">
            <a:solidFill>
              <a:schemeClr val="lt1"/>
            </a:solidFill>
          </a:ln>
          <a:effectLst/>
          <a:sp3d contourW="25400">
            <a:contourClr>
              <a:schemeClr val="lt1"/>
            </a:contourClr>
          </a:sp3d>
        </c:spPr>
      </c:pivotFmt>
      <c:pivotFmt>
        <c:idx val="70"/>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1"/>
        <c:spPr>
          <a:solidFill>
            <a:schemeClr val="accent1"/>
          </a:solidFill>
          <a:ln w="25400">
            <a:solidFill>
              <a:schemeClr val="lt1"/>
            </a:solidFill>
          </a:ln>
          <a:effectLst/>
          <a:sp3d contourW="25400">
            <a:contourClr>
              <a:schemeClr val="lt1"/>
            </a:contourClr>
          </a:sp3d>
        </c:spPr>
      </c:pivotFmt>
      <c:pivotFmt>
        <c:idx val="72"/>
        <c:spPr>
          <a:solidFill>
            <a:schemeClr val="accent1"/>
          </a:solidFill>
          <a:ln w="25400">
            <a:solidFill>
              <a:schemeClr val="lt1"/>
            </a:solidFill>
          </a:ln>
          <a:effectLst/>
          <a:sp3d contourW="25400">
            <a:contourClr>
              <a:schemeClr val="lt1"/>
            </a:contourClr>
          </a:sp3d>
        </c:spPr>
      </c:pivotFmt>
      <c:pivotFmt>
        <c:idx val="73"/>
        <c:spPr>
          <a:solidFill>
            <a:schemeClr val="accent1"/>
          </a:solidFill>
          <a:ln w="25400">
            <a:solidFill>
              <a:schemeClr val="lt1"/>
            </a:solidFill>
          </a:ln>
          <a:effectLst/>
          <a:sp3d contourW="25400">
            <a:contourClr>
              <a:schemeClr val="lt1"/>
            </a:contourClr>
          </a:sp3d>
        </c:spPr>
      </c:pivotFmt>
      <c:pivotFmt>
        <c:idx val="74"/>
        <c:spPr>
          <a:solidFill>
            <a:schemeClr val="accent1"/>
          </a:solidFill>
          <a:ln w="25400">
            <a:solidFill>
              <a:schemeClr val="lt1"/>
            </a:solidFill>
          </a:ln>
          <a:effectLst/>
          <a:sp3d contourW="25400">
            <a:contourClr>
              <a:schemeClr val="lt1"/>
            </a:contourClr>
          </a:sp3d>
        </c:spPr>
      </c:pivotFmt>
      <c:pivotFmt>
        <c:idx val="75"/>
        <c:spPr>
          <a:solidFill>
            <a:schemeClr val="accent1"/>
          </a:solidFill>
          <a:ln w="25400">
            <a:solidFill>
              <a:schemeClr val="lt1"/>
            </a:solidFill>
          </a:ln>
          <a:effectLst/>
          <a:sp3d contourW="25400">
            <a:contourClr>
              <a:schemeClr val="lt1"/>
            </a:contourClr>
          </a:sp3d>
        </c:spPr>
      </c:pivotFmt>
      <c:pivotFmt>
        <c:idx val="76"/>
        <c:spPr>
          <a:solidFill>
            <a:schemeClr val="accent1"/>
          </a:solidFill>
          <a:ln w="25400">
            <a:solidFill>
              <a:schemeClr val="lt1"/>
            </a:solidFill>
          </a:ln>
          <a:effectLst/>
          <a:sp3d contourW="25400">
            <a:contourClr>
              <a:schemeClr val="lt1"/>
            </a:contourClr>
          </a:sp3d>
        </c:spPr>
      </c:pivotFmt>
      <c:pivotFmt>
        <c:idx val="77"/>
        <c:spPr>
          <a:solidFill>
            <a:schemeClr val="accent1"/>
          </a:solidFill>
          <a:ln w="25400">
            <a:solidFill>
              <a:schemeClr val="lt1"/>
            </a:solidFill>
          </a:ln>
          <a:effectLst/>
          <a:sp3d contourW="25400">
            <a:contourClr>
              <a:schemeClr val="lt1"/>
            </a:contourClr>
          </a:sp3d>
        </c:spPr>
      </c:pivotFmt>
      <c:pivotFmt>
        <c:idx val="78"/>
        <c:spPr>
          <a:solidFill>
            <a:schemeClr val="accent1"/>
          </a:solidFill>
          <a:ln w="25400">
            <a:solidFill>
              <a:schemeClr val="lt1"/>
            </a:solidFill>
          </a:ln>
          <a:effectLst/>
          <a:sp3d contourW="25400">
            <a:contourClr>
              <a:schemeClr val="lt1"/>
            </a:contourClr>
          </a:sp3d>
        </c:spPr>
      </c:pivotFmt>
      <c:pivotFmt>
        <c:idx val="79"/>
        <c:spPr>
          <a:solidFill>
            <a:schemeClr val="accent1"/>
          </a:solidFill>
          <a:ln w="25400">
            <a:solidFill>
              <a:schemeClr val="lt1"/>
            </a:solidFill>
          </a:ln>
          <a:effectLst/>
          <a:sp3d contourW="25400">
            <a:contourClr>
              <a:schemeClr val="lt1"/>
            </a:contourClr>
          </a:sp3d>
        </c:spPr>
      </c:pivotFmt>
      <c:pivotFmt>
        <c:idx val="80"/>
        <c:spPr>
          <a:solidFill>
            <a:schemeClr val="accent1"/>
          </a:solidFill>
          <a:ln w="25400">
            <a:solidFill>
              <a:schemeClr val="lt1"/>
            </a:solidFill>
          </a:ln>
          <a:effectLst/>
          <a:sp3d contourW="25400">
            <a:contourClr>
              <a:schemeClr val="lt1"/>
            </a:contourClr>
          </a:sp3d>
        </c:spPr>
      </c:pivotFmt>
      <c:pivotFmt>
        <c:idx val="81"/>
        <c:spPr>
          <a:solidFill>
            <a:schemeClr val="accent1"/>
          </a:solidFill>
          <a:ln w="25400">
            <a:solidFill>
              <a:schemeClr val="lt1"/>
            </a:solidFill>
          </a:ln>
          <a:effectLst/>
          <a:sp3d contourW="25400">
            <a:contourClr>
              <a:schemeClr val="lt1"/>
            </a:contourClr>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effectLst/>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2"/>
        <c:spPr>
          <a:solidFill>
            <a:schemeClr val="accent1"/>
          </a:solidFill>
          <a:ln w="25400">
            <a:solidFill>
              <a:schemeClr val="lt1"/>
            </a:solidFill>
          </a:ln>
          <a:effectLst/>
          <a:sp3d contourW="25400">
            <a:contourClr>
              <a:schemeClr val="lt1"/>
            </a:contourClr>
          </a:sp3d>
        </c:spPr>
      </c:pivotFmt>
      <c:pivotFmt>
        <c:idx val="83"/>
        <c:spPr>
          <a:solidFill>
            <a:schemeClr val="accent1"/>
          </a:solidFill>
          <a:ln w="25400">
            <a:solidFill>
              <a:schemeClr val="lt1"/>
            </a:solidFill>
          </a:ln>
          <a:effectLst/>
          <a:sp3d contourW="25400">
            <a:contourClr>
              <a:schemeClr val="lt1"/>
            </a:contourClr>
          </a:sp3d>
        </c:spPr>
      </c:pivotFmt>
      <c:pivotFmt>
        <c:idx val="84"/>
        <c:spPr>
          <a:solidFill>
            <a:schemeClr val="accent1"/>
          </a:solidFill>
          <a:ln w="25400">
            <a:solidFill>
              <a:schemeClr val="lt1"/>
            </a:solidFill>
          </a:ln>
          <a:effectLst/>
          <a:sp3d contourW="25400">
            <a:contourClr>
              <a:schemeClr val="lt1"/>
            </a:contourClr>
          </a:sp3d>
        </c:spPr>
      </c:pivotFmt>
      <c:pivotFmt>
        <c:idx val="85"/>
        <c:spPr>
          <a:solidFill>
            <a:schemeClr val="accent1"/>
          </a:solidFill>
          <a:ln w="25400">
            <a:solidFill>
              <a:schemeClr val="lt1"/>
            </a:solidFill>
          </a:ln>
          <a:effectLst/>
          <a:sp3d contourW="25400">
            <a:contourClr>
              <a:schemeClr val="lt1"/>
            </a:contourClr>
          </a:sp3d>
        </c:spPr>
      </c:pivotFmt>
      <c:pivotFmt>
        <c:idx val="86"/>
        <c:spPr>
          <a:solidFill>
            <a:schemeClr val="accent1"/>
          </a:solidFill>
          <a:ln w="25400">
            <a:solidFill>
              <a:schemeClr val="lt1"/>
            </a:solidFill>
          </a:ln>
          <a:effectLst/>
          <a:sp3d contourW="25400">
            <a:contourClr>
              <a:schemeClr val="lt1"/>
            </a:contourClr>
          </a:sp3d>
        </c:spPr>
      </c:pivotFmt>
      <c:pivotFmt>
        <c:idx val="87"/>
        <c:spPr>
          <a:solidFill>
            <a:schemeClr val="accent1"/>
          </a:solidFill>
          <a:ln w="25400">
            <a:solidFill>
              <a:schemeClr val="lt1"/>
            </a:solidFill>
          </a:ln>
          <a:effectLst/>
          <a:sp3d contourW="25400">
            <a:contourClr>
              <a:schemeClr val="lt1"/>
            </a:contourClr>
          </a:sp3d>
        </c:spPr>
      </c:pivotFmt>
      <c:pivotFmt>
        <c:idx val="88"/>
        <c:spPr>
          <a:solidFill>
            <a:schemeClr val="accent1"/>
          </a:solidFill>
          <a:ln w="25400">
            <a:solidFill>
              <a:schemeClr val="lt1"/>
            </a:solidFill>
          </a:ln>
          <a:effectLst/>
          <a:sp3d contourW="25400">
            <a:contourClr>
              <a:schemeClr val="lt1"/>
            </a:contourClr>
          </a:sp3d>
        </c:spPr>
      </c:pivotFmt>
      <c:pivotFmt>
        <c:idx val="89"/>
        <c:spPr>
          <a:solidFill>
            <a:schemeClr val="accent1"/>
          </a:solidFill>
          <a:ln w="25400">
            <a:solidFill>
              <a:schemeClr val="lt1"/>
            </a:solidFill>
          </a:ln>
          <a:effectLst/>
          <a:sp3d contourW="25400">
            <a:contourClr>
              <a:schemeClr val="lt1"/>
            </a:contourClr>
          </a:sp3d>
        </c:spPr>
      </c:pivotFmt>
      <c:pivotFmt>
        <c:idx val="90"/>
        <c:spPr>
          <a:solidFill>
            <a:schemeClr val="accent1"/>
          </a:solidFill>
          <a:ln w="25400">
            <a:solidFill>
              <a:schemeClr val="lt1"/>
            </a:solidFill>
          </a:ln>
          <a:effectLst/>
          <a:sp3d contourW="25400">
            <a:contourClr>
              <a:schemeClr val="lt1"/>
            </a:contourClr>
          </a:sp3d>
        </c:spPr>
      </c:pivotFmt>
      <c:pivotFmt>
        <c:idx val="91"/>
        <c:spPr>
          <a:solidFill>
            <a:schemeClr val="accent1"/>
          </a:solidFill>
          <a:ln w="25400">
            <a:solidFill>
              <a:schemeClr val="lt1"/>
            </a:solidFill>
          </a:ln>
          <a:effectLst/>
          <a:sp3d contourW="25400">
            <a:contourClr>
              <a:schemeClr val="lt1"/>
            </a:contourClr>
          </a:sp3d>
        </c:spPr>
      </c:pivotFmt>
    </c:pivotFmts>
    <c:view3D>
      <c:rotX val="30"/>
      <c:rotY val="0"/>
      <c:depthPercent val="10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pie3DChart>
        <c:varyColors val="1"/>
        <c:ser>
          <c:idx val="0"/>
          <c:order val="0"/>
          <c:tx>
            <c:strRef>
              <c:f>Sheet2!$B$3:$B$4</c:f>
              <c:strCache>
                <c:ptCount val="1"/>
                <c:pt idx="0">
                  <c:v>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01-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03-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05-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07-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09-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0B-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D-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0F-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1-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13-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Sheet2!$B$5:$B$15</c:f>
              <c:numCache>
                <c:formatCode>General</c:formatCode>
                <c:ptCount val="10"/>
                <c:pt idx="0">
                  <c:v>3</c:v>
                </c:pt>
                <c:pt idx="1">
                  <c:v>6</c:v>
                </c:pt>
                <c:pt idx="2">
                  <c:v>9</c:v>
                </c:pt>
                <c:pt idx="3">
                  <c:v>8</c:v>
                </c:pt>
                <c:pt idx="4">
                  <c:v>9</c:v>
                </c:pt>
                <c:pt idx="5">
                  <c:v>9</c:v>
                </c:pt>
                <c:pt idx="6">
                  <c:v>8</c:v>
                </c:pt>
                <c:pt idx="7">
                  <c:v>7</c:v>
                </c:pt>
                <c:pt idx="8">
                  <c:v>3</c:v>
                </c:pt>
                <c:pt idx="9">
                  <c:v>6</c:v>
                </c:pt>
              </c:numCache>
            </c:numRef>
          </c:val>
          <c:extLst>
            <c:ext xmlns:c16="http://schemas.microsoft.com/office/drawing/2014/chart" uri="{C3380CC4-5D6E-409C-BE32-E72D297353CC}">
              <c16:uniqueId val="{00000014-D684-4FC1-AD86-B669D4FB8782}"/>
            </c:ext>
          </c:extLst>
        </c:ser>
        <c:ser>
          <c:idx val="1"/>
          <c:order val="1"/>
          <c:tx>
            <c:strRef>
              <c:f>Sheet2!$C$3:$C$4</c:f>
              <c:strCache>
                <c:ptCount val="1"/>
                <c:pt idx="0">
                  <c:v>LOW</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16-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18-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1A-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1C-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1E-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20-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2-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4-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6-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28-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Sheet2!$C$5:$C$15</c:f>
              <c:numCache>
                <c:formatCode>General</c:formatCode>
                <c:ptCount val="10"/>
                <c:pt idx="0">
                  <c:v>6</c:v>
                </c:pt>
                <c:pt idx="1">
                  <c:v>17</c:v>
                </c:pt>
                <c:pt idx="2">
                  <c:v>14</c:v>
                </c:pt>
                <c:pt idx="3">
                  <c:v>15</c:v>
                </c:pt>
                <c:pt idx="4">
                  <c:v>18</c:v>
                </c:pt>
                <c:pt idx="5">
                  <c:v>8</c:v>
                </c:pt>
                <c:pt idx="6">
                  <c:v>10</c:v>
                </c:pt>
                <c:pt idx="7">
                  <c:v>15</c:v>
                </c:pt>
                <c:pt idx="8">
                  <c:v>14</c:v>
                </c:pt>
                <c:pt idx="9">
                  <c:v>13</c:v>
                </c:pt>
              </c:numCache>
            </c:numRef>
          </c:val>
          <c:extLst>
            <c:ext xmlns:c16="http://schemas.microsoft.com/office/drawing/2014/chart" uri="{C3380CC4-5D6E-409C-BE32-E72D297353CC}">
              <c16:uniqueId val="{00000029-D684-4FC1-AD86-B669D4FB8782}"/>
            </c:ext>
          </c:extLst>
        </c:ser>
        <c:ser>
          <c:idx val="2"/>
          <c:order val="2"/>
          <c:tx>
            <c:strRef>
              <c:f>Sheet2!$D$3:$D$4</c:f>
              <c:strCache>
                <c:ptCount val="1"/>
                <c:pt idx="0">
                  <c:v>MED</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2B-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2D-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2F-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31-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33-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35-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7-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9-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B-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3D-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Sheet2!$D$5:$D$15</c:f>
              <c:numCache>
                <c:formatCode>General</c:formatCode>
                <c:ptCount val="10"/>
                <c:pt idx="0">
                  <c:v>26</c:v>
                </c:pt>
                <c:pt idx="1">
                  <c:v>22</c:v>
                </c:pt>
                <c:pt idx="2">
                  <c:v>24</c:v>
                </c:pt>
                <c:pt idx="3">
                  <c:v>31</c:v>
                </c:pt>
                <c:pt idx="4">
                  <c:v>30</c:v>
                </c:pt>
                <c:pt idx="5">
                  <c:v>23</c:v>
                </c:pt>
                <c:pt idx="6">
                  <c:v>19</c:v>
                </c:pt>
                <c:pt idx="7">
                  <c:v>30</c:v>
                </c:pt>
                <c:pt idx="8">
                  <c:v>25</c:v>
                </c:pt>
                <c:pt idx="9">
                  <c:v>33</c:v>
                </c:pt>
              </c:numCache>
            </c:numRef>
          </c:val>
          <c:extLst>
            <c:ext xmlns:c16="http://schemas.microsoft.com/office/drawing/2014/chart" uri="{C3380CC4-5D6E-409C-BE32-E72D297353CC}">
              <c16:uniqueId val="{0000003E-D684-4FC1-AD86-B669D4FB8782}"/>
            </c:ext>
          </c:extLst>
        </c:ser>
        <c:ser>
          <c:idx val="3"/>
          <c:order val="3"/>
          <c:tx>
            <c:strRef>
              <c:f>Sheet2!$E$3:$E$4</c:f>
              <c:strCache>
                <c:ptCount val="1"/>
                <c:pt idx="0">
                  <c:v>VERY HIGH</c:v>
                </c:pt>
              </c:strCache>
            </c:strRef>
          </c:tx>
          <c:dPt>
            <c:idx val="0"/>
            <c:bubble3D val="0"/>
            <c:spPr>
              <a:solidFill>
                <a:schemeClr val="accent1"/>
              </a:solidFill>
              <a:ln w="25400">
                <a:solidFill>
                  <a:schemeClr val="lt1"/>
                </a:solidFill>
              </a:ln>
              <a:effectLst/>
              <a:sp3d contourW="25400">
                <a:contourClr>
                  <a:schemeClr val="lt1"/>
                </a:contourClr>
              </a:sp3d>
            </c:spPr>
            <c:extLst>
              <c:ext xmlns:c16="http://schemas.microsoft.com/office/drawing/2014/chart" uri="{C3380CC4-5D6E-409C-BE32-E72D297353CC}">
                <c16:uniqueId val="{00000040-D684-4FC1-AD86-B669D4FB8782}"/>
              </c:ext>
            </c:extLst>
          </c:dPt>
          <c:dPt>
            <c:idx val="1"/>
            <c:bubble3D val="0"/>
            <c:spPr>
              <a:solidFill>
                <a:schemeClr val="accent2"/>
              </a:solidFill>
              <a:ln w="25400">
                <a:solidFill>
                  <a:schemeClr val="lt1"/>
                </a:solidFill>
              </a:ln>
              <a:effectLst/>
              <a:sp3d contourW="25400">
                <a:contourClr>
                  <a:schemeClr val="lt1"/>
                </a:contourClr>
              </a:sp3d>
            </c:spPr>
            <c:extLst>
              <c:ext xmlns:c16="http://schemas.microsoft.com/office/drawing/2014/chart" uri="{C3380CC4-5D6E-409C-BE32-E72D297353CC}">
                <c16:uniqueId val="{00000042-D684-4FC1-AD86-B669D4FB8782}"/>
              </c:ext>
            </c:extLst>
          </c:dPt>
          <c:dPt>
            <c:idx val="2"/>
            <c:bubble3D val="0"/>
            <c:spPr>
              <a:solidFill>
                <a:schemeClr val="accent3"/>
              </a:solidFill>
              <a:ln w="25400">
                <a:solidFill>
                  <a:schemeClr val="lt1"/>
                </a:solidFill>
              </a:ln>
              <a:effectLst/>
              <a:sp3d contourW="25400">
                <a:contourClr>
                  <a:schemeClr val="lt1"/>
                </a:contourClr>
              </a:sp3d>
            </c:spPr>
            <c:extLst>
              <c:ext xmlns:c16="http://schemas.microsoft.com/office/drawing/2014/chart" uri="{C3380CC4-5D6E-409C-BE32-E72D297353CC}">
                <c16:uniqueId val="{00000044-D684-4FC1-AD86-B669D4FB8782}"/>
              </c:ext>
            </c:extLst>
          </c:dPt>
          <c:dPt>
            <c:idx val="3"/>
            <c:bubble3D val="0"/>
            <c:spPr>
              <a:solidFill>
                <a:schemeClr val="accent4"/>
              </a:solidFill>
              <a:ln w="25400">
                <a:solidFill>
                  <a:schemeClr val="lt1"/>
                </a:solidFill>
              </a:ln>
              <a:effectLst/>
              <a:sp3d contourW="25400">
                <a:contourClr>
                  <a:schemeClr val="lt1"/>
                </a:contourClr>
              </a:sp3d>
            </c:spPr>
            <c:extLst>
              <c:ext xmlns:c16="http://schemas.microsoft.com/office/drawing/2014/chart" uri="{C3380CC4-5D6E-409C-BE32-E72D297353CC}">
                <c16:uniqueId val="{00000046-D684-4FC1-AD86-B669D4FB8782}"/>
              </c:ext>
            </c:extLst>
          </c:dPt>
          <c:dPt>
            <c:idx val="4"/>
            <c:bubble3D val="0"/>
            <c:spPr>
              <a:solidFill>
                <a:schemeClr val="accent5"/>
              </a:solidFill>
              <a:ln w="25400">
                <a:solidFill>
                  <a:schemeClr val="lt1"/>
                </a:solidFill>
              </a:ln>
              <a:effectLst/>
              <a:sp3d contourW="25400">
                <a:contourClr>
                  <a:schemeClr val="lt1"/>
                </a:contourClr>
              </a:sp3d>
            </c:spPr>
            <c:extLst>
              <c:ext xmlns:c16="http://schemas.microsoft.com/office/drawing/2014/chart" uri="{C3380CC4-5D6E-409C-BE32-E72D297353CC}">
                <c16:uniqueId val="{00000048-D684-4FC1-AD86-B669D4FB8782}"/>
              </c:ext>
            </c:extLst>
          </c:dPt>
          <c:dPt>
            <c:idx val="5"/>
            <c:bubble3D val="0"/>
            <c:spPr>
              <a:solidFill>
                <a:schemeClr val="accent6"/>
              </a:solidFill>
              <a:ln w="25400">
                <a:solidFill>
                  <a:schemeClr val="lt1"/>
                </a:solidFill>
              </a:ln>
              <a:effectLst/>
              <a:sp3d contourW="25400">
                <a:contourClr>
                  <a:schemeClr val="lt1"/>
                </a:contourClr>
              </a:sp3d>
            </c:spPr>
            <c:extLst>
              <c:ext xmlns:c16="http://schemas.microsoft.com/office/drawing/2014/chart" uri="{C3380CC4-5D6E-409C-BE32-E72D297353CC}">
                <c16:uniqueId val="{0000004A-D684-4FC1-AD86-B669D4FB8782}"/>
              </c:ext>
            </c:extLst>
          </c:dPt>
          <c:dPt>
            <c:idx val="6"/>
            <c:bubble3D val="0"/>
            <c:spPr>
              <a:solidFill>
                <a:schemeClr val="accent1">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C-D684-4FC1-AD86-B669D4FB8782}"/>
              </c:ext>
            </c:extLst>
          </c:dPt>
          <c:dPt>
            <c:idx val="7"/>
            <c:bubble3D val="0"/>
            <c:spPr>
              <a:solidFill>
                <a:schemeClr val="accent2">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4E-D684-4FC1-AD86-B669D4FB8782}"/>
              </c:ext>
            </c:extLst>
          </c:dPt>
          <c:dPt>
            <c:idx val="8"/>
            <c:bubble3D val="0"/>
            <c:spPr>
              <a:solidFill>
                <a:schemeClr val="accent3">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0-D684-4FC1-AD86-B669D4FB8782}"/>
              </c:ext>
            </c:extLst>
          </c:dPt>
          <c:dPt>
            <c:idx val="9"/>
            <c:bubble3D val="0"/>
            <c:spPr>
              <a:solidFill>
                <a:schemeClr val="accent4">
                  <a:lumMod val="60000"/>
                </a:schemeClr>
              </a:solidFill>
              <a:ln w="25400">
                <a:solidFill>
                  <a:schemeClr val="lt1"/>
                </a:solidFill>
              </a:ln>
              <a:effectLst/>
              <a:sp3d contourW="25400">
                <a:contourClr>
                  <a:schemeClr val="lt1"/>
                </a:contourClr>
              </a:sp3d>
            </c:spPr>
            <c:extLst>
              <c:ext xmlns:c16="http://schemas.microsoft.com/office/drawing/2014/chart" uri="{C3380CC4-5D6E-409C-BE32-E72D297353CC}">
                <c16:uniqueId val="{00000052-D684-4FC1-AD86-B669D4FB8782}"/>
              </c:ext>
            </c:extLst>
          </c:dPt>
          <c:cat>
            <c:strRef>
              <c:f>Sheet2!$A$5:$A$15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Sheet2!$E$5:$E$15</c:f>
              <c:numCache>
                <c:formatCode>General</c:formatCode>
                <c:ptCount val="10"/>
                <c:pt idx="0">
                  <c:v>3</c:v>
                </c:pt>
                <c:pt idx="1">
                  <c:v>3</c:v>
                </c:pt>
                <c:pt idx="2">
                  <c:v>5</c:v>
                </c:pt>
                <c:pt idx="3">
                  <c:v>3</c:v>
                </c:pt>
                <c:pt idx="4">
                  <c:v>7</c:v>
                </c:pt>
                <c:pt idx="5">
                  <c:v>7</c:v>
                </c:pt>
                <c:pt idx="6">
                  <c:v>5</c:v>
                </c:pt>
                <c:pt idx="7">
                  <c:v>5</c:v>
                </c:pt>
                <c:pt idx="8">
                  <c:v>9</c:v>
                </c:pt>
                <c:pt idx="9">
                  <c:v>6</c:v>
                </c:pt>
              </c:numCache>
            </c:numRef>
          </c:val>
          <c:extLst>
            <c:ext xmlns:c16="http://schemas.microsoft.com/office/drawing/2014/chart" uri="{C3380CC4-5D6E-409C-BE32-E72D297353CC}">
              <c16:uniqueId val="{00000053-D684-4FC1-AD86-B669D4FB8782}"/>
            </c:ext>
          </c:extLst>
        </c:ser>
        <c:dLbls>
          <c:showLegendKey val="0"/>
          <c:showVal val="0"/>
          <c:showCatName val="0"/>
          <c:showSerName val="0"/>
          <c:showPercent val="0"/>
          <c:showBubbleSize val="0"/>
          <c:showLeaderLines val="1"/>
        </c:dLbls>
      </c:pie3DChart>
      <c:spPr>
        <a:noFill/>
        <a:ln>
          <a:noFill/>
        </a:ln>
        <a:effectLst/>
      </c:spPr>
    </c:plotArea>
    <c:legend>
      <c:legendPos val="r"/>
      <c:overlay val="0"/>
      <c:spPr>
        <a:noFill/>
        <a:ln>
          <a:noFill/>
        </a:ln>
        <a:effectLst/>
      </c:spPr>
      <c:txPr>
        <a:bodyPr rot="0" spcFirstLastPara="1" vertOverflow="ellipsis" vert="horz" wrap="square" anchor="ctr" anchorCtr="1"/>
        <a:lstStyle/>
        <a:p>
          <a:pPr>
            <a:defRPr sz="1500" b="1" i="0" u="none" strike="noStrike" kern="1200" baseline="0">
              <a:solidFill>
                <a:schemeClr val="tx1">
                  <a:lumMod val="65000"/>
                  <a:lumOff val="35000"/>
                </a:schemeClr>
              </a:solidFill>
              <a:effectLst/>
              <a:latin typeface="Times New Roman" panose="02020603050405020304" pitchFamily="18" charset="0"/>
              <a:ea typeface="+mn-ea"/>
              <a:cs typeface="Times New Roman" panose="02020603050405020304" pitchFamily="18" charset="0"/>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b="1">
          <a:effectLst/>
          <a:latin typeface="Times New Roman" panose="02020603050405020304" pitchFamily="18" charset="0"/>
          <a:cs typeface="Times New Roman" panose="02020603050405020304" pitchFamily="18" charset="0"/>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6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0.44123</cdr:x>
      <cdr:y>0.40117</cdr:y>
    </cdr:from>
    <cdr:to>
      <cdr:x>0.55877</cdr:x>
      <cdr:y>0.59883</cdr:y>
    </cdr:to>
    <cdr:sp macro="" textlink="">
      <cdr:nvSpPr>
        <cdr:cNvPr id="2" name="TextBox 1">
          <a:extLst xmlns:a="http://schemas.openxmlformats.org/drawingml/2006/main">
            <a:ext uri="{FF2B5EF4-FFF2-40B4-BE49-F238E27FC236}">
              <a16:creationId xmlns:a16="http://schemas.microsoft.com/office/drawing/2014/main" id="{6AE034D4-110A-1D0A-5FBC-73C1493C3756}"/>
            </a:ext>
          </a:extLst>
        </cdr:cNvPr>
        <cdr:cNvSpPr txBox="1"/>
      </cdr:nvSpPr>
      <cdr:spPr>
        <a:xfrm xmlns:a="http://schemas.openxmlformats.org/drawingml/2006/main">
          <a:off x="3432334" y="1855787"/>
          <a:ext cx="914400" cy="9144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IN" sz="1100" dirty="0"/>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4</a:t>
            </a:fld>
            <a:endParaRPr lang="en-IN"/>
          </a:p>
        </p:txBody>
      </p:sp>
    </p:spTree>
    <p:extLst>
      <p:ext uri="{BB962C8B-B14F-4D97-AF65-F5344CB8AC3E}">
        <p14:creationId xmlns:p14="http://schemas.microsoft.com/office/powerpoint/2010/main" val="10528724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493999"/>
          </a:xfrm>
          <a:prstGeom prst="rect">
            <a:avLst/>
          </a:prstGeom>
        </p:spPr>
        <p:txBody>
          <a:bodyPr vert="horz" wrap="square" lIns="0" tIns="16510" rIns="0" bIns="0" rtlCol="0">
            <a:spAutoFit/>
          </a:bodyPr>
          <a:lstStyle/>
          <a:p>
            <a:pPr marL="3213735">
              <a:spcBef>
                <a:spcPts val="130"/>
              </a:spcBef>
            </a:pPr>
            <a:br>
              <a:rPr lang="en-US" b="1" dirty="0">
                <a:solidFill>
                  <a:srgbClr val="0F0F0F"/>
                </a:solidFill>
                <a:latin typeface="Times New Roman" panose="02020603050405020304" pitchFamily="18" charset="0"/>
                <a:cs typeface="Times New Roman" panose="02020603050405020304" pitchFamily="18" charset="0"/>
              </a:rPr>
            </a:b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3314150"/>
            <a:ext cx="9060118" cy="1938992"/>
          </a:xfrm>
          <a:prstGeom prst="rect">
            <a:avLst/>
          </a:prstGeom>
          <a:noFill/>
        </p:spPr>
        <p:txBody>
          <a:bodyPr wrap="square" rtlCol="0">
            <a:spAutoFit/>
          </a:bodyPr>
          <a:lstStyle/>
          <a:p>
            <a:r>
              <a:rPr lang="en-US" sz="2400" dirty="0"/>
              <a:t>STUDENT NAME:  ARJUN D</a:t>
            </a:r>
          </a:p>
          <a:p>
            <a:r>
              <a:rPr lang="en-US" sz="2400" dirty="0"/>
              <a:t>REGISTER NO      </a:t>
            </a:r>
            <a:r>
              <a:rPr lang="en-US" sz="2400"/>
              <a:t>:  122201045 (NM ID: 7338967243)</a:t>
            </a:r>
            <a:endParaRPr lang="en-US" sz="2400" dirty="0"/>
          </a:p>
          <a:p>
            <a:r>
              <a:rPr lang="en-US" sz="2400" dirty="0"/>
              <a:t>DEPARTMENT     :   </a:t>
            </a:r>
            <a:r>
              <a:rPr lang="en-US" sz="2400" dirty="0" err="1"/>
              <a:t>B.Com</a:t>
            </a:r>
            <a:r>
              <a:rPr lang="en-US" sz="2400" dirty="0"/>
              <a:t>(Corporate Secretaryship)</a:t>
            </a:r>
          </a:p>
          <a:p>
            <a:r>
              <a:rPr lang="en-US" sz="2400" dirty="0"/>
              <a:t>COLLEGE              :   SRIDEVI ARTS AND SCIENCE COLLEGE </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FAD9CEB2-36E1-0550-426B-2FAF97882044}"/>
              </a:ext>
            </a:extLst>
          </p:cNvPr>
          <p:cNvSpPr txBox="1"/>
          <p:nvPr/>
        </p:nvSpPr>
        <p:spPr>
          <a:xfrm>
            <a:off x="914400" y="1447800"/>
            <a:ext cx="9372600" cy="3970318"/>
          </a:xfrm>
          <a:prstGeom prst="rect">
            <a:avLst/>
          </a:prstGeom>
          <a:noFill/>
        </p:spPr>
        <p:txBody>
          <a:bodyPr wrap="square" rtlCol="0">
            <a:spAutoFit/>
          </a:bodyPr>
          <a:lstStyle/>
          <a:p>
            <a:r>
              <a:rPr lang="en-US" sz="2800" b="1" dirty="0"/>
              <a:t>Data Collection:</a:t>
            </a:r>
            <a:r>
              <a:rPr lang="en-US" sz="2800" dirty="0"/>
              <a:t> Gather relevant data such as Employee ID, performance ratings, and demographics.</a:t>
            </a:r>
          </a:p>
          <a:p>
            <a:r>
              <a:rPr lang="en-US" sz="2800" b="1" dirty="0"/>
              <a:t>Feature Collection:</a:t>
            </a:r>
            <a:r>
              <a:rPr lang="en-US" sz="2800" dirty="0"/>
              <a:t> Include key features like performance levels and ratings to facilitate analysis.</a:t>
            </a:r>
          </a:p>
          <a:p>
            <a:r>
              <a:rPr lang="en-US" sz="2800" b="1" dirty="0"/>
              <a:t>Data Cleaning:</a:t>
            </a:r>
            <a:r>
              <a:rPr lang="en-US" sz="2800" dirty="0"/>
              <a:t> Ensure accuracy by correcting errors, removing duplicates, and handling missing values.</a:t>
            </a:r>
          </a:p>
          <a:p>
            <a:r>
              <a:rPr lang="en-US" sz="2800" b="1" dirty="0"/>
              <a:t>Performance Level:</a:t>
            </a:r>
            <a:r>
              <a:rPr lang="en-US" sz="2800" dirty="0"/>
              <a:t> Define performance categories (e.g., Excellent, Good) to assess and compare employee performance effectively.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D6581A72-91F3-7EC4-B275-05266637C5C5}"/>
              </a:ext>
            </a:extLst>
          </p:cNvPr>
          <p:cNvGraphicFramePr>
            <a:graphicFrameLocks/>
          </p:cNvGraphicFramePr>
          <p:nvPr>
            <p:extLst>
              <p:ext uri="{D42A27DB-BD31-4B8C-83A1-F6EECF244321}">
                <p14:modId xmlns:p14="http://schemas.microsoft.com/office/powerpoint/2010/main" val="2743658574"/>
              </p:ext>
            </p:extLst>
          </p:nvPr>
        </p:nvGraphicFramePr>
        <p:xfrm>
          <a:off x="755332" y="1038224"/>
          <a:ext cx="9455468" cy="5607049"/>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10C44-B877-8C12-AD58-9BAF0906C1E5}"/>
              </a:ext>
            </a:extLst>
          </p:cNvPr>
          <p:cNvSpPr>
            <a:spLocks noGrp="1"/>
          </p:cNvSpPr>
          <p:nvPr>
            <p:ph type="title"/>
          </p:nvPr>
        </p:nvSpPr>
        <p:spPr/>
        <p:txBody>
          <a:bodyPr/>
          <a:lstStyle/>
          <a:p>
            <a:r>
              <a:rPr lang="en-US" dirty="0"/>
              <a:t>RESULTS</a:t>
            </a:r>
            <a:endParaRPr lang="en-IN" dirty="0"/>
          </a:p>
        </p:txBody>
      </p:sp>
      <p:graphicFrame>
        <p:nvGraphicFramePr>
          <p:cNvPr id="3" name="Chart 2">
            <a:extLst>
              <a:ext uri="{FF2B5EF4-FFF2-40B4-BE49-F238E27FC236}">
                <a16:creationId xmlns:a16="http://schemas.microsoft.com/office/drawing/2014/main" id="{DCEE5594-DAB5-0DB4-20B8-62B48AE0DB4D}"/>
              </a:ext>
            </a:extLst>
          </p:cNvPr>
          <p:cNvGraphicFramePr>
            <a:graphicFrameLocks/>
          </p:cNvGraphicFramePr>
          <p:nvPr>
            <p:extLst>
              <p:ext uri="{D42A27DB-BD31-4B8C-83A1-F6EECF244321}">
                <p14:modId xmlns:p14="http://schemas.microsoft.com/office/powerpoint/2010/main" val="1780590718"/>
              </p:ext>
            </p:extLst>
          </p:nvPr>
        </p:nvGraphicFramePr>
        <p:xfrm>
          <a:off x="1371600" y="1524000"/>
          <a:ext cx="7315200" cy="44958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38635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A4BC2A9E-D84F-BDA8-0CAA-5501BA78E9D9}"/>
              </a:ext>
            </a:extLst>
          </p:cNvPr>
          <p:cNvSpPr txBox="1"/>
          <p:nvPr/>
        </p:nvSpPr>
        <p:spPr>
          <a:xfrm>
            <a:off x="533400" y="1295400"/>
            <a:ext cx="8625348" cy="4154984"/>
          </a:xfrm>
          <a:prstGeom prst="rect">
            <a:avLst/>
          </a:prstGeom>
          <a:noFill/>
        </p:spPr>
        <p:txBody>
          <a:bodyPr wrap="square">
            <a:spAutoFit/>
          </a:bodyPr>
          <a:lstStyle/>
          <a:p>
            <a:r>
              <a:rPr lang="en-US" sz="2400" dirty="0"/>
              <a:t>                      In conclusion, the employee performance analysis tool in Excel provides a comprehensive solution for evaluating and visualizing employee performance data. By effectively organizing data, utilizing pivot tables for summarization, and employing slicers and graphs for interactive filtering and visualization, the tool enhances the ability to make informed decisions. HR personnel, managers, and executives can all leverage these insights to improve performance management, optimize team effectiveness, and drive strategic initiatives. Ultimately, this tool streamlines the performance review process and supports data-driven decision-making across the organization.</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cs typeface="Times New Roman" panose="02020603050405020304" pitchFamily="18" charset="0"/>
              </a:rPr>
              <a:t>Employee Performance Analysis using Excel</a:t>
            </a:r>
            <a:endParaRPr lang="en-IN" sz="2800" dirty="0">
              <a:solidFill>
                <a:srgbClr val="7030A0"/>
              </a:solidFill>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Problem Statement</a:t>
            </a:r>
          </a:p>
          <a:p>
            <a:pPr algn="l">
              <a:buFont typeface="+mj-lt"/>
              <a:buAutoNum type="arabicPeriod"/>
            </a:pPr>
            <a:r>
              <a:rPr lang="en-US" sz="2800" b="0" i="0" dirty="0">
                <a:solidFill>
                  <a:srgbClr val="0D0D0D"/>
                </a:solidFill>
                <a:effectLst/>
                <a:cs typeface="Times New Roman" panose="02020603050405020304" pitchFamily="18" charset="0"/>
              </a:rPr>
              <a:t>Project Overview</a:t>
            </a:r>
          </a:p>
          <a:p>
            <a:pPr algn="l">
              <a:buFont typeface="+mj-lt"/>
              <a:buAutoNum type="arabicPeriod"/>
            </a:pPr>
            <a:r>
              <a:rPr lang="en-US" sz="2800" b="0" i="0" dirty="0">
                <a:solidFill>
                  <a:srgbClr val="0D0D0D"/>
                </a:solidFill>
                <a:effectLst/>
                <a:cs typeface="Times New Roman" panose="02020603050405020304" pitchFamily="18" charset="0"/>
              </a:rPr>
              <a:t>End Users</a:t>
            </a:r>
          </a:p>
          <a:p>
            <a:pPr algn="l">
              <a:buFont typeface="+mj-lt"/>
              <a:buAutoNum type="arabicPeriod"/>
            </a:pPr>
            <a:r>
              <a:rPr lang="en-US" sz="2800" b="0" i="0" dirty="0">
                <a:solidFill>
                  <a:srgbClr val="0D0D0D"/>
                </a:solidFill>
                <a:effectLst/>
                <a:cs typeface="Times New Roman" panose="02020603050405020304" pitchFamily="18" charset="0"/>
              </a:rPr>
              <a:t>Our Solution and Proposition</a:t>
            </a:r>
          </a:p>
          <a:p>
            <a:pPr algn="l">
              <a:buFont typeface="+mj-lt"/>
              <a:buAutoNum type="arabicPeriod"/>
            </a:pPr>
            <a:r>
              <a:rPr lang="en-US" sz="2800" dirty="0">
                <a:solidFill>
                  <a:srgbClr val="0D0D0D"/>
                </a:solidFill>
                <a:cs typeface="Times New Roman" panose="02020603050405020304" pitchFamily="18" charset="0"/>
              </a:rPr>
              <a:t>Dataset Description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Modelling Approach</a:t>
            </a:r>
          </a:p>
          <a:p>
            <a:pPr algn="l">
              <a:buFont typeface="+mj-lt"/>
              <a:buAutoNum type="arabicPeriod"/>
            </a:pPr>
            <a:r>
              <a:rPr lang="en-US" sz="2800" b="0" i="0" dirty="0">
                <a:solidFill>
                  <a:srgbClr val="0D0D0D"/>
                </a:solidFill>
                <a:effectLst/>
                <a:cs typeface="Times New Roman" panose="02020603050405020304" pitchFamily="18" charset="0"/>
              </a:rPr>
              <a:t>Results and </a:t>
            </a:r>
            <a:r>
              <a:rPr lang="en-US" sz="2800" dirty="0">
                <a:solidFill>
                  <a:srgbClr val="0D0D0D"/>
                </a:solidFill>
                <a:cs typeface="Times New Roman" panose="02020603050405020304" pitchFamily="18" charset="0"/>
              </a:rPr>
              <a:t>Discussion</a:t>
            </a:r>
            <a:endParaRPr lang="en-US" sz="2800" b="0" i="0" dirty="0">
              <a:solidFill>
                <a:srgbClr val="0D0D0D"/>
              </a:solidFill>
              <a:effectLst/>
              <a:cs typeface="Times New Roman" panose="02020603050405020304" pitchFamily="18" charset="0"/>
            </a:endParaRPr>
          </a:p>
          <a:p>
            <a:pPr algn="l">
              <a:buFont typeface="+mj-lt"/>
              <a:buAutoNum type="arabicPeriod"/>
            </a:pPr>
            <a:r>
              <a:rPr lang="en-US" sz="2800" b="0" i="0" dirty="0">
                <a:solidFill>
                  <a:srgbClr val="0D0D0D"/>
                </a:solidFill>
                <a:effectLst/>
                <a:cs typeface="Times New Roman" panose="02020603050405020304" pitchFamily="18" charset="0"/>
              </a:rPr>
              <a:t>Conclusion</a:t>
            </a:r>
          </a:p>
          <a:p>
            <a:endParaRPr lang="en-IN" sz="2800" dirty="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3"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dirty="0"/>
          </a:p>
        </p:txBody>
      </p:sp>
      <p:pic>
        <p:nvPicPr>
          <p:cNvPr id="8" name="object 8"/>
          <p:cNvPicPr/>
          <p:nvPr/>
        </p:nvPicPr>
        <p:blipFill>
          <a:blip r:embed="rId4"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501C5FF3-693A-D52B-6A14-DB9E82CAB894}"/>
              </a:ext>
            </a:extLst>
          </p:cNvPr>
          <p:cNvSpPr txBox="1"/>
          <p:nvPr/>
        </p:nvSpPr>
        <p:spPr>
          <a:xfrm>
            <a:off x="919777" y="1305934"/>
            <a:ext cx="8543925" cy="4545732"/>
          </a:xfrm>
          <a:prstGeom prst="rect">
            <a:avLst/>
          </a:prstGeom>
          <a:noFill/>
        </p:spPr>
        <p:txBody>
          <a:bodyPr wrap="square">
            <a:spAutoFit/>
          </a:bodyPr>
          <a:lstStyle/>
          <a:p>
            <a:pPr>
              <a:lnSpc>
                <a:spcPct val="107000"/>
              </a:lnSpc>
              <a:spcAft>
                <a:spcPts val="800"/>
              </a:spcAft>
            </a:pPr>
            <a:r>
              <a:rPr lang="en-IN" sz="1900" b="1" u="sng" kern="100" dirty="0">
                <a:effectLst/>
                <a:ea typeface="Calibri" panose="020F0502020204030204" pitchFamily="34" charset="0"/>
                <a:cs typeface="Times New Roman" panose="02020603050405020304" pitchFamily="18" charset="0"/>
              </a:rPr>
              <a:t>Objective</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Create an Excel tool to analyse and visualize employee performance metrics.</a:t>
            </a:r>
          </a:p>
          <a:p>
            <a:pPr>
              <a:lnSpc>
                <a:spcPct val="107000"/>
              </a:lnSpc>
              <a:spcAft>
                <a:spcPts val="800"/>
              </a:spcAft>
            </a:pPr>
            <a:r>
              <a:rPr lang="en-IN" sz="1900" b="1" u="sng" kern="100" dirty="0">
                <a:cs typeface="Times New Roman" panose="02020603050405020304" pitchFamily="18" charset="0"/>
              </a:rPr>
              <a:t>Scope:     </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Organize and analyse performance data.</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Develop dashboards and reports.</a:t>
            </a:r>
          </a:p>
          <a:p>
            <a:pPr marL="342900" indent="-342900">
              <a:lnSpc>
                <a:spcPct val="107000"/>
              </a:lnSpc>
              <a:spcAft>
                <a:spcPts val="800"/>
              </a:spcAft>
              <a:buFont typeface="+mj-lt"/>
              <a:buAutoNum type="arabicParenR"/>
            </a:pPr>
            <a:r>
              <a:rPr lang="en-IN" sz="1900" kern="100" dirty="0">
                <a:effectLst/>
                <a:ea typeface="Calibri" panose="020F0502020204030204" pitchFamily="34" charset="0"/>
                <a:cs typeface="Times New Roman" panose="02020603050405020304" pitchFamily="18" charset="0"/>
              </a:rPr>
              <a:t>    Automate updates with macros.</a:t>
            </a:r>
          </a:p>
          <a:p>
            <a:pPr>
              <a:lnSpc>
                <a:spcPct val="107000"/>
              </a:lnSpc>
              <a:spcAft>
                <a:spcPts val="800"/>
              </a:spcAft>
            </a:pPr>
            <a:r>
              <a:rPr lang="en-IN" sz="1900" b="1" u="sng" kern="100" dirty="0">
                <a:cs typeface="Times New Roman" panose="02020603050405020304" pitchFamily="18" charset="0"/>
              </a:rPr>
              <a:t>Deliverables</a:t>
            </a:r>
            <a:r>
              <a:rPr lang="en-IN" sz="1900" b="1" kern="100" dirty="0">
                <a:effectLst/>
                <a:ea typeface="Calibri" panose="020F0502020204030204" pitchFamily="34" charset="0"/>
                <a:cs typeface="Times New Roman" panose="02020603050405020304" pitchFamily="18" charset="0"/>
              </a:rPr>
              <a:t>:     </a:t>
            </a:r>
            <a:endParaRPr lang="en-IN" sz="1900" kern="100" dirty="0">
              <a:effectLst/>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Excel workbook with analysis tools and visualizations.</a:t>
            </a:r>
          </a:p>
          <a:p>
            <a:pPr marL="342900" indent="-342900">
              <a:lnSpc>
                <a:spcPct val="107000"/>
              </a:lnSpc>
              <a:spcAft>
                <a:spcPts val="800"/>
              </a:spcAft>
              <a:buFont typeface="+mj-lt"/>
              <a:buAutoNum type="arabicPeriod"/>
            </a:pPr>
            <a:r>
              <a:rPr lang="en-IN" sz="1900" kern="100" dirty="0">
                <a:effectLst/>
                <a:ea typeface="Calibri" panose="020F0502020204030204" pitchFamily="34" charset="0"/>
                <a:cs typeface="Times New Roman" panose="02020603050405020304" pitchFamily="18" charset="0"/>
              </a:rPr>
              <a:t>    User guide.</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 </a:t>
            </a:r>
            <a:r>
              <a:rPr lang="en-IN" sz="1900" b="1" u="sng" kern="100" dirty="0">
                <a:cs typeface="Times New Roman" panose="02020603050405020304" pitchFamily="18" charset="0"/>
              </a:rPr>
              <a:t>Success Criteria:     </a:t>
            </a:r>
          </a:p>
          <a:p>
            <a:pPr>
              <a:lnSpc>
                <a:spcPct val="107000"/>
              </a:lnSpc>
              <a:spcAft>
                <a:spcPts val="800"/>
              </a:spcAft>
            </a:pPr>
            <a:r>
              <a:rPr lang="en-IN" sz="1900" kern="100" dirty="0">
                <a:effectLst/>
                <a:ea typeface="Calibri" panose="020F0502020204030204" pitchFamily="34" charset="0"/>
                <a:cs typeface="Times New Roman" panose="02020603050405020304" pitchFamily="18" charset="0"/>
              </a:rPr>
              <a:t>Accurate, user   friendly tool that supports effective performance reviews.</a:t>
            </a:r>
            <a:endParaRPr lang="en-IN" sz="1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F050B57B-77CA-84FA-9910-3F41C17BBB48}"/>
              </a:ext>
            </a:extLst>
          </p:cNvPr>
          <p:cNvSpPr txBox="1"/>
          <p:nvPr/>
        </p:nvSpPr>
        <p:spPr>
          <a:xfrm>
            <a:off x="676275" y="1695450"/>
            <a:ext cx="8239125" cy="4154984"/>
          </a:xfrm>
          <a:prstGeom prst="rect">
            <a:avLst/>
          </a:prstGeom>
          <a:noFill/>
        </p:spPr>
        <p:txBody>
          <a:bodyPr wrap="square" rtlCol="0">
            <a:spAutoFit/>
          </a:bodyPr>
          <a:lstStyle/>
          <a:p>
            <a:r>
              <a:rPr lang="en-US" sz="2400" dirty="0"/>
              <a:t>      The project aims to develop an Excel-based tool for analyzing and visualizing employee performance. It involves structuring performance data, applying analytical formulas and pivot tables, and creating dashboards and charts for clear visualization. Automation through macros will enhance efficiency, while comprehensive documentation and training will ensure user-friendliness. The deliverables include a well-organized Excel workbook with robust analysis and visualization features, along with a user guide and training materials. The project is expected to be completed in 8 weeks, with the goal of providing an intuitive and accurate tool for evaluating employee performance.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0124F1D4-6EA3-EAB4-A263-A75AE16A0A46}"/>
              </a:ext>
            </a:extLst>
          </p:cNvPr>
          <p:cNvSpPr txBox="1"/>
          <p:nvPr/>
        </p:nvSpPr>
        <p:spPr>
          <a:xfrm>
            <a:off x="990601" y="1695450"/>
            <a:ext cx="8153400" cy="3785652"/>
          </a:xfrm>
          <a:prstGeom prst="rect">
            <a:avLst/>
          </a:prstGeom>
          <a:noFill/>
        </p:spPr>
        <p:txBody>
          <a:bodyPr wrap="square">
            <a:spAutoFit/>
          </a:bodyPr>
          <a:lstStyle/>
          <a:p>
            <a:r>
              <a:rPr lang="en-IN" sz="2400" dirty="0"/>
              <a:t>      The end users of the employee performance analysis tool include HR personnel, managers, and executives. HR uses the tool to conduct performance reviews and manage employee data. Managers utilize it to evaluate team performance, provide feedback, and identify areas for improvement. Executives rely on the tool for strategic decision-making, including promotions and compensation. Each user group benefits from the tool’s ability to offer insights and trends based on employee performance data. The tool supports informed decision-making across different levels of the organization.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32CEB05-B70A-22AF-D3F4-10F7017F5FC9}"/>
              </a:ext>
            </a:extLst>
          </p:cNvPr>
          <p:cNvSpPr txBox="1"/>
          <p:nvPr/>
        </p:nvSpPr>
        <p:spPr>
          <a:xfrm>
            <a:off x="2819400" y="1510788"/>
            <a:ext cx="8410192" cy="4893647"/>
          </a:xfrm>
          <a:prstGeom prst="rect">
            <a:avLst/>
          </a:prstGeom>
          <a:noFill/>
        </p:spPr>
        <p:txBody>
          <a:bodyPr wrap="square">
            <a:spAutoFit/>
          </a:bodyPr>
          <a:lstStyle/>
          <a:p>
            <a:pPr marL="285750" indent="-285750">
              <a:buFont typeface="Wingdings" panose="05000000000000000000" pitchFamily="2" charset="2"/>
              <a:buChar char="§"/>
            </a:pPr>
            <a:r>
              <a:rPr lang="en-US" sz="2400" b="1" dirty="0">
                <a:cs typeface="Times New Roman" panose="02020603050405020304" pitchFamily="18" charset="0"/>
              </a:rPr>
              <a:t>Data-Driven Insights</a:t>
            </a:r>
            <a:r>
              <a:rPr lang="en-US" sz="2400" dirty="0">
                <a:cs typeface="Times New Roman" panose="02020603050405020304" pitchFamily="18" charset="0"/>
              </a:rPr>
              <a:t>: Enables managers to make informed decisions based on accurate, real-lime performance data.</a:t>
            </a:r>
          </a:p>
          <a:p>
            <a:pPr marL="285750" indent="-285750">
              <a:buFont typeface="Wingdings" panose="05000000000000000000" pitchFamily="2" charset="2"/>
              <a:buChar char="§"/>
            </a:pPr>
            <a:r>
              <a:rPr lang="en-US" sz="2400" b="1" dirty="0">
                <a:cs typeface="Times New Roman" panose="02020603050405020304" pitchFamily="18" charset="0"/>
              </a:rPr>
              <a:t>Improved Efficiency</a:t>
            </a:r>
            <a:r>
              <a:rPr lang="en-US" sz="2400" dirty="0">
                <a:cs typeface="Times New Roman" panose="02020603050405020304" pitchFamily="18" charset="0"/>
              </a:rPr>
              <a:t>, Automates the data collection and analysis process, saving time and reducing manual errors</a:t>
            </a:r>
          </a:p>
          <a:p>
            <a:pPr marL="285750" indent="-285750">
              <a:buFont typeface="Wingdings" panose="05000000000000000000" pitchFamily="2" charset="2"/>
              <a:buChar char="§"/>
            </a:pPr>
            <a:r>
              <a:rPr lang="en-US" sz="2400" b="1" dirty="0">
                <a:cs typeface="Times New Roman" panose="02020603050405020304" pitchFamily="18" charset="0"/>
              </a:rPr>
              <a:t>Enhanced Employee Developmen</a:t>
            </a:r>
            <a:r>
              <a:rPr lang="en-US" sz="2400" dirty="0">
                <a:cs typeface="Times New Roman" panose="02020603050405020304" pitchFamily="18" charset="0"/>
              </a:rPr>
              <a:t>t: Identifies training needs and development opportunities, leading to a more skilled workforce.</a:t>
            </a:r>
          </a:p>
          <a:p>
            <a:pPr marL="285750" indent="-285750">
              <a:buFont typeface="Wingdings" panose="05000000000000000000" pitchFamily="2" charset="2"/>
              <a:buChar char="§"/>
            </a:pPr>
            <a:r>
              <a:rPr lang="en-US" sz="2400" b="1" dirty="0">
                <a:cs typeface="Times New Roman" panose="02020603050405020304" pitchFamily="18" charset="0"/>
              </a:rPr>
              <a:t>Better Performance Management</a:t>
            </a:r>
            <a:r>
              <a:rPr lang="en-US" sz="2400" dirty="0">
                <a:cs typeface="Times New Roman" panose="02020603050405020304" pitchFamily="18" charset="0"/>
              </a:rPr>
              <a:t>: Helps in recognizing top performers and addressing underperformance, ultimately Improving overall</a:t>
            </a:r>
          </a:p>
          <a:p>
            <a:r>
              <a:rPr lang="en-US" sz="2400" dirty="0">
                <a:cs typeface="Times New Roman" panose="02020603050405020304" pitchFamily="18" charset="0"/>
              </a:rPr>
              <a:t>       productivity.</a:t>
            </a:r>
          </a:p>
          <a:p>
            <a:pPr marL="285750" indent="-285750">
              <a:buFont typeface="Wingdings" panose="05000000000000000000" pitchFamily="2" charset="2"/>
              <a:buChar char="§"/>
            </a:pPr>
            <a:r>
              <a:rPr lang="en-US" sz="2400" dirty="0">
                <a:cs typeface="Times New Roman" panose="02020603050405020304" pitchFamily="18" charset="0"/>
              </a:rPr>
              <a:t> </a:t>
            </a:r>
            <a:r>
              <a:rPr lang="en-US" sz="2400" b="1" dirty="0">
                <a:cs typeface="Times New Roman" panose="02020603050405020304" pitchFamily="18" charset="0"/>
              </a:rPr>
              <a:t>Cost-Effective Solution</a:t>
            </a:r>
            <a:r>
              <a:rPr lang="en-US" sz="2400" dirty="0">
                <a:cs typeface="Times New Roman" panose="02020603050405020304" pitchFamily="18" charset="0"/>
              </a:rPr>
              <a:t>: Leverages the widely accessible Excel platform, avoiding the need for expensive software or tools.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4" name="TextBox 3">
            <a:extLst>
              <a:ext uri="{FF2B5EF4-FFF2-40B4-BE49-F238E27FC236}">
                <a16:creationId xmlns:a16="http://schemas.microsoft.com/office/drawing/2014/main" id="{9576619B-9D71-BBDD-7E99-74ACC6FB173A}"/>
              </a:ext>
            </a:extLst>
          </p:cNvPr>
          <p:cNvSpPr txBox="1"/>
          <p:nvPr/>
        </p:nvSpPr>
        <p:spPr>
          <a:xfrm>
            <a:off x="304800" y="609600"/>
            <a:ext cx="11887200" cy="6001643"/>
          </a:xfrm>
          <a:prstGeom prst="rect">
            <a:avLst/>
          </a:prstGeom>
          <a:noFill/>
        </p:spPr>
        <p:txBody>
          <a:bodyPr wrap="square">
            <a:spAutoFit/>
          </a:bodyPr>
          <a:lstStyle/>
          <a:p>
            <a:endParaRPr lang="en-US" sz="2400" dirty="0">
              <a:latin typeface="Calibri body"/>
              <a:cs typeface="Times New Roman" panose="02020603050405020304" pitchFamily="18" charset="0"/>
            </a:endParaRPr>
          </a:p>
          <a:p>
            <a:endParaRPr lang="en-US" sz="2400" b="1" dirty="0">
              <a:cs typeface="Times New Roman" panose="02020603050405020304" pitchFamily="18" charset="0"/>
            </a:endParaRPr>
          </a:p>
          <a:p>
            <a:r>
              <a:rPr lang="en-US" sz="2400" b="1" dirty="0">
                <a:cs typeface="Times New Roman" panose="02020603050405020304" pitchFamily="18" charset="0"/>
              </a:rPr>
              <a:t>Descriptions for each of the columns in the dataset:</a:t>
            </a:r>
          </a:p>
          <a:p>
            <a:r>
              <a:rPr lang="en-US" sz="2400" b="1" dirty="0">
                <a:cs typeface="Times New Roman" panose="02020603050405020304" pitchFamily="18" charset="0"/>
              </a:rPr>
              <a:t>1. Employee ID</a:t>
            </a:r>
            <a:r>
              <a:rPr lang="en-US" sz="2400" dirty="0">
                <a:cs typeface="Times New Roman" panose="02020603050405020304" pitchFamily="18" charset="0"/>
              </a:rPr>
              <a:t>: Unique identifier for each employee in the organization.</a:t>
            </a:r>
          </a:p>
          <a:p>
            <a:r>
              <a:rPr lang="en-US" sz="2400" b="1" dirty="0">
                <a:cs typeface="Times New Roman" panose="02020603050405020304" pitchFamily="18" charset="0"/>
              </a:rPr>
              <a:t>2.First Name</a:t>
            </a:r>
            <a:r>
              <a:rPr lang="en-US" sz="2400" dirty="0">
                <a:cs typeface="Times New Roman" panose="02020603050405020304" pitchFamily="18" charset="0"/>
              </a:rPr>
              <a:t>: The first name of the employee.</a:t>
            </a:r>
          </a:p>
          <a:p>
            <a:r>
              <a:rPr lang="en-US" sz="2400" b="1" dirty="0">
                <a:cs typeface="Times New Roman" panose="02020603050405020304" pitchFamily="18" charset="0"/>
              </a:rPr>
              <a:t>3. Last Name</a:t>
            </a:r>
            <a:r>
              <a:rPr lang="en-US" sz="2400" dirty="0">
                <a:cs typeface="Times New Roman" panose="02020603050405020304" pitchFamily="18" charset="0"/>
              </a:rPr>
              <a:t>: The last name of the employee.</a:t>
            </a:r>
          </a:p>
          <a:p>
            <a:r>
              <a:rPr lang="en-US" sz="2400" b="1" dirty="0">
                <a:cs typeface="Times New Roman" panose="02020603050405020304" pitchFamily="18" charset="0"/>
              </a:rPr>
              <a:t>4.Email</a:t>
            </a:r>
            <a:r>
              <a:rPr lang="en-US" sz="2400" dirty="0">
                <a:cs typeface="Times New Roman" panose="02020603050405020304" pitchFamily="18" charset="0"/>
              </a:rPr>
              <a:t>: The address. associated with the employee's communication within the organization.</a:t>
            </a:r>
          </a:p>
          <a:p>
            <a:r>
              <a:rPr lang="en-US" sz="2400" b="1" dirty="0">
                <a:cs typeface="Times New Roman" panose="02020603050405020304" pitchFamily="18" charset="0"/>
              </a:rPr>
              <a:t>5. Business Unit</a:t>
            </a:r>
            <a:r>
              <a:rPr lang="en-US" sz="2400" dirty="0">
                <a:cs typeface="Times New Roman" panose="02020603050405020304" pitchFamily="18" charset="0"/>
              </a:rPr>
              <a:t>: specific business unit or department to which the employer belongs.</a:t>
            </a:r>
          </a:p>
          <a:p>
            <a:r>
              <a:rPr lang="en-US" sz="2400" b="1" dirty="0">
                <a:cs typeface="Times New Roman" panose="02020603050405020304" pitchFamily="18" charset="0"/>
              </a:rPr>
              <a:t>6.State</a:t>
            </a:r>
            <a:r>
              <a:rPr lang="en-US" sz="2400" dirty="0">
                <a:cs typeface="Times New Roman" panose="02020603050405020304" pitchFamily="18" charset="0"/>
              </a:rPr>
              <a:t>: The state or region where the employee is located.</a:t>
            </a:r>
            <a:endParaRPr lang="en-US" sz="2400" b="1" dirty="0">
              <a:cs typeface="Times New Roman" panose="02020603050405020304" pitchFamily="18" charset="0"/>
            </a:endParaRPr>
          </a:p>
          <a:p>
            <a:r>
              <a:rPr lang="en-US" sz="2400" b="1" dirty="0">
                <a:cs typeface="Times New Roman" panose="02020603050405020304" pitchFamily="18" charset="0"/>
              </a:rPr>
              <a:t>7.Job Function</a:t>
            </a:r>
            <a:r>
              <a:rPr lang="en-US" sz="2400" dirty="0">
                <a:cs typeface="Times New Roman" panose="02020603050405020304" pitchFamily="18" charset="0"/>
              </a:rPr>
              <a:t>: A brief description of the employee's primary job function or role.</a:t>
            </a:r>
          </a:p>
          <a:p>
            <a:r>
              <a:rPr lang="en-US" sz="2400" b="1" dirty="0">
                <a:cs typeface="Times New Roman" panose="02020603050405020304" pitchFamily="18" charset="0"/>
              </a:rPr>
              <a:t>8.Gender</a:t>
            </a:r>
            <a:r>
              <a:rPr lang="en-US" sz="2400" dirty="0">
                <a:cs typeface="Times New Roman" panose="02020603050405020304" pitchFamily="18" charset="0"/>
              </a:rPr>
              <a:t>: A code representing Die gender of the employee (e.g.. M for Male, I for Female, N for Non-binary.</a:t>
            </a:r>
          </a:p>
          <a:p>
            <a:r>
              <a:rPr lang="en-US" sz="2400" b="1" dirty="0">
                <a:cs typeface="Times New Roman" panose="02020603050405020304" pitchFamily="18" charset="0"/>
              </a:rPr>
              <a:t>9.Performance Score</a:t>
            </a:r>
            <a:r>
              <a:rPr lang="en-US" sz="2400" dirty="0">
                <a:cs typeface="Times New Roman" panose="02020603050405020304" pitchFamily="18" charset="0"/>
              </a:rPr>
              <a:t>: A score indicating the employee's performance level (e.g., Excellent, Satisfactory, Needs Improvement).</a:t>
            </a:r>
          </a:p>
          <a:p>
            <a:r>
              <a:rPr lang="en-US" sz="2400" b="1" dirty="0">
                <a:cs typeface="Times New Roman" panose="02020603050405020304" pitchFamily="18" charset="0"/>
              </a:rPr>
              <a:t>10. Current Employee Rating</a:t>
            </a:r>
            <a:r>
              <a:rPr lang="en-US" sz="2400" dirty="0">
                <a:cs typeface="Times New Roman" panose="02020603050405020304" pitchFamily="18" charset="0"/>
              </a:rPr>
              <a:t>: The current rating or evaluation of the employee's overall performance.</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 name="TextBox 9">
            <a:extLst>
              <a:ext uri="{FF2B5EF4-FFF2-40B4-BE49-F238E27FC236}">
                <a16:creationId xmlns:a16="http://schemas.microsoft.com/office/drawing/2014/main" id="{7A97C11C-2DB1-95A5-34BA-DCA89C8027EB}"/>
              </a:ext>
            </a:extLst>
          </p:cNvPr>
          <p:cNvSpPr txBox="1"/>
          <p:nvPr/>
        </p:nvSpPr>
        <p:spPr>
          <a:xfrm>
            <a:off x="3052916" y="2143713"/>
            <a:ext cx="6105832" cy="3416320"/>
          </a:xfrm>
          <a:prstGeom prst="rect">
            <a:avLst/>
          </a:prstGeom>
          <a:noFill/>
        </p:spPr>
        <p:txBody>
          <a:bodyPr wrap="square">
            <a:spAutoFit/>
          </a:bodyPr>
          <a:lstStyle/>
          <a:p>
            <a:r>
              <a:rPr lang="en-IN" sz="2400" b="1" dirty="0"/>
              <a:t>Predictive Analytics:</a:t>
            </a:r>
            <a:r>
              <a:rPr lang="en-IN" sz="2400" dirty="0"/>
              <a:t> Integrating predictive models. to forecast future performance trends based on historical data, giving managers a proactive approach to workforce planning.</a:t>
            </a:r>
          </a:p>
          <a:p>
            <a:endParaRPr lang="en-IN" sz="2400" dirty="0"/>
          </a:p>
          <a:p>
            <a:r>
              <a:rPr lang="en-IN" sz="2400" b="1" dirty="0"/>
              <a:t>Automated Alerts: </a:t>
            </a:r>
            <a:r>
              <a:rPr lang="en-IN" sz="2400" dirty="0"/>
              <a:t>The tool can be set up to send automated alerts for critical performance issues. ensuring that managers are immediately notified when attention is needed.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360</TotalTime>
  <Words>875</Words>
  <Application>Microsoft Office PowerPoint</Application>
  <PresentationFormat>Widescreen</PresentationFormat>
  <Paragraphs>83</Paragraphs>
  <Slides>13</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Calibri</vt:lpstr>
      <vt:lpstr>Calibri body</vt:lpstr>
      <vt:lpstr>Roboto</vt:lpstr>
      <vt:lpstr>Times New Roman</vt:lpstr>
      <vt:lpstr>Trebuchet MS</vt:lpstr>
      <vt:lpstr>Wingdings</vt:lpstr>
      <vt:lpstr>Office Theme</vt:lpstr>
      <vt:lpstr> 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JES</cp:lastModifiedBy>
  <cp:revision>17</cp:revision>
  <dcterms:created xsi:type="dcterms:W3CDTF">2024-03-29T15:07:22Z</dcterms:created>
  <dcterms:modified xsi:type="dcterms:W3CDTF">2024-09-02T14:24:41Z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