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l" userId="602d88d2f7b1df2a" providerId="LiveId" clId="{F78D3C89-6143-4E99-B2E3-325E4D5E3BA5}"/>
    <pc:docChg chg="undo custSel addSld modSld">
      <pc:chgData name="anand l" userId="602d88d2f7b1df2a" providerId="LiveId" clId="{F78D3C89-6143-4E99-B2E3-325E4D5E3BA5}" dt="2022-09-20T09:39:03.406" v="116" actId="14100"/>
      <pc:docMkLst>
        <pc:docMk/>
      </pc:docMkLst>
      <pc:sldChg chg="modSp mod">
        <pc:chgData name="anand l" userId="602d88d2f7b1df2a" providerId="LiveId" clId="{F78D3C89-6143-4E99-B2E3-325E4D5E3BA5}" dt="2022-09-20T07:14:41.855" v="15" actId="115"/>
        <pc:sldMkLst>
          <pc:docMk/>
          <pc:sldMk cId="3912747309" sldId="268"/>
        </pc:sldMkLst>
        <pc:spChg chg="mod">
          <ac:chgData name="anand l" userId="602d88d2f7b1df2a" providerId="LiveId" clId="{F78D3C89-6143-4E99-B2E3-325E4D5E3BA5}" dt="2022-09-20T07:14:41.855" v="15" actId="115"/>
          <ac:spMkLst>
            <pc:docMk/>
            <pc:sldMk cId="3912747309" sldId="268"/>
            <ac:spMk id="7" creationId="{D4823645-1EF9-7BE8-1AD3-BAA04F75D89C}"/>
          </ac:spMkLst>
        </pc:spChg>
      </pc:sldChg>
      <pc:sldChg chg="modSp mod">
        <pc:chgData name="anand l" userId="602d88d2f7b1df2a" providerId="LiveId" clId="{F78D3C89-6143-4E99-B2E3-325E4D5E3BA5}" dt="2022-09-20T09:39:03.406" v="116" actId="14100"/>
        <pc:sldMkLst>
          <pc:docMk/>
          <pc:sldMk cId="2482546811" sldId="310"/>
        </pc:sldMkLst>
        <pc:graphicFrameChg chg="modGraphic">
          <ac:chgData name="anand l" userId="602d88d2f7b1df2a" providerId="LiveId" clId="{F78D3C89-6143-4E99-B2E3-325E4D5E3BA5}" dt="2022-09-20T09:39:03.406" v="116" actId="14100"/>
          <ac:graphicFrameMkLst>
            <pc:docMk/>
            <pc:sldMk cId="2482546811" sldId="310"/>
            <ac:graphicFrameMk id="7" creationId="{3300077D-5293-6A06-F3B7-5B46E483A1CD}"/>
          </ac:graphicFrameMkLst>
        </pc:graphicFrameChg>
      </pc:sldChg>
      <pc:sldChg chg="modSp mod">
        <pc:chgData name="anand l" userId="602d88d2f7b1df2a" providerId="LiveId" clId="{F78D3C89-6143-4E99-B2E3-325E4D5E3BA5}" dt="2022-09-20T07:15:56.309" v="19" actId="1076"/>
        <pc:sldMkLst>
          <pc:docMk/>
          <pc:sldMk cId="2594324736" sldId="311"/>
        </pc:sldMkLst>
        <pc:graphicFrameChg chg="mod">
          <ac:chgData name="anand l" userId="602d88d2f7b1df2a" providerId="LiveId" clId="{F78D3C89-6143-4E99-B2E3-325E4D5E3BA5}" dt="2022-09-20T07:15:56.309" v="19" actId="1076"/>
          <ac:graphicFrameMkLst>
            <pc:docMk/>
            <pc:sldMk cId="2594324736" sldId="311"/>
            <ac:graphicFrameMk id="2" creationId="{8EFFA133-18C9-AA58-CFAF-7A0C5E583978}"/>
          </ac:graphicFrameMkLst>
        </pc:graphicFrameChg>
      </pc:sldChg>
      <pc:sldChg chg="modSp mod">
        <pc:chgData name="anand l" userId="602d88d2f7b1df2a" providerId="LiveId" clId="{F78D3C89-6143-4E99-B2E3-325E4D5E3BA5}" dt="2022-09-20T07:15:40.010" v="18" actId="1076"/>
        <pc:sldMkLst>
          <pc:docMk/>
          <pc:sldMk cId="2678896617" sldId="312"/>
        </pc:sldMkLst>
        <pc:graphicFrameChg chg="mod">
          <ac:chgData name="anand l" userId="602d88d2f7b1df2a" providerId="LiveId" clId="{F78D3C89-6143-4E99-B2E3-325E4D5E3BA5}" dt="2022-09-20T07:15:40.010" v="18" actId="1076"/>
          <ac:graphicFrameMkLst>
            <pc:docMk/>
            <pc:sldMk cId="2678896617" sldId="312"/>
            <ac:graphicFrameMk id="2" creationId="{2C70C915-95FD-CE98-A112-4E135C09235D}"/>
          </ac:graphicFrameMkLst>
        </pc:graphicFrameChg>
      </pc:sldChg>
      <pc:sldChg chg="modSp mod">
        <pc:chgData name="anand l" userId="602d88d2f7b1df2a" providerId="LiveId" clId="{F78D3C89-6143-4E99-B2E3-325E4D5E3BA5}" dt="2022-09-20T07:15:26.444" v="17" actId="1076"/>
        <pc:sldMkLst>
          <pc:docMk/>
          <pc:sldMk cId="1382346772" sldId="313"/>
        </pc:sldMkLst>
        <pc:graphicFrameChg chg="mod">
          <ac:chgData name="anand l" userId="602d88d2f7b1df2a" providerId="LiveId" clId="{F78D3C89-6143-4E99-B2E3-325E4D5E3BA5}" dt="2022-09-20T07:15:26.444" v="17" actId="1076"/>
          <ac:graphicFrameMkLst>
            <pc:docMk/>
            <pc:sldMk cId="1382346772" sldId="313"/>
            <ac:graphicFrameMk id="4" creationId="{0CC78164-5EAB-8451-81D3-79A956439322}"/>
          </ac:graphicFrameMkLst>
        </pc:graphicFrameChg>
      </pc:sldChg>
      <pc:sldChg chg="modSp mod">
        <pc:chgData name="anand l" userId="602d88d2f7b1df2a" providerId="LiveId" clId="{F78D3C89-6143-4E99-B2E3-325E4D5E3BA5}" dt="2022-09-20T07:15:09.889" v="16" actId="1076"/>
        <pc:sldMkLst>
          <pc:docMk/>
          <pc:sldMk cId="2516711318" sldId="315"/>
        </pc:sldMkLst>
        <pc:graphicFrameChg chg="mod">
          <ac:chgData name="anand l" userId="602d88d2f7b1df2a" providerId="LiveId" clId="{F78D3C89-6143-4E99-B2E3-325E4D5E3BA5}" dt="2022-09-20T07:15:09.889" v="16" actId="1076"/>
          <ac:graphicFrameMkLst>
            <pc:docMk/>
            <pc:sldMk cId="2516711318" sldId="315"/>
            <ac:graphicFrameMk id="2" creationId="{73323225-47D6-BC8E-30D2-6D5CBD922CB6}"/>
          </ac:graphicFrameMkLst>
        </pc:graphicFrameChg>
      </pc:sldChg>
      <pc:sldChg chg="addSp modSp new mod">
        <pc:chgData name="anand l" userId="602d88d2f7b1df2a" providerId="LiveId" clId="{F78D3C89-6143-4E99-B2E3-325E4D5E3BA5}" dt="2022-09-20T09:28:30.206" v="44" actId="2711"/>
        <pc:sldMkLst>
          <pc:docMk/>
          <pc:sldMk cId="989184307" sldId="316"/>
        </pc:sldMkLst>
        <pc:graphicFrameChg chg="add mod modGraphic">
          <ac:chgData name="anand l" userId="602d88d2f7b1df2a" providerId="LiveId" clId="{F78D3C89-6143-4E99-B2E3-325E4D5E3BA5}" dt="2022-09-20T09:28:30.206" v="44" actId="2711"/>
          <ac:graphicFrameMkLst>
            <pc:docMk/>
            <pc:sldMk cId="989184307" sldId="316"/>
            <ac:graphicFrameMk id="2" creationId="{0E45B81D-3807-B0BC-F6AD-12D062C87B42}"/>
          </ac:graphicFrameMkLst>
        </pc:graphicFrameChg>
      </pc:sldChg>
      <pc:sldChg chg="addSp modSp new mod">
        <pc:chgData name="anand l" userId="602d88d2f7b1df2a" providerId="LiveId" clId="{F78D3C89-6143-4E99-B2E3-325E4D5E3BA5}" dt="2022-09-20T09:34:13.841" v="85" actId="20577"/>
        <pc:sldMkLst>
          <pc:docMk/>
          <pc:sldMk cId="879459219" sldId="317"/>
        </pc:sldMkLst>
        <pc:graphicFrameChg chg="add mod modGraphic">
          <ac:chgData name="anand l" userId="602d88d2f7b1df2a" providerId="LiveId" clId="{F78D3C89-6143-4E99-B2E3-325E4D5E3BA5}" dt="2022-09-20T09:34:13.841" v="85" actId="20577"/>
          <ac:graphicFrameMkLst>
            <pc:docMk/>
            <pc:sldMk cId="879459219" sldId="317"/>
            <ac:graphicFrameMk id="2" creationId="{8B554824-EA47-F845-3703-133E3C4BF310}"/>
          </ac:graphicFrameMkLst>
        </pc:graphicFrameChg>
      </pc:sldChg>
      <pc:sldChg chg="addSp delSp modSp new mod">
        <pc:chgData name="anand l" userId="602d88d2f7b1df2a" providerId="LiveId" clId="{F78D3C89-6143-4E99-B2E3-325E4D5E3BA5}" dt="2022-09-20T09:35:42.291" v="94" actId="20577"/>
        <pc:sldMkLst>
          <pc:docMk/>
          <pc:sldMk cId="797973804" sldId="318"/>
        </pc:sldMkLst>
        <pc:spChg chg="add del">
          <ac:chgData name="anand l" userId="602d88d2f7b1df2a" providerId="LiveId" clId="{F78D3C89-6143-4E99-B2E3-325E4D5E3BA5}" dt="2022-09-20T09:31:26.515" v="63" actId="22"/>
          <ac:spMkLst>
            <pc:docMk/>
            <pc:sldMk cId="797973804" sldId="318"/>
            <ac:spMk id="3" creationId="{A48C84D0-C3FA-7DD2-03B3-3CF32C05764D}"/>
          </ac:spMkLst>
        </pc:spChg>
        <pc:graphicFrameChg chg="add mod modGraphic">
          <ac:chgData name="anand l" userId="602d88d2f7b1df2a" providerId="LiveId" clId="{F78D3C89-6143-4E99-B2E3-325E4D5E3BA5}" dt="2022-09-20T09:35:42.291" v="94" actId="20577"/>
          <ac:graphicFrameMkLst>
            <pc:docMk/>
            <pc:sldMk cId="797973804" sldId="318"/>
            <ac:graphicFrameMk id="4" creationId="{A15F6EF6-4A71-F05D-E5AF-6583F5116CFE}"/>
          </ac:graphicFrameMkLst>
        </pc:graphicFrameChg>
      </pc:sldChg>
      <pc:sldChg chg="addSp modSp new mod">
        <pc:chgData name="anand l" userId="602d88d2f7b1df2a" providerId="LiveId" clId="{F78D3C89-6143-4E99-B2E3-325E4D5E3BA5}" dt="2022-09-20T09:38:12.498" v="113" actId="113"/>
        <pc:sldMkLst>
          <pc:docMk/>
          <pc:sldMk cId="4242856755" sldId="319"/>
        </pc:sldMkLst>
        <pc:graphicFrameChg chg="add mod modGraphic">
          <ac:chgData name="anand l" userId="602d88d2f7b1df2a" providerId="LiveId" clId="{F78D3C89-6143-4E99-B2E3-325E4D5E3BA5}" dt="2022-09-20T09:38:12.498" v="113" actId="113"/>
          <ac:graphicFrameMkLst>
            <pc:docMk/>
            <pc:sldMk cId="4242856755" sldId="319"/>
            <ac:graphicFrameMk id="2" creationId="{20EBD7B6-A50A-ED5D-25CB-ADC12BADC4B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47410"/>
            <a:ext cx="6253317" cy="3686015"/>
          </a:xfrm>
        </p:spPr>
        <p:txBody>
          <a:bodyPr>
            <a:normAutofit/>
          </a:bodyPr>
          <a:lstStyle/>
          <a:p>
            <a:r>
              <a:rPr lang="en-US" sz="8000" dirty="0"/>
              <a:t>Literature Survey</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7" name="TextBox 6">
            <a:extLst>
              <a:ext uri="{FF2B5EF4-FFF2-40B4-BE49-F238E27FC236}">
                <a16:creationId xmlns:a16="http://schemas.microsoft.com/office/drawing/2014/main" id="{D4823645-1EF9-7BE8-1AD3-BAA04F75D89C}"/>
              </a:ext>
            </a:extLst>
          </p:cNvPr>
          <p:cNvSpPr txBox="1"/>
          <p:nvPr/>
        </p:nvSpPr>
        <p:spPr>
          <a:xfrm>
            <a:off x="744179" y="4431804"/>
            <a:ext cx="3777945" cy="1669496"/>
          </a:xfrm>
          <a:prstGeom prst="rect">
            <a:avLst/>
          </a:prstGeom>
          <a:noFill/>
        </p:spPr>
        <p:txBody>
          <a:bodyPr wrap="square" rtlCol="0">
            <a:spAutoFit/>
          </a:bodyPr>
          <a:lstStyle/>
          <a:p>
            <a:pPr>
              <a:lnSpc>
                <a:spcPct val="150000"/>
              </a:lnSpc>
            </a:pPr>
            <a:r>
              <a:rPr lang="en-US" sz="1400" u="sng" dirty="0">
                <a:latin typeface="Times New Roman" panose="02020603050405020304" pitchFamily="18" charset="0"/>
                <a:cs typeface="Times New Roman" panose="02020603050405020304" pitchFamily="18" charset="0"/>
              </a:rPr>
              <a:t>BY</a:t>
            </a:r>
            <a:endParaRPr lang="en-US" sz="700" u="sng"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TAMILMANI R - 1911020</a:t>
            </a:r>
          </a:p>
          <a:p>
            <a:pPr marL="285750" indent="-285750">
              <a:lnSpc>
                <a:spcPct val="15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ROHITH SANKAR - 1911043</a:t>
            </a:r>
          </a:p>
          <a:p>
            <a:pPr marL="285750" indent="-285750">
              <a:lnSpc>
                <a:spcPct val="15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KARTHIKA M - 1911074</a:t>
            </a:r>
          </a:p>
          <a:p>
            <a:pPr marL="285750" indent="-285750">
              <a:lnSpc>
                <a:spcPct val="15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NINSHIYA MARY J - 1911092</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5F6EF6-4A71-F05D-E5AF-6583F5116CFE}"/>
              </a:ext>
            </a:extLst>
          </p:cNvPr>
          <p:cNvGraphicFramePr>
            <a:graphicFrameLocks noGrp="1"/>
          </p:cNvGraphicFramePr>
          <p:nvPr>
            <p:extLst>
              <p:ext uri="{D42A27DB-BD31-4B8C-83A1-F6EECF244321}">
                <p14:modId xmlns:p14="http://schemas.microsoft.com/office/powerpoint/2010/main" val="3814370434"/>
              </p:ext>
            </p:extLst>
          </p:nvPr>
        </p:nvGraphicFramePr>
        <p:xfrm>
          <a:off x="247996" y="254462"/>
          <a:ext cx="11696008" cy="5895122"/>
        </p:xfrm>
        <a:graphic>
          <a:graphicData uri="http://schemas.openxmlformats.org/drawingml/2006/table">
            <a:tbl>
              <a:tblPr firstRow="1" bandRow="1">
                <a:tableStyleId>{5C22544A-7EE6-4342-B048-85BDC9FD1C3A}</a:tableStyleId>
              </a:tblPr>
              <a:tblGrid>
                <a:gridCol w="2934709">
                  <a:extLst>
                    <a:ext uri="{9D8B030D-6E8A-4147-A177-3AD203B41FA5}">
                      <a16:colId xmlns:a16="http://schemas.microsoft.com/office/drawing/2014/main" val="1572658363"/>
                    </a:ext>
                  </a:extLst>
                </a:gridCol>
                <a:gridCol w="2913295">
                  <a:extLst>
                    <a:ext uri="{9D8B030D-6E8A-4147-A177-3AD203B41FA5}">
                      <a16:colId xmlns:a16="http://schemas.microsoft.com/office/drawing/2014/main" val="409407428"/>
                    </a:ext>
                  </a:extLst>
                </a:gridCol>
                <a:gridCol w="2924002">
                  <a:extLst>
                    <a:ext uri="{9D8B030D-6E8A-4147-A177-3AD203B41FA5}">
                      <a16:colId xmlns:a16="http://schemas.microsoft.com/office/drawing/2014/main" val="3914344785"/>
                    </a:ext>
                  </a:extLst>
                </a:gridCol>
                <a:gridCol w="2924002">
                  <a:extLst>
                    <a:ext uri="{9D8B030D-6E8A-4147-A177-3AD203B41FA5}">
                      <a16:colId xmlns:a16="http://schemas.microsoft.com/office/drawing/2014/main" val="3282897579"/>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1934000"/>
                  </a:ext>
                </a:extLst>
              </a:tr>
              <a:tr h="5529362">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Sulfur Hexafluoride Gas Leakage Monitoring and Early-Warning Method for Electrical Power Facilities</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Chunrui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Liu;Fujie</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Deng;Lei</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Shi;Feng</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Wang</a:t>
                      </a:r>
                      <a:endParaRPr lang="en-GB" sz="18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2020</a:t>
                      </a:r>
                      <a:endParaRPr lang="en-GB" b="0" dirty="0">
                        <a:latin typeface="Times New Roman" panose="02020603050405020304" pitchFamily="18" charset="0"/>
                        <a:cs typeface="Times New Roman" panose="02020603050405020304" pitchFamily="18" charset="0"/>
                      </a:endParaRPr>
                    </a:p>
                  </a:txBody>
                  <a:tcPr/>
                </a:tc>
                <a:tc>
                  <a:txBody>
                    <a:bodyPr/>
                    <a:lstStyle/>
                    <a:p>
                      <a:pPr rtl="0"/>
                      <a:r>
                        <a:rPr lang="en-US" sz="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a:t>
                      </a:r>
                      <a:r>
                        <a:rPr lang="en-US" sz="10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Most</a:t>
                      </a:r>
                      <a:r>
                        <a:rPr lang="en-US" sz="1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transformer substations in power supply facilities rely on sulfur hexafluoride electrical equipment. A sulfur hexafluoride gas leak can cause serious health concerns if effective measures are not adopted in time. Therefore, in this study, a sulfur hexafluoride gas leakage monitoring, early-warning, and emergency disposal model was established. First, taking the main transformer chamber of an underground transformer substation as the research object, a 3D-model was built, and a numerical simulation was performed. Second, the simulation results were utilized to determine the dispersion and concentration distribution of the sulfur hexafluoride gas, identify concentration-sensitive areas, and arrange sensors based on the simulation results, to ensure early-warning in case of leaks. Then, a sulfur hexafluoride gas leakage monitoring and early-warning model was built based on the data collected using sensors at the monitoring points; thereafter, a construction method was developed for a sulfur hexafluoride gas leakage emergency disposal model, which can be referenced to establish a leakage gas recycling system. This paper also provides some recommendations regarding the determination of the optimal conditions for this emergency recycling device, which can be utilized to maintain the concentration of sulfur hexafluoride gas below a specified value and to construct a recycling time prediction model. The results of the study can provide a theoretical basis for sulfur hexafluoride gas leakage early-warning and emergency disposal, which will contribute to the prevention of suffocation-related accidents</a:t>
                      </a:r>
                      <a:endParaRPr lang="en-US" sz="3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8016825"/>
                  </a:ext>
                </a:extLst>
              </a:tr>
            </a:tbl>
          </a:graphicData>
        </a:graphic>
      </p:graphicFrame>
    </p:spTree>
    <p:extLst>
      <p:ext uri="{BB962C8B-B14F-4D97-AF65-F5344CB8AC3E}">
        <p14:creationId xmlns:p14="http://schemas.microsoft.com/office/powerpoint/2010/main" val="79797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EBD7B6-A50A-ED5D-25CB-ADC12BADC4B5}"/>
              </a:ext>
            </a:extLst>
          </p:cNvPr>
          <p:cNvGraphicFramePr>
            <a:graphicFrameLocks noGrp="1"/>
          </p:cNvGraphicFramePr>
          <p:nvPr>
            <p:extLst>
              <p:ext uri="{D42A27DB-BD31-4B8C-83A1-F6EECF244321}">
                <p14:modId xmlns:p14="http://schemas.microsoft.com/office/powerpoint/2010/main" val="1789275144"/>
              </p:ext>
            </p:extLst>
          </p:nvPr>
        </p:nvGraphicFramePr>
        <p:xfrm>
          <a:off x="247996" y="262775"/>
          <a:ext cx="11696008" cy="5895122"/>
        </p:xfrm>
        <a:graphic>
          <a:graphicData uri="http://schemas.openxmlformats.org/drawingml/2006/table">
            <a:tbl>
              <a:tblPr firstRow="1" bandRow="1">
                <a:tableStyleId>{5C22544A-7EE6-4342-B048-85BDC9FD1C3A}</a:tableStyleId>
              </a:tblPr>
              <a:tblGrid>
                <a:gridCol w="2934709">
                  <a:extLst>
                    <a:ext uri="{9D8B030D-6E8A-4147-A177-3AD203B41FA5}">
                      <a16:colId xmlns:a16="http://schemas.microsoft.com/office/drawing/2014/main" val="1932976572"/>
                    </a:ext>
                  </a:extLst>
                </a:gridCol>
                <a:gridCol w="2913295">
                  <a:extLst>
                    <a:ext uri="{9D8B030D-6E8A-4147-A177-3AD203B41FA5}">
                      <a16:colId xmlns:a16="http://schemas.microsoft.com/office/drawing/2014/main" val="195423008"/>
                    </a:ext>
                  </a:extLst>
                </a:gridCol>
                <a:gridCol w="2924002">
                  <a:extLst>
                    <a:ext uri="{9D8B030D-6E8A-4147-A177-3AD203B41FA5}">
                      <a16:colId xmlns:a16="http://schemas.microsoft.com/office/drawing/2014/main" val="2965795703"/>
                    </a:ext>
                  </a:extLst>
                </a:gridCol>
                <a:gridCol w="2924002">
                  <a:extLst>
                    <a:ext uri="{9D8B030D-6E8A-4147-A177-3AD203B41FA5}">
                      <a16:colId xmlns:a16="http://schemas.microsoft.com/office/drawing/2014/main" val="69964774"/>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7289314"/>
                  </a:ext>
                </a:extLst>
              </a:tr>
              <a:tr h="5529362">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 Smart Natural Gas Leakage Detection and Control System for Gas Distribution Companies of Bangladesh using IoT</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Hilton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Paul;Mohammad</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Khalid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Saifullah;Md</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Monirul</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Kabir</a:t>
                      </a:r>
                      <a:endParaRPr lang="en-GB" sz="18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2021</a:t>
                      </a:r>
                      <a:endParaRPr lang="en-GB" b="0" dirty="0">
                        <a:latin typeface="Times New Roman" panose="02020603050405020304" pitchFamily="18" charset="0"/>
                        <a:cs typeface="Times New Roman" panose="02020603050405020304" pitchFamily="18" charset="0"/>
                      </a:endParaRPr>
                    </a:p>
                  </a:txBody>
                  <a:tcPr/>
                </a:tc>
                <a:tc>
                  <a:txBody>
                    <a:bodyPr/>
                    <a:lstStyle/>
                    <a:p>
                      <a:pPr rtl="0"/>
                      <a:r>
                        <a:rPr lang="en-US" sz="13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This paper proposes a smart mobile based model of gas leakage detection and control for gas distribution system of Bangladesh using IoT, called as smart natural gas leakage detection and control system (SNLDCS). The proposed SNLDCS has been implemented in both software and hardware modules. The existing researches are about Liquefied Petroleum Gas (LPG) leakage detection that are used for cylinder gas. Therefore, these models are not suitable for gas distributions companies of Bangladesh where natural gas leakage is being controlled from remote </a:t>
                      </a:r>
                      <a:r>
                        <a:rPr lang="en-US" sz="13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placesThe</a:t>
                      </a:r>
                      <a:r>
                        <a:rPr lang="en-US" sz="13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experimental results confirm that, implementation of SNLDCS model in gas distribution system in Bangladesh can provide the quickest detection and rapid resolve of gas leakage. As a result, it will increase safety, decreases system loss and reduces Greenhouse Gas (GHG) emission in the air</a:t>
                      </a:r>
                      <a:endParaRPr lang="en-US" sz="13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4697781"/>
                  </a:ext>
                </a:extLst>
              </a:tr>
            </a:tbl>
          </a:graphicData>
        </a:graphic>
      </p:graphicFrame>
    </p:spTree>
    <p:extLst>
      <p:ext uri="{BB962C8B-B14F-4D97-AF65-F5344CB8AC3E}">
        <p14:creationId xmlns:p14="http://schemas.microsoft.com/office/powerpoint/2010/main" val="424285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3300077D-5293-6A06-F3B7-5B46E483A1CD}"/>
              </a:ext>
            </a:extLst>
          </p:cNvPr>
          <p:cNvGraphicFramePr>
            <a:graphicFrameLocks noGrp="1"/>
          </p:cNvGraphicFramePr>
          <p:nvPr>
            <p:extLst>
              <p:ext uri="{D42A27DB-BD31-4B8C-83A1-F6EECF244321}">
                <p14:modId xmlns:p14="http://schemas.microsoft.com/office/powerpoint/2010/main" val="564709903"/>
              </p:ext>
            </p:extLst>
          </p:nvPr>
        </p:nvGraphicFramePr>
        <p:xfrm>
          <a:off x="364374" y="324196"/>
          <a:ext cx="11463252" cy="5744095"/>
        </p:xfrm>
        <a:graphic>
          <a:graphicData uri="http://schemas.openxmlformats.org/drawingml/2006/table">
            <a:tbl>
              <a:tblPr firstRow="1" bandRow="1">
                <a:tableStyleId>{5C22544A-7EE6-4342-B048-85BDC9FD1C3A}</a:tableStyleId>
              </a:tblPr>
              <a:tblGrid>
                <a:gridCol w="2865813">
                  <a:extLst>
                    <a:ext uri="{9D8B030D-6E8A-4147-A177-3AD203B41FA5}">
                      <a16:colId xmlns:a16="http://schemas.microsoft.com/office/drawing/2014/main" val="3218372778"/>
                    </a:ext>
                  </a:extLst>
                </a:gridCol>
                <a:gridCol w="2865813">
                  <a:extLst>
                    <a:ext uri="{9D8B030D-6E8A-4147-A177-3AD203B41FA5}">
                      <a16:colId xmlns:a16="http://schemas.microsoft.com/office/drawing/2014/main" val="2462263960"/>
                    </a:ext>
                  </a:extLst>
                </a:gridCol>
                <a:gridCol w="2865813">
                  <a:extLst>
                    <a:ext uri="{9D8B030D-6E8A-4147-A177-3AD203B41FA5}">
                      <a16:colId xmlns:a16="http://schemas.microsoft.com/office/drawing/2014/main" val="1251908422"/>
                    </a:ext>
                  </a:extLst>
                </a:gridCol>
                <a:gridCol w="2865813">
                  <a:extLst>
                    <a:ext uri="{9D8B030D-6E8A-4147-A177-3AD203B41FA5}">
                      <a16:colId xmlns:a16="http://schemas.microsoft.com/office/drawing/2014/main" val="607565121"/>
                    </a:ext>
                  </a:extLst>
                </a:gridCol>
              </a:tblGrid>
              <a:tr h="452766">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4042943"/>
                  </a:ext>
                </a:extLst>
              </a:tr>
              <a:tr h="5291329">
                <a:tc>
                  <a:txBody>
                    <a:bodyPr/>
                    <a:lstStyle/>
                    <a:p>
                      <a:r>
                        <a:rPr lang="en-US" dirty="0">
                          <a:latin typeface="Times New Roman" panose="02020603050405020304" pitchFamily="18" charset="0"/>
                          <a:cs typeface="Times New Roman" panose="02020603050405020304" pitchFamily="18" charset="0"/>
                        </a:rPr>
                        <a:t>LPG Monitoring and Leakage Detection System</a:t>
                      </a:r>
                      <a:endParaRPr lang="en-GB" dirty="0">
                        <a:latin typeface="Times New Roman" panose="02020603050405020304" pitchFamily="18" charset="0"/>
                        <a:cs typeface="Times New Roman" panose="02020603050405020304" pitchFamily="18" charset="0"/>
                      </a:endParaRPr>
                    </a:p>
                  </a:txBody>
                  <a:tcPr/>
                </a:tc>
                <a:tc>
                  <a:txBody>
                    <a:bodyPr/>
                    <a:lstStyle/>
                    <a:p>
                      <a:pPr rtl="0"/>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Shruthi Unnikrishnan; Mohammed Razil;</a:t>
                      </a:r>
                      <a:endParaRPr lang="en-GB" b="0" u="none" dirty="0">
                        <a:effectLst/>
                        <a:latin typeface="Times New Roman" panose="02020603050405020304" pitchFamily="18" charset="0"/>
                        <a:cs typeface="Times New Roman" panose="02020603050405020304" pitchFamily="18" charset="0"/>
                      </a:endParaRPr>
                    </a:p>
                    <a:p>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JoshuaBenny</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Shelvin Varghese; C. V. Hari</a:t>
                      </a:r>
                      <a:endParaRPr lang="en-GB" b="0" u="none" dirty="0">
                        <a:latin typeface="Times New Roman" panose="02020603050405020304" pitchFamily="18" charset="0"/>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2017</a:t>
                      </a:r>
                      <a:endParaRPr lang="en-GB" b="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In this paper, we have proposed a Liquefied Petroleum Gas (LPG) monitoring and leakage detection system. With the large demand and use of LPG, this system would be helpful to monitor the usage of LPG on a regular basis and to alert about any hazards that may occur due to LPG leakage. We have designed a system that alerts the user of the amount of LPG left so that appropriate measures can be taken. Since LPG is a highly hazardous and inflammable gas, we have also designed a system to alert the user with an alarm when there is a leakage of LPG so that measures are taken to avoid an explosion.</a:t>
                      </a:r>
                      <a:endParaRPr lang="en-GB"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3444351"/>
                  </a:ext>
                </a:extLst>
              </a:tr>
            </a:tbl>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8EFFA133-18C9-AA58-CFAF-7A0C5E583978}"/>
              </a:ext>
            </a:extLst>
          </p:cNvPr>
          <p:cNvGraphicFramePr>
            <a:graphicFrameLocks noGrp="1"/>
          </p:cNvGraphicFramePr>
          <p:nvPr>
            <p:extLst>
              <p:ext uri="{D42A27DB-BD31-4B8C-83A1-F6EECF244321}">
                <p14:modId xmlns:p14="http://schemas.microsoft.com/office/powerpoint/2010/main" val="1627965649"/>
              </p:ext>
            </p:extLst>
          </p:nvPr>
        </p:nvGraphicFramePr>
        <p:xfrm>
          <a:off x="247996" y="290946"/>
          <a:ext cx="11696008" cy="5895122"/>
        </p:xfrm>
        <a:graphic>
          <a:graphicData uri="http://schemas.openxmlformats.org/drawingml/2006/table">
            <a:tbl>
              <a:tblPr firstRow="1" bandRow="1">
                <a:tableStyleId>{5C22544A-7EE6-4342-B048-85BDC9FD1C3A}</a:tableStyleId>
              </a:tblPr>
              <a:tblGrid>
                <a:gridCol w="2924002">
                  <a:extLst>
                    <a:ext uri="{9D8B030D-6E8A-4147-A177-3AD203B41FA5}">
                      <a16:colId xmlns:a16="http://schemas.microsoft.com/office/drawing/2014/main" val="3218372778"/>
                    </a:ext>
                  </a:extLst>
                </a:gridCol>
                <a:gridCol w="2924002">
                  <a:extLst>
                    <a:ext uri="{9D8B030D-6E8A-4147-A177-3AD203B41FA5}">
                      <a16:colId xmlns:a16="http://schemas.microsoft.com/office/drawing/2014/main" val="2462263960"/>
                    </a:ext>
                  </a:extLst>
                </a:gridCol>
                <a:gridCol w="2924002">
                  <a:extLst>
                    <a:ext uri="{9D8B030D-6E8A-4147-A177-3AD203B41FA5}">
                      <a16:colId xmlns:a16="http://schemas.microsoft.com/office/drawing/2014/main" val="1251908422"/>
                    </a:ext>
                  </a:extLst>
                </a:gridCol>
                <a:gridCol w="2924002">
                  <a:extLst>
                    <a:ext uri="{9D8B030D-6E8A-4147-A177-3AD203B41FA5}">
                      <a16:colId xmlns:a16="http://schemas.microsoft.com/office/drawing/2014/main" val="607565121"/>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4042943"/>
                  </a:ext>
                </a:extLst>
              </a:tr>
              <a:tr h="5529362">
                <a:tc>
                  <a:txBody>
                    <a:bodyPr/>
                    <a:lstStyle/>
                    <a:p>
                      <a:r>
                        <a:rPr lang="en-US" dirty="0">
                          <a:latin typeface="Times New Roman" panose="02020603050405020304" pitchFamily="18" charset="0"/>
                          <a:cs typeface="Times New Roman" panose="02020603050405020304" pitchFamily="18" charset="0"/>
                        </a:rPr>
                        <a:t>Wireless Gas Leak Detection and Localization</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 </a:t>
                      </a:r>
                      <a:r>
                        <a:rPr lang="en-US" dirty="0" err="1">
                          <a:latin typeface="Times New Roman" panose="02020603050405020304" pitchFamily="18" charset="0"/>
                          <a:cs typeface="Times New Roman" panose="02020603050405020304" pitchFamily="18" charset="0"/>
                        </a:rPr>
                        <a:t>Chraim</a:t>
                      </a:r>
                      <a:r>
                        <a:rPr lang="en-US" dirty="0">
                          <a:latin typeface="Times New Roman" panose="02020603050405020304" pitchFamily="18" charset="0"/>
                          <a:cs typeface="Times New Roman" panose="02020603050405020304" pitchFamily="18" charset="0"/>
                        </a:rPr>
                        <a:t>, Y. Erol &amp; K. </a:t>
                      </a:r>
                      <a:r>
                        <a:rPr lang="en-US" dirty="0" err="1">
                          <a:latin typeface="Times New Roman" panose="02020603050405020304" pitchFamily="18" charset="0"/>
                          <a:cs typeface="Times New Roman" panose="02020603050405020304" pitchFamily="18" charset="0"/>
                        </a:rPr>
                        <a:t>Pister</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April 2016</a:t>
                      </a:r>
                      <a:endParaRPr lang="en-GB"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Thousands of industrial gas leaks occur every year, with many leading to injuries, deaths, equipment damage, and a disastrous environmental effect. There have been many attempts at solving this problem, but with limited success. This paper proposes a wireless gas leak detection and localization solution. With a monitoring network of 20 wireless devices covering 200 m 2 , 60 propane releases are performed. The detection and localization algorithms proposed here are applied to the collected concentration data, and the methodology is evaluated. A detection rate of 91% is achieved, with seven false alarms recorded over 3 days, and an average detection delay of 108 s. The localization results show an accuracy of 5 m. Recommendations for future explosive gas sensor design are then presented.</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3444351"/>
                  </a:ext>
                </a:extLst>
              </a:tr>
            </a:tbl>
          </a:graphicData>
        </a:graphic>
      </p:graphicFrame>
    </p:spTree>
    <p:extLst>
      <p:ext uri="{BB962C8B-B14F-4D97-AF65-F5344CB8AC3E}">
        <p14:creationId xmlns:p14="http://schemas.microsoft.com/office/powerpoint/2010/main" val="259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C70C915-95FD-CE98-A112-4E135C09235D}"/>
              </a:ext>
            </a:extLst>
          </p:cNvPr>
          <p:cNvGraphicFramePr>
            <a:graphicFrameLocks noGrp="1"/>
          </p:cNvGraphicFramePr>
          <p:nvPr>
            <p:extLst>
              <p:ext uri="{D42A27DB-BD31-4B8C-83A1-F6EECF244321}">
                <p14:modId xmlns:p14="http://schemas.microsoft.com/office/powerpoint/2010/main" val="3003948379"/>
              </p:ext>
            </p:extLst>
          </p:nvPr>
        </p:nvGraphicFramePr>
        <p:xfrm>
          <a:off x="247996" y="237836"/>
          <a:ext cx="11696008" cy="5943600"/>
        </p:xfrm>
        <a:graphic>
          <a:graphicData uri="http://schemas.openxmlformats.org/drawingml/2006/table">
            <a:tbl>
              <a:tblPr firstRow="1" bandRow="1">
                <a:tableStyleId>{5C22544A-7EE6-4342-B048-85BDC9FD1C3A}</a:tableStyleId>
              </a:tblPr>
              <a:tblGrid>
                <a:gridCol w="2924002">
                  <a:extLst>
                    <a:ext uri="{9D8B030D-6E8A-4147-A177-3AD203B41FA5}">
                      <a16:colId xmlns:a16="http://schemas.microsoft.com/office/drawing/2014/main" val="380316042"/>
                    </a:ext>
                  </a:extLst>
                </a:gridCol>
                <a:gridCol w="2924002">
                  <a:extLst>
                    <a:ext uri="{9D8B030D-6E8A-4147-A177-3AD203B41FA5}">
                      <a16:colId xmlns:a16="http://schemas.microsoft.com/office/drawing/2014/main" val="3420960339"/>
                    </a:ext>
                  </a:extLst>
                </a:gridCol>
                <a:gridCol w="2924002">
                  <a:extLst>
                    <a:ext uri="{9D8B030D-6E8A-4147-A177-3AD203B41FA5}">
                      <a16:colId xmlns:a16="http://schemas.microsoft.com/office/drawing/2014/main" val="647902472"/>
                    </a:ext>
                  </a:extLst>
                </a:gridCol>
                <a:gridCol w="2924002">
                  <a:extLst>
                    <a:ext uri="{9D8B030D-6E8A-4147-A177-3AD203B41FA5}">
                      <a16:colId xmlns:a16="http://schemas.microsoft.com/office/drawing/2014/main" val="4055515728"/>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1737039"/>
                  </a:ext>
                </a:extLst>
              </a:tr>
              <a:tr h="5529362">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Hazardous gas model evaluation with field observations</a:t>
                      </a:r>
                      <a:endParaRPr lang="en-GB" dirty="0">
                        <a:latin typeface="Times New Roman" panose="02020603050405020304" pitchFamily="18" charset="0"/>
                        <a:cs typeface="Times New Roman" panose="02020603050405020304" pitchFamily="18" charset="0"/>
                      </a:endParaRPr>
                    </a:p>
                  </a:txBody>
                  <a:tcPr/>
                </a:tc>
                <a:tc>
                  <a:txBody>
                    <a:bodyPr/>
                    <a:lstStyle/>
                    <a:p>
                      <a:r>
                        <a:rPr lang="en-GB" sz="1800" b="0" i="0" kern="1200" dirty="0" err="1">
                          <a:solidFill>
                            <a:schemeClr val="dk1"/>
                          </a:solidFill>
                          <a:effectLst/>
                          <a:latin typeface="Times New Roman" panose="02020603050405020304" pitchFamily="18" charset="0"/>
                          <a:ea typeface="+mn-ea"/>
                          <a:cs typeface="Times New Roman" panose="02020603050405020304" pitchFamily="18" charset="0"/>
                        </a:rPr>
                        <a:t>S.R.HannaD.G.Strimaitis</a:t>
                      </a:r>
                      <a:endParaRPr lang="en-GB" dirty="0">
                        <a:latin typeface="Times New Roman" panose="02020603050405020304" pitchFamily="18" charset="0"/>
                        <a:cs typeface="Times New Roman" panose="02020603050405020304" pitchFamily="18" charset="0"/>
                      </a:endParaRPr>
                    </a:p>
                  </a:txBody>
                  <a:tcPr/>
                </a:tc>
                <a:tc>
                  <a:txBody>
                    <a:bodyPr/>
                    <a:lstStyle/>
                    <a:p>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October 1993</a:t>
                      </a:r>
                      <a:endParaRPr lang="en-GB" dirty="0">
                        <a:latin typeface="Times New Roman" panose="02020603050405020304" pitchFamily="18" charset="0"/>
                        <a:cs typeface="Times New Roman" panose="02020603050405020304" pitchFamily="18" charset="0"/>
                      </a:endParaRPr>
                    </a:p>
                  </a:txBody>
                  <a:tcPr/>
                </a:tc>
                <a:tc>
                  <a:txBody>
                    <a:bodyPr/>
                    <a:lstStyle/>
                    <a:p>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Fifteen hazardous gas models were evaluated using data from eight field experiments. The models include seven publicly available models (AFTOX, DEGADIS, HEGADAS, HGSYSTEM, INPUFF, OB/DG and SLAB), six proprietary models (AIRTOX, CHARM, FOCUS, GASTAR, PHAST and TRACE), and two “benchmark” analytical models (the Gaussian Plume Model and the analytical approximations to the </a:t>
                      </a:r>
                      <a:r>
                        <a:rPr lang="en-US" sz="900" b="0" i="0" kern="1200" dirty="0" err="1">
                          <a:solidFill>
                            <a:schemeClr val="dk1"/>
                          </a:solidFill>
                          <a:effectLst/>
                          <a:latin typeface="Times New Roman" panose="02020603050405020304" pitchFamily="18" charset="0"/>
                          <a:ea typeface="+mn-ea"/>
                          <a:cs typeface="Times New Roman" panose="02020603050405020304" pitchFamily="18" charset="0"/>
                        </a:rPr>
                        <a:t>Britter</a:t>
                      </a:r>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 and McQuaid Workbook nomograms). The field data were divided into three groups—continuous dense gas releases (Burro LNG, Coyote LNG, Desert Tortoise NH3-gas and aerosols, Goldfish HF-gas and aerosols, and Maplin Sands LNG), continuous passive gas releases (Prairie Grass and Hanford), and instantaneous dense gas releases (Thorney Island freon). The dense gas models that produced the most consistent predictions of plume centerline concentrations across the dense gas data sets are the </a:t>
                      </a:r>
                      <a:r>
                        <a:rPr lang="en-US" sz="900" b="0" i="0" kern="1200" dirty="0" err="1">
                          <a:solidFill>
                            <a:schemeClr val="dk1"/>
                          </a:solidFill>
                          <a:effectLst/>
                          <a:latin typeface="Times New Roman" panose="02020603050405020304" pitchFamily="18" charset="0"/>
                          <a:ea typeface="+mn-ea"/>
                          <a:cs typeface="Times New Roman" panose="02020603050405020304" pitchFamily="18" charset="0"/>
                        </a:rPr>
                        <a:t>Britter</a:t>
                      </a:r>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 and McQuaid, CHARM, GASTAR, HEGADAS, HGSYSTEM, PHAST, SLAB and TRACE models, with relative mean biases of about ±30% or less and magnitudes of relative scatter that are about equal to the mean. The dense gas models tended to overpredict the plume widths and underpredict the plume depths by about a factor of two. All models except GASTAR, TRACE, and the area source version of DEGADIS perform fairly well with the continuous passive gas data sets. Some sensitivity studies were also carried out. It was found that three of the more widely used publicly-available dense gas models (DEGADIS, HGSYSTEM and SLAB) predicted increases in concentration of about 70% as roughness length decreased by an order of magnitude for the Desert Tortoise and Goldfish field studies. It was also found that none of the dense gas models that were considered came close to simulating the observed factor of two increase in peak concentrations as averaging time decreased from several minutes to 1 s. Because of their assumption that a concentrated dense gas core existed that was unaffected by variations in averaging time, the dense gas models predicted, at most, a 20% increase in concentrations for this variation in averaging time.</a:t>
                      </a:r>
                      <a:endParaRPr lang="en-GB"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3289505"/>
                  </a:ext>
                </a:extLst>
              </a:tr>
            </a:tbl>
          </a:graphicData>
        </a:graphic>
      </p:graphicFrame>
    </p:spTree>
    <p:extLst>
      <p:ext uri="{BB962C8B-B14F-4D97-AF65-F5344CB8AC3E}">
        <p14:creationId xmlns:p14="http://schemas.microsoft.com/office/powerpoint/2010/main" val="267889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CC78164-5EAB-8451-81D3-79A956439322}"/>
              </a:ext>
            </a:extLst>
          </p:cNvPr>
          <p:cNvGraphicFramePr>
            <a:graphicFrameLocks noGrp="1"/>
          </p:cNvGraphicFramePr>
          <p:nvPr>
            <p:extLst>
              <p:ext uri="{D42A27DB-BD31-4B8C-83A1-F6EECF244321}">
                <p14:modId xmlns:p14="http://schemas.microsoft.com/office/powerpoint/2010/main" val="520643258"/>
              </p:ext>
            </p:extLst>
          </p:nvPr>
        </p:nvGraphicFramePr>
        <p:xfrm>
          <a:off x="247996" y="271086"/>
          <a:ext cx="11696008" cy="5895122"/>
        </p:xfrm>
        <a:graphic>
          <a:graphicData uri="http://schemas.openxmlformats.org/drawingml/2006/table">
            <a:tbl>
              <a:tblPr firstRow="1" bandRow="1">
                <a:tableStyleId>{5C22544A-7EE6-4342-B048-85BDC9FD1C3A}</a:tableStyleId>
              </a:tblPr>
              <a:tblGrid>
                <a:gridCol w="2924002">
                  <a:extLst>
                    <a:ext uri="{9D8B030D-6E8A-4147-A177-3AD203B41FA5}">
                      <a16:colId xmlns:a16="http://schemas.microsoft.com/office/drawing/2014/main" val="973225401"/>
                    </a:ext>
                  </a:extLst>
                </a:gridCol>
                <a:gridCol w="2924002">
                  <a:extLst>
                    <a:ext uri="{9D8B030D-6E8A-4147-A177-3AD203B41FA5}">
                      <a16:colId xmlns:a16="http://schemas.microsoft.com/office/drawing/2014/main" val="289024229"/>
                    </a:ext>
                  </a:extLst>
                </a:gridCol>
                <a:gridCol w="2924002">
                  <a:extLst>
                    <a:ext uri="{9D8B030D-6E8A-4147-A177-3AD203B41FA5}">
                      <a16:colId xmlns:a16="http://schemas.microsoft.com/office/drawing/2014/main" val="2885647623"/>
                    </a:ext>
                  </a:extLst>
                </a:gridCol>
                <a:gridCol w="2924002">
                  <a:extLst>
                    <a:ext uri="{9D8B030D-6E8A-4147-A177-3AD203B41FA5}">
                      <a16:colId xmlns:a16="http://schemas.microsoft.com/office/drawing/2014/main" val="4225129505"/>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2266024"/>
                  </a:ext>
                </a:extLst>
              </a:tr>
              <a:tr h="5529362">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Recent Progress of Toxic Gas Sensors Based on 3D Graphene Frameworks</a:t>
                      </a: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Qichao Dong</a:t>
                      </a:r>
                      <a:r>
                        <a:rPr lang="en-GB"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Min Xiao</a:t>
                      </a:r>
                      <a:r>
                        <a:rPr lang="en-GB"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Zengyong</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Chu</a:t>
                      </a:r>
                      <a:r>
                        <a:rPr lang="en-GB"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Guochen</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Li</a:t>
                      </a:r>
                      <a:endParaRPr lang="en-GB" sz="1800" b="0" i="0" u="none" kern="1200" dirty="0">
                        <a:solidFill>
                          <a:schemeClr val="dk1"/>
                        </a:solidFill>
                        <a:effectLst/>
                        <a:latin typeface="Times New Roman" panose="02020603050405020304" pitchFamily="18" charset="0"/>
                        <a:ea typeface="+mn-ea"/>
                        <a:cs typeface="Times New Roman" panose="02020603050405020304" pitchFamily="18" charset="0"/>
                      </a:endParaRPr>
                    </a:p>
                    <a:p>
                      <a:r>
                        <a:rPr lang="en-GB" sz="1800" b="0" i="0" u="none" kern="1200" dirty="0">
                          <a:solidFill>
                            <a:schemeClr val="dk1"/>
                          </a:solidFill>
                          <a:effectLst/>
                          <a:latin typeface="Times New Roman" panose="02020603050405020304" pitchFamily="18" charset="0"/>
                          <a:ea typeface="+mn-ea"/>
                          <a:cs typeface="Times New Roman" panose="02020603050405020304" pitchFamily="18" charset="0"/>
                        </a:rPr>
                        <a:t> and </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Ye Zhang</a:t>
                      </a:r>
                      <a:endParaRPr lang="en-GB" sz="1800" b="0" i="0" u="none" kern="1200" dirty="0">
                        <a:solidFill>
                          <a:schemeClr val="dk1"/>
                        </a:solidFill>
                        <a:effectLst/>
                        <a:latin typeface="Times New Roman" panose="02020603050405020304" pitchFamily="18" charset="0"/>
                        <a:ea typeface="+mn-ea"/>
                        <a:cs typeface="Times New Roman" panose="02020603050405020304" pitchFamily="18" charset="0"/>
                      </a:endParaRPr>
                    </a:p>
                    <a:p>
                      <a:br>
                        <a:rPr lang="en-GB" b="0" u="none" dirty="0">
                          <a:latin typeface="Times New Roman" panose="02020603050405020304" pitchFamily="18" charset="0"/>
                          <a:cs typeface="Times New Roman" panose="02020603050405020304" pitchFamily="18" charset="0"/>
                        </a:rPr>
                      </a:br>
                      <a:endParaRPr lang="en-GB" b="0" u="none" dirty="0">
                        <a:latin typeface="Times New Roman" panose="02020603050405020304" pitchFamily="18" charset="0"/>
                        <a:cs typeface="Times New Roman" panose="02020603050405020304" pitchFamily="18" charset="0"/>
                      </a:endParaRPr>
                    </a:p>
                  </a:txBody>
                  <a:tcPr/>
                </a:tc>
                <a:tc>
                  <a:txBody>
                    <a:bodyPr/>
                    <a:lstStyle/>
                    <a:p>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May 2021</a:t>
                      </a:r>
                      <a:endParaRPr lang="en-GB" b="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Air pollution is becoming an increasingly important global issue. Toxic gases such as ammonia, nitrogen dioxide, and volatile organic compounds (VOCs) like phenol are very common air pollutants. To date, various sensing methods have been proposed to detect these toxic gases. Researchers are trying their best to build sensors with the lowest detection limit, the highest sensitivity, and the best selectivity. As a 2D material, graphene is very sensitive to many gases and so can be used for gas sensors. Recent studies have shown that graphene with a 3D structure can increase the gas sensitivity of the sensors. The limit of detection (LOD) of the sensors can be upgraded from ppm level to several ppb level. In this review, the recent progress of the gas sensors based on 3D graphene frameworks in the detection of harmful gases is summarized and discussed.</a:t>
                      </a:r>
                      <a:endParaRPr lang="en-GB" sz="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842380"/>
                  </a:ext>
                </a:extLst>
              </a:tr>
            </a:tbl>
          </a:graphicData>
        </a:graphic>
      </p:graphicFrame>
    </p:spTree>
    <p:extLst>
      <p:ext uri="{BB962C8B-B14F-4D97-AF65-F5344CB8AC3E}">
        <p14:creationId xmlns:p14="http://schemas.microsoft.com/office/powerpoint/2010/main" val="138234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70F7CEC-9CF5-B2A1-6AA6-448E11667FFA}"/>
              </a:ext>
            </a:extLst>
          </p:cNvPr>
          <p:cNvGraphicFramePr>
            <a:graphicFrameLocks noGrp="1"/>
          </p:cNvGraphicFramePr>
          <p:nvPr>
            <p:extLst>
              <p:ext uri="{D42A27DB-BD31-4B8C-83A1-F6EECF244321}">
                <p14:modId xmlns:p14="http://schemas.microsoft.com/office/powerpoint/2010/main" val="2412958875"/>
              </p:ext>
            </p:extLst>
          </p:nvPr>
        </p:nvGraphicFramePr>
        <p:xfrm>
          <a:off x="247996" y="287712"/>
          <a:ext cx="11696008" cy="5895122"/>
        </p:xfrm>
        <a:graphic>
          <a:graphicData uri="http://schemas.openxmlformats.org/drawingml/2006/table">
            <a:tbl>
              <a:tblPr firstRow="1" bandRow="1">
                <a:tableStyleId>{5C22544A-7EE6-4342-B048-85BDC9FD1C3A}</a:tableStyleId>
              </a:tblPr>
              <a:tblGrid>
                <a:gridCol w="2924002">
                  <a:extLst>
                    <a:ext uri="{9D8B030D-6E8A-4147-A177-3AD203B41FA5}">
                      <a16:colId xmlns:a16="http://schemas.microsoft.com/office/drawing/2014/main" val="3574186290"/>
                    </a:ext>
                  </a:extLst>
                </a:gridCol>
                <a:gridCol w="2924002">
                  <a:extLst>
                    <a:ext uri="{9D8B030D-6E8A-4147-A177-3AD203B41FA5}">
                      <a16:colId xmlns:a16="http://schemas.microsoft.com/office/drawing/2014/main" val="949487779"/>
                    </a:ext>
                  </a:extLst>
                </a:gridCol>
                <a:gridCol w="2924002">
                  <a:extLst>
                    <a:ext uri="{9D8B030D-6E8A-4147-A177-3AD203B41FA5}">
                      <a16:colId xmlns:a16="http://schemas.microsoft.com/office/drawing/2014/main" val="3818524760"/>
                    </a:ext>
                  </a:extLst>
                </a:gridCol>
                <a:gridCol w="2924002">
                  <a:extLst>
                    <a:ext uri="{9D8B030D-6E8A-4147-A177-3AD203B41FA5}">
                      <a16:colId xmlns:a16="http://schemas.microsoft.com/office/drawing/2014/main" val="2964757720"/>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742090"/>
                  </a:ext>
                </a:extLst>
              </a:tr>
              <a:tr h="5529362">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Smart Gas Level Monitoring, Booking &amp; Gas Leakage Detector over IoT</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Kumar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Keshamoni;Sabbani</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Hemanth</a:t>
                      </a:r>
                      <a:endParaRPr lang="en-GB" b="0" u="none" dirty="0">
                        <a:latin typeface="Times New Roman" panose="02020603050405020304" pitchFamily="18" charset="0"/>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2017</a:t>
                      </a:r>
                      <a:endParaRPr lang="en-GB" b="0" dirty="0">
                        <a:latin typeface="Times New Roman" panose="02020603050405020304" pitchFamily="18" charset="0"/>
                        <a:cs typeface="Times New Roman" panose="02020603050405020304" pitchFamily="18" charset="0"/>
                      </a:endParaRPr>
                    </a:p>
                  </a:txBody>
                  <a:tcPr/>
                </a:tc>
                <a:tc>
                  <a:txBody>
                    <a:bodyPr/>
                    <a:lstStyle/>
                    <a:p>
                      <a:pPr rtl="0"/>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This journal explains about the most common problem experienced in our day-to-day lives that is regarding GAS container going empty. We bring this paper to create awareness about the reducing weight of the gas in the container, and to place a gas order using IOT. The gas booking/order is being done with the help IOT and that the continuous weight measurement is done using a load cell which is interfaced with a Microcontroller (to compare with an ideal value). For ease it is even has a been added with an RF TX &amp; Rx modules which will give the same information. When it comes it to security of the kit as well as gas container we have an MQ-2(gas sensor), LM 35(temperature sensor), which will detect the surrounding environment for any chance of error. When ever any change is subjected in any of the sensors (load cell, LM35, Mq-2) a siren (60db) is triggered.</a:t>
                      </a:r>
                      <a:endParaRPr lang="en-US" sz="11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8543776"/>
                  </a:ext>
                </a:extLst>
              </a:tr>
            </a:tbl>
          </a:graphicData>
        </a:graphic>
      </p:graphicFrame>
    </p:spTree>
    <p:extLst>
      <p:ext uri="{BB962C8B-B14F-4D97-AF65-F5344CB8AC3E}">
        <p14:creationId xmlns:p14="http://schemas.microsoft.com/office/powerpoint/2010/main" val="11705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323225-47D6-BC8E-30D2-6D5CBD922CB6}"/>
              </a:ext>
            </a:extLst>
          </p:cNvPr>
          <p:cNvGraphicFramePr>
            <a:graphicFrameLocks noGrp="1"/>
          </p:cNvGraphicFramePr>
          <p:nvPr>
            <p:extLst>
              <p:ext uri="{D42A27DB-BD31-4B8C-83A1-F6EECF244321}">
                <p14:modId xmlns:p14="http://schemas.microsoft.com/office/powerpoint/2010/main" val="1122098493"/>
              </p:ext>
            </p:extLst>
          </p:nvPr>
        </p:nvGraphicFramePr>
        <p:xfrm>
          <a:off x="247996" y="279400"/>
          <a:ext cx="11696008" cy="5895122"/>
        </p:xfrm>
        <a:graphic>
          <a:graphicData uri="http://schemas.openxmlformats.org/drawingml/2006/table">
            <a:tbl>
              <a:tblPr firstRow="1" bandRow="1">
                <a:tableStyleId>{5C22544A-7EE6-4342-B048-85BDC9FD1C3A}</a:tableStyleId>
              </a:tblPr>
              <a:tblGrid>
                <a:gridCol w="2934709">
                  <a:extLst>
                    <a:ext uri="{9D8B030D-6E8A-4147-A177-3AD203B41FA5}">
                      <a16:colId xmlns:a16="http://schemas.microsoft.com/office/drawing/2014/main" val="3012570369"/>
                    </a:ext>
                  </a:extLst>
                </a:gridCol>
                <a:gridCol w="2913295">
                  <a:extLst>
                    <a:ext uri="{9D8B030D-6E8A-4147-A177-3AD203B41FA5}">
                      <a16:colId xmlns:a16="http://schemas.microsoft.com/office/drawing/2014/main" val="4183337877"/>
                    </a:ext>
                  </a:extLst>
                </a:gridCol>
                <a:gridCol w="2924002">
                  <a:extLst>
                    <a:ext uri="{9D8B030D-6E8A-4147-A177-3AD203B41FA5}">
                      <a16:colId xmlns:a16="http://schemas.microsoft.com/office/drawing/2014/main" val="365905152"/>
                    </a:ext>
                  </a:extLst>
                </a:gridCol>
                <a:gridCol w="2924002">
                  <a:extLst>
                    <a:ext uri="{9D8B030D-6E8A-4147-A177-3AD203B41FA5}">
                      <a16:colId xmlns:a16="http://schemas.microsoft.com/office/drawing/2014/main" val="969952324"/>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4377633"/>
                  </a:ext>
                </a:extLst>
              </a:tr>
              <a:tr h="5529362">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Pipeline Monitoring and Oil Leakage Detection Technologies: Principles and Approaches</a:t>
                      </a: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Mutiu Adesina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Adegboye</a:t>
                      </a: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Wai-Keung Fung </a:t>
                      </a: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and </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Aditya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Karnik</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June 2019</a:t>
                      </a:r>
                      <a:endParaRPr lang="en-GB" b="0" dirty="0">
                        <a:latin typeface="Times New Roman" panose="02020603050405020304" pitchFamily="18" charset="0"/>
                        <a:cs typeface="Times New Roman" panose="02020603050405020304" pitchFamily="18" charset="0"/>
                      </a:endParaRPr>
                    </a:p>
                  </a:txBody>
                  <a:tcPr/>
                </a:tc>
                <a:tc>
                  <a:txBody>
                    <a:bodyPr/>
                    <a:lstStyle/>
                    <a:p>
                      <a:pPr rtl="0"/>
                      <a:r>
                        <a:rPr lang="en-US" sz="1150" b="0" i="0" kern="1200" dirty="0">
                          <a:solidFill>
                            <a:schemeClr val="dk1"/>
                          </a:solidFill>
                          <a:effectLst/>
                          <a:latin typeface="Times New Roman" panose="02020603050405020304" pitchFamily="18" charset="0"/>
                          <a:ea typeface="+mn-ea"/>
                          <a:cs typeface="Times New Roman" panose="02020603050405020304" pitchFamily="18" charset="0"/>
                        </a:rPr>
                        <a:t>Pipelines are widely used for the transportation of hydrocarbon fluids over millions of miles all over the world. The structures of the pipelines are designed to withstand several environmental loading conditions to ensure safe and reliable distribution from point of production to the shore or distribution depot. However, leaks in pipeline networks are one of the major causes of innumerable losses in pipeline operators and nature. Incidents of pipeline failure can result in serious ecological disasters, human casualties and financial loss. In order to avoid such menace and maintain safe and reliable pipeline infrastructure, substantial research efforts have been devoted to implementing pipeline leak detection and </a:t>
                      </a:r>
                      <a:r>
                        <a:rPr lang="en-US" sz="1150" b="0" i="0" kern="1200" dirty="0" err="1">
                          <a:solidFill>
                            <a:schemeClr val="dk1"/>
                          </a:solidFill>
                          <a:effectLst/>
                          <a:latin typeface="Times New Roman" panose="02020603050405020304" pitchFamily="18" charset="0"/>
                          <a:ea typeface="+mn-ea"/>
                          <a:cs typeface="Times New Roman" panose="02020603050405020304" pitchFamily="18" charset="0"/>
                        </a:rPr>
                        <a:t>localisation</a:t>
                      </a:r>
                      <a:r>
                        <a:rPr lang="en-US" sz="1150" b="0" i="0" kern="1200" dirty="0">
                          <a:solidFill>
                            <a:schemeClr val="dk1"/>
                          </a:solidFill>
                          <a:effectLst/>
                          <a:latin typeface="Times New Roman" panose="02020603050405020304" pitchFamily="18" charset="0"/>
                          <a:ea typeface="+mn-ea"/>
                          <a:cs typeface="Times New Roman" panose="02020603050405020304" pitchFamily="18" charset="0"/>
                        </a:rPr>
                        <a:t> using different approaches. This paper discusses pipeline leakage detection technologies and </a:t>
                      </a:r>
                      <a:r>
                        <a:rPr lang="en-US" sz="1150" b="0" i="0" kern="1200" dirty="0" err="1">
                          <a:solidFill>
                            <a:schemeClr val="dk1"/>
                          </a:solidFill>
                          <a:effectLst/>
                          <a:latin typeface="Times New Roman" panose="02020603050405020304" pitchFamily="18" charset="0"/>
                          <a:ea typeface="+mn-ea"/>
                          <a:cs typeface="Times New Roman" panose="02020603050405020304" pitchFamily="18" charset="0"/>
                        </a:rPr>
                        <a:t>summarises</a:t>
                      </a:r>
                      <a:r>
                        <a:rPr lang="en-US" sz="1150" b="0" i="0" kern="1200" dirty="0">
                          <a:solidFill>
                            <a:schemeClr val="dk1"/>
                          </a:solidFill>
                          <a:effectLst/>
                          <a:latin typeface="Times New Roman" panose="02020603050405020304" pitchFamily="18" charset="0"/>
                          <a:ea typeface="+mn-ea"/>
                          <a:cs typeface="Times New Roman" panose="02020603050405020304" pitchFamily="18" charset="0"/>
                        </a:rPr>
                        <a:t> the state-of-the-art achievements. Different leakage detection and </a:t>
                      </a:r>
                      <a:r>
                        <a:rPr lang="en-US" sz="1150" b="0" i="0" kern="1200" dirty="0" err="1">
                          <a:solidFill>
                            <a:schemeClr val="dk1"/>
                          </a:solidFill>
                          <a:effectLst/>
                          <a:latin typeface="Times New Roman" panose="02020603050405020304" pitchFamily="18" charset="0"/>
                          <a:ea typeface="+mn-ea"/>
                          <a:cs typeface="Times New Roman" panose="02020603050405020304" pitchFamily="18" charset="0"/>
                        </a:rPr>
                        <a:t>localisation</a:t>
                      </a:r>
                      <a:r>
                        <a:rPr lang="en-US" sz="1150" b="0" i="0" kern="1200" dirty="0">
                          <a:solidFill>
                            <a:schemeClr val="dk1"/>
                          </a:solidFill>
                          <a:effectLst/>
                          <a:latin typeface="Times New Roman" panose="02020603050405020304" pitchFamily="18" charset="0"/>
                          <a:ea typeface="+mn-ea"/>
                          <a:cs typeface="Times New Roman" panose="02020603050405020304" pitchFamily="18" charset="0"/>
                        </a:rPr>
                        <a:t> in pipeline systems are reviewed and their strengths and weaknesses are highlighted. Comparative performance analysis is performed to provide a guide in determining which leak detection method is appropriate for particular operating settings. In addition, research gaps and open issues for development of reliable pipeline leakage detection systems are discussed.</a:t>
                      </a:r>
                      <a:endParaRPr lang="en-US" sz="115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3278312"/>
                  </a:ext>
                </a:extLst>
              </a:tr>
            </a:tbl>
          </a:graphicData>
        </a:graphic>
      </p:graphicFrame>
    </p:spTree>
    <p:extLst>
      <p:ext uri="{BB962C8B-B14F-4D97-AF65-F5344CB8AC3E}">
        <p14:creationId xmlns:p14="http://schemas.microsoft.com/office/powerpoint/2010/main" val="251671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45B81D-3807-B0BC-F6AD-12D062C87B42}"/>
              </a:ext>
            </a:extLst>
          </p:cNvPr>
          <p:cNvGraphicFramePr>
            <a:graphicFrameLocks noGrp="1"/>
          </p:cNvGraphicFramePr>
          <p:nvPr>
            <p:extLst>
              <p:ext uri="{D42A27DB-BD31-4B8C-83A1-F6EECF244321}">
                <p14:modId xmlns:p14="http://schemas.microsoft.com/office/powerpoint/2010/main" val="4169503284"/>
              </p:ext>
            </p:extLst>
          </p:nvPr>
        </p:nvGraphicFramePr>
        <p:xfrm>
          <a:off x="247996" y="287713"/>
          <a:ext cx="11696008" cy="5895122"/>
        </p:xfrm>
        <a:graphic>
          <a:graphicData uri="http://schemas.openxmlformats.org/drawingml/2006/table">
            <a:tbl>
              <a:tblPr firstRow="1" bandRow="1">
                <a:tableStyleId>{5C22544A-7EE6-4342-B048-85BDC9FD1C3A}</a:tableStyleId>
              </a:tblPr>
              <a:tblGrid>
                <a:gridCol w="2934709">
                  <a:extLst>
                    <a:ext uri="{9D8B030D-6E8A-4147-A177-3AD203B41FA5}">
                      <a16:colId xmlns:a16="http://schemas.microsoft.com/office/drawing/2014/main" val="4200128592"/>
                    </a:ext>
                  </a:extLst>
                </a:gridCol>
                <a:gridCol w="2913295">
                  <a:extLst>
                    <a:ext uri="{9D8B030D-6E8A-4147-A177-3AD203B41FA5}">
                      <a16:colId xmlns:a16="http://schemas.microsoft.com/office/drawing/2014/main" val="2908217885"/>
                    </a:ext>
                  </a:extLst>
                </a:gridCol>
                <a:gridCol w="2924002">
                  <a:extLst>
                    <a:ext uri="{9D8B030D-6E8A-4147-A177-3AD203B41FA5}">
                      <a16:colId xmlns:a16="http://schemas.microsoft.com/office/drawing/2014/main" val="1900984476"/>
                    </a:ext>
                  </a:extLst>
                </a:gridCol>
                <a:gridCol w="2924002">
                  <a:extLst>
                    <a:ext uri="{9D8B030D-6E8A-4147-A177-3AD203B41FA5}">
                      <a16:colId xmlns:a16="http://schemas.microsoft.com/office/drawing/2014/main" val="4034885109"/>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7283575"/>
                  </a:ext>
                </a:extLst>
              </a:tr>
              <a:tr h="5529362">
                <a:tc>
                  <a:txBody>
                    <a:bodyPr/>
                    <a:lstStyle/>
                    <a:p>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Monitoring and Detection of Combustible Gas Leakage by Using Infrared Imaging</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Binglu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Liu;Haocheng</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Ma;Xiaoping</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Zheng;Lihui</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Peng;Anshan</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Xiao</a:t>
                      </a:r>
                      <a:endParaRPr lang="en-GB" sz="18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GB" b="0" dirty="0">
                        <a:latin typeface="Times New Roman" panose="02020603050405020304" pitchFamily="18" charset="0"/>
                        <a:cs typeface="Times New Roman" panose="02020603050405020304" pitchFamily="18" charset="0"/>
                      </a:endParaRPr>
                    </a:p>
                  </a:txBody>
                  <a:tcPr/>
                </a:tc>
                <a:tc>
                  <a:txBody>
                    <a:bodyPr/>
                    <a:lstStyle/>
                    <a:p>
                      <a:pPr rtl="0"/>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In this paper, an infrared thermal imaging system is developed for combustible gas leakage monitoring and detection. The related imaging processing and gas leakage detection algorithms are presented. The gas leakage monitoring and detection experiments regarding three different scenes, including two indoor scenes and one outdoor scene, are carried out. The preliminary results show that the proposed imaging system and the algorithms are of detecting the leakage of 1% isobutane at 0.2L/min.</a:t>
                      </a:r>
                      <a:endParaRPr lang="en-US" sz="11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3249221"/>
                  </a:ext>
                </a:extLst>
              </a:tr>
            </a:tbl>
          </a:graphicData>
        </a:graphic>
      </p:graphicFrame>
    </p:spTree>
    <p:extLst>
      <p:ext uri="{BB962C8B-B14F-4D97-AF65-F5344CB8AC3E}">
        <p14:creationId xmlns:p14="http://schemas.microsoft.com/office/powerpoint/2010/main" val="98918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554824-EA47-F845-3703-133E3C4BF310}"/>
              </a:ext>
            </a:extLst>
          </p:cNvPr>
          <p:cNvGraphicFramePr>
            <a:graphicFrameLocks noGrp="1"/>
          </p:cNvGraphicFramePr>
          <p:nvPr>
            <p:extLst>
              <p:ext uri="{D42A27DB-BD31-4B8C-83A1-F6EECF244321}">
                <p14:modId xmlns:p14="http://schemas.microsoft.com/office/powerpoint/2010/main" val="2846407277"/>
              </p:ext>
            </p:extLst>
          </p:nvPr>
        </p:nvGraphicFramePr>
        <p:xfrm>
          <a:off x="247996" y="254462"/>
          <a:ext cx="11696008" cy="5895122"/>
        </p:xfrm>
        <a:graphic>
          <a:graphicData uri="http://schemas.openxmlformats.org/drawingml/2006/table">
            <a:tbl>
              <a:tblPr firstRow="1" bandRow="1">
                <a:tableStyleId>{5C22544A-7EE6-4342-B048-85BDC9FD1C3A}</a:tableStyleId>
              </a:tblPr>
              <a:tblGrid>
                <a:gridCol w="2934709">
                  <a:extLst>
                    <a:ext uri="{9D8B030D-6E8A-4147-A177-3AD203B41FA5}">
                      <a16:colId xmlns:a16="http://schemas.microsoft.com/office/drawing/2014/main" val="2837036565"/>
                    </a:ext>
                  </a:extLst>
                </a:gridCol>
                <a:gridCol w="2913295">
                  <a:extLst>
                    <a:ext uri="{9D8B030D-6E8A-4147-A177-3AD203B41FA5}">
                      <a16:colId xmlns:a16="http://schemas.microsoft.com/office/drawing/2014/main" val="2228212674"/>
                    </a:ext>
                  </a:extLst>
                </a:gridCol>
                <a:gridCol w="2924002">
                  <a:extLst>
                    <a:ext uri="{9D8B030D-6E8A-4147-A177-3AD203B41FA5}">
                      <a16:colId xmlns:a16="http://schemas.microsoft.com/office/drawing/2014/main" val="2436384243"/>
                    </a:ext>
                  </a:extLst>
                </a:gridCol>
                <a:gridCol w="2924002">
                  <a:extLst>
                    <a:ext uri="{9D8B030D-6E8A-4147-A177-3AD203B41FA5}">
                      <a16:colId xmlns:a16="http://schemas.microsoft.com/office/drawing/2014/main" val="4054824434"/>
                    </a:ext>
                  </a:extLst>
                </a:gridCol>
              </a:tblGrid>
              <a:tr h="214732">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1787086"/>
                  </a:ext>
                </a:extLst>
              </a:tr>
              <a:tr h="5529362">
                <a:tc>
                  <a:txBody>
                    <a:bodyPr/>
                    <a:lstStyle/>
                    <a:p>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IoT and ML based Smart System for Efficient Garbage Monitoring: Real Time AQI monitoring and Fire Detection for dump yards and Garbage Management System</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Dev V.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Savla;Amogh</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N.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Parab;Kaustubh</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Y.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Kekre;Jay</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P.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Gala;Meera</a:t>
                      </a:r>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Narvekar</a:t>
                      </a:r>
                      <a:endParaRPr lang="en-GB" sz="18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2020</a:t>
                      </a:r>
                      <a:endParaRPr lang="en-GB" b="0" dirty="0">
                        <a:latin typeface="Times New Roman" panose="02020603050405020304" pitchFamily="18" charset="0"/>
                        <a:cs typeface="Times New Roman" panose="02020603050405020304" pitchFamily="18" charset="0"/>
                      </a:endParaRPr>
                    </a:p>
                  </a:txBody>
                  <a:tcPr/>
                </a:tc>
                <a:tc>
                  <a:txBody>
                    <a:bodyPr/>
                    <a:lstStyle/>
                    <a:p>
                      <a:pPr rtl="0"/>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There is always a significant amount of challenges associated with waste and its disposal, which can be essentially mitigated by the use of technology. As the urban population increases, the amount of waste disposal is also increasing at an unprecedented rate. The inappropriate disposal of this waste will lead to many hazards including the risk of fires in the dump yards that leverages poisonous smoke in the atmosphere by adversely affecting the safety of nearby residential areas. Monitoring the occurrence of fire in huge dumping grounds manually is a tough task and thus developing an automatic fire extinguishing system is highly required. The advanced technologies can be leveraged to ensure the protection and safety of people by eliminating such hazardous risks. The air quality index (AQI) is an indicator of daily air quality report that shows how air quality affects a person's life in a very short time. AQI plays a key role in ensuring the safety of residential areas. The proposed system aims to aid the possible hazardous risks associated with the dump yard and waste management.</a:t>
                      </a:r>
                      <a:endParaRPr lang="en-US" sz="9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2581449"/>
                  </a:ext>
                </a:extLst>
              </a:tr>
            </a:tbl>
          </a:graphicData>
        </a:graphic>
      </p:graphicFrame>
    </p:spTree>
    <p:extLst>
      <p:ext uri="{BB962C8B-B14F-4D97-AF65-F5344CB8AC3E}">
        <p14:creationId xmlns:p14="http://schemas.microsoft.com/office/powerpoint/2010/main" val="8794592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{83F2381B-8F2C-421C-BF5B-61DE2D99D1D9}tf33845126_win32</Template>
  <TotalTime>59</TotalTime>
  <Words>2162</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Bookman Old Style</vt:lpstr>
      <vt:lpstr>Calibri</vt:lpstr>
      <vt:lpstr>Franklin Gothic Book</vt:lpstr>
      <vt:lpstr>Times New Roman</vt:lpstr>
      <vt:lpstr>Wingdings</vt:lpstr>
      <vt:lpstr>1_RetrospectVTI</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anand l</dc:creator>
  <cp:lastModifiedBy>anand l</cp:lastModifiedBy>
  <cp:revision>1</cp:revision>
  <dcterms:created xsi:type="dcterms:W3CDTF">2022-09-20T06:31:16Z</dcterms:created>
  <dcterms:modified xsi:type="dcterms:W3CDTF">2022-09-20T09:39:10Z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