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8229600" cx="14630400"/>
  <p:notesSz cx="8229600" cy="146304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bd5829cc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bd5829cc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bd5829cc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bd5829cc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bd5829cc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1bd5829cc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bd5829cc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bd5829cc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1bd5829cc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793790" y="238256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Real-Time Traffic Prediction System</a:t>
            </a:r>
            <a:endParaRPr b="0" i="0" sz="4450" u="none" cap="none" strike="noStrike"/>
          </a:p>
        </p:txBody>
      </p:sp>
      <p:sp>
        <p:nvSpPr>
          <p:cNvPr id="66" name="Google Shape;66;p15"/>
          <p:cNvSpPr/>
          <p:nvPr/>
        </p:nvSpPr>
        <p:spPr>
          <a:xfrm>
            <a:off x="793790" y="4140279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Welcome to our presentation on the Real-Time Traffic Prediction System, a project that aims to improve traffic management in urban areas using advanced Cloud, machine learning and data streaming technologies.</a:t>
            </a:r>
            <a:endParaRPr b="0" i="0" sz="1750" u="none" cap="none" strike="noStrike"/>
          </a:p>
        </p:txBody>
      </p:sp>
      <p:sp>
        <p:nvSpPr>
          <p:cNvPr id="67" name="Google Shape;67;p15"/>
          <p:cNvSpPr/>
          <p:nvPr/>
        </p:nvSpPr>
        <p:spPr>
          <a:xfrm>
            <a:off x="793790" y="5484138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By TEAM 21: Aryan, Athish and Yang.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00" y="97450"/>
            <a:ext cx="10666397" cy="79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793790" y="868561"/>
            <a:ext cx="9909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lang="en-US" sz="44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Challenges</a:t>
            </a: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endParaRPr b="0" i="0" sz="4450" u="none" cap="none" strike="noStrike"/>
          </a:p>
        </p:txBody>
      </p:sp>
      <p:sp>
        <p:nvSpPr>
          <p:cNvPr id="238" name="Google Shape;238;p25"/>
          <p:cNvSpPr txBox="1"/>
          <p:nvPr/>
        </p:nvSpPr>
        <p:spPr>
          <a:xfrm>
            <a:off x="793800" y="1992300"/>
            <a:ext cx="87600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lt2"/>
                </a:solidFill>
              </a:rPr>
              <a:t>1. Acquiring Real-Time Data</a:t>
            </a:r>
            <a:endParaRPr b="1"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b="1" lang="en-US" sz="1700">
                <a:solidFill>
                  <a:schemeClr val="lt2"/>
                </a:solidFill>
              </a:rPr>
              <a:t>Data Availability:</a:t>
            </a:r>
            <a:r>
              <a:rPr lang="en-US" sz="1700">
                <a:solidFill>
                  <a:schemeClr val="lt2"/>
                </a:solidFill>
              </a:rPr>
              <a:t> Limited access to sensors, APIs, and licenses.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b="1" lang="en-US" sz="1700">
                <a:solidFill>
                  <a:schemeClr val="lt2"/>
                </a:solidFill>
              </a:rPr>
              <a:t>Data Quality:</a:t>
            </a:r>
            <a:r>
              <a:rPr lang="en-US" sz="1700">
                <a:solidFill>
                  <a:schemeClr val="lt2"/>
                </a:solidFill>
              </a:rPr>
              <a:t> Noisy or incomplete due to errors or environmental factors.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b="1" lang="en-US" sz="1700">
                <a:solidFill>
                  <a:schemeClr val="lt2"/>
                </a:solidFill>
              </a:rPr>
              <a:t>Data Integration:</a:t>
            </a:r>
            <a:r>
              <a:rPr lang="en-US" sz="1700">
                <a:solidFill>
                  <a:schemeClr val="lt2"/>
                </a:solidFill>
              </a:rPr>
              <a:t> Challenges in unifying diverse data sources.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b="1" lang="en-US" sz="1700">
                <a:solidFill>
                  <a:schemeClr val="lt2"/>
                </a:solidFill>
              </a:rPr>
              <a:t>Latency:</a:t>
            </a:r>
            <a:r>
              <a:rPr lang="en-US" sz="1700">
                <a:solidFill>
                  <a:schemeClr val="lt2"/>
                </a:solidFill>
              </a:rPr>
              <a:t> Delays in transmission affect real-time processing.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B9FF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793800" y="4204800"/>
            <a:ext cx="87600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2"/>
                </a:solidFill>
              </a:rPr>
              <a:t>2. Extremely Resource Heavy</a:t>
            </a:r>
            <a:endParaRPr b="1"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lang="en-US" sz="1500">
                <a:solidFill>
                  <a:schemeClr val="lt2"/>
                </a:solidFill>
              </a:rPr>
              <a:t>High Computational Costs:</a:t>
            </a:r>
            <a:r>
              <a:rPr lang="en-US" sz="1500">
                <a:solidFill>
                  <a:schemeClr val="lt2"/>
                </a:solidFill>
              </a:rPr>
              <a:t> Resource-intensive models and datasets.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lang="en-US" sz="1500">
                <a:solidFill>
                  <a:schemeClr val="lt2"/>
                </a:solidFill>
              </a:rPr>
              <a:t>Scalability:</a:t>
            </a:r>
            <a:r>
              <a:rPr lang="en-US" sz="1500">
                <a:solidFill>
                  <a:schemeClr val="lt2"/>
                </a:solidFill>
              </a:rPr>
              <a:t> Increased complexity with larger coverage areas.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lang="en-US" sz="1500">
                <a:solidFill>
                  <a:schemeClr val="lt2"/>
                </a:solidFill>
              </a:rPr>
              <a:t>Energy Consumption:</a:t>
            </a:r>
            <a:r>
              <a:rPr lang="en-US" sz="1500">
                <a:solidFill>
                  <a:schemeClr val="lt2"/>
                </a:solidFill>
              </a:rPr>
              <a:t> High power requirements for continuous operations.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lang="en-US" sz="1500">
                <a:solidFill>
                  <a:schemeClr val="lt2"/>
                </a:solidFill>
              </a:rPr>
              <a:t>Infrastructure Dependency:</a:t>
            </a:r>
            <a:r>
              <a:rPr lang="en-US" sz="1500">
                <a:solidFill>
                  <a:schemeClr val="lt2"/>
                </a:solidFill>
              </a:rPr>
              <a:t> Reliance on reliable computing networks.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793790" y="1024533"/>
            <a:ext cx="595550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Future Enhancements</a:t>
            </a:r>
            <a:endParaRPr b="0" i="0" sz="4450" u="none" cap="none" strike="noStrike"/>
          </a:p>
        </p:txBody>
      </p:sp>
      <p:sp>
        <p:nvSpPr>
          <p:cNvPr id="247" name="Google Shape;247;p26"/>
          <p:cNvSpPr/>
          <p:nvPr/>
        </p:nvSpPr>
        <p:spPr>
          <a:xfrm>
            <a:off x="793790" y="2186940"/>
            <a:ext cx="4196358" cy="2395657"/>
          </a:xfrm>
          <a:prstGeom prst="roundRect">
            <a:avLst>
              <a:gd fmla="val 1420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1020604" y="24137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Data Sources</a:t>
            </a:r>
            <a:endParaRPr b="0" i="0" sz="2200" u="none" cap="none" strike="noStrike"/>
          </a:p>
        </p:txBody>
      </p:sp>
      <p:sp>
        <p:nvSpPr>
          <p:cNvPr id="249" name="Google Shape;249;p26"/>
          <p:cNvSpPr/>
          <p:nvPr/>
        </p:nvSpPr>
        <p:spPr>
          <a:xfrm>
            <a:off x="1020604" y="2904173"/>
            <a:ext cx="374273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Integrate real traffic data - Incorporate multiple data sources - Include weather data integration</a:t>
            </a:r>
            <a:endParaRPr b="0" i="0" sz="1750" u="none" cap="none" strike="noStrike"/>
          </a:p>
        </p:txBody>
      </p:sp>
      <p:sp>
        <p:nvSpPr>
          <p:cNvPr id="250" name="Google Shape;250;p26"/>
          <p:cNvSpPr/>
          <p:nvPr/>
        </p:nvSpPr>
        <p:spPr>
          <a:xfrm>
            <a:off x="5216962" y="2186940"/>
            <a:ext cx="4196358" cy="2395657"/>
          </a:xfrm>
          <a:prstGeom prst="roundRect">
            <a:avLst>
              <a:gd fmla="val 1420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5443776" y="2413754"/>
            <a:ext cx="286047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Model Improvements</a:t>
            </a:r>
            <a:endParaRPr b="0" i="0" sz="2200" u="none" cap="none" strike="noStrike"/>
          </a:p>
        </p:txBody>
      </p:sp>
      <p:sp>
        <p:nvSpPr>
          <p:cNvPr id="252" name="Google Shape;252;p26"/>
          <p:cNvSpPr/>
          <p:nvPr/>
        </p:nvSpPr>
        <p:spPr>
          <a:xfrm>
            <a:off x="5443776" y="2904173"/>
            <a:ext cx="374273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Explore advanced ML architectures - Implement automated model retraining - Enhance feature engineering</a:t>
            </a:r>
            <a:endParaRPr b="0" i="0" sz="1750" u="none" cap="none" strike="noStrike"/>
          </a:p>
        </p:txBody>
      </p:sp>
      <p:sp>
        <p:nvSpPr>
          <p:cNvPr id="253" name="Google Shape;253;p26"/>
          <p:cNvSpPr/>
          <p:nvPr/>
        </p:nvSpPr>
        <p:spPr>
          <a:xfrm>
            <a:off x="9640133" y="2186940"/>
            <a:ext cx="4196358" cy="2395657"/>
          </a:xfrm>
          <a:prstGeom prst="roundRect">
            <a:avLst>
              <a:gd fmla="val 1420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9866948" y="24137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System Scalability</a:t>
            </a:r>
            <a:endParaRPr b="0" i="0" sz="2200" u="none" cap="none" strike="noStrike"/>
          </a:p>
        </p:txBody>
      </p:sp>
      <p:sp>
        <p:nvSpPr>
          <p:cNvPr id="255" name="Google Shape;255;p26"/>
          <p:cNvSpPr/>
          <p:nvPr/>
        </p:nvSpPr>
        <p:spPr>
          <a:xfrm>
            <a:off x="9866948" y="2904173"/>
            <a:ext cx="374273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Implement distributed processing - Ensure load balancing - Achieve high availability</a:t>
            </a:r>
            <a:endParaRPr b="0" i="0" sz="1750" u="none" cap="none" strike="noStrike"/>
          </a:p>
        </p:txBody>
      </p:sp>
      <p:sp>
        <p:nvSpPr>
          <p:cNvPr id="256" name="Google Shape;256;p26"/>
          <p:cNvSpPr/>
          <p:nvPr/>
        </p:nvSpPr>
        <p:spPr>
          <a:xfrm>
            <a:off x="793790" y="4809411"/>
            <a:ext cx="6408063" cy="2395657"/>
          </a:xfrm>
          <a:prstGeom prst="roundRect">
            <a:avLst>
              <a:gd fmla="val 1420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1020604" y="5036225"/>
            <a:ext cx="356997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Automation using Jenkins</a:t>
            </a:r>
            <a:endParaRPr b="0" i="0" sz="2200" u="none" cap="none" strike="noStrike"/>
          </a:p>
        </p:txBody>
      </p:sp>
      <p:sp>
        <p:nvSpPr>
          <p:cNvPr id="258" name="Google Shape;258;p26"/>
          <p:cNvSpPr/>
          <p:nvPr/>
        </p:nvSpPr>
        <p:spPr>
          <a:xfrm>
            <a:off x="1020604" y="5526643"/>
            <a:ext cx="59544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Set up a Jenkins pipeline for automated testing and deployment - Integrate with GitHub for continuous integration - Configure triggers for automatic model retraining and redeployment</a:t>
            </a:r>
            <a:endParaRPr b="0" i="0" sz="1750" u="none" cap="none" strike="noStrike"/>
          </a:p>
        </p:txBody>
      </p:sp>
      <p:sp>
        <p:nvSpPr>
          <p:cNvPr id="259" name="Google Shape;259;p26"/>
          <p:cNvSpPr/>
          <p:nvPr/>
        </p:nvSpPr>
        <p:spPr>
          <a:xfrm>
            <a:off x="7428667" y="4809411"/>
            <a:ext cx="6408063" cy="2395657"/>
          </a:xfrm>
          <a:prstGeom prst="roundRect">
            <a:avLst>
              <a:gd fmla="val 1420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7655481" y="503622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Live Feed</a:t>
            </a:r>
            <a:endParaRPr b="0" i="0" sz="2200" u="none" cap="none" strike="noStrike"/>
          </a:p>
        </p:txBody>
      </p:sp>
      <p:sp>
        <p:nvSpPr>
          <p:cNvPr id="261" name="Google Shape;261;p26"/>
          <p:cNvSpPr/>
          <p:nvPr/>
        </p:nvSpPr>
        <p:spPr>
          <a:xfrm>
            <a:off x="7655481" y="5526643"/>
            <a:ext cx="595443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Integrate with real-time traffic data feeds - Display live traffic updates and predictions on the dashboard - Leverage Azure Event Hubs for scalable data ingestion</a:t>
            </a:r>
            <a:endParaRPr b="0" i="0" sz="1750" u="none" cap="none" strike="noStrike"/>
          </a:p>
        </p:txBody>
      </p:sp>
      <p:sp>
        <p:nvSpPr>
          <p:cNvPr id="262" name="Google Shape;262;p26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/>
          <p:nvPr/>
        </p:nvSpPr>
        <p:spPr>
          <a:xfrm>
            <a:off x="793790" y="868561"/>
            <a:ext cx="990969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Teamwork: </a:t>
            </a:r>
            <a:endParaRPr b="0" i="0" sz="4450" u="none" cap="none" strike="noStrike"/>
          </a:p>
        </p:txBody>
      </p:sp>
      <p:pic>
        <p:nvPicPr>
          <p:cNvPr descr="preencoded.png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917502"/>
            <a:ext cx="1134070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Aryan</a:t>
            </a:r>
            <a:endParaRPr b="0" i="0" sz="2200" u="none" cap="none" strike="noStrike"/>
          </a:p>
        </p:txBody>
      </p:sp>
      <p:sp>
        <p:nvSpPr>
          <p:cNvPr id="271" name="Google Shape;271;p27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Dataset, FastAPI backend, Kubernetes deployment, Kafka producer setup</a:t>
            </a:r>
            <a:endParaRPr b="0" i="0" sz="1750" u="none" cap="none" strike="noStrike"/>
          </a:p>
        </p:txBody>
      </p:sp>
      <p:pic>
        <p:nvPicPr>
          <p:cNvPr descr="preencoded.png" id="272" name="Google Shape;2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732014"/>
            <a:ext cx="1134070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lang="en-US" sz="220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Alex</a:t>
            </a:r>
            <a:endParaRPr b="0" i="0" sz="2200" u="none" cap="none" strike="noStrike"/>
          </a:p>
        </p:txBody>
      </p:sp>
      <p:sp>
        <p:nvSpPr>
          <p:cNvPr id="274" name="Google Shape;274;p27"/>
          <p:cNvSpPr/>
          <p:nvPr/>
        </p:nvSpPr>
        <p:spPr>
          <a:xfrm>
            <a:off x="2268022" y="4449247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ML model training</a:t>
            </a:r>
            <a:endParaRPr b="0" i="0" sz="1750" u="none" cap="none" strike="noStrike"/>
          </a:p>
        </p:txBody>
      </p:sp>
      <p:pic>
        <p:nvPicPr>
          <p:cNvPr descr="preencoded.png" id="275" name="Google Shape;2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5546527"/>
            <a:ext cx="1134070" cy="1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Athish</a:t>
            </a:r>
            <a:endParaRPr b="0" i="0" sz="2200" u="none" cap="none" strike="noStrike"/>
          </a:p>
        </p:txBody>
      </p:sp>
      <p:sp>
        <p:nvSpPr>
          <p:cNvPr id="277" name="Google Shape;277;p27"/>
          <p:cNvSpPr/>
          <p:nvPr/>
        </p:nvSpPr>
        <p:spPr>
          <a:xfrm>
            <a:off x="2268022" y="6263759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Docker setup, Dashboard development</a:t>
            </a:r>
            <a:endParaRPr b="0" i="0" sz="1750" u="none" cap="none" strike="noStrike"/>
          </a:p>
        </p:txBody>
      </p:sp>
      <p:sp>
        <p:nvSpPr>
          <p:cNvPr id="278" name="Google Shape;278;p27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793790" y="157626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Project Overview</a:t>
            </a:r>
            <a:endParaRPr b="0" i="0" sz="4450" u="none" cap="none" strike="noStrike"/>
          </a:p>
        </p:txBody>
      </p:sp>
      <p:sp>
        <p:nvSpPr>
          <p:cNvPr id="74" name="Google Shape;74;p16"/>
          <p:cNvSpPr/>
          <p:nvPr/>
        </p:nvSpPr>
        <p:spPr>
          <a:xfrm>
            <a:off x="793790" y="285202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Objective</a:t>
            </a:r>
            <a:endParaRPr b="0" i="0" sz="2200" u="none" cap="none" strike="noStrike"/>
          </a:p>
        </p:txBody>
      </p:sp>
      <p:sp>
        <p:nvSpPr>
          <p:cNvPr id="75" name="Google Shape;75;p16"/>
          <p:cNvSpPr/>
          <p:nvPr/>
        </p:nvSpPr>
        <p:spPr>
          <a:xfrm>
            <a:off x="793790" y="3433167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Build a system for real-time traffic prediction utilizing machine learning techniques.</a:t>
            </a:r>
            <a:endParaRPr b="0" i="0" sz="1750" u="none" cap="none" strike="noStrike"/>
          </a:p>
        </p:txBody>
      </p:sp>
      <p:sp>
        <p:nvSpPr>
          <p:cNvPr id="76" name="Google Shape;76;p16"/>
          <p:cNvSpPr/>
          <p:nvPr/>
        </p:nvSpPr>
        <p:spPr>
          <a:xfrm>
            <a:off x="793790" y="4363045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Implement an end-to-end data streaming pipeline for efficient data handling.</a:t>
            </a:r>
            <a:endParaRPr b="0" i="0" sz="1750" u="none" cap="none" strike="noStrike"/>
          </a:p>
        </p:txBody>
      </p:sp>
      <p:sp>
        <p:nvSpPr>
          <p:cNvPr id="77" name="Google Shape;77;p16"/>
          <p:cNvSpPr/>
          <p:nvPr/>
        </p:nvSpPr>
        <p:spPr>
          <a:xfrm>
            <a:off x="793790" y="529292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Develop an interactive visualization dashboard.</a:t>
            </a:r>
            <a:endParaRPr b="0" i="0" sz="1750" u="none" cap="none" strike="noStrike"/>
          </a:p>
        </p:txBody>
      </p:sp>
      <p:sp>
        <p:nvSpPr>
          <p:cNvPr id="78" name="Google Shape;78;p16"/>
          <p:cNvSpPr/>
          <p:nvPr/>
        </p:nvSpPr>
        <p:spPr>
          <a:xfrm>
            <a:off x="7599521" y="285202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Technology Stack</a:t>
            </a:r>
            <a:endParaRPr b="0" i="0" sz="2200" u="none" cap="none" strike="noStrike"/>
          </a:p>
        </p:txBody>
      </p:sp>
      <p:sp>
        <p:nvSpPr>
          <p:cNvPr id="79" name="Google Shape;79;p16"/>
          <p:cNvSpPr/>
          <p:nvPr/>
        </p:nvSpPr>
        <p:spPr>
          <a:xfrm>
            <a:off x="7599521" y="343316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Technologies Used:</a:t>
            </a:r>
            <a:endParaRPr b="0" i="0" sz="1750" u="none" cap="none" strike="noStrike"/>
          </a:p>
        </p:txBody>
      </p:sp>
      <p:sp>
        <p:nvSpPr>
          <p:cNvPr id="80" name="Google Shape;80;p16"/>
          <p:cNvSpPr/>
          <p:nvPr/>
        </p:nvSpPr>
        <p:spPr>
          <a:xfrm>
            <a:off x="7599521" y="400014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Python (backend, ML) </a:t>
            </a:r>
            <a:endParaRPr b="0" i="0" sz="1750" u="none" cap="none" strike="noStrike"/>
          </a:p>
        </p:txBody>
      </p:sp>
      <p:sp>
        <p:nvSpPr>
          <p:cNvPr id="81" name="Google Shape;81;p16"/>
          <p:cNvSpPr/>
          <p:nvPr/>
        </p:nvSpPr>
        <p:spPr>
          <a:xfrm>
            <a:off x="7599521" y="4442341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Apache Kafka (streaming)</a:t>
            </a:r>
            <a:endParaRPr b="0" i="0" sz="1750" u="none" cap="none" strike="noStrike"/>
          </a:p>
        </p:txBody>
      </p:sp>
      <p:sp>
        <p:nvSpPr>
          <p:cNvPr id="82" name="Google Shape;82;p16"/>
          <p:cNvSpPr/>
          <p:nvPr/>
        </p:nvSpPr>
        <p:spPr>
          <a:xfrm>
            <a:off x="7599521" y="4884539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TensorFlow (ML model)</a:t>
            </a:r>
            <a:endParaRPr b="0" i="0" sz="1750" u="none" cap="none" strike="noStrike"/>
          </a:p>
        </p:txBody>
      </p:sp>
      <p:sp>
        <p:nvSpPr>
          <p:cNvPr id="83" name="Google Shape;83;p16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FastAPI (web server) </a:t>
            </a:r>
            <a:endParaRPr b="0" i="0" sz="1750" u="none" cap="none" strike="noStrike"/>
          </a:p>
        </p:txBody>
      </p:sp>
      <p:sp>
        <p:nvSpPr>
          <p:cNvPr id="84" name="Google Shape;84;p16"/>
          <p:cNvSpPr/>
          <p:nvPr/>
        </p:nvSpPr>
        <p:spPr>
          <a:xfrm>
            <a:off x="7599521" y="5768935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WebSocket (real-time updates)</a:t>
            </a:r>
            <a:endParaRPr b="0" i="0" sz="1750" u="none" cap="none" strike="noStrike"/>
          </a:p>
        </p:txBody>
      </p:sp>
      <p:sp>
        <p:nvSpPr>
          <p:cNvPr id="85" name="Google Shape;85;p16"/>
          <p:cNvSpPr/>
          <p:nvPr/>
        </p:nvSpPr>
        <p:spPr>
          <a:xfrm>
            <a:off x="7599521" y="621113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Docker &amp; Kubernetes (containerization and orchestration)</a:t>
            </a:r>
            <a:endParaRPr b="0" i="0" sz="1750" u="none" cap="none" strike="noStrike"/>
          </a:p>
        </p:txBody>
      </p:sp>
      <p:sp>
        <p:nvSpPr>
          <p:cNvPr id="86" name="Google Shape;86;p16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793790" y="1778794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Motivation</a:t>
            </a:r>
            <a:endParaRPr b="0" i="0" sz="4450" u="none" cap="none" strike="noStrike"/>
          </a:p>
        </p:txBody>
      </p:sp>
      <p:sp>
        <p:nvSpPr>
          <p:cNvPr id="93" name="Google Shape;93;p17"/>
          <p:cNvSpPr/>
          <p:nvPr/>
        </p:nvSpPr>
        <p:spPr>
          <a:xfrm>
            <a:off x="793790" y="3082885"/>
            <a:ext cx="396835" cy="396835"/>
          </a:xfrm>
          <a:prstGeom prst="roundRect">
            <a:avLst>
              <a:gd fmla="val 8574" name="adj"/>
            </a:avLst>
          </a:prstGeom>
          <a:solidFill>
            <a:srgbClr val="5E98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417439" y="3082885"/>
            <a:ext cx="3572708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Address the need for efficient traffic management in urban areas</a:t>
            </a:r>
            <a:endParaRPr b="0" i="0" sz="2200" u="none" cap="none" strike="noStrike"/>
          </a:p>
        </p:txBody>
      </p:sp>
      <p:sp>
        <p:nvSpPr>
          <p:cNvPr id="95" name="Google Shape;95;p17"/>
          <p:cNvSpPr/>
          <p:nvPr/>
        </p:nvSpPr>
        <p:spPr>
          <a:xfrm>
            <a:off x="1417439" y="4636294"/>
            <a:ext cx="3572708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Urban areas often experience significant traffic congestion, leading to wasted time, fuel consumption, and environmental pollution.</a:t>
            </a:r>
            <a:endParaRPr b="0" i="0" sz="1750" u="none" cap="none" strike="noStrike"/>
          </a:p>
        </p:txBody>
      </p:sp>
      <p:sp>
        <p:nvSpPr>
          <p:cNvPr id="96" name="Google Shape;96;p17"/>
          <p:cNvSpPr/>
          <p:nvPr/>
        </p:nvSpPr>
        <p:spPr>
          <a:xfrm>
            <a:off x="5216962" y="3082885"/>
            <a:ext cx="396835" cy="396835"/>
          </a:xfrm>
          <a:prstGeom prst="roundRect">
            <a:avLst>
              <a:gd fmla="val 8574" name="adj"/>
            </a:avLst>
          </a:prstGeom>
          <a:solidFill>
            <a:srgbClr val="5E98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40611" y="3082885"/>
            <a:ext cx="3572708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Leverage real-time prediction to reduce congestion</a:t>
            </a:r>
            <a:endParaRPr b="0" i="0" sz="2200" u="none" cap="none" strike="noStrike"/>
          </a:p>
        </p:txBody>
      </p:sp>
      <p:sp>
        <p:nvSpPr>
          <p:cNvPr id="98" name="Google Shape;98;p17"/>
          <p:cNvSpPr/>
          <p:nvPr/>
        </p:nvSpPr>
        <p:spPr>
          <a:xfrm>
            <a:off x="5840611" y="4281964"/>
            <a:ext cx="3572708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Real-time traffic prediction enables efficient traffic management, reducing congestion and optimizing resource allocation.</a:t>
            </a:r>
            <a:endParaRPr b="0" i="0" sz="1750" u="none" cap="none" strike="noStrike"/>
          </a:p>
        </p:txBody>
      </p:sp>
      <p:sp>
        <p:nvSpPr>
          <p:cNvPr id="99" name="Google Shape;99;p17"/>
          <p:cNvSpPr/>
          <p:nvPr/>
        </p:nvSpPr>
        <p:spPr>
          <a:xfrm>
            <a:off x="9640133" y="3082885"/>
            <a:ext cx="396835" cy="396835"/>
          </a:xfrm>
          <a:prstGeom prst="roundRect">
            <a:avLst>
              <a:gd fmla="val 8574" name="adj"/>
            </a:avLst>
          </a:prstGeom>
          <a:solidFill>
            <a:srgbClr val="5E98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0263783" y="3082885"/>
            <a:ext cx="3572708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Enhance the decision-making process for traffic control centers</a:t>
            </a:r>
            <a:endParaRPr b="0" i="0" sz="2200" u="none" cap="none" strike="noStrike"/>
          </a:p>
        </p:txBody>
      </p:sp>
      <p:sp>
        <p:nvSpPr>
          <p:cNvPr id="101" name="Google Shape;101;p17"/>
          <p:cNvSpPr/>
          <p:nvPr/>
        </p:nvSpPr>
        <p:spPr>
          <a:xfrm>
            <a:off x="10263783" y="4281964"/>
            <a:ext cx="3572708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Accurate real-time data and prediction models can improve the decision-making process for traffic control centers, leading to more effective traffic management.</a:t>
            </a:r>
            <a:endParaRPr b="0" i="0" sz="1750" u="none" cap="none" strike="noStrike"/>
          </a:p>
        </p:txBody>
      </p:sp>
      <p:sp>
        <p:nvSpPr>
          <p:cNvPr id="102" name="Google Shape;102;p17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793790" y="820460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Technology Choices</a:t>
            </a:r>
            <a:endParaRPr b="0" i="0" sz="4450" u="none" cap="none" strike="noStrike"/>
          </a:p>
        </p:txBody>
      </p:sp>
      <p:pic>
        <p:nvPicPr>
          <p:cNvPr descr="preencoded.png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98286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793790" y="277665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0" i="0" sz="2200" u="none" cap="none" strike="noStrike"/>
          </a:p>
        </p:txBody>
      </p:sp>
      <p:sp>
        <p:nvSpPr>
          <p:cNvPr id="111" name="Google Shape;111;p18"/>
          <p:cNvSpPr/>
          <p:nvPr/>
        </p:nvSpPr>
        <p:spPr>
          <a:xfrm>
            <a:off x="793790" y="3267075"/>
            <a:ext cx="30054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 backend development, machine learning, and data processing.</a:t>
            </a:r>
            <a:endParaRPr b="0" i="0" sz="1750" u="none" cap="none" strike="noStrike"/>
          </a:p>
        </p:txBody>
      </p:sp>
      <p:pic>
        <p:nvPicPr>
          <p:cNvPr descr="preencoded.png"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0921" y="207356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4139446" y="277665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Apache Kafka</a:t>
            </a:r>
            <a:endParaRPr b="0" i="0" sz="2200" u="none" cap="none" strike="noStrike"/>
          </a:p>
        </p:txBody>
      </p:sp>
      <p:sp>
        <p:nvSpPr>
          <p:cNvPr id="114" name="Google Shape;114;p18"/>
          <p:cNvSpPr/>
          <p:nvPr/>
        </p:nvSpPr>
        <p:spPr>
          <a:xfrm>
            <a:off x="4139446" y="3267075"/>
            <a:ext cx="300561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 real-time data streaming and event ingestion.</a:t>
            </a:r>
            <a:endParaRPr b="0" i="0" sz="1750" u="none" cap="none" strike="noStrike"/>
          </a:p>
        </p:txBody>
      </p:sp>
      <p:pic>
        <p:nvPicPr>
          <p:cNvPr descr="preencoded.png"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5221" y="198286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7485221" y="277665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TensorFlow</a:t>
            </a:r>
            <a:endParaRPr b="0" i="0" sz="2200" u="none" cap="none" strike="noStrike"/>
          </a:p>
        </p:txBody>
      </p:sp>
      <p:sp>
        <p:nvSpPr>
          <p:cNvPr id="117" name="Google Shape;117;p18"/>
          <p:cNvSpPr/>
          <p:nvPr/>
        </p:nvSpPr>
        <p:spPr>
          <a:xfrm>
            <a:off x="7485221" y="3267075"/>
            <a:ext cx="3005614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 building and training the LSTM model for real-time predictions.</a:t>
            </a:r>
            <a:endParaRPr b="0" i="0" sz="1750" u="none" cap="none" strike="noStrike"/>
          </a:p>
        </p:txBody>
      </p:sp>
      <p:pic>
        <p:nvPicPr>
          <p:cNvPr descr="preencoded.png" id="118" name="Google Shape;11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9522" y="211466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10830997" y="277665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Docker</a:t>
            </a:r>
            <a:endParaRPr b="0" i="0" sz="2200" u="none" cap="none" strike="noStrike"/>
          </a:p>
        </p:txBody>
      </p:sp>
      <p:sp>
        <p:nvSpPr>
          <p:cNvPr id="120" name="Google Shape;120;p18"/>
          <p:cNvSpPr/>
          <p:nvPr/>
        </p:nvSpPr>
        <p:spPr>
          <a:xfrm>
            <a:off x="10830997" y="3267075"/>
            <a:ext cx="3005614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 containerizing the ML model and Kafka services, ensuring portability and scalability.</a:t>
            </a:r>
            <a:endParaRPr b="0" i="0" sz="1750" u="none" cap="none" strike="noStrike"/>
          </a:p>
        </p:txBody>
      </p:sp>
      <p:pic>
        <p:nvPicPr>
          <p:cNvPr descr="preencoded.png" id="121" name="Google Shape;12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790" y="539912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793790" y="61929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Kubernetes</a:t>
            </a:r>
            <a:endParaRPr b="0" i="0" sz="2200" u="none" cap="none" strike="noStrike"/>
          </a:p>
        </p:txBody>
      </p:sp>
      <p:sp>
        <p:nvSpPr>
          <p:cNvPr id="123" name="Google Shape;123;p18"/>
          <p:cNvSpPr/>
          <p:nvPr/>
        </p:nvSpPr>
        <p:spPr>
          <a:xfrm>
            <a:off x="793790" y="6683335"/>
            <a:ext cx="300549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 orchestrating services and ensuring high availability.</a:t>
            </a:r>
            <a:endParaRPr b="0" i="0" sz="1750" u="none" cap="none" strike="noStrike"/>
          </a:p>
        </p:txBody>
      </p:sp>
      <p:sp>
        <p:nvSpPr>
          <p:cNvPr id="124" name="Google Shape;124;p18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793790" y="1223010"/>
            <a:ext cx="7056834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Cloud Infrastructure Setup</a:t>
            </a:r>
            <a:endParaRPr b="0" i="0" sz="4450" u="none" cap="none" strike="noStrike"/>
          </a:p>
        </p:txBody>
      </p:sp>
      <p:sp>
        <p:nvSpPr>
          <p:cNvPr id="131" name="Google Shape;131;p19"/>
          <p:cNvSpPr/>
          <p:nvPr/>
        </p:nvSpPr>
        <p:spPr>
          <a:xfrm>
            <a:off x="793790" y="2640568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978813" y="2725579"/>
            <a:ext cx="140256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650" u="none" cap="none" strike="noStrike"/>
          </a:p>
        </p:txBody>
      </p:sp>
      <p:sp>
        <p:nvSpPr>
          <p:cNvPr id="133" name="Google Shape;133;p19"/>
          <p:cNvSpPr/>
          <p:nvPr/>
        </p:nvSpPr>
        <p:spPr>
          <a:xfrm>
            <a:off x="1530906" y="2640568"/>
            <a:ext cx="288548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Cloud Provider: Azure</a:t>
            </a:r>
            <a:endParaRPr b="0" i="0" sz="2200" u="none" cap="none" strike="noStrike"/>
          </a:p>
        </p:txBody>
      </p:sp>
      <p:sp>
        <p:nvSpPr>
          <p:cNvPr id="134" name="Google Shape;134;p19"/>
          <p:cNvSpPr/>
          <p:nvPr/>
        </p:nvSpPr>
        <p:spPr>
          <a:xfrm>
            <a:off x="1530906" y="3130987"/>
            <a:ext cx="56709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Selected Azure based on project requirements and budget</a:t>
            </a:r>
            <a:endParaRPr b="0" i="0" sz="1750" u="none" cap="none" strike="noStrike"/>
          </a:p>
        </p:txBody>
      </p:sp>
      <p:sp>
        <p:nvSpPr>
          <p:cNvPr id="135" name="Google Shape;135;p19"/>
          <p:cNvSpPr/>
          <p:nvPr/>
        </p:nvSpPr>
        <p:spPr>
          <a:xfrm>
            <a:off x="7428667" y="2640568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589877" y="2725579"/>
            <a:ext cx="187881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650" u="none" cap="none" strike="noStrike"/>
          </a:p>
        </p:txBody>
      </p:sp>
      <p:sp>
        <p:nvSpPr>
          <p:cNvPr id="137" name="Google Shape;137;p19"/>
          <p:cNvSpPr/>
          <p:nvPr/>
        </p:nvSpPr>
        <p:spPr>
          <a:xfrm>
            <a:off x="8165783" y="264056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Core Services</a:t>
            </a:r>
            <a:endParaRPr b="0" i="0" sz="2200" u="none" cap="none" strike="noStrike"/>
          </a:p>
        </p:txBody>
      </p:sp>
      <p:sp>
        <p:nvSpPr>
          <p:cNvPr id="138" name="Google Shape;138;p19"/>
          <p:cNvSpPr/>
          <p:nvPr/>
        </p:nvSpPr>
        <p:spPr>
          <a:xfrm>
            <a:off x="8165783" y="3130987"/>
            <a:ext cx="5670947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Compute: Azure Virtual Machines  </a:t>
            </a:r>
            <a:endParaRPr b="0" i="0" sz="1750" u="none" cap="none" strike="noStrike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Azure Kubernetes Service (AKS) </a:t>
            </a:r>
            <a:endParaRPr sz="1750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- Streaming: </a:t>
            </a:r>
            <a:r>
              <a:rPr lang="en-US" sz="175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 b="0" i="0" sz="1750" u="none" cap="none" strike="noStrike"/>
          </a:p>
        </p:txBody>
      </p:sp>
      <p:sp>
        <p:nvSpPr>
          <p:cNvPr id="139" name="Google Shape;139;p19"/>
          <p:cNvSpPr/>
          <p:nvPr/>
        </p:nvSpPr>
        <p:spPr>
          <a:xfrm>
            <a:off x="793790" y="542746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957024" y="5512475"/>
            <a:ext cx="183713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650" u="none" cap="none" strike="noStrike"/>
          </a:p>
        </p:txBody>
      </p:sp>
      <p:sp>
        <p:nvSpPr>
          <p:cNvPr id="141" name="Google Shape;141;p19"/>
          <p:cNvSpPr/>
          <p:nvPr/>
        </p:nvSpPr>
        <p:spPr>
          <a:xfrm>
            <a:off x="1530906" y="5427464"/>
            <a:ext cx="296358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Infrastructure as Code</a:t>
            </a:r>
            <a:endParaRPr b="0" i="0" sz="2200" u="none" cap="none" strike="noStrike"/>
          </a:p>
        </p:txBody>
      </p:sp>
      <p:sp>
        <p:nvSpPr>
          <p:cNvPr id="142" name="Google Shape;142;p19"/>
          <p:cNvSpPr/>
          <p:nvPr/>
        </p:nvSpPr>
        <p:spPr>
          <a:xfrm>
            <a:off x="1530906" y="5917883"/>
            <a:ext cx="5670947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Used Terraform to define and manage the Azure infrastructure </a:t>
            </a:r>
            <a:endParaRPr b="0" i="0" sz="1750" u="none" cap="none" strike="noStrike"/>
          </a:p>
        </p:txBody>
      </p:sp>
      <p:sp>
        <p:nvSpPr>
          <p:cNvPr id="143" name="Google Shape;143;p19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7589865" y="5558136"/>
            <a:ext cx="510300" cy="510300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753100" y="5568038"/>
            <a:ext cx="183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lang="en-US" sz="26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2650" u="none" cap="none" strike="noStrike"/>
          </a:p>
        </p:txBody>
      </p:sp>
      <p:sp>
        <p:nvSpPr>
          <p:cNvPr id="146" name="Google Shape;146;p19"/>
          <p:cNvSpPr/>
          <p:nvPr/>
        </p:nvSpPr>
        <p:spPr>
          <a:xfrm>
            <a:off x="8326981" y="563613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Docker Integration</a:t>
            </a:r>
            <a:endParaRPr b="0" i="0" sz="2200" u="none" cap="none" strike="noStrike"/>
          </a:p>
        </p:txBody>
      </p:sp>
      <p:sp>
        <p:nvSpPr>
          <p:cNvPr id="147" name="Google Shape;147;p19"/>
          <p:cNvSpPr/>
          <p:nvPr/>
        </p:nvSpPr>
        <p:spPr>
          <a:xfrm>
            <a:off x="8326981" y="6277629"/>
            <a:ext cx="5670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Containerization of Kafka, ML model, and FastAPI ensures portability </a:t>
            </a:r>
            <a:endParaRPr b="0" i="0" sz="1750" u="none" cap="none" strike="noStrike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Reduces conflicts across environments and simplifies deployments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793790" y="75235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Data Pipeline Flow</a:t>
            </a:r>
            <a:endParaRPr b="0" i="0" sz="4450" u="none" cap="none" strike="noStrike"/>
          </a:p>
        </p:txBody>
      </p:sp>
      <p:sp>
        <p:nvSpPr>
          <p:cNvPr id="154" name="Google Shape;154;p20"/>
          <p:cNvSpPr/>
          <p:nvPr/>
        </p:nvSpPr>
        <p:spPr>
          <a:xfrm>
            <a:off x="7299960" y="1914763"/>
            <a:ext cx="30480" cy="5562481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296739" y="2409825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060049" y="216991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245072" y="2254925"/>
            <a:ext cx="140256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650" u="none" cap="none" strike="noStrike"/>
          </a:p>
        </p:txBody>
      </p:sp>
      <p:sp>
        <p:nvSpPr>
          <p:cNvPr id="158" name="Google Shape;158;p20"/>
          <p:cNvSpPr/>
          <p:nvPr/>
        </p:nvSpPr>
        <p:spPr>
          <a:xfrm>
            <a:off x="3232428" y="214157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Data Layer</a:t>
            </a:r>
            <a:endParaRPr b="0" i="0" sz="2200" u="none" cap="none" strike="noStrike"/>
          </a:p>
        </p:txBody>
      </p:sp>
      <p:sp>
        <p:nvSpPr>
          <p:cNvPr id="159" name="Google Shape;159;p20"/>
          <p:cNvSpPr/>
          <p:nvPr/>
        </p:nvSpPr>
        <p:spPr>
          <a:xfrm>
            <a:off x="793790" y="2631996"/>
            <a:ext cx="5273873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NYC Traffic data (historical) feeds into the system -</a:t>
            </a:r>
            <a:endParaRPr sz="1750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- Data is serialized into JSON and sent through Kafka topics for streaming</a:t>
            </a:r>
            <a:endParaRPr b="0" i="0" sz="1750" u="none" cap="none" strike="noStrike"/>
          </a:p>
        </p:txBody>
      </p:sp>
      <p:sp>
        <p:nvSpPr>
          <p:cNvPr id="160" name="Google Shape;160;p20"/>
          <p:cNvSpPr/>
          <p:nvPr/>
        </p:nvSpPr>
        <p:spPr>
          <a:xfrm>
            <a:off x="7539871" y="3543895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060049" y="330398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7221260" y="3388995"/>
            <a:ext cx="187881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650" u="none" cap="none" strike="noStrike"/>
          </a:p>
        </p:txBody>
      </p:sp>
      <p:sp>
        <p:nvSpPr>
          <p:cNvPr id="163" name="Google Shape;163;p20"/>
          <p:cNvSpPr/>
          <p:nvPr/>
        </p:nvSpPr>
        <p:spPr>
          <a:xfrm>
            <a:off x="8562737" y="32756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Processing Layer</a:t>
            </a:r>
            <a:endParaRPr b="0" i="0" sz="2200" u="none" cap="none" strike="noStrike"/>
          </a:p>
        </p:txBody>
      </p:sp>
      <p:sp>
        <p:nvSpPr>
          <p:cNvPr id="164" name="Google Shape;164;p20"/>
          <p:cNvSpPr/>
          <p:nvPr/>
        </p:nvSpPr>
        <p:spPr>
          <a:xfrm>
            <a:off x="8562737" y="3766066"/>
            <a:ext cx="5273873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Kafka consumers receive real-time data and process it </a:t>
            </a:r>
            <a:endParaRPr b="0" i="0" sz="1750" u="none" cap="none" strike="noStrike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LSTM model predicts traffic metrics (volume, speed) for the next time window </a:t>
            </a:r>
            <a:endParaRPr b="0" i="0" sz="1750" u="none" cap="none" strike="noStrike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Predictions are processed and forwarded to the presentation layer</a:t>
            </a:r>
            <a:endParaRPr b="0" i="0" sz="1750" u="none" cap="none" strike="noStrike"/>
          </a:p>
        </p:txBody>
      </p:sp>
      <p:sp>
        <p:nvSpPr>
          <p:cNvPr id="165" name="Google Shape;165;p20"/>
          <p:cNvSpPr/>
          <p:nvPr/>
        </p:nvSpPr>
        <p:spPr>
          <a:xfrm>
            <a:off x="6296739" y="5395198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7060049" y="515528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223284" y="5240298"/>
            <a:ext cx="183713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650" u="none" cap="none" strike="noStrike"/>
          </a:p>
        </p:txBody>
      </p:sp>
      <p:sp>
        <p:nvSpPr>
          <p:cNvPr id="168" name="Google Shape;168;p20"/>
          <p:cNvSpPr/>
          <p:nvPr/>
        </p:nvSpPr>
        <p:spPr>
          <a:xfrm>
            <a:off x="3232428" y="512695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Presentation Layer</a:t>
            </a:r>
            <a:endParaRPr b="0" i="0" sz="2200" u="none" cap="none" strike="noStrike"/>
          </a:p>
        </p:txBody>
      </p:sp>
      <p:sp>
        <p:nvSpPr>
          <p:cNvPr id="169" name="Google Shape;169;p20"/>
          <p:cNvSpPr/>
          <p:nvPr/>
        </p:nvSpPr>
        <p:spPr>
          <a:xfrm>
            <a:off x="793790" y="5617369"/>
            <a:ext cx="5273873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WebSocket delivers predictions and error analysis in real-time to the dashboard </a:t>
            </a:r>
            <a:endParaRPr b="0" i="0" sz="1750" u="none" cap="none" strike="noStrike">
              <a:solidFill>
                <a:srgbClr val="D6E5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Visualization tools generate interactive time-series graphs and traffic insights</a:t>
            </a:r>
            <a:endParaRPr b="0" i="0" sz="1750" u="none" cap="none" strike="noStrike"/>
          </a:p>
        </p:txBody>
      </p:sp>
      <p:sp>
        <p:nvSpPr>
          <p:cNvPr id="170" name="Google Shape;170;p20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51" y="324200"/>
            <a:ext cx="57054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793790" y="1712000"/>
            <a:ext cx="899862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System Architecture Components</a:t>
            </a:r>
            <a:endParaRPr b="0" i="0" sz="4450" u="none" cap="none" strike="noStrike"/>
          </a:p>
        </p:txBody>
      </p:sp>
      <p:sp>
        <p:nvSpPr>
          <p:cNvPr id="178" name="Google Shape;178;p21"/>
          <p:cNvSpPr/>
          <p:nvPr/>
        </p:nvSpPr>
        <p:spPr>
          <a:xfrm>
            <a:off x="793790" y="2760940"/>
            <a:ext cx="4196358" cy="3756541"/>
          </a:xfrm>
          <a:prstGeom prst="roundRect">
            <a:avLst>
              <a:gd fmla="val 906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020604" y="29877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Data Layer</a:t>
            </a:r>
            <a:endParaRPr b="0" i="0" sz="2200" u="none" cap="none" strike="noStrike"/>
          </a:p>
        </p:txBody>
      </p:sp>
      <p:sp>
        <p:nvSpPr>
          <p:cNvPr id="180" name="Google Shape;180;p21"/>
          <p:cNvSpPr/>
          <p:nvPr/>
        </p:nvSpPr>
        <p:spPr>
          <a:xfrm>
            <a:off x="1020604" y="3478173"/>
            <a:ext cx="374273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NYC Traffic data (volume, speed, and occupancy) as the primary dataset </a:t>
            </a:r>
            <a:endParaRPr b="0" i="0" sz="1750" u="none" cap="none" strike="noStrike"/>
          </a:p>
        </p:txBody>
      </p:sp>
      <p:sp>
        <p:nvSpPr>
          <p:cNvPr id="181" name="Google Shape;181;p21"/>
          <p:cNvSpPr/>
          <p:nvPr/>
        </p:nvSpPr>
        <p:spPr>
          <a:xfrm>
            <a:off x="1020579" y="5491737"/>
            <a:ext cx="3742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- Kafka streaming service for real-time data flow</a:t>
            </a:r>
            <a:endParaRPr b="0" i="0" sz="1750" u="none" cap="none" strike="noStrike"/>
          </a:p>
        </p:txBody>
      </p:sp>
      <p:sp>
        <p:nvSpPr>
          <p:cNvPr id="182" name="Google Shape;182;p21"/>
          <p:cNvSpPr/>
          <p:nvPr/>
        </p:nvSpPr>
        <p:spPr>
          <a:xfrm>
            <a:off x="5216962" y="2760940"/>
            <a:ext cx="4196358" cy="3756541"/>
          </a:xfrm>
          <a:prstGeom prst="roundRect">
            <a:avLst>
              <a:gd fmla="val 906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5443776" y="29877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Processing Layer</a:t>
            </a:r>
            <a:endParaRPr b="0" i="0" sz="2200" u="none" cap="none" strike="noStrike"/>
          </a:p>
        </p:txBody>
      </p:sp>
      <p:sp>
        <p:nvSpPr>
          <p:cNvPr id="184" name="Google Shape;184;p21"/>
          <p:cNvSpPr/>
          <p:nvPr/>
        </p:nvSpPr>
        <p:spPr>
          <a:xfrm>
            <a:off x="5443776" y="3478173"/>
            <a:ext cx="374273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LSTM model for real-time predictions</a:t>
            </a:r>
            <a:endParaRPr b="0" i="0" sz="1750" u="none" cap="none" strike="noStrike"/>
          </a:p>
        </p:txBody>
      </p:sp>
      <p:sp>
        <p:nvSpPr>
          <p:cNvPr id="185" name="Google Shape;185;p21"/>
          <p:cNvSpPr/>
          <p:nvPr/>
        </p:nvSpPr>
        <p:spPr>
          <a:xfrm>
            <a:off x="5443776" y="4340066"/>
            <a:ext cx="374273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- Dockerized ML model and Kafka services for scalability </a:t>
            </a:r>
            <a:endParaRPr b="0" i="0" sz="1750" u="none" cap="none" strike="noStrike"/>
          </a:p>
        </p:txBody>
      </p:sp>
      <p:sp>
        <p:nvSpPr>
          <p:cNvPr id="186" name="Google Shape;186;p21"/>
          <p:cNvSpPr/>
          <p:nvPr/>
        </p:nvSpPr>
        <p:spPr>
          <a:xfrm>
            <a:off x="5443776" y="5201960"/>
            <a:ext cx="374273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Kubernetes to orchestrate services and ensure high availability</a:t>
            </a:r>
            <a:endParaRPr b="0" i="0" sz="1750" u="none" cap="none" strike="noStrike"/>
          </a:p>
        </p:txBody>
      </p:sp>
      <p:sp>
        <p:nvSpPr>
          <p:cNvPr id="187" name="Google Shape;187;p21"/>
          <p:cNvSpPr/>
          <p:nvPr/>
        </p:nvSpPr>
        <p:spPr>
          <a:xfrm>
            <a:off x="9640133" y="2760940"/>
            <a:ext cx="4196358" cy="3756541"/>
          </a:xfrm>
          <a:prstGeom prst="roundRect">
            <a:avLst>
              <a:gd fmla="val 906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9866948" y="29877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Presentation Layer</a:t>
            </a:r>
            <a:endParaRPr b="0" i="0" sz="2200" u="none" cap="none" strike="noStrike"/>
          </a:p>
        </p:txBody>
      </p:sp>
      <p:sp>
        <p:nvSpPr>
          <p:cNvPr id="189" name="Google Shape;189;p21"/>
          <p:cNvSpPr/>
          <p:nvPr/>
        </p:nvSpPr>
        <p:spPr>
          <a:xfrm>
            <a:off x="9866948" y="3478173"/>
            <a:ext cx="374273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 Interactive web dashboard with real-time visualization</a:t>
            </a:r>
            <a:endParaRPr b="0" i="0" sz="1750" u="none" cap="none" strike="noStrike"/>
          </a:p>
        </p:txBody>
      </p:sp>
      <p:sp>
        <p:nvSpPr>
          <p:cNvPr id="190" name="Google Shape;190;p21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963" y="6585500"/>
            <a:ext cx="2512857" cy="14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750" y="6585500"/>
            <a:ext cx="2814400" cy="14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600" y="4340075"/>
            <a:ext cx="24384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681990" y="535900"/>
            <a:ext cx="4872157" cy="60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800"/>
              <a:buFont typeface="Roboto Slab"/>
              <a:buNone/>
            </a:pPr>
            <a:r>
              <a:rPr b="0" i="0" lang="en-US" sz="38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System Demo</a:t>
            </a:r>
            <a:endParaRPr b="0" i="0" sz="3800" u="none" cap="none" strike="noStrike"/>
          </a:p>
        </p:txBody>
      </p:sp>
      <p:sp>
        <p:nvSpPr>
          <p:cNvPr id="200" name="Google Shape;200;p22"/>
          <p:cNvSpPr/>
          <p:nvPr/>
        </p:nvSpPr>
        <p:spPr>
          <a:xfrm>
            <a:off x="962858" y="1437203"/>
            <a:ext cx="22860" cy="3389947"/>
          </a:xfrm>
          <a:prstGeom prst="roundRect">
            <a:avLst>
              <a:gd fmla="val 127879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170623" y="1864162"/>
            <a:ext cx="681990" cy="22860"/>
          </a:xfrm>
          <a:prstGeom prst="roundRect">
            <a:avLst>
              <a:gd fmla="val 127879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755094" y="1656397"/>
            <a:ext cx="438388" cy="438388"/>
          </a:xfrm>
          <a:prstGeom prst="roundRect">
            <a:avLst>
              <a:gd fmla="val 6668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914043" y="1729383"/>
            <a:ext cx="120491" cy="292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300"/>
              <a:buFont typeface="Roboto Slab"/>
              <a:buNone/>
            </a:pPr>
            <a:r>
              <a:rPr b="0" i="0" lang="en-US" sz="23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300" u="none" cap="none" strike="noStrike"/>
          </a:p>
        </p:txBody>
      </p:sp>
      <p:sp>
        <p:nvSpPr>
          <p:cNvPr id="204" name="Google Shape;204;p22"/>
          <p:cNvSpPr/>
          <p:nvPr/>
        </p:nvSpPr>
        <p:spPr>
          <a:xfrm>
            <a:off x="2046089" y="1631990"/>
            <a:ext cx="11902321" cy="3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Live data from NYC Traffic dataset processed through Kafka.</a:t>
            </a:r>
            <a:endParaRPr b="0" i="0" sz="1500" u="none" cap="none" strike="noStrike"/>
          </a:p>
        </p:txBody>
      </p:sp>
      <p:sp>
        <p:nvSpPr>
          <p:cNvPr id="205" name="Google Shape;205;p22"/>
          <p:cNvSpPr/>
          <p:nvPr/>
        </p:nvSpPr>
        <p:spPr>
          <a:xfrm>
            <a:off x="1170623" y="2760345"/>
            <a:ext cx="681990" cy="22860"/>
          </a:xfrm>
          <a:prstGeom prst="roundRect">
            <a:avLst>
              <a:gd fmla="val 127879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755094" y="2552581"/>
            <a:ext cx="438388" cy="438388"/>
          </a:xfrm>
          <a:prstGeom prst="roundRect">
            <a:avLst>
              <a:gd fmla="val 6668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93564" y="2625566"/>
            <a:ext cx="161449" cy="292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300"/>
              <a:buFont typeface="Roboto Slab"/>
              <a:buNone/>
            </a:pPr>
            <a:r>
              <a:rPr b="0" i="0" lang="en-US" sz="23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300" u="none" cap="none" strike="noStrike"/>
          </a:p>
        </p:txBody>
      </p:sp>
      <p:sp>
        <p:nvSpPr>
          <p:cNvPr id="208" name="Google Shape;208;p22"/>
          <p:cNvSpPr/>
          <p:nvPr/>
        </p:nvSpPr>
        <p:spPr>
          <a:xfrm>
            <a:off x="2046089" y="2528173"/>
            <a:ext cx="11902321" cy="3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Dockerized components and Kubernetes setup for service orchestration.</a:t>
            </a:r>
            <a:endParaRPr b="0" i="0" sz="1500" u="none" cap="none" strike="noStrike"/>
          </a:p>
        </p:txBody>
      </p:sp>
      <p:sp>
        <p:nvSpPr>
          <p:cNvPr id="209" name="Google Shape;209;p22"/>
          <p:cNvSpPr/>
          <p:nvPr/>
        </p:nvSpPr>
        <p:spPr>
          <a:xfrm>
            <a:off x="1170623" y="3656528"/>
            <a:ext cx="681990" cy="22860"/>
          </a:xfrm>
          <a:prstGeom prst="roundRect">
            <a:avLst>
              <a:gd fmla="val 127879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755094" y="3448764"/>
            <a:ext cx="438388" cy="438388"/>
          </a:xfrm>
          <a:prstGeom prst="roundRect">
            <a:avLst>
              <a:gd fmla="val 6668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895350" y="3521750"/>
            <a:ext cx="157877" cy="292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300"/>
              <a:buFont typeface="Roboto Slab"/>
              <a:buNone/>
            </a:pPr>
            <a:r>
              <a:rPr b="0" i="0" lang="en-US" sz="23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300" u="none" cap="none" strike="noStrike"/>
          </a:p>
        </p:txBody>
      </p:sp>
      <p:sp>
        <p:nvSpPr>
          <p:cNvPr id="212" name="Google Shape;212;p22"/>
          <p:cNvSpPr/>
          <p:nvPr/>
        </p:nvSpPr>
        <p:spPr>
          <a:xfrm>
            <a:off x="2046089" y="3424357"/>
            <a:ext cx="11902321" cy="3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Real-time ML predictions and dashboard updates.</a:t>
            </a:r>
            <a:endParaRPr b="0" i="0" sz="1500" u="none" cap="none" strike="noStrike"/>
          </a:p>
        </p:txBody>
      </p:sp>
      <p:sp>
        <p:nvSpPr>
          <p:cNvPr id="213" name="Google Shape;213;p22"/>
          <p:cNvSpPr/>
          <p:nvPr/>
        </p:nvSpPr>
        <p:spPr>
          <a:xfrm>
            <a:off x="1170623" y="4552712"/>
            <a:ext cx="681990" cy="22860"/>
          </a:xfrm>
          <a:prstGeom prst="roundRect">
            <a:avLst>
              <a:gd fmla="val 127879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755094" y="4344948"/>
            <a:ext cx="438388" cy="438388"/>
          </a:xfrm>
          <a:prstGeom prst="roundRect">
            <a:avLst>
              <a:gd fmla="val 6668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889516" y="4417933"/>
            <a:ext cx="169426" cy="292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300"/>
              <a:buFont typeface="Roboto Slab"/>
              <a:buNone/>
            </a:pPr>
            <a:r>
              <a:rPr b="0" i="0" lang="en-US" sz="23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2300" u="none" cap="none" strike="noStrike"/>
          </a:p>
        </p:txBody>
      </p:sp>
      <p:sp>
        <p:nvSpPr>
          <p:cNvPr id="216" name="Google Shape;216;p22"/>
          <p:cNvSpPr/>
          <p:nvPr/>
        </p:nvSpPr>
        <p:spPr>
          <a:xfrm>
            <a:off x="2046089" y="4320540"/>
            <a:ext cx="11902321" cy="3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Interactive features, such as time-series graphs and error analysis.</a:t>
            </a:r>
            <a:endParaRPr b="0" i="0" sz="1500" u="none" cap="none" strike="noStrike"/>
          </a:p>
        </p:txBody>
      </p:sp>
      <p:sp>
        <p:nvSpPr>
          <p:cNvPr id="217" name="Google Shape;217;p22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12681950" y="7584400"/>
            <a:ext cx="194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733"/>
                </a:solidFill>
                <a:highlight>
                  <a:srgbClr val="202733"/>
                </a:highlight>
              </a:rPr>
              <a:t>AAAAAAAAAAAAAAAAAAAAAAAAAAAA</a:t>
            </a:r>
            <a:endParaRPr>
              <a:solidFill>
                <a:srgbClr val="202733"/>
              </a:solidFill>
              <a:highlight>
                <a:srgbClr val="202733"/>
              </a:highlight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00" y="152400"/>
            <a:ext cx="10666397" cy="79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