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BAD93-0BBF-49F3-90A0-D497929BA640}">
  <a:tblStyle styleId="{39DBAD93-0BBF-49F3-90A0-D497929BA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f1269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af1269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f12690ba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f12690ba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f12690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f12690b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f12690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af12690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f12690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f12690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5f30f29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5f30f29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2cdb3544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2cdb3544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2763d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2763dd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42763dd5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42763dd5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42763dd5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42763dd5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82228b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82228b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42763dd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42763dd5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42763dd5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42763dd5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43fabe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43fabe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43fabe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43fabed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5f30f29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5f30f29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443fabe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443fabe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b82228bb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b82228bb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82228b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82228b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82228bb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82228bb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2cdb3544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2cdb3544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2cdb3544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2cdb3544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82228bb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82228bb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43fabed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43fabed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f1269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f1269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Min-Max Optimization in GANs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Team Project 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GDA Results</a:t>
            </a:r>
            <a:endParaRPr sz="2466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484450"/>
            <a:ext cx="8520600" cy="4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2" title="Screenshot from 2025-04-11 15-55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484450"/>
            <a:ext cx="8520600" cy="44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Analysis of GDA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(Epoch 10, Step 5000)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Generator loss: 2.2126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Discriminator loss: 0.1868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Generator Loss: Indicates the generator is struggling—its outputs are easily classified as fake.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 Discriminator Loss: The discriminator is confident and effectively distinguishing fake from real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GDA result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4" title="Screenshot from 2025-04-11 16-44-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GDA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Epoch 191, Step 90000)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 loss: 1.3669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Discriminator loss: 0.4495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 Loss Decreased: Better at fooling the discriminator, but still not optimal.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Discriminator Loss Increased: Suggests it’s starting to get tricked, i.e., generator is improving.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our algorithm within standard GAN architectures such as DCGAN and StyleGAN.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Compare the convergence speed and training stability with traditional optimizers like Adam and RMSProp.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Assess the quality improvements in generated samples using metrics such as FID and Inception Score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Phase 2 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Task  :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Final: train keswani’s algorithm fully, and compare with GDA. Make tables and show generated images.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problem…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was not able to train for more then 2000 iteration because google colab keep crashing due to excess usage of RAM.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we are comparing the algorithm with GDA for every 400 iterations of training.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after 400 iterations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Our Algorithm FID:219.22 IS: 3.96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GDA: FID:248.06 IS: 3.23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250" y="1518163"/>
            <a:ext cx="34480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1571625"/>
            <a:ext cx="50612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after 800 iterations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Our Algorithm: FID: 97.75 IS: 4.49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	GDA:	        FID: 198.93	    IS:3.80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25" y="1587838"/>
            <a:ext cx="35433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587850"/>
            <a:ext cx="50608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after 1200 iterations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Our algorithm FID:77.74 IS:5.04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GDA: FID: 137.10 IS:3.67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800" y="1472425"/>
            <a:ext cx="3429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76" y="1532550"/>
            <a:ext cx="50615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Why Min-Max Optimization Matters in Deep Learning</a:t>
            </a:r>
            <a:endParaRPr sz="17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Generative Adversarial Networks (GANs) are revolutionizing data generation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Capable of creating highly realistic images, videos, and other synthetic data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Critical in fields like computer vision, medical imaging, and creative design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Fundamental Challenge: Optimization in Adversarial Settings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Training GANs requires balancing two competing neural networks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Traditional optimization methods often fail due to: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Oscillations in training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Lack of convergence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High-dimensional complexity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Key Insight</a:t>
            </a:r>
            <a:r>
              <a:rPr lang="en" sz="1500">
                <a:solidFill>
                  <a:schemeClr val="dk1"/>
                </a:solidFill>
              </a:rPr>
              <a:t>: Improving optimization can unlock more stable and powerful generative models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After 1600 iterations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Our algorithm: FID:72.13 IS:5.52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GDA: FID: 119.62 IS: 4.77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413" y="1465425"/>
            <a:ext cx="347662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3" y="1465425"/>
            <a:ext cx="511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after 2000 iterations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Our algorithm: FID: 63.27 IS: 5.17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GDA:FID Score: 111.76 Inception Score: 5.16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38" y="1464525"/>
            <a:ext cx="34956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1464525"/>
            <a:ext cx="49832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Comparison after 2400 iterations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7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62050"/>
            <a:ext cx="3999900" cy="3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Comparison after 2800 iterations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152478"/>
            <a:ext cx="3999900" cy="395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121000" cy="412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the Algorithm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8" name="Google Shape;218;p36" title="Screenshot from 2025-05-08 10-58-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750899"/>
            <a:ext cx="8832299" cy="41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149892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2244800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299067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3736550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448242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580657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654487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728317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8021475" y="4510225"/>
            <a:ext cx="2091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8797725" y="4510225"/>
            <a:ext cx="260400" cy="2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129275" y="494575"/>
            <a:ext cx="138300" cy="447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8919825" y="494575"/>
            <a:ext cx="138300" cy="447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6"/>
          <p:cNvSpPr/>
          <p:nvPr/>
        </p:nvSpPr>
        <p:spPr>
          <a:xfrm rot="5400000">
            <a:off x="6650225" y="-1490850"/>
            <a:ext cx="138300" cy="447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267925" y="56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{39DBAD93-0BBF-49F3-90A0-D497929BA640}</a:tableStyleId>
              </a:tblPr>
              <a:tblGrid>
                <a:gridCol w="22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Iteration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 (FID / IS)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GDA (FID / IS)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Observation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219.22 / 3.96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248.06 / 3.23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better in FID and IS (both poor overall).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97.59 / 4.49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198.92 / 3.80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outperforms </a:t>
                      </a:r>
                      <a:r>
                        <a:rPr lang="en" sz="1000" b="1"/>
                        <a:t>GDA</a:t>
                      </a:r>
                      <a:r>
                        <a:rPr lang="en" sz="1000"/>
                        <a:t> in both FID and IS.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1200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77.74 / 5.04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137.10 / 3.66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significantly better in both FID  and IS 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1600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72.13 / 5.52 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119.62 / 4.76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still leads in both FID  and IS , gap remains large.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63.27 / 5.17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111.76 / 5.15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maintains lead in both FID and IS, though gap in IS narrows slightly.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2400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56.79/5.31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105.95/4.89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continues to outperform </a:t>
                      </a:r>
                      <a:r>
                        <a:rPr lang="en" sz="1000" b="1"/>
                        <a:t>GDA</a:t>
                      </a:r>
                      <a:r>
                        <a:rPr lang="en" sz="1000"/>
                        <a:t> in both FID and IS.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2800</a:t>
                      </a:r>
                      <a:endParaRPr sz="1000" b="1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59.62/5.60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89.84/5.11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r>
                        <a:rPr lang="en" sz="1000"/>
                        <a:t> still leads in FID  and IS, gap in FID slightly increases.</a:t>
                      </a:r>
                      <a:endParaRPr sz="1000"/>
                    </a:p>
                  </a:txBody>
                  <a:tcPr marL="88900" marR="88900" marT="88900" marB="88900">
                    <a:lnL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 idx="4294967295"/>
          </p:nvPr>
        </p:nvSpPr>
        <p:spPr>
          <a:xfrm>
            <a:off x="311700" y="766686"/>
            <a:ext cx="8520600" cy="2586000"/>
          </a:xfrm>
          <a:prstGeom prst="rect">
            <a:avLst/>
          </a:prstGeom>
        </p:spPr>
        <p:txBody>
          <a:bodyPr spcFirstLastPara="1" wrap="square" lIns="3291825" tIns="1005825" rIns="274300" bIns="1828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311700" y="3349225"/>
            <a:ext cx="8603700" cy="14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Ansh Acharya - 2023101069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Atharva Kulkarni - 2023101072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Monosij Roy - 2023111016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Min-Max Optimization Challenge in GANs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9276"/>
              <a:buFont typeface="Arial"/>
              <a:buNone/>
            </a:pPr>
            <a:r>
              <a:rPr lang="en" sz="1587" b="1">
                <a:solidFill>
                  <a:schemeClr val="dk1"/>
                </a:solidFill>
              </a:rPr>
              <a:t>Mathematical Formulation</a:t>
            </a:r>
            <a:endParaRPr sz="1587" b="1">
              <a:solidFill>
                <a:schemeClr val="dk1"/>
              </a:solidFill>
            </a:endParaRPr>
          </a:p>
          <a:p>
            <a:pPr marL="457200" lvl="0" indent="-30674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7">
                <a:solidFill>
                  <a:schemeClr val="dk1"/>
                </a:solidFill>
              </a:rPr>
              <a:t>GAN Training as a Min-Max Problem:</a:t>
            </a:r>
            <a:br>
              <a:rPr lang="en" sz="1587">
                <a:solidFill>
                  <a:schemeClr val="dk1"/>
                </a:solidFill>
              </a:rPr>
            </a:br>
            <a:r>
              <a:rPr lang="en" sz="1587">
                <a:solidFill>
                  <a:schemeClr val="dk1"/>
                </a:solidFill>
              </a:rPr>
              <a:t>min(G) max(D) E[log D(x)] + E[log(1 - D(G(z)))]</a:t>
            </a:r>
            <a:endParaRPr sz="1587">
              <a:solidFill>
                <a:schemeClr val="dk1"/>
              </a:solidFill>
            </a:endParaRPr>
          </a:p>
          <a:p>
            <a:pPr marL="457200" lvl="0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7">
                <a:solidFill>
                  <a:schemeClr val="dk1"/>
                </a:solidFill>
              </a:rPr>
              <a:t>Where: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87">
                <a:solidFill>
                  <a:schemeClr val="dk1"/>
                </a:solidFill>
              </a:rPr>
              <a:t>G = Generator (creates synthetic data)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87">
                <a:solidFill>
                  <a:schemeClr val="dk1"/>
                </a:solidFill>
              </a:rPr>
              <a:t>D = Discriminator (distinguishes real vs. synthetic data)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87">
                <a:solidFill>
                  <a:schemeClr val="dk1"/>
                </a:solidFill>
              </a:rPr>
              <a:t>x = Real data distribution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87">
                <a:solidFill>
                  <a:schemeClr val="dk1"/>
                </a:solidFill>
              </a:rPr>
              <a:t>z = Latent space/random noise</a:t>
            </a:r>
            <a:endParaRPr sz="158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7" b="1">
                <a:solidFill>
                  <a:schemeClr val="dk1"/>
                </a:solidFill>
              </a:rPr>
              <a:t>Optimization Challenges</a:t>
            </a:r>
            <a:endParaRPr sz="1587" b="1">
              <a:solidFill>
                <a:schemeClr val="dk1"/>
              </a:solidFill>
            </a:endParaRPr>
          </a:p>
          <a:p>
            <a:pPr marL="457200" lvl="0" indent="-30674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87" b="1">
                <a:solidFill>
                  <a:schemeClr val="dk1"/>
                </a:solidFill>
              </a:rPr>
              <a:t>Gradient Ascent-Descent Method Limitations</a:t>
            </a:r>
            <a:endParaRPr sz="1587" b="1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Slow convergence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High instability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Dimension-dependent performance</a:t>
            </a:r>
            <a:endParaRPr sz="1587">
              <a:solidFill>
                <a:schemeClr val="dk1"/>
              </a:solidFill>
            </a:endParaRPr>
          </a:p>
          <a:p>
            <a:pPr marL="457200" lvl="0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87" b="1">
                <a:solidFill>
                  <a:schemeClr val="dk1"/>
                </a:solidFill>
              </a:rPr>
              <a:t>Current Optimization Approaches</a:t>
            </a:r>
            <a:endParaRPr sz="1587" b="1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Standard methods like Adam and RMSProp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Inherent difficulties in maintaining training stability</a:t>
            </a:r>
            <a:endParaRPr sz="1587">
              <a:solidFill>
                <a:schemeClr val="dk1"/>
              </a:solidFill>
            </a:endParaRPr>
          </a:p>
          <a:p>
            <a:pPr marL="914400" lvl="1" indent="-30674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7">
                <a:solidFill>
                  <a:schemeClr val="dk1"/>
                </a:solidFill>
              </a:rPr>
              <a:t>Prone to mode collapse and divergence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/>
              <a:t>How the Algorithm Works </a:t>
            </a:r>
            <a:endParaRPr sz="24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Start with Initial Point (x0, y0)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game begins from a given starting position.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Max-Player (Y) Update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fixed x, Y climbs upwards using gradient ascent.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Stops when no further increase is possible (reaches a local peak).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Min-Player (X) Proposes a Change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Picks a small random move (Δ) from the proposal distribution to x.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Checks if the new value of f(x+Δ, y) is smaller </a:t>
            </a:r>
            <a:r>
              <a:rPr lang="en" sz="1200" b="1">
                <a:solidFill>
                  <a:schemeClr val="dk1"/>
                </a:solidFill>
              </a:rPr>
              <a:t>after</a:t>
            </a:r>
            <a:r>
              <a:rPr lang="en" sz="1200">
                <a:solidFill>
                  <a:schemeClr val="dk1"/>
                </a:solidFill>
              </a:rPr>
              <a:t> Y updates.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Decision: Accept or Reject the Move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If it helps (lowers loss function f), accept the move.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If it doesn’t, reject OR accept with small probability to allow exploration.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Repeat This Loop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Keep proposing, updating, and checking.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Gradually become pickier in accepting moves (simulated annealing style).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</a:rPr>
              <a:t>Stop When Stuck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If many moves fail to improve the value, we stop.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That means we have likely found a local equilibrium: X can’t reduce further, and Y is at a local peak.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62" y="0"/>
            <a:ext cx="86286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35" b="1"/>
              <a:t>Innovative Aspects</a:t>
            </a:r>
            <a:endParaRPr sz="470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77525"/>
            <a:ext cx="8520600" cy="3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35" b="1">
              <a:solidFill>
                <a:schemeClr val="dk1"/>
              </a:solidFill>
            </a:endParaRPr>
          </a:p>
          <a:p>
            <a:pPr marL="914400" lvl="1" indent="-3387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35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key innovation lies in its ability to find equilibrium points efficiently </a:t>
            </a:r>
            <a:r>
              <a:rPr lang="en" sz="1800" b="1">
                <a:solidFill>
                  <a:schemeClr val="dk1"/>
                </a:solidFill>
              </a:rPr>
              <a:t>without being affected by the dimensionality of the problem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proposed method restricts the max-player (discriminator in GANs) to update its parameters in a </a:t>
            </a:r>
            <a:r>
              <a:rPr lang="en" sz="1800" b="1">
                <a:solidFill>
                  <a:schemeClr val="dk1"/>
                </a:solidFill>
              </a:rPr>
              <a:t>greedy manner</a:t>
            </a:r>
            <a:r>
              <a:rPr lang="en" sz="1800">
                <a:solidFill>
                  <a:schemeClr val="dk1"/>
                </a:solidFill>
              </a:rPr>
              <a:t> until reaching a </a:t>
            </a:r>
            <a:r>
              <a:rPr lang="en" sz="1800" b="1">
                <a:solidFill>
                  <a:schemeClr val="dk1"/>
                </a:solidFill>
              </a:rPr>
              <a:t>first-order stationary point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min-player (generator) updates its parameters using a </a:t>
            </a:r>
            <a:r>
              <a:rPr lang="en" sz="1800" b="1">
                <a:solidFill>
                  <a:schemeClr val="dk1"/>
                </a:solidFill>
              </a:rPr>
              <a:t>proposal distribution</a:t>
            </a:r>
            <a:r>
              <a:rPr lang="en" sz="1800">
                <a:solidFill>
                  <a:schemeClr val="dk1"/>
                </a:solidFill>
              </a:rPr>
              <a:t>, ensuring stable convergence.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35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Phase-2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GDA (Generative Discriminant Analysis)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Ran the GDA code from the </a:t>
            </a:r>
            <a:r>
              <a:rPr lang="en" sz="1400" b="1">
                <a:solidFill>
                  <a:schemeClr val="dk1"/>
                </a:solidFill>
              </a:rPr>
              <a:t>Coursera GAN course</a:t>
            </a:r>
            <a:r>
              <a:rPr lang="en" sz="1400">
                <a:solidFill>
                  <a:schemeClr val="dk1"/>
                </a:solidFill>
              </a:rPr>
              <a:t> and tested it on the </a:t>
            </a:r>
            <a:r>
              <a:rPr lang="en" sz="1400" b="1">
                <a:solidFill>
                  <a:schemeClr val="dk1"/>
                </a:solidFill>
              </a:rPr>
              <a:t>MNIST dataset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Results</a:t>
            </a:r>
            <a:r>
              <a:rPr lang="en" sz="1400">
                <a:solidFill>
                  <a:schemeClr val="dk1"/>
                </a:solidFill>
              </a:rPr>
              <a:t>: The model showed some initial success but did not do well for large number steps 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The Algorithm</a:t>
            </a:r>
            <a:r>
              <a:rPr lang="en" sz="1400">
                <a:solidFill>
                  <a:schemeClr val="dk1"/>
                </a:solidFill>
              </a:rPr>
              <a:t>:  </a:t>
            </a:r>
            <a:r>
              <a:rPr lang="en" sz="1400" b="1">
                <a:solidFill>
                  <a:schemeClr val="dk1"/>
                </a:solidFill>
              </a:rPr>
              <a:t>Convergent and Dimension-Independent Min-Max Optimization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Implemented this algorithm and tested it on the same MNIST dataset.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Results</a:t>
            </a:r>
            <a:r>
              <a:rPr lang="en" sz="1400">
                <a:solidFill>
                  <a:schemeClr val="dk1"/>
                </a:solidFill>
              </a:rPr>
              <a:t>: Similar to GDA, the results are not fully reliable, as the algorithm was also trained for only a very few iterations ( only 2000 ) 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On-screen Show (16:9)</PresentationFormat>
  <Paragraphs>149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  Min-Max Optimization in GANs</vt:lpstr>
      <vt:lpstr>Motivation</vt:lpstr>
      <vt:lpstr>The Min-Max Optimization Challenge in GANs</vt:lpstr>
      <vt:lpstr>How the Algorithm Works </vt:lpstr>
      <vt:lpstr>PowerPoint Presentation</vt:lpstr>
      <vt:lpstr>PowerPoint Presentation</vt:lpstr>
      <vt:lpstr>Innovative Aspects</vt:lpstr>
      <vt:lpstr>Phase-2 </vt:lpstr>
      <vt:lpstr>Progress</vt:lpstr>
      <vt:lpstr>GDA Results</vt:lpstr>
      <vt:lpstr>Analysis of GDA </vt:lpstr>
      <vt:lpstr>GDA result</vt:lpstr>
      <vt:lpstr>Analysis of GDA</vt:lpstr>
      <vt:lpstr>Future work</vt:lpstr>
      <vt:lpstr>Post Phase 2 </vt:lpstr>
      <vt:lpstr>A small problem…</vt:lpstr>
      <vt:lpstr>Comparison after 400 iterations</vt:lpstr>
      <vt:lpstr>Comparison after 800 iterations</vt:lpstr>
      <vt:lpstr>Comparison after 1200 iterations</vt:lpstr>
      <vt:lpstr>Comparison After 1600 iterations</vt:lpstr>
      <vt:lpstr>Comparison after 2000 iterations</vt:lpstr>
      <vt:lpstr>Comparison after 2400 iterations </vt:lpstr>
      <vt:lpstr>Comparison after 2800 iterations</vt:lpstr>
      <vt:lpstr>Graph of the Algorithm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Manas Roy</cp:lastModifiedBy>
  <cp:revision>1</cp:revision>
  <dcterms:modified xsi:type="dcterms:W3CDTF">2025-05-09T17:58:15Z</dcterms:modified>
</cp:coreProperties>
</file>