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Spring </a:t>
            </a:r>
            <a:r>
              <a:rPr lang="en-US" dirty="0" err="1" smtClean="0"/>
              <a:t>WebFlow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Khozema Nullwala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5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/>
          <a:lstStyle/>
          <a:p>
            <a:r>
              <a:rPr lang="en-US" dirty="0" smtClean="0"/>
              <a:t>Why use Spring </a:t>
            </a:r>
            <a:r>
              <a:rPr lang="en-US" dirty="0" err="1" smtClean="0"/>
              <a:t>WebFlow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7842"/>
            <a:ext cx="8915400" cy="3777622"/>
          </a:xfrm>
        </p:spPr>
        <p:txBody>
          <a:bodyPr/>
          <a:lstStyle/>
          <a:p>
            <a:pPr algn="just"/>
            <a:r>
              <a:rPr lang="en-IN" dirty="0"/>
              <a:t>It's like we are having a framework and we want to add extra to </a:t>
            </a:r>
            <a:r>
              <a:rPr lang="en-IN" dirty="0" smtClean="0"/>
              <a:t>it. This extra </a:t>
            </a:r>
            <a:r>
              <a:rPr lang="en-IN" dirty="0"/>
              <a:t>feature will help </a:t>
            </a:r>
            <a:r>
              <a:rPr lang="en-IN" dirty="0" smtClean="0"/>
              <a:t>us to </a:t>
            </a:r>
            <a:r>
              <a:rPr lang="en-IN" dirty="0"/>
              <a:t>build a </a:t>
            </a:r>
            <a:r>
              <a:rPr lang="en-IN" dirty="0" smtClean="0"/>
              <a:t>guided application where we can control the user navigation.</a:t>
            </a:r>
            <a:endParaRPr lang="en-IN" dirty="0" smtClean="0"/>
          </a:p>
          <a:p>
            <a:pPr algn="just"/>
            <a:r>
              <a:rPr lang="en-IN" dirty="0" smtClean="0"/>
              <a:t>Spring </a:t>
            </a:r>
            <a:r>
              <a:rPr lang="en-IN" dirty="0" err="1" smtClean="0"/>
              <a:t>WebFlow</a:t>
            </a:r>
            <a:r>
              <a:rPr lang="en-IN" dirty="0" smtClean="0"/>
              <a:t> </a:t>
            </a:r>
            <a:r>
              <a:rPr lang="en-IN" dirty="0"/>
              <a:t>will </a:t>
            </a:r>
            <a:r>
              <a:rPr lang="en-IN" dirty="0" smtClean="0"/>
              <a:t>also add </a:t>
            </a:r>
            <a:r>
              <a:rPr lang="en-IN" dirty="0"/>
              <a:t>extra scopes apart from application, </a:t>
            </a:r>
            <a:r>
              <a:rPr lang="en-IN" dirty="0" smtClean="0"/>
              <a:t>session and request scope which is part of the servlet specification.</a:t>
            </a:r>
          </a:p>
          <a:p>
            <a:pPr algn="just"/>
            <a:r>
              <a:rPr lang="en-IN" dirty="0"/>
              <a:t>On a website you can't control user activity such as pressing F5, hitting back button and so on. </a:t>
            </a:r>
            <a:r>
              <a:rPr lang="en-IN" dirty="0" smtClean="0"/>
              <a:t>Even while submitting </a:t>
            </a:r>
            <a:r>
              <a:rPr lang="en-IN" dirty="0"/>
              <a:t>a form </a:t>
            </a:r>
            <a:r>
              <a:rPr lang="en-IN" dirty="0" smtClean="0"/>
              <a:t>if  submit button is accidentally click twice the </a:t>
            </a:r>
            <a:r>
              <a:rPr lang="en-IN" dirty="0"/>
              <a:t>form will be submitted </a:t>
            </a:r>
            <a:r>
              <a:rPr lang="en-IN" dirty="0" smtClean="0"/>
              <a:t>again creating </a:t>
            </a:r>
            <a:r>
              <a:rPr lang="en-IN" smtClean="0"/>
              <a:t>multiple records. </a:t>
            </a:r>
            <a:r>
              <a:rPr lang="en-IN" dirty="0"/>
              <a:t>To </a:t>
            </a:r>
            <a:r>
              <a:rPr lang="en-IN" dirty="0" smtClean="0"/>
              <a:t>handle this spring </a:t>
            </a:r>
            <a:r>
              <a:rPr lang="en-IN" dirty="0" err="1" smtClean="0"/>
              <a:t>webflow</a:t>
            </a:r>
            <a:r>
              <a:rPr lang="en-IN" dirty="0" smtClean="0"/>
              <a:t> uses the POST-REDIRECT-GET strategy.</a:t>
            </a: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extra scopes?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Consider </a:t>
            </a:r>
            <a:r>
              <a:rPr lang="en-IN" dirty="0" smtClean="0"/>
              <a:t>shopping cart checkout example </a:t>
            </a:r>
            <a:r>
              <a:rPr lang="en-IN" dirty="0"/>
              <a:t>it can't store </a:t>
            </a:r>
            <a:r>
              <a:rPr lang="en-IN" dirty="0" smtClean="0"/>
              <a:t>cart details </a:t>
            </a:r>
            <a:r>
              <a:rPr lang="en-IN" dirty="0"/>
              <a:t>in </a:t>
            </a:r>
            <a:r>
              <a:rPr lang="en-IN" dirty="0">
                <a:solidFill>
                  <a:srgbClr val="FF0000"/>
                </a:solidFill>
              </a:rPr>
              <a:t>application</a:t>
            </a:r>
            <a:r>
              <a:rPr lang="en-IN" dirty="0"/>
              <a:t> scope as it will allow x users to view y user details. </a:t>
            </a:r>
            <a:endParaRPr lang="en-IN" dirty="0" smtClean="0"/>
          </a:p>
          <a:p>
            <a:r>
              <a:rPr lang="en-IN" dirty="0"/>
              <a:t>The data stored in </a:t>
            </a:r>
            <a:r>
              <a:rPr lang="en-IN" dirty="0">
                <a:solidFill>
                  <a:srgbClr val="FF0000"/>
                </a:solidFill>
              </a:rPr>
              <a:t>request</a:t>
            </a:r>
            <a:r>
              <a:rPr lang="en-IN" dirty="0"/>
              <a:t> cope can't be stored over multiple pages.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 smtClean="0">
                <a:solidFill>
                  <a:srgbClr val="FF0000"/>
                </a:solidFill>
              </a:rPr>
              <a:t>ession</a:t>
            </a:r>
            <a:r>
              <a:rPr lang="en-IN" dirty="0" smtClean="0"/>
              <a:t> </a:t>
            </a:r>
            <a:r>
              <a:rPr lang="en-IN" dirty="0"/>
              <a:t>scope is the obvious choice but again the developer will have to manually clean up </a:t>
            </a:r>
            <a:r>
              <a:rPr lang="en-IN" dirty="0" smtClean="0"/>
              <a:t>memory and keeping too much data in session will lead to serving less user due to lack of memory on server.</a:t>
            </a:r>
            <a:endParaRPr lang="en-IN" dirty="0"/>
          </a:p>
          <a:p>
            <a:r>
              <a:rPr lang="en-IN" dirty="0"/>
              <a:t>To solve this problem spring </a:t>
            </a:r>
            <a:r>
              <a:rPr lang="en-IN" dirty="0" err="1"/>
              <a:t>webflow</a:t>
            </a:r>
            <a:r>
              <a:rPr lang="en-IN" dirty="0"/>
              <a:t> offers five more scopes: 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View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Request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Flash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Flow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Conversation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9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923508" y="1210614"/>
            <a:ext cx="6581104" cy="5370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6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POST-REDIRECT-GET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15914" y="1702089"/>
            <a:ext cx="9388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18945" y="140587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Browser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945491" y="1405875"/>
            <a:ext cx="24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Container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516186" y="1841679"/>
            <a:ext cx="950556" cy="443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9" name="Group 58"/>
          <p:cNvGrpSpPr/>
          <p:nvPr/>
        </p:nvGrpSpPr>
        <p:grpSpPr>
          <a:xfrm>
            <a:off x="2386370" y="2114212"/>
            <a:ext cx="4971245" cy="566671"/>
            <a:chOff x="2386370" y="2114212"/>
            <a:chExt cx="4971245" cy="566671"/>
          </a:xfrm>
        </p:grpSpPr>
        <p:sp>
          <p:nvSpPr>
            <p:cNvPr id="11" name="Rectangle 10"/>
            <p:cNvSpPr/>
            <p:nvPr/>
          </p:nvSpPr>
          <p:spPr>
            <a:xfrm>
              <a:off x="2386370" y="2165728"/>
              <a:ext cx="1506828" cy="515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Submit</a:t>
              </a:r>
            </a:p>
          </p:txBody>
        </p:sp>
        <p:cxnSp>
          <p:nvCxnSpPr>
            <p:cNvPr id="14" name="Straight Arrow Connector 13"/>
            <p:cNvCxnSpPr>
              <a:stCxn id="11" idx="3"/>
            </p:cNvCxnSpPr>
            <p:nvPr/>
          </p:nvCxnSpPr>
          <p:spPr>
            <a:xfrm flipV="1">
              <a:off x="3893198" y="2417073"/>
              <a:ext cx="3464417" cy="6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12378" y="2114212"/>
              <a:ext cx="275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HTTP POST (form data)</a:t>
              </a:r>
              <a:endParaRPr lang="en-IN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66743" y="4084161"/>
            <a:ext cx="1378039" cy="701692"/>
            <a:chOff x="7933386" y="3058939"/>
            <a:chExt cx="1378039" cy="70169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933386" y="3058939"/>
              <a:ext cx="1378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311425" y="3084697"/>
              <a:ext cx="0" cy="67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7933386" y="3760631"/>
              <a:ext cx="1378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466742" y="2071840"/>
            <a:ext cx="2677197" cy="1238235"/>
            <a:chOff x="8466742" y="2071840"/>
            <a:chExt cx="2677197" cy="1238235"/>
          </a:xfrm>
        </p:grpSpPr>
        <p:grpSp>
          <p:nvGrpSpPr>
            <p:cNvPr id="33" name="Group 32"/>
            <p:cNvGrpSpPr/>
            <p:nvPr/>
          </p:nvGrpSpPr>
          <p:grpSpPr>
            <a:xfrm>
              <a:off x="8466742" y="2417072"/>
              <a:ext cx="1378040" cy="893003"/>
              <a:chOff x="7933386" y="3058939"/>
              <a:chExt cx="1378039" cy="70169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7933386" y="3058939"/>
                <a:ext cx="13780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9311425" y="3084697"/>
                <a:ext cx="0" cy="675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7933386" y="3760631"/>
                <a:ext cx="13780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8883695" y="2071840"/>
              <a:ext cx="2260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Execute application logic</a:t>
              </a:r>
            </a:p>
            <a:p>
              <a:r>
                <a:rPr lang="en-US" dirty="0" smtClean="0"/>
                <a:t>And store data</a:t>
              </a:r>
              <a:endParaRPr lang="en-IN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146349" y="2940744"/>
            <a:ext cx="3369837" cy="396962"/>
            <a:chOff x="4146349" y="2940744"/>
            <a:chExt cx="3369837" cy="396962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4146349" y="3337706"/>
              <a:ext cx="3369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934037" y="2940744"/>
              <a:ext cx="2434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HTTP 302 (REDIRECT)</a:t>
              </a:r>
              <a:endParaRPr lang="en-IN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809981" y="3211362"/>
            <a:ext cx="5679174" cy="923330"/>
            <a:chOff x="1809981" y="3211362"/>
            <a:chExt cx="5679174" cy="923330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175539" y="3349080"/>
              <a:ext cx="909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1809981" y="3211362"/>
              <a:ext cx="5679174" cy="923330"/>
              <a:chOff x="1809981" y="3211362"/>
              <a:chExt cx="5679174" cy="92333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175539" y="3349080"/>
                <a:ext cx="0" cy="736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3175539" y="4084161"/>
                <a:ext cx="4313616" cy="1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809981" y="3211362"/>
                <a:ext cx="12859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Browser follows redirect</a:t>
                </a:r>
                <a:endParaRPr lang="en-IN" dirty="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3139783" y="4399902"/>
            <a:ext cx="4376403" cy="385951"/>
            <a:chOff x="3139783" y="4399902"/>
            <a:chExt cx="4376403" cy="385951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139783" y="4785853"/>
              <a:ext cx="4376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687910" y="4399902"/>
              <a:ext cx="266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HTTP 200 (OK) + data</a:t>
              </a:r>
              <a:endParaRPr lang="en-IN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2149351" y="4261922"/>
            <a:ext cx="950555" cy="1047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</a:t>
            </a:r>
          </a:p>
          <a:p>
            <a:pPr algn="ctr"/>
            <a:r>
              <a:rPr lang="en-US" sz="1200" dirty="0" smtClean="0"/>
              <a:t>data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2164209" y="5589431"/>
            <a:ext cx="920838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F5</a:t>
            </a:r>
            <a:endParaRPr lang="en-IN" dirty="0"/>
          </a:p>
        </p:txBody>
      </p:sp>
      <p:grpSp>
        <p:nvGrpSpPr>
          <p:cNvPr id="67" name="Group 66"/>
          <p:cNvGrpSpPr/>
          <p:nvPr/>
        </p:nvGrpSpPr>
        <p:grpSpPr>
          <a:xfrm>
            <a:off x="3112752" y="5729366"/>
            <a:ext cx="4376403" cy="385951"/>
            <a:chOff x="3112752" y="5729366"/>
            <a:chExt cx="4376403" cy="385951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3112752" y="6115317"/>
              <a:ext cx="4376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660879" y="5729366"/>
              <a:ext cx="266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HTTP 200 (OK) + data</a:t>
              </a:r>
              <a:endParaRPr lang="en-IN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417299" y="4803821"/>
            <a:ext cx="179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 View</a:t>
            </a:r>
            <a:endParaRPr lang="en-IN" dirty="0"/>
          </a:p>
        </p:txBody>
      </p:sp>
      <p:grpSp>
        <p:nvGrpSpPr>
          <p:cNvPr id="66" name="Group 65"/>
          <p:cNvGrpSpPr/>
          <p:nvPr/>
        </p:nvGrpSpPr>
        <p:grpSpPr>
          <a:xfrm>
            <a:off x="3139782" y="5309783"/>
            <a:ext cx="4376402" cy="436203"/>
            <a:chOff x="3139782" y="5309783"/>
            <a:chExt cx="4376402" cy="436203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139782" y="5745986"/>
              <a:ext cx="4376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135913" y="5309783"/>
              <a:ext cx="1473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4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19" y="1399173"/>
            <a:ext cx="4282493" cy="734427"/>
          </a:xfrm>
        </p:spPr>
        <p:txBody>
          <a:bodyPr>
            <a:normAutofit/>
          </a:bodyPr>
          <a:lstStyle/>
          <a:p>
            <a:r>
              <a:rPr lang="en-US" dirty="0" smtClean="0"/>
              <a:t>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flow is the main component that we would be interacting with. It is an xml document written by the developer and interpreted by web flow.</a:t>
            </a:r>
          </a:p>
          <a:p>
            <a:r>
              <a:rPr lang="en-US" dirty="0"/>
              <a:t>A flow defines possible steps in application and defines the following thing for each step: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views to render?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handling user actions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It consists of the following important elements: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view state to render the view along with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action state to take actions based on user interaction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State transition to move from one state to another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evaluate action which enables flow to interact with other spring bean components using spring expression language (</a:t>
            </a:r>
            <a:r>
              <a:rPr lang="en-US" dirty="0" err="1" smtClean="0"/>
              <a:t>SpEL</a:t>
            </a:r>
            <a:r>
              <a:rPr lang="en-US" dirty="0" smtClean="0"/>
              <a:t>).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734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Basic Ingredients for Spring </a:t>
            </a:r>
            <a:r>
              <a:rPr lang="en-US" dirty="0" err="1" smtClean="0"/>
              <a:t>WebFlow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8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73829" y="1138520"/>
            <a:ext cx="8882742" cy="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MVC </a:t>
            </a:r>
            <a:r>
              <a:rPr lang="en-US" dirty="0" err="1" smtClean="0"/>
              <a:t>DispatcherServlet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31341" y="1048875"/>
            <a:ext cx="17417" cy="2196349"/>
          </a:xfrm>
          <a:prstGeom prst="straightConnector1">
            <a:avLst/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2452" y="645206"/>
            <a:ext cx="18825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68190" y="2011575"/>
            <a:ext cx="326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Select </a:t>
            </a:r>
            <a:r>
              <a:rPr lang="en-US" dirty="0" err="1" smtClean="0"/>
              <a:t>HandlerMapping</a:t>
            </a:r>
            <a:r>
              <a:rPr lang="en-US" dirty="0" smtClean="0"/>
              <a:t> Based on type of request</a:t>
            </a:r>
            <a:endParaRPr lang="en-IN" dirty="0"/>
          </a:p>
        </p:txBody>
      </p:sp>
      <p:grpSp>
        <p:nvGrpSpPr>
          <p:cNvPr id="51" name="Group 50"/>
          <p:cNvGrpSpPr/>
          <p:nvPr/>
        </p:nvGrpSpPr>
        <p:grpSpPr>
          <a:xfrm>
            <a:off x="1846733" y="3334869"/>
            <a:ext cx="4643718" cy="1918447"/>
            <a:chOff x="1846733" y="3334869"/>
            <a:chExt cx="4643718" cy="1918447"/>
          </a:xfrm>
        </p:grpSpPr>
        <p:grpSp>
          <p:nvGrpSpPr>
            <p:cNvPr id="15" name="Group 14"/>
            <p:cNvGrpSpPr/>
            <p:nvPr/>
          </p:nvGrpSpPr>
          <p:grpSpPr>
            <a:xfrm>
              <a:off x="1846733" y="3334869"/>
              <a:ext cx="4643718" cy="1918447"/>
              <a:chOff x="1846733" y="4410635"/>
              <a:chExt cx="4643718" cy="1918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46733" y="4410635"/>
                <a:ext cx="4643718" cy="191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OR</a:t>
                </a:r>
                <a:endParaRPr lang="en-IN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65718" y="4548950"/>
                <a:ext cx="4166079" cy="5215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RequestMappingHandlerMapping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165718" y="4574965"/>
              <a:ext cx="4166079" cy="521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FlowHandlerMapping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075777" y="2774757"/>
            <a:ext cx="4643718" cy="1918447"/>
            <a:chOff x="7075777" y="2774757"/>
            <a:chExt cx="4643718" cy="1918447"/>
          </a:xfrm>
        </p:grpSpPr>
        <p:grpSp>
          <p:nvGrpSpPr>
            <p:cNvPr id="16" name="Group 15"/>
            <p:cNvGrpSpPr/>
            <p:nvPr/>
          </p:nvGrpSpPr>
          <p:grpSpPr>
            <a:xfrm>
              <a:off x="7075777" y="2774757"/>
              <a:ext cx="4643718" cy="1918447"/>
              <a:chOff x="1846733" y="4410635"/>
              <a:chExt cx="4643718" cy="191844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46733" y="4410635"/>
                <a:ext cx="4643718" cy="191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OR</a:t>
                </a:r>
                <a:endParaRPr lang="en-IN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65718" y="4548950"/>
                <a:ext cx="4166079" cy="5215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RequestMappingHandlerAdapter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7394762" y="3971728"/>
              <a:ext cx="4166079" cy="521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FlowHandlerAdapter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Elbow Connector 20"/>
          <p:cNvCxnSpPr>
            <a:endCxn id="17" idx="0"/>
          </p:cNvCxnSpPr>
          <p:nvPr/>
        </p:nvCxnSpPr>
        <p:spPr>
          <a:xfrm>
            <a:off x="4248757" y="1770339"/>
            <a:ext cx="5148879" cy="1004418"/>
          </a:xfrm>
          <a:prstGeom prst="bentConnector2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97503" y="2086844"/>
            <a:ext cx="449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Forward request to adapter supporting the selected </a:t>
            </a:r>
            <a:r>
              <a:rPr lang="en-US" dirty="0" err="1" smtClean="0"/>
              <a:t>HandlerMapping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843607" y="3476790"/>
            <a:ext cx="9476" cy="1776526"/>
          </a:xfrm>
          <a:prstGeom prst="straightConnector1">
            <a:avLst/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5555" y="5327330"/>
            <a:ext cx="1237129" cy="75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</a:t>
            </a:r>
          </a:p>
          <a:p>
            <a:pPr algn="ctr"/>
            <a:r>
              <a:rPr lang="en-US" dirty="0" smtClean="0"/>
              <a:t>MVC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641106" y="4574965"/>
            <a:ext cx="23441" cy="806152"/>
          </a:xfrm>
          <a:prstGeom prst="straightConnector1">
            <a:avLst/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058399" y="5325032"/>
            <a:ext cx="1237129" cy="75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Flow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7894453" y="482445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0664547" y="4737889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</a:t>
            </a:r>
            <a:endParaRPr lang="en-IN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1706584" y="67936"/>
            <a:ext cx="4282493" cy="734427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894453" y="6084735"/>
            <a:ext cx="1414511" cy="369853"/>
          </a:xfrm>
          <a:prstGeom prst="straightConnector1">
            <a:avLst/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</p:cNvCxnSpPr>
          <p:nvPr/>
        </p:nvCxnSpPr>
        <p:spPr>
          <a:xfrm flipH="1">
            <a:off x="9510412" y="6084735"/>
            <a:ext cx="1166552" cy="369853"/>
          </a:xfrm>
          <a:prstGeom prst="straightConnector1">
            <a:avLst/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94453" y="6454588"/>
            <a:ext cx="3231919" cy="40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resolvers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0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3" grpId="0"/>
      <p:bldP spid="26" grpId="0" animBg="1"/>
      <p:bldP spid="33" grpId="0" animBg="1"/>
      <p:bldP spid="34" grpId="0"/>
      <p:bldP spid="3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2" y="132867"/>
            <a:ext cx="8911687" cy="800454"/>
          </a:xfrm>
        </p:spPr>
        <p:txBody>
          <a:bodyPr/>
          <a:lstStyle/>
          <a:p>
            <a:r>
              <a:rPr lang="en-US" dirty="0" smtClean="0"/>
              <a:t>Our Example Guided Navigation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00635" y="4117872"/>
            <a:ext cx="953037" cy="95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220827" y="4117872"/>
            <a:ext cx="1915077" cy="95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943332" y="4117871"/>
            <a:ext cx="1974804" cy="95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</a:t>
            </a:r>
          </a:p>
          <a:p>
            <a:pPr algn="ctr"/>
            <a:r>
              <a:rPr lang="en-US" dirty="0" smtClean="0"/>
              <a:t>address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725564" y="4117871"/>
            <a:ext cx="1915077" cy="95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613791" y="1990292"/>
            <a:ext cx="1048329" cy="1048329"/>
            <a:chOff x="10613791" y="1638598"/>
            <a:chExt cx="1048329" cy="1048329"/>
          </a:xfrm>
        </p:grpSpPr>
        <p:sp>
          <p:nvSpPr>
            <p:cNvPr id="23" name="Oval 22"/>
            <p:cNvSpPr/>
            <p:nvPr/>
          </p:nvSpPr>
          <p:spPr>
            <a:xfrm>
              <a:off x="10613791" y="1638598"/>
              <a:ext cx="1048329" cy="10483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IN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0698198" y="1719822"/>
              <a:ext cx="891935" cy="8919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IN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4074412" y="4838291"/>
            <a:ext cx="807428" cy="146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743328" y="1143889"/>
            <a:ext cx="1481701" cy="1481701"/>
            <a:chOff x="10613791" y="1638598"/>
            <a:chExt cx="1048329" cy="1048329"/>
          </a:xfrm>
        </p:grpSpPr>
        <p:sp>
          <p:nvSpPr>
            <p:cNvPr id="42" name="Oval 41"/>
            <p:cNvSpPr/>
            <p:nvPr/>
          </p:nvSpPr>
          <p:spPr>
            <a:xfrm>
              <a:off x="10613791" y="1638598"/>
              <a:ext cx="1048329" cy="10483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IN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0698198" y="1719822"/>
              <a:ext cx="891935" cy="8919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IN" dirty="0"/>
            </a:p>
          </p:txBody>
        </p:sp>
      </p:grpSp>
      <p:cxnSp>
        <p:nvCxnSpPr>
          <p:cNvPr id="45" name="Elbow Connector 44"/>
          <p:cNvCxnSpPr>
            <a:stCxn id="12" idx="0"/>
            <a:endCxn id="42" idx="2"/>
          </p:cNvCxnSpPr>
          <p:nvPr/>
        </p:nvCxnSpPr>
        <p:spPr>
          <a:xfrm rot="5400000" flipH="1" flipV="1">
            <a:off x="3344281" y="1718825"/>
            <a:ext cx="2233132" cy="2564962"/>
          </a:xfrm>
          <a:prstGeom prst="bentConnector2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42" idx="3"/>
          </p:cNvCxnSpPr>
          <p:nvPr/>
        </p:nvCxnSpPr>
        <p:spPr>
          <a:xfrm rot="5400000" flipH="1" flipV="1">
            <a:off x="4871471" y="3022674"/>
            <a:ext cx="1702920" cy="474773"/>
          </a:xfrm>
          <a:prstGeom prst="bentConnector3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2" idx="6"/>
          </p:cNvCxnSpPr>
          <p:nvPr/>
        </p:nvCxnSpPr>
        <p:spPr>
          <a:xfrm rot="16200000" flipV="1">
            <a:off x="7022572" y="2087198"/>
            <a:ext cx="2239481" cy="1834565"/>
          </a:xfrm>
          <a:prstGeom prst="bentConnector2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057034" y="782171"/>
            <a:ext cx="1915077" cy="95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4115682" y="413893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billing</a:t>
            </a:r>
            <a:endParaRPr lang="en-IN" dirty="0"/>
          </a:p>
        </p:txBody>
      </p: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1353672" y="4594390"/>
            <a:ext cx="867155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35904" y="4594390"/>
            <a:ext cx="867155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18136" y="4644021"/>
            <a:ext cx="867155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1" idx="3"/>
          </p:cNvCxnSpPr>
          <p:nvPr/>
        </p:nvCxnSpPr>
        <p:spPr>
          <a:xfrm flipV="1">
            <a:off x="9640641" y="3066757"/>
            <a:ext cx="1491873" cy="1527633"/>
          </a:xfrm>
          <a:prstGeom prst="bentConnector2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12" idx="2"/>
          </p:cNvCxnSpPr>
          <p:nvPr/>
        </p:nvCxnSpPr>
        <p:spPr>
          <a:xfrm rot="5400000">
            <a:off x="5930735" y="2318540"/>
            <a:ext cx="1" cy="5504737"/>
          </a:xfrm>
          <a:prstGeom prst="bentConnector3">
            <a:avLst>
              <a:gd name="adj1" fmla="val 2286010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0"/>
            <a:endCxn id="20" idx="0"/>
          </p:cNvCxnSpPr>
          <p:nvPr/>
        </p:nvCxnSpPr>
        <p:spPr>
          <a:xfrm rot="16200000" flipV="1">
            <a:off x="7306919" y="2741686"/>
            <a:ext cx="12700" cy="2752369"/>
          </a:xfrm>
          <a:prstGeom prst="bentConnector3">
            <a:avLst>
              <a:gd name="adj1" fmla="val 180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048286" y="4204688"/>
            <a:ext cx="3815965" cy="983954"/>
            <a:chOff x="4048286" y="4204688"/>
            <a:chExt cx="3815965" cy="983954"/>
          </a:xfrm>
        </p:grpSpPr>
        <p:sp>
          <p:nvSpPr>
            <p:cNvPr id="59" name="TextBox 58"/>
            <p:cNvSpPr txBox="1"/>
            <p:nvPr/>
          </p:nvSpPr>
          <p:spPr>
            <a:xfrm>
              <a:off x="6834802" y="4204688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confirm</a:t>
              </a:r>
              <a:endParaRPr lang="en-IN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48286" y="481931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personal</a:t>
              </a:r>
              <a:endParaRPr lang="en-IN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01136" y="3385793"/>
            <a:ext cx="3956083" cy="2409024"/>
            <a:chOff x="6901136" y="3385793"/>
            <a:chExt cx="3956083" cy="2409024"/>
          </a:xfrm>
        </p:grpSpPr>
        <p:sp>
          <p:nvSpPr>
            <p:cNvPr id="61" name="TextBox 60"/>
            <p:cNvSpPr txBox="1"/>
            <p:nvPr/>
          </p:nvSpPr>
          <p:spPr>
            <a:xfrm>
              <a:off x="7532668" y="542548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personal</a:t>
              </a:r>
              <a:endParaRPr lang="en-IN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01136" y="3385793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billing</a:t>
              </a:r>
              <a:endParaRPr lang="en-IN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813343" y="4727555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success</a:t>
              </a:r>
              <a:endParaRPr lang="en-IN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979332" y="1227064"/>
            <a:ext cx="4518892" cy="1825412"/>
            <a:chOff x="3979332" y="1227064"/>
            <a:chExt cx="4518892" cy="1825412"/>
          </a:xfrm>
        </p:grpSpPr>
        <p:sp>
          <p:nvSpPr>
            <p:cNvPr id="64" name="TextBox 63"/>
            <p:cNvSpPr txBox="1"/>
            <p:nvPr/>
          </p:nvSpPr>
          <p:spPr>
            <a:xfrm>
              <a:off x="3979332" y="1277149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IN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26708" y="2683144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IN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54723" y="1227064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IN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2672" y="24984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7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0" grpId="0" animBg="1"/>
      <p:bldP spid="21" grpId="0" animBg="1"/>
      <p:bldP spid="57" grpId="0" animBg="1"/>
      <p:bldP spid="5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71" y="2870922"/>
            <a:ext cx="2775909" cy="773616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7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447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Understanding Spring WebFlow</vt:lpstr>
      <vt:lpstr>Why use Spring WebFlow?</vt:lpstr>
      <vt:lpstr>Why extra scopes?</vt:lpstr>
      <vt:lpstr>POST-REDIRECT-GET</vt:lpstr>
      <vt:lpstr>Flow</vt:lpstr>
      <vt:lpstr>Configuration</vt:lpstr>
      <vt:lpstr>Our Example Guided Navigation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Classes for Registration</dc:title>
  <dc:creator>Khozema Nullwala</dc:creator>
  <cp:lastModifiedBy>Khozema Nullwala</cp:lastModifiedBy>
  <cp:revision>27</cp:revision>
  <dcterms:created xsi:type="dcterms:W3CDTF">2017-05-09T03:35:47Z</dcterms:created>
  <dcterms:modified xsi:type="dcterms:W3CDTF">2017-05-18T04:45:24Z</dcterms:modified>
</cp:coreProperties>
</file>