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25" d="100"/>
          <a:sy n="25" d="100"/>
        </p:scale>
        <p:origin x="1038" y="22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4/15/2017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153518"/>
            <a:ext cx="18951755" cy="1365892"/>
          </a:xfrm>
        </p:spPr>
        <p:txBody>
          <a:bodyPr lIns="0" tIns="0" rIns="0" bIns="0">
            <a:noAutofit/>
          </a:bodyPr>
          <a:lstStyle/>
          <a:p>
            <a:pPr algn="l"/>
            <a:r>
              <a:rPr lang="en-US" sz="8000" b="1" cap="all" dirty="0"/>
              <a:t>The ARLISS project</a:t>
            </a:r>
          </a:p>
        </p:txBody>
      </p:sp>
      <p:sp>
        <p:nvSpPr>
          <p:cNvPr id="3" name="Subtitle 2"/>
          <p:cNvSpPr>
            <a:spLocks noGrp="1"/>
          </p:cNvSpPr>
          <p:nvPr>
            <p:ph type="subTitle" idx="4294967295"/>
          </p:nvPr>
        </p:nvSpPr>
        <p:spPr>
          <a:xfrm>
            <a:off x="22323511" y="23294188"/>
            <a:ext cx="9097370" cy="7711312"/>
          </a:xfrm>
        </p:spPr>
        <p:txBody>
          <a:bodyPr lIns="0" tIns="0" rIns="0" bIns="0">
            <a:normAutofit fontScale="25000" lnSpcReduction="20000"/>
          </a:bodyPr>
          <a:lstStyle/>
          <a:p>
            <a:pPr marL="0" indent="0">
              <a:lnSpc>
                <a:spcPct val="120000"/>
              </a:lnSpc>
              <a:spcBef>
                <a:spcPts val="0"/>
              </a:spcBef>
              <a:spcAft>
                <a:spcPts val="1800"/>
              </a:spcAft>
              <a:buNone/>
            </a:pPr>
            <a:r>
              <a:rPr lang="en-US" sz="12000" dirty="0"/>
              <a:t>To detect the pole at the end of the rover’s expedition, our team has developed a complex system which utilizes machine learning and image processing. For the machine learning, our team trained a </a:t>
            </a:r>
            <a:r>
              <a:rPr lang="en-US" sz="12000" dirty="0" err="1"/>
              <a:t>Haar</a:t>
            </a:r>
            <a:r>
              <a:rPr lang="en-US" sz="12000" dirty="0"/>
              <a:t> Classifier which can be used to detect a traffic cone based on its features and geometry. Though effective at only detecting a traffic cone the majority of the time, machine learning classifiers are prone to returning false positives. The way we have avoided this is by verifying our results by checking the color. </a:t>
            </a:r>
          </a:p>
          <a:p>
            <a:pPr marL="0" indent="0">
              <a:lnSpc>
                <a:spcPct val="120000"/>
              </a:lnSpc>
              <a:spcBef>
                <a:spcPts val="0"/>
              </a:spcBef>
              <a:spcAft>
                <a:spcPts val="1800"/>
              </a:spcAft>
              <a:buNone/>
            </a:pPr>
            <a:r>
              <a:rPr lang="en-US" sz="12000" dirty="0"/>
              <a:t>Several points from the result, i.e. pixels, are converted to their HSV (Hue, Saturation &amp; Value) equivalent, and are compared to values which would be typically observed on an orange traffic cone. Without the HSV values is confirmed, the image is rejected. This results in a higher rate of false negatives, but ensures accurate results.</a:t>
            </a:r>
            <a:endParaRPr lang="en-US" sz="12000" dirty="0">
              <a:solidFill>
                <a:srgbClr val="F37321"/>
              </a:solidFill>
            </a:endParaRPr>
          </a:p>
        </p:txBody>
      </p:sp>
      <p:sp>
        <p:nvSpPr>
          <p:cNvPr id="13" name="TextBox 12"/>
          <p:cNvSpPr txBox="1"/>
          <p:nvPr/>
        </p:nvSpPr>
        <p:spPr>
          <a:xfrm>
            <a:off x="12460433" y="4266842"/>
            <a:ext cx="9222475" cy="21074627"/>
          </a:xfrm>
          <a:prstGeom prst="rect">
            <a:avLst/>
          </a:prstGeom>
          <a:noFill/>
        </p:spPr>
        <p:txBody>
          <a:bodyPr wrap="square" rtlCol="0" anchor="t" anchorCtr="0">
            <a:noAutofit/>
          </a:bodyPr>
          <a:lstStyle/>
          <a:p>
            <a:pPr>
              <a:spcAft>
                <a:spcPts val="1800"/>
              </a:spcAft>
            </a:pPr>
            <a:r>
              <a:rPr lang="en-US" sz="3600" b="1" dirty="0">
                <a:solidFill>
                  <a:srgbClr val="5D87A1"/>
                </a:solidFill>
              </a:rPr>
              <a:t>GPS Navigation</a:t>
            </a:r>
          </a:p>
          <a:p>
            <a:pPr>
              <a:spcAft>
                <a:spcPts val="1800"/>
              </a:spcAft>
            </a:pPr>
            <a:r>
              <a:rPr lang="en-US" sz="3000" dirty="0"/>
              <a:t>For the rover’s GPS Navigation functions, we are using an algorithm that determines the shortest path between two given GPS coordinates. The GPS will also keep updating new best routes per request from obstacle avoidance and unstack functions. Which means that the GPS function has to work flawlessly with both of these two functions to ensure the rover’s safety and efficiency. How rover behaves during its driving is also critical, the GPS function will check if the rover is off-course by preset time interval and give route compensation if needed.  </a:t>
            </a:r>
          </a:p>
          <a:p>
            <a:pPr>
              <a:spcAft>
                <a:spcPts val="1800"/>
              </a:spcAft>
            </a:pPr>
            <a:r>
              <a:rPr lang="en-US" sz="3600" b="1" dirty="0">
                <a:solidFill>
                  <a:srgbClr val="5D87A1"/>
                </a:solidFill>
              </a:rPr>
              <a:t>Obstacle Avoidance</a:t>
            </a:r>
            <a:endParaRPr lang="en-US" sz="3600" dirty="0"/>
          </a:p>
          <a:p>
            <a:pPr>
              <a:spcAft>
                <a:spcPts val="1800"/>
              </a:spcAft>
            </a:pPr>
            <a:r>
              <a:rPr lang="en-US" sz="3000" dirty="0"/>
              <a:t>The obstacle avoidance system ensures that our rover is not impeded on its way to the destination. Taking in filtered images from the obstacle detection software, this system does edge detection on the image find objects in the rovers path, and then decides how to best get around the object. This is done by treating the filtered black and white image as a matrix of pixels, and summing the number of edges to the left, right or in front of the rover and adjusting the direction of the rover to travel where the fewest edges are found.</a:t>
            </a:r>
          </a:p>
          <a:p>
            <a:pPr>
              <a:spcAft>
                <a:spcPts val="1800"/>
              </a:spcAft>
            </a:pPr>
            <a:r>
              <a:rPr lang="en-US" sz="3600" b="1" dirty="0">
                <a:solidFill>
                  <a:srgbClr val="5D87A1"/>
                </a:solidFill>
              </a:rPr>
              <a:t>Getting Unstuck from Obstacles</a:t>
            </a:r>
            <a:endParaRPr lang="en-US" sz="3600" dirty="0"/>
          </a:p>
          <a:p>
            <a:pPr>
              <a:spcAft>
                <a:spcPts val="1800"/>
              </a:spcAft>
            </a:pPr>
            <a:r>
              <a:rPr lang="en-US" sz="3000" dirty="0"/>
              <a:t>In case the obstacle avoidance fails, and we end up hitting an obstacle, we’ve developed an algorithm to help us get unstuck from what we hit. It works by first attempting to back up the rover, and if the rover doesn’t move, back up in different directions until it does move. It detects if the rover has moved by checking the GPS coordinates. This algorithm works best if just the rover’s path forward is blocked, but it can still easily move backward.</a:t>
            </a:r>
          </a:p>
          <a:p>
            <a:pPr>
              <a:spcAft>
                <a:spcPts val="1800"/>
              </a:spcAft>
            </a:pPr>
            <a:r>
              <a:rPr lang="en-US" sz="3600" b="1" dirty="0">
                <a:solidFill>
                  <a:srgbClr val="5D87A1"/>
                </a:solidFill>
              </a:rPr>
              <a:t>Find and Touch the Finish Pole</a:t>
            </a:r>
            <a:endParaRPr lang="en-US" sz="3600" dirty="0"/>
          </a:p>
          <a:p>
            <a:pPr>
              <a:spcAft>
                <a:spcPts val="1800"/>
              </a:spcAft>
            </a:pPr>
            <a:r>
              <a:rPr lang="en-US" sz="3000" dirty="0"/>
              <a:t>Once the rover get’s within the GPS’ error range of the finish coordinates, we have to search for the finish pole. This algorithm works by first searching for the finish pole by rotating in place and taking pictures, then aligning the rover in the direction of the finish, and moving forward, making periodic course corrections along the way. </a:t>
            </a:r>
          </a:p>
        </p:txBody>
      </p:sp>
      <p:sp>
        <p:nvSpPr>
          <p:cNvPr id="14" name="TextBox 13"/>
          <p:cNvSpPr txBox="1"/>
          <p:nvPr/>
        </p:nvSpPr>
        <p:spPr>
          <a:xfrm>
            <a:off x="22198405" y="4266843"/>
            <a:ext cx="9222475" cy="10249258"/>
          </a:xfrm>
          <a:prstGeom prst="rect">
            <a:avLst/>
          </a:prstGeom>
          <a:noFill/>
        </p:spPr>
        <p:txBody>
          <a:bodyPr wrap="square" rtlCol="0">
            <a:noAutofit/>
          </a:bodyPr>
          <a:lstStyle/>
          <a:p>
            <a:pPr>
              <a:spcAft>
                <a:spcPts val="1800"/>
              </a:spcAft>
            </a:pPr>
            <a:r>
              <a:rPr lang="en-US" sz="3600" b="1" dirty="0">
                <a:solidFill>
                  <a:srgbClr val="5D87A1"/>
                </a:solidFill>
              </a:rPr>
              <a:t>Computer Vision</a:t>
            </a:r>
          </a:p>
          <a:p>
            <a:pPr>
              <a:spcAft>
                <a:spcPts val="1800"/>
              </a:spcAft>
            </a:pPr>
            <a:r>
              <a:rPr lang="en-US" sz="3000" dirty="0"/>
              <a:t>Computer vision is used throughout the duration of the rover’s expedition, but there are two separate and distinct functions which are being performed. During the stage of the expedition where the rover relies on GPS to direct it towards the target set of coordinates, computer vision will be utilized in the obstacle avoidance system. When the rover is approximately 8 meters away from the target, and the objective of the rover has switched from being directed by GPS to searching for the pole, computer vision will be used to locate the traffic cone at the base of the pole. </a:t>
            </a:r>
          </a:p>
          <a:p>
            <a:r>
              <a:rPr lang="en-US" sz="3000" dirty="0"/>
              <a:t>To detect obstacles in the path of the rover, each frame is run through a series of filters which are primarily intended to eliminate noise and to detect the edges of the obstacles. </a:t>
            </a:r>
          </a:p>
          <a:p>
            <a:pPr marL="514350" lvl="0" indent="-514350">
              <a:buFont typeface="+mj-lt"/>
              <a:buAutoNum type="arabicPeriod"/>
            </a:pPr>
            <a:r>
              <a:rPr lang="en-US" sz="3000" dirty="0"/>
              <a:t>Convert Original image to Grayscale</a:t>
            </a:r>
          </a:p>
          <a:p>
            <a:pPr marL="514350" indent="-514350">
              <a:buFont typeface="+mj-lt"/>
              <a:buAutoNum type="arabicPeriod"/>
            </a:pPr>
            <a:r>
              <a:rPr lang="en-US" sz="3000" dirty="0"/>
              <a:t>Smooth (e.g. blur) Grayscale image</a:t>
            </a:r>
          </a:p>
          <a:p>
            <a:pPr marL="514350" indent="-514350">
              <a:buFont typeface="+mj-lt"/>
              <a:buAutoNum type="arabicPeriod"/>
            </a:pPr>
            <a:r>
              <a:rPr lang="en-US" sz="3000" dirty="0"/>
              <a:t>Morphological Opening of image </a:t>
            </a:r>
          </a:p>
          <a:p>
            <a:pPr marL="514350" indent="-514350">
              <a:buFont typeface="+mj-lt"/>
              <a:buAutoNum type="arabicPeriod"/>
            </a:pPr>
            <a:r>
              <a:rPr lang="en-US" sz="3000" dirty="0"/>
              <a:t>Canny Edge Detection</a:t>
            </a:r>
          </a:p>
        </p:txBody>
      </p:sp>
      <p:sp>
        <p:nvSpPr>
          <p:cNvPr id="26" name="TextBox 25"/>
          <p:cNvSpPr txBox="1"/>
          <p:nvPr/>
        </p:nvSpPr>
        <p:spPr>
          <a:xfrm>
            <a:off x="1406151" y="5331461"/>
            <a:ext cx="8612492" cy="18962798"/>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fits inside a standard 12 oz. soda can. This rover will be dropped from a rocket at 12,000’ AGL, land safely on the ground ad 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as an obstacle avoidance system that uses a camera to detect and avoid rough terrain or objects such as rocks that our rover would get stuck on.</a:t>
            </a:r>
          </a:p>
          <a:p>
            <a:pPr>
              <a:spcAft>
                <a:spcPts val="1800"/>
              </a:spcAft>
            </a:pPr>
            <a:r>
              <a:rPr lang="en-US" sz="3600" b="1" dirty="0">
                <a:solidFill>
                  <a:srgbClr val="5D87A1"/>
                </a:solidFill>
              </a:rPr>
              <a:t>Implementation</a:t>
            </a:r>
          </a:p>
          <a:p>
            <a:pPr>
              <a:spcAft>
                <a:spcPts val="1800"/>
              </a:spcAft>
            </a:pPr>
            <a:r>
              <a:rPr lang="en-US" sz="3000" dirty="0"/>
              <a:t>We implemented our software by splitting it up into separate tasks. The tasks we came up with were: parachute deployment, GPS navigation, obstacle avoidance, getting unstuck from obstacles, and hitting the finish pole. In addition, many tasks were implemented utilizing the onboard camera, which we had to create obstacle detection software for.</a:t>
            </a:r>
          </a:p>
          <a:p>
            <a:pPr>
              <a:spcAft>
                <a:spcPts val="1800"/>
              </a:spcAft>
            </a:pPr>
            <a:r>
              <a:rPr lang="en-US" sz="3600" b="1" dirty="0">
                <a:solidFill>
                  <a:srgbClr val="5D87A1"/>
                </a:solidFill>
              </a:rPr>
              <a:t>Parachute Deployment</a:t>
            </a:r>
          </a:p>
          <a:p>
            <a:pPr>
              <a:spcAft>
                <a:spcPts val="1800"/>
              </a:spcAft>
            </a:pPr>
            <a:r>
              <a:rPr lang="en-US" sz="3000" dirty="0"/>
              <a:t>Once the rover is dropped from the rocket, we had to determine at what point to deploy the parachute. We accomplished this by tracking the GPS coordinates height, and deploying the parachute once we dropped below a certain altitude. This way, the wind won’t carry us as far as if we deployed the parachute immediately.</a:t>
            </a:r>
            <a:endParaRPr lang="en-US" sz="3000" b="1" dirty="0">
              <a:solidFill>
                <a:srgbClr val="5D87A1"/>
              </a:solidFill>
            </a:endParaRPr>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What it is and how we did it</a:t>
            </a: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p>
          <a:p>
            <a:pPr marL="457200" indent="-457200">
              <a:spcAft>
                <a:spcPts val="1800"/>
              </a:spcAft>
              <a:buFont typeface="Arial"/>
              <a:buChar char="•"/>
            </a:pPr>
            <a:r>
              <a:rPr lang="en-US" sz="3000" dirty="0">
                <a:solidFill>
                  <a:schemeClr val="bg1"/>
                </a:solidFill>
              </a:rPr>
              <a:t>Zhaolong Wu    wuzha@oregonstate.edu</a:t>
            </a:r>
          </a:p>
          <a:p>
            <a:pPr marL="457200" indent="-457200">
              <a:spcAft>
                <a:spcPts val="1800"/>
              </a:spcAft>
              <a:buFont typeface="Arial"/>
              <a:buChar char="•"/>
            </a:pPr>
            <a:r>
              <a:rPr lang="en-US" sz="3000" dirty="0">
                <a:solidFill>
                  <a:schemeClr val="bg1"/>
                </a:solidFill>
              </a:rPr>
              <a:t>Paul Minner      minnerp@oregonstate.edu</a:t>
            </a:r>
          </a:p>
          <a:p>
            <a:pPr marL="457200" indent="-457200">
              <a:spcAft>
                <a:spcPts val="1800"/>
              </a:spcAft>
              <a:buFont typeface="Arial"/>
              <a:buChar char="•"/>
            </a:pPr>
            <a:r>
              <a:rPr lang="en-US" sz="3000" dirty="0">
                <a:solidFill>
                  <a:schemeClr val="bg1"/>
                </a:solidFill>
              </a:rPr>
              <a:t>Steven Silvers   silverss@oregonstate.edu</a:t>
            </a:r>
          </a:p>
          <a:p>
            <a:pPr>
              <a:spcAft>
                <a:spcPts val="1800"/>
              </a:spcAft>
            </a:pPr>
            <a:endParaRPr lang="en-US" sz="3000" dirty="0">
              <a:solidFill>
                <a:schemeClr val="bg1"/>
              </a:solidFill>
            </a:endParaRPr>
          </a:p>
          <a:p>
            <a:pPr>
              <a:spcAft>
                <a:spcPts val="1800"/>
              </a:spcAft>
            </a:pPr>
            <a:r>
              <a:rPr lang="en-US" sz="36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r>
              <a:rPr lang="en-US" sz="3000" dirty="0">
                <a:solidFill>
                  <a:schemeClr val="bg1"/>
                </a:solidFill>
              </a:rPr>
              <a:t>squires@engr.orst.edu</a:t>
            </a:r>
          </a:p>
          <a:p>
            <a:pPr>
              <a:spcAft>
                <a:spcPts val="1800"/>
              </a:spcAft>
            </a:pPr>
            <a:r>
              <a:rPr lang="en-US" sz="3600" b="1" dirty="0">
                <a:solidFill>
                  <a:srgbClr val="F37321"/>
                </a:solidFill>
              </a:rPr>
              <a:t>Sponsorship</a:t>
            </a:r>
          </a:p>
          <a:p>
            <a:pPr>
              <a:spcAft>
                <a:spcPts val="1800"/>
              </a:spcAft>
            </a:pPr>
            <a:r>
              <a:rPr lang="en-US" sz="3000" dirty="0">
                <a:solidFill>
                  <a:schemeClr val="bg1"/>
                </a:solidFill>
              </a:rPr>
              <a:t>This project was made possible through funding provided by Oregon State University AIAA</a:t>
            </a:r>
          </a:p>
        </p:txBody>
      </p:sp>
      <p:pic>
        <p:nvPicPr>
          <p:cNvPr id="4" name="Picture 3"/>
          <p:cNvPicPr>
            <a:picLocks noChangeAspect="1"/>
          </p:cNvPicPr>
          <p:nvPr/>
        </p:nvPicPr>
        <p:blipFill>
          <a:blip r:embed="rId3"/>
          <a:stretch>
            <a:fillRect/>
          </a:stretch>
        </p:blipFill>
        <p:spPr>
          <a:xfrm>
            <a:off x="1453402" y="24844391"/>
            <a:ext cx="9144000" cy="6858000"/>
          </a:xfrm>
          <a:prstGeom prst="rect">
            <a:avLst/>
          </a:prstGeom>
        </p:spPr>
      </p:pic>
      <p:pic>
        <p:nvPicPr>
          <p:cNvPr id="8" name="Picture 7"/>
          <p:cNvPicPr>
            <a:picLocks noChangeAspect="1"/>
          </p:cNvPicPr>
          <p:nvPr/>
        </p:nvPicPr>
        <p:blipFill>
          <a:blip r:embed="rId4"/>
          <a:stretch>
            <a:fillRect/>
          </a:stretch>
        </p:blipFill>
        <p:spPr>
          <a:xfrm>
            <a:off x="22323512" y="14516101"/>
            <a:ext cx="9097369" cy="6823026"/>
          </a:xfrm>
          <a:prstGeom prst="rect">
            <a:avLst/>
          </a:prstGeom>
        </p:spPr>
      </p:pic>
      <p:sp>
        <p:nvSpPr>
          <p:cNvPr id="10" name="Rectangle 9"/>
          <p:cNvSpPr/>
          <p:nvPr/>
        </p:nvSpPr>
        <p:spPr>
          <a:xfrm>
            <a:off x="22292234" y="21327495"/>
            <a:ext cx="9159924" cy="1673022"/>
          </a:xfrm>
          <a:prstGeom prst="rect">
            <a:avLst/>
          </a:prstGeom>
        </p:spPr>
        <p:txBody>
          <a:bodyPr wrap="square">
            <a:spAutoFit/>
          </a:bodyPr>
          <a:lstStyle/>
          <a:p>
            <a:pPr>
              <a:lnSpc>
                <a:spcPct val="107000"/>
              </a:lnSpc>
              <a:spcAft>
                <a:spcPts val="400"/>
              </a:spcAft>
            </a:pPr>
            <a:r>
              <a:rPr lang="en-US" sz="2400" dirty="0"/>
              <a:t>Image 1 shows the original image. Image 2 shows the image after it has been converted to grayscale. Image 3 shows the image after it has been smoothed. Image number 4 shows the image after the Canny filter has been applied.</a:t>
            </a:r>
          </a:p>
        </p:txBody>
      </p:sp>
      <p:pic>
        <p:nvPicPr>
          <p:cNvPr id="12" name="Picture 11"/>
          <p:cNvPicPr>
            <a:picLocks noChangeAspect="1"/>
          </p:cNvPicPr>
          <p:nvPr/>
        </p:nvPicPr>
        <p:blipFill>
          <a:blip r:embed="rId5"/>
          <a:stretch>
            <a:fillRect/>
          </a:stretch>
        </p:blipFill>
        <p:spPr>
          <a:xfrm>
            <a:off x="13638445" y="26425943"/>
            <a:ext cx="8044354" cy="4579557"/>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271</TotalTime>
  <Words>1134</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zacharydevita@gmail.com</cp:lastModifiedBy>
  <cp:revision>26</cp:revision>
  <dcterms:created xsi:type="dcterms:W3CDTF">2017-03-13T21:26:00Z</dcterms:created>
  <dcterms:modified xsi:type="dcterms:W3CDTF">2017-04-15T21:33:58Z</dcterms:modified>
</cp:coreProperties>
</file>