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88" userDrawn="1">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varScale="1">
        <p:scale>
          <a:sx n="18" d="100"/>
          <a:sy n="18" d="100"/>
        </p:scale>
        <p:origin x="1805" y="120"/>
      </p:cViewPr>
      <p:guideLst>
        <p:guide orient="horz" pos="20436"/>
        <p:guide orient="horz" pos="281"/>
        <p:guide pos="27370"/>
        <p:guide pos="280"/>
        <p:guide pos="7046"/>
        <p:guide pos="20608"/>
        <p:guide pos="7488"/>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4/30/2017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4/30/2017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4/30/2017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4/30/2017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4/30/2017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20571" y="2628207"/>
            <a:ext cx="8613090" cy="1397001"/>
          </a:xfrm>
          <a:prstGeom prst="rect">
            <a:avLst/>
          </a:prstGeom>
          <a:ln w="228600" cap="sq" cmpd="thickThin">
            <a:solidFill>
              <a:srgbClr val="000000"/>
            </a:solidFill>
            <a:prstDash val="solid"/>
            <a:miter lim="800000"/>
          </a:ln>
          <a:effectLst>
            <a:innerShdw blurRad="76200">
              <a:srgbClr val="000000"/>
            </a:innerShdw>
          </a:effectLst>
        </p:spPr>
      </p:pic>
      <p:sp>
        <p:nvSpPr>
          <p:cNvPr id="2" name="Title 1"/>
          <p:cNvSpPr>
            <a:spLocks noGrp="1"/>
          </p:cNvSpPr>
          <p:nvPr>
            <p:ph type="ctrTitle" idx="4294967295"/>
          </p:nvPr>
        </p:nvSpPr>
        <p:spPr>
          <a:xfrm>
            <a:off x="12469125" y="2153517"/>
            <a:ext cx="18951755" cy="1313583"/>
          </a:xfrm>
        </p:spPr>
        <p:txBody>
          <a:bodyPr lIns="0" tIns="0" rIns="0" bIns="0" anchor="t">
            <a:noAutofit/>
          </a:bodyPr>
          <a:lstStyle/>
          <a:p>
            <a:pPr algn="l"/>
            <a:r>
              <a:rPr lang="en-US" sz="8000" b="1" cap="all" dirty="0"/>
              <a:t>The ARLISS project</a:t>
            </a:r>
            <a:br>
              <a:rPr lang="en-US" sz="8000" b="1" cap="all" dirty="0"/>
            </a:br>
            <a:endParaRPr lang="en-US" sz="8000" b="1" cap="all" dirty="0"/>
          </a:p>
        </p:txBody>
      </p:sp>
      <p:sp>
        <p:nvSpPr>
          <p:cNvPr id="3" name="Subtitle 2"/>
          <p:cNvSpPr>
            <a:spLocks noGrp="1"/>
          </p:cNvSpPr>
          <p:nvPr>
            <p:ph type="subTitle" idx="4294967295"/>
          </p:nvPr>
        </p:nvSpPr>
        <p:spPr>
          <a:xfrm>
            <a:off x="22323511" y="23294188"/>
            <a:ext cx="9097370" cy="7711312"/>
          </a:xfrm>
        </p:spPr>
        <p:txBody>
          <a:bodyPr lIns="0" tIns="0" rIns="0" bIns="0">
            <a:normAutofit fontScale="25000" lnSpcReduction="20000"/>
          </a:bodyPr>
          <a:lstStyle/>
          <a:p>
            <a:pPr marL="0" indent="0">
              <a:lnSpc>
                <a:spcPct val="120000"/>
              </a:lnSpc>
              <a:spcBef>
                <a:spcPts val="0"/>
              </a:spcBef>
              <a:spcAft>
                <a:spcPts val="1800"/>
              </a:spcAft>
              <a:buNone/>
            </a:pPr>
            <a:r>
              <a:rPr lang="en-US" sz="12000" dirty="0"/>
              <a:t>To detect the pole at the end of the rover’s expedition, our team has developed a complex system which utilizes machine learning and image processing. For the machine learning, our team trained a </a:t>
            </a:r>
            <a:r>
              <a:rPr lang="en-US" sz="12000" dirty="0" err="1"/>
              <a:t>Haar</a:t>
            </a:r>
            <a:r>
              <a:rPr lang="en-US" sz="12000" dirty="0"/>
              <a:t> Classifier which can be used to detect a traffic cone based on its features and geometry. Though effective at only detecting a traffic cone the majority of the time, machine learning classifiers are prone to returning false positives. The way we have avoided this is by verifying our results by checking the color. </a:t>
            </a:r>
          </a:p>
          <a:p>
            <a:pPr marL="0" indent="0">
              <a:lnSpc>
                <a:spcPct val="120000"/>
              </a:lnSpc>
              <a:spcBef>
                <a:spcPts val="0"/>
              </a:spcBef>
              <a:spcAft>
                <a:spcPts val="1800"/>
              </a:spcAft>
              <a:buNone/>
            </a:pPr>
            <a:r>
              <a:rPr lang="en-US" sz="12000" dirty="0"/>
              <a:t>Several points from the result, i.e. pixels, are converted to their HSV (Hue, Saturation &amp; Value) equivalent, and are compared to values which would be typically observed on an orange traffic cone. Without the HSV values being confirmed, the image is rejected. This results in a higher rate of false negatives, but ensures accurate results.</a:t>
            </a:r>
            <a:endParaRPr lang="en-US" sz="12000" dirty="0">
              <a:solidFill>
                <a:srgbClr val="F37321"/>
              </a:solidFill>
            </a:endParaRPr>
          </a:p>
        </p:txBody>
      </p:sp>
      <p:sp>
        <p:nvSpPr>
          <p:cNvPr id="13" name="TextBox 12"/>
          <p:cNvSpPr txBox="1"/>
          <p:nvPr/>
        </p:nvSpPr>
        <p:spPr>
          <a:xfrm>
            <a:off x="12460433" y="4925058"/>
            <a:ext cx="9222475" cy="26738657"/>
          </a:xfrm>
          <a:prstGeom prst="rect">
            <a:avLst/>
          </a:prstGeom>
          <a:noFill/>
        </p:spPr>
        <p:txBody>
          <a:bodyPr wrap="square" rtlCol="0" anchor="t" anchorCtr="0">
            <a:noAutofit/>
          </a:bodyPr>
          <a:lstStyle/>
          <a:p>
            <a:pPr>
              <a:spcAft>
                <a:spcPts val="1800"/>
              </a:spcAft>
            </a:pPr>
            <a:r>
              <a:rPr lang="en-US" sz="3600" b="1" dirty="0">
                <a:solidFill>
                  <a:srgbClr val="5D87A1"/>
                </a:solidFill>
              </a:rPr>
              <a:t>Obstacle Avoidance</a:t>
            </a:r>
            <a:endParaRPr lang="en-US" sz="3600" dirty="0"/>
          </a:p>
          <a:p>
            <a:pPr>
              <a:spcAft>
                <a:spcPts val="1800"/>
              </a:spcAft>
            </a:pPr>
            <a:r>
              <a:rPr lang="en-US" sz="3000" dirty="0"/>
              <a:t>The obstacle avoidance system ensures that our rover is not impeded on its way to the destination. Taking in filtered images from the obstacle detection software, this system does edge detection on the image to find objects in the rovers path, and then decides how to best get around the object. This is done by treating the filtered black and white image as a matrix of pixels, and summing the number of edges to the left, right or in front of the rover and adjusting the direction of the rover to travel where the fewest edges are found.</a:t>
            </a:r>
          </a:p>
          <a:p>
            <a:pPr>
              <a:spcAft>
                <a:spcPts val="1800"/>
              </a:spcAft>
            </a:pPr>
            <a:endParaRPr lang="en-US" sz="3000" dirty="0"/>
          </a:p>
          <a:p>
            <a:pPr>
              <a:spcAft>
                <a:spcPts val="1800"/>
              </a:spcAft>
            </a:pPr>
            <a:r>
              <a:rPr lang="en-US" sz="3600" b="1" dirty="0">
                <a:solidFill>
                  <a:srgbClr val="5D87A1"/>
                </a:solidFill>
              </a:rPr>
              <a:t>Getting Unstuck From Obstacles</a:t>
            </a:r>
            <a:endParaRPr lang="en-US" sz="3600" dirty="0"/>
          </a:p>
          <a:p>
            <a:pPr>
              <a:spcAft>
                <a:spcPts val="1800"/>
              </a:spcAft>
            </a:pPr>
            <a:r>
              <a:rPr lang="en-US" sz="3000" dirty="0"/>
              <a:t>In case the obstacle avoidance fails, and we end up hitting an obstacle, we’ve developed an algorithm to help us get unstuck from what we hit. It works by first attempting to back up the rover, and if the rover doesn’t move, back up in different directions until it does move. It detects if the rover has moved by checking the GPS coordinates. This algorithm works best if just the rover’s path forward is blocked, but it can still easily move backward.</a:t>
            </a:r>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r>
              <a:rPr lang="en-US" sz="3600" b="1" dirty="0">
                <a:solidFill>
                  <a:srgbClr val="5D87A1"/>
                </a:solidFill>
              </a:rPr>
              <a:t>Find and Touch the Finish Pole</a:t>
            </a:r>
            <a:endParaRPr lang="en-US" sz="3600" dirty="0"/>
          </a:p>
          <a:p>
            <a:pPr>
              <a:spcAft>
                <a:spcPts val="1800"/>
              </a:spcAft>
            </a:pPr>
            <a:r>
              <a:rPr lang="en-US" sz="3000" dirty="0"/>
              <a:t>Once the rover get’s within the GPS’ error range of the finish coordinates, we have to search for the finish pole. This algorithm works by first searching for the finish pole by rotating in place and taking pictures. These pictures are used to detect a traffic cone by our imaging system. Once the cone is detected, the rover is oriented in the direction of the cone, and moves forward, making periodic course corrections along the way. </a:t>
            </a:r>
          </a:p>
        </p:txBody>
      </p:sp>
      <p:sp>
        <p:nvSpPr>
          <p:cNvPr id="14" name="TextBox 13"/>
          <p:cNvSpPr txBox="1"/>
          <p:nvPr/>
        </p:nvSpPr>
        <p:spPr>
          <a:xfrm>
            <a:off x="22260958" y="4925058"/>
            <a:ext cx="9222475" cy="10249258"/>
          </a:xfrm>
          <a:prstGeom prst="rect">
            <a:avLst/>
          </a:prstGeom>
          <a:noFill/>
        </p:spPr>
        <p:txBody>
          <a:bodyPr wrap="square" rtlCol="0">
            <a:noAutofit/>
          </a:bodyPr>
          <a:lstStyle/>
          <a:p>
            <a:pPr>
              <a:spcAft>
                <a:spcPts val="1800"/>
              </a:spcAft>
            </a:pPr>
            <a:r>
              <a:rPr lang="en-US" sz="3600" b="1" dirty="0">
                <a:solidFill>
                  <a:srgbClr val="5D87A1"/>
                </a:solidFill>
              </a:rPr>
              <a:t>Computer Vision</a:t>
            </a:r>
          </a:p>
          <a:p>
            <a:pPr>
              <a:spcAft>
                <a:spcPts val="1800"/>
              </a:spcAft>
            </a:pPr>
            <a:r>
              <a:rPr lang="en-US" sz="3000" dirty="0"/>
              <a:t>Computer vision is used throughout the duration of the rover’s expedition, but there are two separate and distinct functions which are being performed. During the stage of the expedition where the rover relies on GPS to direct it towards the target set of coordinates, computer vision will be utilized in the obstacle avoidance system. When the rover is approximately 8 meters away from the target, and the objective of the rover has switched from being directed by GPS to searching for the pole, computer vision will be used to locate the traffic cone at the base of the pole. </a:t>
            </a:r>
          </a:p>
          <a:p>
            <a:r>
              <a:rPr lang="en-US" sz="3000" dirty="0"/>
              <a:t>To detect obstacles in the path of the rover, each frame is run through a series of filters which are primarily intended to eliminate noise and to detect the edges of the obstacles. </a:t>
            </a:r>
          </a:p>
          <a:p>
            <a:pPr marL="514350" lvl="0" indent="-514350">
              <a:buFont typeface="+mj-lt"/>
              <a:buAutoNum type="arabicPeriod"/>
            </a:pPr>
            <a:r>
              <a:rPr lang="en-US" sz="3000" dirty="0"/>
              <a:t>Convert Original image to Grayscale</a:t>
            </a:r>
          </a:p>
          <a:p>
            <a:pPr marL="514350" indent="-514350">
              <a:buFont typeface="+mj-lt"/>
              <a:buAutoNum type="arabicPeriod"/>
            </a:pPr>
            <a:r>
              <a:rPr lang="en-US" sz="3000" dirty="0"/>
              <a:t>Smooth (e.g. blur) Grayscale image</a:t>
            </a:r>
          </a:p>
          <a:p>
            <a:pPr marL="514350" indent="-514350">
              <a:buFont typeface="+mj-lt"/>
              <a:buAutoNum type="arabicPeriod"/>
            </a:pPr>
            <a:r>
              <a:rPr lang="en-US" sz="3000" dirty="0"/>
              <a:t>Morphological Opening of image </a:t>
            </a:r>
          </a:p>
          <a:p>
            <a:pPr marL="514350" indent="-514350">
              <a:buFont typeface="+mj-lt"/>
              <a:buAutoNum type="arabicPeriod"/>
            </a:pPr>
            <a:r>
              <a:rPr lang="en-US" sz="3000" dirty="0"/>
              <a:t>Canny Edge Detection</a:t>
            </a:r>
          </a:p>
        </p:txBody>
      </p:sp>
      <p:sp>
        <p:nvSpPr>
          <p:cNvPr id="26" name="TextBox 25"/>
          <p:cNvSpPr txBox="1"/>
          <p:nvPr/>
        </p:nvSpPr>
        <p:spPr>
          <a:xfrm>
            <a:off x="1301262" y="4925058"/>
            <a:ext cx="8612492" cy="27517092"/>
          </a:xfrm>
          <a:prstGeom prst="rect">
            <a:avLst/>
          </a:prstGeom>
          <a:noFill/>
        </p:spPr>
        <p:txBody>
          <a:bodyPr wrap="square" rtlCol="0" anchor="t" anchorCtr="0">
            <a:noAutofit/>
          </a:bodyPr>
          <a:lstStyle/>
          <a:p>
            <a:pPr>
              <a:spcAft>
                <a:spcPts val="1800"/>
              </a:spcAft>
            </a:pPr>
            <a:r>
              <a:rPr lang="en-US" sz="3600" b="1" dirty="0">
                <a:solidFill>
                  <a:srgbClr val="5D87A1"/>
                </a:solidFill>
              </a:rPr>
              <a:t>The Goal</a:t>
            </a:r>
          </a:p>
          <a:p>
            <a:pPr>
              <a:spcAft>
                <a:spcPts val="1800"/>
              </a:spcAft>
            </a:pPr>
            <a:r>
              <a:rPr lang="en-US" sz="3000" dirty="0"/>
              <a:t>Working alongside Electrical and Mechanical Engineering capstone teams, our task was to design and build a small rover that fits inside a standard 12 oz. soda can. This rover will be dropped from a rocket at 12,000’ AGL, land safely on the ground and drive itself to a predetermined set of GPS coordinates.</a:t>
            </a:r>
          </a:p>
          <a:p>
            <a:pPr>
              <a:spcAft>
                <a:spcPts val="1800"/>
              </a:spcAft>
            </a:pPr>
            <a:r>
              <a:rPr lang="en-US" sz="3000" dirty="0"/>
              <a:t>As the Computer Science team, our job was to develop the software package for the rover. This included being able to lock on to and drive towards the GPS coordinates, as well as, an obstacle avoidance system that uses a camera to detect and avoid rough terrain or objects such as rocks that are in the path of our rover.</a:t>
            </a:r>
          </a:p>
          <a:p>
            <a:pPr>
              <a:spcAft>
                <a:spcPts val="1800"/>
              </a:spcAft>
            </a:pPr>
            <a:endParaRPr lang="en-US" sz="3000" dirty="0"/>
          </a:p>
          <a:p>
            <a:pPr>
              <a:spcAft>
                <a:spcPts val="1800"/>
              </a:spcAft>
            </a:pPr>
            <a:r>
              <a:rPr lang="en-US" sz="3600" b="1" dirty="0">
                <a:solidFill>
                  <a:srgbClr val="5D87A1"/>
                </a:solidFill>
              </a:rPr>
              <a:t>Implementation</a:t>
            </a:r>
          </a:p>
          <a:p>
            <a:r>
              <a:rPr lang="en-US" sz="3000" dirty="0"/>
              <a:t>We have implemented the following tasks:</a:t>
            </a:r>
          </a:p>
          <a:p>
            <a:pPr marL="514350" indent="-514350">
              <a:buFont typeface="Arial" panose="020B0604020202020204" pitchFamily="34" charset="0"/>
              <a:buChar char="•"/>
            </a:pPr>
            <a:r>
              <a:rPr lang="en-US" sz="3000" dirty="0"/>
              <a:t>Parachute Deployment</a:t>
            </a:r>
          </a:p>
          <a:p>
            <a:pPr marL="514350" indent="-514350">
              <a:buFont typeface="Arial" panose="020B0604020202020204" pitchFamily="34" charset="0"/>
              <a:buChar char="•"/>
            </a:pPr>
            <a:r>
              <a:rPr lang="en-US" sz="3000" dirty="0"/>
              <a:t>GPS Navigation</a:t>
            </a:r>
          </a:p>
          <a:p>
            <a:pPr marL="514350" indent="-514350">
              <a:buFont typeface="Arial" panose="020B0604020202020204" pitchFamily="34" charset="0"/>
              <a:buChar char="•"/>
            </a:pPr>
            <a:r>
              <a:rPr lang="en-US" sz="3000" dirty="0"/>
              <a:t>Obstacle Avoidance </a:t>
            </a:r>
          </a:p>
          <a:p>
            <a:pPr marL="514350" indent="-514350">
              <a:buFont typeface="Arial" panose="020B0604020202020204" pitchFamily="34" charset="0"/>
              <a:buChar char="•"/>
            </a:pPr>
            <a:r>
              <a:rPr lang="en-US" sz="3000" dirty="0"/>
              <a:t>Getting Unstuck From Obstacles</a:t>
            </a:r>
          </a:p>
          <a:p>
            <a:pPr marL="514350" indent="-514350">
              <a:buFont typeface="Arial" panose="020B0604020202020204" pitchFamily="34" charset="0"/>
              <a:buChar char="•"/>
            </a:pPr>
            <a:r>
              <a:rPr lang="en-US" sz="3000" dirty="0"/>
              <a:t>Hitting the Finish Pole </a:t>
            </a:r>
          </a:p>
          <a:p>
            <a:endParaRPr lang="en-US" sz="3000" dirty="0"/>
          </a:p>
          <a:p>
            <a:pPr>
              <a:spcAft>
                <a:spcPts val="1800"/>
              </a:spcAft>
            </a:pPr>
            <a:r>
              <a:rPr lang="en-US" sz="3000" dirty="0"/>
              <a:t>In addition, many tasks were implemented utilizing the onboard camera, which we had to create obstacle detection software for</a:t>
            </a:r>
          </a:p>
          <a:p>
            <a:pPr>
              <a:spcAft>
                <a:spcPts val="1800"/>
              </a:spcAft>
            </a:pPr>
            <a:endParaRPr lang="en-US" sz="3000" dirty="0"/>
          </a:p>
          <a:p>
            <a:pPr>
              <a:spcAft>
                <a:spcPts val="1800"/>
              </a:spcAft>
            </a:pPr>
            <a:r>
              <a:rPr lang="en-US" sz="3600" b="1" dirty="0">
                <a:solidFill>
                  <a:srgbClr val="5D87A1"/>
                </a:solidFill>
              </a:rPr>
              <a:t>Parachute Deployment</a:t>
            </a:r>
          </a:p>
          <a:p>
            <a:pPr>
              <a:spcAft>
                <a:spcPts val="1800"/>
              </a:spcAft>
            </a:pPr>
            <a:r>
              <a:rPr lang="en-US" sz="3000" dirty="0"/>
              <a:t>Once the rover is dropped from the rocket, we had to determine at what point to deploy the parachute. We accomplished this by tracking the GPS coordinates height, and deploying the parachute once we dropped below a certain altitude. This way, the wind won’t carry us as far as if we deployed the parachute immediately.</a:t>
            </a:r>
          </a:p>
          <a:p>
            <a:pPr>
              <a:spcAft>
                <a:spcPts val="1800"/>
              </a:spcAft>
            </a:pPr>
            <a:endParaRPr lang="en-US" sz="3000" dirty="0"/>
          </a:p>
          <a:p>
            <a:pPr>
              <a:spcAft>
                <a:spcPts val="1800"/>
              </a:spcAft>
            </a:pPr>
            <a:r>
              <a:rPr lang="en-US" sz="3600" b="1" dirty="0">
                <a:solidFill>
                  <a:srgbClr val="5D87A1"/>
                </a:solidFill>
              </a:rPr>
              <a:t>GPS Navigation</a:t>
            </a:r>
          </a:p>
          <a:p>
            <a:pPr>
              <a:spcAft>
                <a:spcPts val="1800"/>
              </a:spcAft>
            </a:pPr>
            <a:r>
              <a:rPr lang="en-US" sz="3000" dirty="0"/>
              <a:t>For the rover’s GPS Navigation functions, we are using an algorithm that determines the shortest path between two given GPS coordinates. The GPS will also keep updating the new best route per request from the obstacle avoidance and unstuck from obstacles modules. This means that the GPS function has to work flawlessly with both of these modules to ensure the rover’s safety and efficiency. How the rover behaves during it’s driving is also critical, so the GPS function will check if the rover is off-course every few seconds and give route compensation if needed.  </a:t>
            </a:r>
          </a:p>
          <a:p>
            <a:pPr>
              <a:spcAft>
                <a:spcPts val="1800"/>
              </a:spcAft>
            </a:pPr>
            <a:endParaRPr lang="en-US" sz="3000" b="1" dirty="0">
              <a:solidFill>
                <a:srgbClr val="5D87A1"/>
              </a:solidFill>
            </a:endParaRPr>
          </a:p>
        </p:txBody>
      </p:sp>
      <p:sp>
        <p:nvSpPr>
          <p:cNvPr id="30" name="Subtitle 2"/>
          <p:cNvSpPr txBox="1">
            <a:spLocks/>
          </p:cNvSpPr>
          <p:nvPr/>
        </p:nvSpPr>
        <p:spPr>
          <a:xfrm>
            <a:off x="34493201" y="4266842"/>
            <a:ext cx="7827420" cy="1316433"/>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r>
              <a:rPr lang="en-US" sz="7200" dirty="0">
                <a:solidFill>
                  <a:schemeClr val="bg1"/>
                </a:solidFill>
              </a:rPr>
              <a:t>Meet the Team</a:t>
            </a:r>
          </a:p>
        </p:txBody>
      </p:sp>
      <p:sp>
        <p:nvSpPr>
          <p:cNvPr id="31" name="TextBox 30"/>
          <p:cNvSpPr txBox="1"/>
          <p:nvPr/>
        </p:nvSpPr>
        <p:spPr>
          <a:xfrm>
            <a:off x="34493201" y="12674612"/>
            <a:ext cx="7827420" cy="15628638"/>
          </a:xfrm>
          <a:prstGeom prst="rect">
            <a:avLst/>
          </a:prstGeom>
          <a:noFill/>
        </p:spPr>
        <p:txBody>
          <a:bodyPr wrap="square" rtlCol="0">
            <a:noAutofit/>
          </a:bodyPr>
          <a:lstStyle/>
          <a:p>
            <a:pPr>
              <a:spcAft>
                <a:spcPts val="1800"/>
              </a:spcAft>
            </a:pPr>
            <a:r>
              <a:rPr lang="en-US" sz="3600" b="1" dirty="0">
                <a:solidFill>
                  <a:srgbClr val="F37321"/>
                </a:solidFill>
              </a:rPr>
              <a:t>Team Members </a:t>
            </a:r>
            <a:r>
              <a:rPr lang="en-US" sz="3600" b="1">
                <a:solidFill>
                  <a:srgbClr val="F37321"/>
                </a:solidFill>
              </a:rPr>
              <a:t>(left to right)</a:t>
            </a:r>
            <a:endParaRPr lang="en-US" sz="3600" b="1" dirty="0">
              <a:solidFill>
                <a:srgbClr val="F37321"/>
              </a:solidFill>
            </a:endParaRPr>
          </a:p>
          <a:p>
            <a:pPr marL="457200" indent="-457200">
              <a:spcAft>
                <a:spcPts val="1800"/>
              </a:spcAft>
              <a:buFont typeface="Arial"/>
              <a:buChar char="•"/>
            </a:pPr>
            <a:r>
              <a:rPr lang="en-US" sz="3000" dirty="0">
                <a:solidFill>
                  <a:schemeClr val="bg1"/>
                </a:solidFill>
              </a:rPr>
              <a:t>Steven Silvers   silverss@oregonstate.edu</a:t>
            </a:r>
          </a:p>
          <a:p>
            <a:pPr marL="457200" indent="-457200">
              <a:spcAft>
                <a:spcPts val="1800"/>
              </a:spcAft>
              <a:buFont typeface="Arial"/>
              <a:buChar char="•"/>
            </a:pPr>
            <a:r>
              <a:rPr lang="en-US" sz="3000" dirty="0">
                <a:solidFill>
                  <a:schemeClr val="bg1"/>
                </a:solidFill>
              </a:rPr>
              <a:t>Zachary DeVita devitaz@oregonstate.edu</a:t>
            </a:r>
          </a:p>
          <a:p>
            <a:pPr marL="457200" indent="-457200">
              <a:spcAft>
                <a:spcPts val="1800"/>
              </a:spcAft>
              <a:buFont typeface="Arial"/>
              <a:buChar char="•"/>
            </a:pPr>
            <a:r>
              <a:rPr lang="en-US" sz="3000" dirty="0">
                <a:solidFill>
                  <a:schemeClr val="bg1"/>
                </a:solidFill>
              </a:rPr>
              <a:t>Zhaolong Wu    wuzha@oregonstate.edu</a:t>
            </a:r>
          </a:p>
          <a:p>
            <a:pPr marL="457200" indent="-457200">
              <a:spcAft>
                <a:spcPts val="1800"/>
              </a:spcAft>
              <a:buFont typeface="Arial"/>
              <a:buChar char="•"/>
            </a:pPr>
            <a:r>
              <a:rPr lang="en-US" sz="3000" dirty="0">
                <a:solidFill>
                  <a:schemeClr val="bg1"/>
                </a:solidFill>
              </a:rPr>
              <a:t>Paul Minner      minnerp@oregonstate.edu</a:t>
            </a:r>
          </a:p>
          <a:p>
            <a:pPr>
              <a:spcAft>
                <a:spcPts val="1800"/>
              </a:spcAft>
            </a:pPr>
            <a:endParaRPr lang="en-US" sz="3000" dirty="0">
              <a:solidFill>
                <a:schemeClr val="bg1"/>
              </a:solidFill>
            </a:endParaRPr>
          </a:p>
          <a:p>
            <a:pPr>
              <a:spcAft>
                <a:spcPts val="1800"/>
              </a:spcAft>
            </a:pPr>
            <a:r>
              <a:rPr lang="en-US" sz="3600" b="1" dirty="0">
                <a:solidFill>
                  <a:srgbClr val="F37321"/>
                </a:solidFill>
              </a:rPr>
              <a:t>Our Client</a:t>
            </a:r>
          </a:p>
          <a:p>
            <a:pPr>
              <a:spcAft>
                <a:spcPts val="1800"/>
              </a:spcAft>
            </a:pPr>
            <a:r>
              <a:rPr lang="en-US" sz="3200" dirty="0">
                <a:solidFill>
                  <a:schemeClr val="bg1"/>
                </a:solidFill>
              </a:rPr>
              <a:t>Dr. Nancy Squires</a:t>
            </a:r>
          </a:p>
          <a:p>
            <a:pPr>
              <a:spcAft>
                <a:spcPts val="1800"/>
              </a:spcAft>
            </a:pPr>
            <a:r>
              <a:rPr lang="en-US" sz="2800" b="1" dirty="0">
                <a:solidFill>
                  <a:schemeClr val="bg1"/>
                </a:solidFill>
              </a:rPr>
              <a:t>Senior Instructor of  Mechanical Engineering at Oregon State University</a:t>
            </a:r>
            <a:endParaRPr lang="en-US" sz="2800" b="1" dirty="0">
              <a:solidFill>
                <a:srgbClr val="F37321"/>
              </a:solidFill>
            </a:endParaRPr>
          </a:p>
          <a:p>
            <a:pPr>
              <a:spcAft>
                <a:spcPts val="1800"/>
              </a:spcAft>
            </a:pPr>
            <a:r>
              <a:rPr lang="en-US" sz="3000" dirty="0">
                <a:solidFill>
                  <a:schemeClr val="bg1"/>
                </a:solidFill>
              </a:rPr>
              <a:t>squires@engr.orst.edu</a:t>
            </a:r>
          </a:p>
          <a:p>
            <a:pPr>
              <a:spcAft>
                <a:spcPts val="1800"/>
              </a:spcAft>
            </a:pPr>
            <a:r>
              <a:rPr lang="en-US" sz="3600" b="1" dirty="0">
                <a:solidFill>
                  <a:srgbClr val="F37321"/>
                </a:solidFill>
              </a:rPr>
              <a:t>Sponsorship</a:t>
            </a:r>
          </a:p>
          <a:p>
            <a:pPr>
              <a:spcAft>
                <a:spcPts val="1800"/>
              </a:spcAft>
            </a:pPr>
            <a:r>
              <a:rPr lang="en-US" sz="3000" dirty="0">
                <a:solidFill>
                  <a:schemeClr val="bg1"/>
                </a:solidFill>
              </a:rPr>
              <a:t>This project was made possible through funding provided by Oregon State University AIAA. To find out more about AIAA, follow the QR code or visit http://groups.engr.oregonstate.edu/aiaa/home</a:t>
            </a:r>
          </a:p>
        </p:txBody>
      </p:sp>
      <p:pic>
        <p:nvPicPr>
          <p:cNvPr id="12" name="Picture 11"/>
          <p:cNvPicPr>
            <a:picLocks noChangeAspect="1"/>
          </p:cNvPicPr>
          <p:nvPr/>
        </p:nvPicPr>
        <p:blipFill>
          <a:blip r:embed="rId4"/>
          <a:stretch>
            <a:fillRect/>
          </a:stretch>
        </p:blipFill>
        <p:spPr>
          <a:xfrm>
            <a:off x="12460433" y="18076000"/>
            <a:ext cx="8044354" cy="4579557"/>
          </a:xfrm>
          <a:prstGeom prst="rect">
            <a:avLst/>
          </a:prstGeom>
        </p:spPr>
      </p:pic>
      <p:pic>
        <p:nvPicPr>
          <p:cNvPr id="6" name="Picture 5"/>
          <p:cNvPicPr>
            <a:picLocks noChangeAspect="1"/>
          </p:cNvPicPr>
          <p:nvPr/>
        </p:nvPicPr>
        <p:blipFill>
          <a:blip r:embed="rId5"/>
          <a:stretch>
            <a:fillRect/>
          </a:stretch>
        </p:blipFill>
        <p:spPr>
          <a:xfrm>
            <a:off x="37202861" y="24714737"/>
            <a:ext cx="2408097" cy="2408097"/>
          </a:xfrm>
          <a:prstGeom prst="rect">
            <a:avLst/>
          </a:prstGeom>
        </p:spPr>
      </p:pic>
      <p:pic>
        <p:nvPicPr>
          <p:cNvPr id="7" name="Picture 6"/>
          <p:cNvPicPr>
            <a:picLocks noChangeAspect="1"/>
          </p:cNvPicPr>
          <p:nvPr/>
        </p:nvPicPr>
        <p:blipFill>
          <a:blip r:embed="rId6"/>
          <a:stretch>
            <a:fillRect/>
          </a:stretch>
        </p:blipFill>
        <p:spPr>
          <a:xfrm>
            <a:off x="34493201" y="6761977"/>
            <a:ext cx="7827420" cy="4732219"/>
          </a:xfrm>
          <a:prstGeom prst="rect">
            <a:avLst/>
          </a:prstGeom>
        </p:spPr>
      </p:pic>
      <p:sp>
        <p:nvSpPr>
          <p:cNvPr id="18" name="Subtitle 2"/>
          <p:cNvSpPr txBox="1">
            <a:spLocks/>
          </p:cNvSpPr>
          <p:nvPr/>
        </p:nvSpPr>
        <p:spPr>
          <a:xfrm>
            <a:off x="12469125" y="3467100"/>
            <a:ext cx="18468075" cy="799743"/>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4000" dirty="0">
                <a:solidFill>
                  <a:srgbClr val="F37321"/>
                </a:solidFill>
              </a:rPr>
              <a:t>Autonomously navigate to a target destination while using obstacle avoidance. </a:t>
            </a:r>
          </a:p>
        </p:txBody>
      </p:sp>
      <p:pic>
        <p:nvPicPr>
          <p:cNvPr id="16" name="Picture 15"/>
          <p:cNvPicPr>
            <a:picLocks noChangeAspect="1"/>
          </p:cNvPicPr>
          <p:nvPr/>
        </p:nvPicPr>
        <p:blipFill>
          <a:blip r:embed="rId7"/>
          <a:stretch>
            <a:fillRect/>
          </a:stretch>
        </p:blipFill>
        <p:spPr>
          <a:xfrm>
            <a:off x="22323511" y="15797557"/>
            <a:ext cx="9144000" cy="6858000"/>
          </a:xfrm>
          <a:prstGeom prst="rect">
            <a:avLst/>
          </a:prstGeom>
        </p:spPr>
      </p:pic>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373</TotalTime>
  <Words>1095</Words>
  <Application>Microsoft Office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The ARLISS project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 engineer’s World</dc:title>
  <dc:creator>Steven</dc:creator>
  <cp:lastModifiedBy>Simon Wu</cp:lastModifiedBy>
  <cp:revision>47</cp:revision>
  <dcterms:created xsi:type="dcterms:W3CDTF">2017-03-13T21:26:00Z</dcterms:created>
  <dcterms:modified xsi:type="dcterms:W3CDTF">2017-04-30T18:55:11Z</dcterms:modified>
</cp:coreProperties>
</file>