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36">
          <p15:clr>
            <a:srgbClr val="A4A3A4"/>
          </p15:clr>
        </p15:guide>
        <p15:guide id="2" orient="horz" pos="281">
          <p15:clr>
            <a:srgbClr val="A4A3A4"/>
          </p15:clr>
        </p15:guide>
        <p15:guide id="3" pos="27370">
          <p15:clr>
            <a:srgbClr val="A4A3A4"/>
          </p15:clr>
        </p15:guide>
        <p15:guide id="4" pos="280">
          <p15:clr>
            <a:srgbClr val="A4A3A4"/>
          </p15:clr>
        </p15:guide>
        <p15:guide id="5" pos="7046">
          <p15:clr>
            <a:srgbClr val="A4A3A4"/>
          </p15:clr>
        </p15:guide>
        <p15:guide id="6" pos="20608">
          <p15:clr>
            <a:srgbClr val="A4A3A4"/>
          </p15:clr>
        </p15:guide>
        <p15:guide id="7" pos="7449">
          <p15:clr>
            <a:srgbClr val="A4A3A4"/>
          </p15:clr>
        </p15:guide>
        <p15:guide id="8" pos="202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87A1"/>
    <a:srgbClr val="F37321"/>
    <a:srgbClr val="4A6A7E"/>
    <a:srgbClr val="828E1B"/>
    <a:srgbClr val="D7452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33" autoAdjust="0"/>
    <p:restoredTop sz="94677" autoAdjust="0"/>
  </p:normalViewPr>
  <p:slideViewPr>
    <p:cSldViewPr snapToGrid="0" snapToObjects="1">
      <p:cViewPr varScale="1">
        <p:scale>
          <a:sx n="24" d="100"/>
          <a:sy n="24" d="100"/>
        </p:scale>
        <p:origin x="2058" y="78"/>
      </p:cViewPr>
      <p:guideLst>
        <p:guide orient="horz" pos="20436"/>
        <p:guide orient="horz" pos="281"/>
        <p:guide pos="27370"/>
        <p:guide pos="280"/>
        <p:guide pos="7046"/>
        <p:guide pos="20608"/>
        <p:guide pos="7449"/>
        <p:guide pos="2020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95F848-6DDA-9042-95D4-0071278BB24B}" type="datetimeFigureOut">
              <a:rPr lang="en-US" smtClean="0"/>
              <a:t>3/17/2017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9ECB87-BC75-5243-A71C-D7645131CF71}" type="slidenum">
              <a:rPr lang="en-US" smtClean="0"/>
              <a:t>‹#›</a:t>
            </a:fld>
            <a:endParaRPr lang="en-US"/>
          </a:p>
        </p:txBody>
      </p:sp>
    </p:spTree>
    <p:extLst>
      <p:ext uri="{BB962C8B-B14F-4D97-AF65-F5344CB8AC3E}">
        <p14:creationId xmlns:p14="http://schemas.microsoft.com/office/powerpoint/2010/main" val="223914218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If tri-fold</a:t>
            </a:r>
            <a:r>
              <a:rPr lang="en-US" baseline="0" dirty="0"/>
              <a:t> mounting at SMS – make sure no text or image is in-between</a:t>
            </a:r>
            <a:r>
              <a:rPr lang="en-US" dirty="0"/>
              <a:t> the two vertical guide</a:t>
            </a:r>
            <a:r>
              <a:rPr lang="en-US" baseline="0" dirty="0"/>
              <a:t> lines; this space will be cut away. </a:t>
            </a:r>
            <a:r>
              <a:rPr lang="en-US" baseline="0"/>
              <a:t>To view the vertical guide lines: Select “View” from the main menu, select “Guides” from the pull down menu, and lastly select “Static Guides”.</a:t>
            </a:r>
            <a:endParaRPr lang="en-US"/>
          </a:p>
          <a:p>
            <a:pPr marL="0" marR="0" indent="0" algn="l" defTabSz="457200" rtl="0" eaLnBrk="1" fontAlgn="auto" latinLnBrk="0" hangingPunct="1">
              <a:lnSpc>
                <a:spcPct val="100000"/>
              </a:lnSpc>
              <a:spcBef>
                <a:spcPts val="0"/>
              </a:spcBef>
              <a:spcAft>
                <a:spcPts val="0"/>
              </a:spcAft>
              <a:buClrTx/>
              <a:buSzTx/>
              <a:buFontTx/>
              <a:buNone/>
              <a:tabLst/>
              <a:defRPr/>
            </a:pPr>
            <a:endParaRPr lang="en-US"/>
          </a:p>
          <a:p>
            <a:endParaRPr lang="en-US" dirty="0"/>
          </a:p>
        </p:txBody>
      </p:sp>
      <p:sp>
        <p:nvSpPr>
          <p:cNvPr id="4" name="Slide Number Placeholder 3"/>
          <p:cNvSpPr>
            <a:spLocks noGrp="1"/>
          </p:cNvSpPr>
          <p:nvPr>
            <p:ph type="sldNum" sz="quarter" idx="10"/>
          </p:nvPr>
        </p:nvSpPr>
        <p:spPr/>
        <p:txBody>
          <a:bodyPr/>
          <a:lstStyle/>
          <a:p>
            <a:fld id="{9B9ECB87-BC75-5243-A71C-D7645131CF71}" type="slidenum">
              <a:rPr lang="en-US" smtClean="0"/>
              <a:t>1</a:t>
            </a:fld>
            <a:endParaRPr lang="en-US"/>
          </a:p>
        </p:txBody>
      </p:sp>
    </p:spTree>
    <p:extLst>
      <p:ext uri="{BB962C8B-B14F-4D97-AF65-F5344CB8AC3E}">
        <p14:creationId xmlns:p14="http://schemas.microsoft.com/office/powerpoint/2010/main" val="21100371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32715200" y="465976"/>
            <a:ext cx="10718798" cy="3201525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33104663" y="761998"/>
            <a:ext cx="0" cy="31423211"/>
          </a:xfrm>
          <a:prstGeom prst="line">
            <a:avLst/>
          </a:prstGeom>
          <a:ln w="12700" cmpd="sng">
            <a:solidFill>
              <a:schemeClr val="bg1"/>
            </a:solidFill>
            <a:prstDash val="dash"/>
          </a:ln>
        </p:spPr>
        <p:style>
          <a:lnRef idx="2">
            <a:schemeClr val="accent1"/>
          </a:lnRef>
          <a:fillRef idx="0">
            <a:schemeClr val="accent1"/>
          </a:fillRef>
          <a:effectRef idx="1">
            <a:schemeClr val="accent1"/>
          </a:effectRef>
          <a:fontRef idx="minor">
            <a:schemeClr val="tx1"/>
          </a:fontRef>
        </p:style>
      </p:cxnSp>
      <p:sp>
        <p:nvSpPr>
          <p:cNvPr id="9" name="Rectangle 8"/>
          <p:cNvSpPr/>
          <p:nvPr userDrawn="1"/>
        </p:nvSpPr>
        <p:spPr>
          <a:xfrm>
            <a:off x="457200" y="451572"/>
            <a:ext cx="10737850" cy="3201525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444500" y="451574"/>
            <a:ext cx="723900"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33000758" y="451574"/>
            <a:ext cx="10449117" cy="1524000"/>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10774364" y="451574"/>
            <a:ext cx="31504234" cy="15240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1168400" y="451574"/>
            <a:ext cx="10026650" cy="15240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userDrawn="1"/>
        </p:nvSpPr>
        <p:spPr>
          <a:xfrm>
            <a:off x="1955176" y="766000"/>
            <a:ext cx="8825537" cy="707886"/>
          </a:xfrm>
          <a:prstGeom prst="rect">
            <a:avLst/>
          </a:prstGeom>
          <a:noFill/>
        </p:spPr>
        <p:txBody>
          <a:bodyPr wrap="square" rtlCol="0" anchor="t" anchorCtr="0">
            <a:spAutoFit/>
          </a:bodyPr>
          <a:lstStyle/>
          <a:p>
            <a:pPr>
              <a:spcAft>
                <a:spcPts val="1800"/>
              </a:spcAft>
            </a:pPr>
            <a:r>
              <a:rPr lang="en-US" sz="4000" b="1" dirty="0">
                <a:solidFill>
                  <a:schemeClr val="bg1"/>
                </a:solidFill>
              </a:rPr>
              <a:t>COLLEGE OF ENGINEERING</a:t>
            </a:r>
            <a:endParaRPr lang="en-US" sz="4000" dirty="0">
              <a:solidFill>
                <a:schemeClr val="bg1"/>
              </a:solidFill>
            </a:endParaRPr>
          </a:p>
        </p:txBody>
      </p:sp>
      <p:sp>
        <p:nvSpPr>
          <p:cNvPr id="22" name="Rectangle 21"/>
          <p:cNvSpPr/>
          <p:nvPr userDrawn="1"/>
        </p:nvSpPr>
        <p:spPr>
          <a:xfrm>
            <a:off x="12638460" y="451574"/>
            <a:ext cx="15516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12208934" y="451574"/>
            <a:ext cx="429525"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userDrawn="1"/>
        </p:nvSpPr>
        <p:spPr>
          <a:xfrm>
            <a:off x="15181888" y="766000"/>
            <a:ext cx="16238992" cy="707886"/>
          </a:xfrm>
          <a:prstGeom prst="rect">
            <a:avLst/>
          </a:prstGeom>
          <a:noFill/>
        </p:spPr>
        <p:txBody>
          <a:bodyPr wrap="square" rtlCol="0" anchor="t" anchorCtr="0">
            <a:spAutoFit/>
          </a:bodyPr>
          <a:lstStyle/>
          <a:p>
            <a:pPr algn="r">
              <a:spcAft>
                <a:spcPts val="1800"/>
              </a:spcAft>
            </a:pPr>
            <a:r>
              <a:rPr lang="en-US" sz="4000" b="1" dirty="0">
                <a:latin typeface="Georgia"/>
                <a:cs typeface="Georgia"/>
              </a:rPr>
              <a:t>Electrical Engineering &amp; Computer Science</a:t>
            </a:r>
          </a:p>
        </p:txBody>
      </p:sp>
      <p:sp>
        <p:nvSpPr>
          <p:cNvPr id="31" name="Rectangle 30"/>
          <p:cNvSpPr/>
          <p:nvPr userDrawn="1"/>
        </p:nvSpPr>
        <p:spPr>
          <a:xfrm>
            <a:off x="33070796" y="451574"/>
            <a:ext cx="94751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32721016" y="451572"/>
            <a:ext cx="383647" cy="1524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expo_poster-ta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474399" y="28421061"/>
            <a:ext cx="6975476" cy="2581337"/>
          </a:xfrm>
          <a:prstGeom prst="rect">
            <a:avLst/>
          </a:prstGeom>
        </p:spPr>
      </p:pic>
    </p:spTree>
    <p:extLst>
      <p:ext uri="{BB962C8B-B14F-4D97-AF65-F5344CB8AC3E}">
        <p14:creationId xmlns:p14="http://schemas.microsoft.com/office/powerpoint/2010/main" val="300076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3/17/2017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152380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361905" y="6324600"/>
            <a:ext cx="47282097"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07982" y="6324600"/>
            <a:ext cx="141122400" cy="1348206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3/17/2017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150387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3/17/2017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554847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3" y="13952225"/>
            <a:ext cx="37307520" cy="7200898"/>
          </a:xfrm>
        </p:spPr>
        <p:txBody>
          <a:bodyPr anchor="b"/>
          <a:lstStyle>
            <a:lvl1pPr marL="0" indent="0">
              <a:buNone/>
              <a:defRPr sz="9600">
                <a:solidFill>
                  <a:schemeClr val="tx1">
                    <a:tint val="75000"/>
                  </a:schemeClr>
                </a:solidFill>
              </a:defRPr>
            </a:lvl1pPr>
            <a:lvl2pPr marL="2191405" indent="0">
              <a:buNone/>
              <a:defRPr sz="8600">
                <a:solidFill>
                  <a:schemeClr val="tx1">
                    <a:tint val="75000"/>
                  </a:schemeClr>
                </a:solidFill>
              </a:defRPr>
            </a:lvl2pPr>
            <a:lvl3pPr marL="4382811" indent="0">
              <a:buNone/>
              <a:defRPr sz="7700">
                <a:solidFill>
                  <a:schemeClr val="tx1">
                    <a:tint val="75000"/>
                  </a:schemeClr>
                </a:solidFill>
              </a:defRPr>
            </a:lvl3pPr>
            <a:lvl4pPr marL="6574216" indent="0">
              <a:buNone/>
              <a:defRPr sz="6700">
                <a:solidFill>
                  <a:schemeClr val="tx1">
                    <a:tint val="75000"/>
                  </a:schemeClr>
                </a:solidFill>
              </a:defRPr>
            </a:lvl4pPr>
            <a:lvl5pPr marL="8765621" indent="0">
              <a:buNone/>
              <a:defRPr sz="6700">
                <a:solidFill>
                  <a:schemeClr val="tx1">
                    <a:tint val="75000"/>
                  </a:schemeClr>
                </a:solidFill>
              </a:defRPr>
            </a:lvl5pPr>
            <a:lvl6pPr marL="10957027" indent="0">
              <a:buNone/>
              <a:defRPr sz="6700">
                <a:solidFill>
                  <a:schemeClr val="tx1">
                    <a:tint val="75000"/>
                  </a:schemeClr>
                </a:solidFill>
              </a:defRPr>
            </a:lvl6pPr>
            <a:lvl7pPr marL="13148432" indent="0">
              <a:buNone/>
              <a:defRPr sz="6700">
                <a:solidFill>
                  <a:schemeClr val="tx1">
                    <a:tint val="75000"/>
                  </a:schemeClr>
                </a:solidFill>
              </a:defRPr>
            </a:lvl7pPr>
            <a:lvl8pPr marL="15339837" indent="0">
              <a:buNone/>
              <a:defRPr sz="6700">
                <a:solidFill>
                  <a:schemeClr val="tx1">
                    <a:tint val="75000"/>
                  </a:schemeClr>
                </a:solidFill>
              </a:defRPr>
            </a:lvl8pPr>
            <a:lvl9pPr marL="17531243" indent="0">
              <a:buNone/>
              <a:defRPr sz="67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B6BD69-149A-CD41-9E7C-E241C9398BA0}" type="datetimeFigureOut">
              <a:rPr lang="en-US" smtClean="0"/>
              <a:t>3/17/2017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970169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07984" y="36865560"/>
            <a:ext cx="9419844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437943" y="36865560"/>
            <a:ext cx="94206057"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6B6BD69-149A-CD41-9E7C-E241C9398BA0}" type="datetimeFigureOut">
              <a:rPr lang="en-US" smtClean="0"/>
              <a:t>3/17/2017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86378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1"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3"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a:t>Edit Master text styles</a:t>
            </a:r>
          </a:p>
        </p:txBody>
      </p:sp>
      <p:sp>
        <p:nvSpPr>
          <p:cNvPr id="4" name="Content Placeholder 3"/>
          <p:cNvSpPr>
            <a:spLocks noGrp="1"/>
          </p:cNvSpPr>
          <p:nvPr>
            <p:ph sz="half" idx="2"/>
          </p:nvPr>
        </p:nvSpPr>
        <p:spPr>
          <a:xfrm>
            <a:off x="2194560" y="10439400"/>
            <a:ext cx="19392903"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2"/>
            <a:ext cx="19400520"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a:t>Edit Master text styles</a:t>
            </a:r>
          </a:p>
        </p:txBody>
      </p:sp>
      <p:sp>
        <p:nvSpPr>
          <p:cNvPr id="6" name="Content Placeholder 5"/>
          <p:cNvSpPr>
            <a:spLocks noGrp="1"/>
          </p:cNvSpPr>
          <p:nvPr>
            <p:ph sz="quarter" idx="4"/>
          </p:nvPr>
        </p:nvSpPr>
        <p:spPr>
          <a:xfrm>
            <a:off x="22296123"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B6BD69-149A-CD41-9E7C-E241C9398BA0}" type="datetimeFigureOut">
              <a:rPr lang="en-US" smtClean="0"/>
              <a:t>3/17/2017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142534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6B6BD69-149A-CD41-9E7C-E241C9398BA0}" type="datetimeFigureOut">
              <a:rPr lang="en-US" smtClean="0"/>
              <a:t>3/17/2017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37913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B6BD69-149A-CD41-9E7C-E241C9398BA0}" type="datetimeFigureOut">
              <a:rPr lang="en-US" smtClean="0"/>
              <a:t>3/17/2017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564554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3/17/2017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077349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300"/>
            </a:lvl1pPr>
            <a:lvl2pPr marL="2191405" indent="0">
              <a:buNone/>
              <a:defRPr sz="13400"/>
            </a:lvl2pPr>
            <a:lvl3pPr marL="4382811" indent="0">
              <a:buNone/>
              <a:defRPr sz="11500"/>
            </a:lvl3pPr>
            <a:lvl4pPr marL="6574216" indent="0">
              <a:buNone/>
              <a:defRPr sz="9600"/>
            </a:lvl4pPr>
            <a:lvl5pPr marL="8765621" indent="0">
              <a:buNone/>
              <a:defRPr sz="9600"/>
            </a:lvl5pPr>
            <a:lvl6pPr marL="10957027" indent="0">
              <a:buNone/>
              <a:defRPr sz="9600"/>
            </a:lvl6pPr>
            <a:lvl7pPr marL="13148432" indent="0">
              <a:buNone/>
              <a:defRPr sz="9600"/>
            </a:lvl7pPr>
            <a:lvl8pPr marL="15339837" indent="0">
              <a:buNone/>
              <a:defRPr sz="9600"/>
            </a:lvl8pPr>
            <a:lvl9pPr marL="17531243" indent="0">
              <a:buNone/>
              <a:defRPr sz="9600"/>
            </a:lvl9pPr>
          </a:lstStyle>
          <a:p>
            <a:r>
              <a:rPr lang="en-US"/>
              <a:t>Click icon to add picture</a:t>
            </a:r>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3/17/2017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459552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1" y="1318262"/>
            <a:ext cx="39502080" cy="5486400"/>
          </a:xfrm>
          <a:prstGeom prst="rect">
            <a:avLst/>
          </a:prstGeom>
        </p:spPr>
        <p:txBody>
          <a:bodyPr vert="horz" lIns="438281" tIns="219141" rIns="438281" bIns="219141" rtlCol="0" anchor="ctr">
            <a:normAutofit/>
          </a:bodyPr>
          <a:lstStyle/>
          <a:p>
            <a:r>
              <a:rPr lang="en-US"/>
              <a:t>Click to edit Master title style</a:t>
            </a:r>
          </a:p>
        </p:txBody>
      </p:sp>
      <p:sp>
        <p:nvSpPr>
          <p:cNvPr id="3" name="Text Placeholder 2"/>
          <p:cNvSpPr>
            <a:spLocks noGrp="1"/>
          </p:cNvSpPr>
          <p:nvPr>
            <p:ph type="body" idx="1"/>
          </p:nvPr>
        </p:nvSpPr>
        <p:spPr>
          <a:xfrm>
            <a:off x="2194561" y="7680963"/>
            <a:ext cx="39502080" cy="21724622"/>
          </a:xfrm>
          <a:prstGeom prst="rect">
            <a:avLst/>
          </a:prstGeom>
        </p:spPr>
        <p:txBody>
          <a:bodyPr vert="horz" lIns="438281" tIns="219141" rIns="438281" bIns="219141"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281" tIns="219141" rIns="438281" bIns="219141" rtlCol="0" anchor="ctr"/>
          <a:lstStyle>
            <a:lvl1pPr algn="l">
              <a:defRPr sz="5800">
                <a:solidFill>
                  <a:schemeClr val="tx1">
                    <a:tint val="75000"/>
                  </a:schemeClr>
                </a:solidFill>
              </a:defRPr>
            </a:lvl1pPr>
          </a:lstStyle>
          <a:p>
            <a:fld id="{56B6BD69-149A-CD41-9E7C-E241C9398BA0}" type="datetimeFigureOut">
              <a:rPr lang="en-US" smtClean="0"/>
              <a:t>3/17/2017</a:t>
            </a:fld>
            <a:endParaRPr lang="en-US"/>
          </a:p>
        </p:txBody>
      </p:sp>
      <p:sp>
        <p:nvSpPr>
          <p:cNvPr id="5" name="Footer Placeholder 4"/>
          <p:cNvSpPr>
            <a:spLocks noGrp="1"/>
          </p:cNvSpPr>
          <p:nvPr>
            <p:ph type="ftr" sz="quarter" idx="3"/>
          </p:nvPr>
        </p:nvSpPr>
        <p:spPr>
          <a:xfrm>
            <a:off x="14996161" y="30510482"/>
            <a:ext cx="13898880" cy="1752600"/>
          </a:xfrm>
          <a:prstGeom prst="rect">
            <a:avLst/>
          </a:prstGeom>
        </p:spPr>
        <p:txBody>
          <a:bodyPr vert="horz" lIns="438281" tIns="219141" rIns="438281" bIns="219141"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1" y="30510482"/>
            <a:ext cx="10241280" cy="1752600"/>
          </a:xfrm>
          <a:prstGeom prst="rect">
            <a:avLst/>
          </a:prstGeom>
        </p:spPr>
        <p:txBody>
          <a:bodyPr vert="horz" lIns="438281" tIns="219141" rIns="438281" bIns="219141" rtlCol="0" anchor="ctr"/>
          <a:lstStyle>
            <a:lvl1pPr algn="r">
              <a:defRPr sz="5800">
                <a:solidFill>
                  <a:schemeClr val="tx1">
                    <a:tint val="75000"/>
                  </a:schemeClr>
                </a:solidFill>
              </a:defRPr>
            </a:lvl1pPr>
          </a:lstStyle>
          <a:p>
            <a:fld id="{99F395D9-8F50-C84B-A57E-3B815FE84F5D}" type="slidenum">
              <a:rPr lang="en-US" smtClean="0"/>
              <a:t>‹#›</a:t>
            </a:fld>
            <a:endParaRPr lang="en-US"/>
          </a:p>
        </p:txBody>
      </p:sp>
    </p:spTree>
    <p:extLst>
      <p:ext uri="{BB962C8B-B14F-4D97-AF65-F5344CB8AC3E}">
        <p14:creationId xmlns:p14="http://schemas.microsoft.com/office/powerpoint/2010/main" val="3315456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1405" rtl="0" eaLnBrk="1" latinLnBrk="0" hangingPunct="1">
        <a:spcBef>
          <a:spcPct val="0"/>
        </a:spcBef>
        <a:buNone/>
        <a:defRPr sz="21100" kern="1200">
          <a:solidFill>
            <a:schemeClr val="tx1"/>
          </a:solidFill>
          <a:latin typeface="+mj-lt"/>
          <a:ea typeface="+mj-ea"/>
          <a:cs typeface="+mj-cs"/>
        </a:defRPr>
      </a:lvl1pPr>
    </p:titleStyle>
    <p:bodyStyle>
      <a:lvl1pPr marL="1643554" indent="-1643554" algn="l" defTabSz="2191405" rtl="0" eaLnBrk="1" latinLnBrk="0" hangingPunct="1">
        <a:spcBef>
          <a:spcPct val="20000"/>
        </a:spcBef>
        <a:buFont typeface="Arial"/>
        <a:buChar char="•"/>
        <a:defRPr sz="15300" kern="1200">
          <a:solidFill>
            <a:schemeClr val="tx1"/>
          </a:solidFill>
          <a:latin typeface="+mn-lt"/>
          <a:ea typeface="+mn-ea"/>
          <a:cs typeface="+mn-cs"/>
        </a:defRPr>
      </a:lvl1pPr>
      <a:lvl2pPr marL="3561034" indent="-1369628" algn="l" defTabSz="2191405" rtl="0" eaLnBrk="1" latinLnBrk="0" hangingPunct="1">
        <a:spcBef>
          <a:spcPct val="20000"/>
        </a:spcBef>
        <a:buFont typeface="Arial"/>
        <a:buChar char="–"/>
        <a:defRPr sz="13400" kern="1200">
          <a:solidFill>
            <a:schemeClr val="tx1"/>
          </a:solidFill>
          <a:latin typeface="+mn-lt"/>
          <a:ea typeface="+mn-ea"/>
          <a:cs typeface="+mn-cs"/>
        </a:defRPr>
      </a:lvl2pPr>
      <a:lvl3pPr marL="5478513" indent="-1095703" algn="l" defTabSz="2191405" rtl="0" eaLnBrk="1" latinLnBrk="0" hangingPunct="1">
        <a:spcBef>
          <a:spcPct val="20000"/>
        </a:spcBef>
        <a:buFont typeface="Arial"/>
        <a:buChar char="•"/>
        <a:defRPr sz="11500" kern="1200">
          <a:solidFill>
            <a:schemeClr val="tx1"/>
          </a:solidFill>
          <a:latin typeface="+mn-lt"/>
          <a:ea typeface="+mn-ea"/>
          <a:cs typeface="+mn-cs"/>
        </a:defRPr>
      </a:lvl3pPr>
      <a:lvl4pPr marL="7669919" indent="-1095703" algn="l" defTabSz="2191405" rtl="0" eaLnBrk="1" latinLnBrk="0" hangingPunct="1">
        <a:spcBef>
          <a:spcPct val="20000"/>
        </a:spcBef>
        <a:buFont typeface="Arial"/>
        <a:buChar char="–"/>
        <a:defRPr sz="9600" kern="1200">
          <a:solidFill>
            <a:schemeClr val="tx1"/>
          </a:solidFill>
          <a:latin typeface="+mn-lt"/>
          <a:ea typeface="+mn-ea"/>
          <a:cs typeface="+mn-cs"/>
        </a:defRPr>
      </a:lvl4pPr>
      <a:lvl5pPr marL="9861324" indent="-1095703" algn="l" defTabSz="2191405" rtl="0" eaLnBrk="1" latinLnBrk="0" hangingPunct="1">
        <a:spcBef>
          <a:spcPct val="20000"/>
        </a:spcBef>
        <a:buFont typeface="Arial"/>
        <a:buChar char="»"/>
        <a:defRPr sz="9600" kern="1200">
          <a:solidFill>
            <a:schemeClr val="tx1"/>
          </a:solidFill>
          <a:latin typeface="+mn-lt"/>
          <a:ea typeface="+mn-ea"/>
          <a:cs typeface="+mn-cs"/>
        </a:defRPr>
      </a:lvl5pPr>
      <a:lvl6pPr marL="12052729" indent="-1095703" algn="l" defTabSz="2191405" rtl="0" eaLnBrk="1" latinLnBrk="0" hangingPunct="1">
        <a:spcBef>
          <a:spcPct val="20000"/>
        </a:spcBef>
        <a:buFont typeface="Arial"/>
        <a:buChar char="•"/>
        <a:defRPr sz="9600" kern="1200">
          <a:solidFill>
            <a:schemeClr val="tx1"/>
          </a:solidFill>
          <a:latin typeface="+mn-lt"/>
          <a:ea typeface="+mn-ea"/>
          <a:cs typeface="+mn-cs"/>
        </a:defRPr>
      </a:lvl6pPr>
      <a:lvl7pPr marL="14244135" indent="-1095703" algn="l" defTabSz="2191405" rtl="0" eaLnBrk="1" latinLnBrk="0" hangingPunct="1">
        <a:spcBef>
          <a:spcPct val="20000"/>
        </a:spcBef>
        <a:buFont typeface="Arial"/>
        <a:buChar char="•"/>
        <a:defRPr sz="9600" kern="1200">
          <a:solidFill>
            <a:schemeClr val="tx1"/>
          </a:solidFill>
          <a:latin typeface="+mn-lt"/>
          <a:ea typeface="+mn-ea"/>
          <a:cs typeface="+mn-cs"/>
        </a:defRPr>
      </a:lvl7pPr>
      <a:lvl8pPr marL="16435540" indent="-1095703" algn="l" defTabSz="2191405" rtl="0" eaLnBrk="1" latinLnBrk="0" hangingPunct="1">
        <a:spcBef>
          <a:spcPct val="20000"/>
        </a:spcBef>
        <a:buFont typeface="Arial"/>
        <a:buChar char="•"/>
        <a:defRPr sz="9600" kern="1200">
          <a:solidFill>
            <a:schemeClr val="tx1"/>
          </a:solidFill>
          <a:latin typeface="+mn-lt"/>
          <a:ea typeface="+mn-ea"/>
          <a:cs typeface="+mn-cs"/>
        </a:defRPr>
      </a:lvl8pPr>
      <a:lvl9pPr marL="18626945" indent="-1095703" algn="l" defTabSz="2191405"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2469125" y="2153518"/>
            <a:ext cx="18951755" cy="1365892"/>
          </a:xfrm>
        </p:spPr>
        <p:txBody>
          <a:bodyPr lIns="0" tIns="0" rIns="0" bIns="0">
            <a:noAutofit/>
          </a:bodyPr>
          <a:lstStyle/>
          <a:p>
            <a:pPr algn="l"/>
            <a:r>
              <a:rPr lang="en-US" sz="8000" b="1" cap="all" dirty="0"/>
              <a:t>The ARLISS project</a:t>
            </a:r>
          </a:p>
        </p:txBody>
      </p:sp>
      <p:sp>
        <p:nvSpPr>
          <p:cNvPr id="3" name="Subtitle 2"/>
          <p:cNvSpPr>
            <a:spLocks noGrp="1"/>
          </p:cNvSpPr>
          <p:nvPr>
            <p:ph type="subTitle" idx="4294967295"/>
          </p:nvPr>
        </p:nvSpPr>
        <p:spPr>
          <a:xfrm>
            <a:off x="12469125" y="3558109"/>
            <a:ext cx="18951755" cy="1991672"/>
          </a:xfrm>
        </p:spPr>
        <p:txBody>
          <a:bodyPr lIns="0" tIns="0" rIns="0" bIns="0">
            <a:normAutofit/>
          </a:bodyPr>
          <a:lstStyle/>
          <a:p>
            <a:pPr marL="0" indent="0">
              <a:buNone/>
            </a:pPr>
            <a:r>
              <a:rPr lang="en-US" sz="5400" dirty="0">
                <a:solidFill>
                  <a:srgbClr val="F37321"/>
                </a:solidFill>
              </a:rPr>
              <a:t>A collaborative international effort to build and test prototype satellites</a:t>
            </a:r>
          </a:p>
        </p:txBody>
      </p:sp>
      <p:sp>
        <p:nvSpPr>
          <p:cNvPr id="13" name="TextBox 12"/>
          <p:cNvSpPr txBox="1"/>
          <p:nvPr/>
        </p:nvSpPr>
        <p:spPr>
          <a:xfrm>
            <a:off x="12469125" y="9927771"/>
            <a:ext cx="9222475" cy="21074627"/>
          </a:xfrm>
          <a:prstGeom prst="rect">
            <a:avLst/>
          </a:prstGeom>
          <a:noFill/>
        </p:spPr>
        <p:txBody>
          <a:bodyPr wrap="square" rtlCol="0" anchor="t" anchorCtr="0">
            <a:noAutofit/>
          </a:bodyPr>
          <a:lstStyle/>
          <a:p>
            <a:pPr>
              <a:spcAft>
                <a:spcPts val="1800"/>
              </a:spcAft>
            </a:pPr>
            <a:r>
              <a:rPr lang="en-US" sz="3600" b="1" dirty="0">
                <a:solidFill>
                  <a:srgbClr val="5D87A1"/>
                </a:solidFill>
              </a:rPr>
              <a:t>GPS Navigation</a:t>
            </a:r>
          </a:p>
          <a:p>
            <a:pPr>
              <a:spcAft>
                <a:spcPts val="1800"/>
              </a:spcAft>
            </a:pPr>
            <a:r>
              <a:rPr lang="en-US" sz="3000" dirty="0"/>
              <a:t>For the rover’s GPS Navigation functions, we are using an algorithm that determines the shortest path between two given GPS coordinates. The GPS will also keep updating new best routes per request from obstacle avoidance and unstack functions. Which means that the GPS function has to work flawlessly with both of these two functions to ensure the rover’s safety and efficiency. How rover behaves during its driving is also critical, the GPS function will check if the rover is off-course by preset time interval and give route compensation if needed.  </a:t>
            </a:r>
          </a:p>
          <a:p>
            <a:pPr>
              <a:spcAft>
                <a:spcPts val="1800"/>
              </a:spcAft>
            </a:pPr>
            <a:r>
              <a:rPr lang="en-US" sz="3600" b="1" dirty="0">
                <a:solidFill>
                  <a:srgbClr val="5D87A1"/>
                </a:solidFill>
              </a:rPr>
              <a:t>Obstacle Avoidance</a:t>
            </a:r>
            <a:endParaRPr lang="en-US" sz="3600" dirty="0"/>
          </a:p>
          <a:p>
            <a:pPr>
              <a:spcAft>
                <a:spcPts val="1800"/>
              </a:spcAft>
            </a:pPr>
            <a:r>
              <a:rPr lang="en-US" sz="3000" dirty="0"/>
              <a:t>The obstacle avoidance system ensures that our rover is not impeded on its way to the destination. Taking in filtered images from the obstacle detection software, this system does edge detection on the image find objects in the rovers path, and then decides how to best get around the object. This is done by treating the filtered black and white image as a matrix of pixels, and summing the number of edges to the left, right or in front of the rover and adjusting the direction of the rover to travel where the fewest edges </a:t>
            </a:r>
            <a:r>
              <a:rPr lang="en-US" sz="3000"/>
              <a:t>are found.</a:t>
            </a:r>
            <a:endParaRPr lang="en-US" sz="3000" dirty="0"/>
          </a:p>
          <a:p>
            <a:pPr>
              <a:spcAft>
                <a:spcPts val="1800"/>
              </a:spcAft>
            </a:pPr>
            <a:r>
              <a:rPr lang="en-US" sz="3600" b="1" dirty="0">
                <a:solidFill>
                  <a:srgbClr val="5D87A1"/>
                </a:solidFill>
              </a:rPr>
              <a:t>Getting Unstuck from Obstacles</a:t>
            </a:r>
            <a:endParaRPr lang="en-US" sz="3600" dirty="0"/>
          </a:p>
          <a:p>
            <a:pPr>
              <a:spcAft>
                <a:spcPts val="1800"/>
              </a:spcAft>
            </a:pPr>
            <a:r>
              <a:rPr lang="en-US" sz="3000" dirty="0"/>
              <a:t>In case the obstacle avoidance fails, and we end up hitting an obstacle, we’ve developed an algorithm to help us get unstuck from what we hit. It works by first attempting to back up the rover, and if the rover doesn’t move, back up in different directions until it does move. It detects if the rover has moved by checking the GPS coordinates. This algorithm works best if just the rover’s path forward is blocked, but it can still easily move backward.</a:t>
            </a:r>
          </a:p>
          <a:p>
            <a:pPr>
              <a:spcAft>
                <a:spcPts val="1800"/>
              </a:spcAft>
            </a:pPr>
            <a:r>
              <a:rPr lang="en-US" sz="3600" b="1" dirty="0">
                <a:solidFill>
                  <a:srgbClr val="5D87A1"/>
                </a:solidFill>
              </a:rPr>
              <a:t>Find and Touch the Finish Pole</a:t>
            </a:r>
            <a:endParaRPr lang="en-US" sz="3600" dirty="0"/>
          </a:p>
          <a:p>
            <a:pPr>
              <a:spcAft>
                <a:spcPts val="1800"/>
              </a:spcAft>
            </a:pPr>
            <a:r>
              <a:rPr lang="en-US" sz="3000" dirty="0"/>
              <a:t>Once the rover get’s within the GPS’ error range of the finish coordinates, we have to search for the finish pole. This algorithm works by first searching for the finish pole by rotating in place and taking pictures, then aligning the rover in the direction of the finish, and moving forward, making periodic course corrections along the way. </a:t>
            </a:r>
          </a:p>
        </p:txBody>
      </p:sp>
      <p:sp>
        <p:nvSpPr>
          <p:cNvPr id="14" name="TextBox 13"/>
          <p:cNvSpPr txBox="1"/>
          <p:nvPr/>
        </p:nvSpPr>
        <p:spPr>
          <a:xfrm>
            <a:off x="22198405" y="5433060"/>
            <a:ext cx="9222475" cy="13512801"/>
          </a:xfrm>
          <a:prstGeom prst="rect">
            <a:avLst/>
          </a:prstGeom>
          <a:noFill/>
        </p:spPr>
        <p:txBody>
          <a:bodyPr wrap="square" rtlCol="0">
            <a:noAutofit/>
          </a:bodyPr>
          <a:lstStyle/>
          <a:p>
            <a:pPr>
              <a:spcAft>
                <a:spcPts val="1800"/>
              </a:spcAft>
            </a:pPr>
            <a:r>
              <a:rPr lang="en-US" sz="3600" b="1" dirty="0">
                <a:solidFill>
                  <a:srgbClr val="5D87A1"/>
                </a:solidFill>
              </a:rPr>
              <a:t>Imaging Software</a:t>
            </a:r>
          </a:p>
          <a:p>
            <a:pPr marL="457200" indent="-457200">
              <a:spcAft>
                <a:spcPts val="1800"/>
              </a:spcAft>
              <a:buFont typeface="Arial"/>
              <a:buChar char="•"/>
            </a:pPr>
            <a:r>
              <a:rPr lang="en-US" sz="3000" dirty="0" err="1"/>
              <a:t>Nullam</a:t>
            </a:r>
            <a:r>
              <a:rPr lang="en-US" sz="3000" dirty="0"/>
              <a:t> </a:t>
            </a:r>
            <a:r>
              <a:rPr lang="en-US" sz="3000" dirty="0" err="1"/>
              <a:t>vehicula</a:t>
            </a:r>
            <a:r>
              <a:rPr lang="en-US" sz="3000" dirty="0"/>
              <a:t> </a:t>
            </a:r>
            <a:r>
              <a:rPr lang="en-US" sz="3000" dirty="0" err="1"/>
              <a:t>luctus</a:t>
            </a:r>
            <a:r>
              <a:rPr lang="en-US" sz="3000" dirty="0"/>
              <a:t> </a:t>
            </a:r>
            <a:r>
              <a:rPr lang="en-US" sz="3000" dirty="0" err="1"/>
              <a:t>augue</a:t>
            </a:r>
            <a:r>
              <a:rPr lang="en-US" sz="3000" dirty="0"/>
              <a:t>, </a:t>
            </a:r>
            <a:r>
              <a:rPr lang="en-US" sz="3000" dirty="0" err="1"/>
              <a:t>rutrum</a:t>
            </a:r>
            <a:r>
              <a:rPr lang="en-US" sz="3000" dirty="0"/>
              <a:t> </a:t>
            </a:r>
            <a:r>
              <a:rPr lang="en-US" sz="3000" dirty="0" err="1"/>
              <a:t>faucibus</a:t>
            </a:r>
            <a:r>
              <a:rPr lang="en-US" sz="3000" dirty="0"/>
              <a:t> </a:t>
            </a:r>
            <a:r>
              <a:rPr lang="en-US" sz="3000" dirty="0" err="1"/>
              <a:t>massa</a:t>
            </a:r>
            <a:r>
              <a:rPr lang="en-US" sz="3000" dirty="0"/>
              <a:t> </a:t>
            </a:r>
            <a:r>
              <a:rPr lang="en-US" sz="3000" dirty="0" err="1"/>
              <a:t>pharetra</a:t>
            </a:r>
            <a:r>
              <a:rPr lang="en-US" sz="3000" dirty="0"/>
              <a:t> </a:t>
            </a:r>
            <a:r>
              <a:rPr lang="en-US" sz="3000" dirty="0" err="1"/>
              <a:t>eu</a:t>
            </a:r>
            <a:r>
              <a:rPr lang="en-US" sz="3000" dirty="0"/>
              <a:t>. </a:t>
            </a:r>
            <a:r>
              <a:rPr lang="en-US" sz="3000" dirty="0" err="1"/>
              <a:t>Nulla</a:t>
            </a:r>
            <a:r>
              <a:rPr lang="en-US" sz="3000" dirty="0"/>
              <a:t> </a:t>
            </a:r>
            <a:r>
              <a:rPr lang="en-US" sz="3000" dirty="0" err="1"/>
              <a:t>facilisi</a:t>
            </a:r>
            <a:r>
              <a:rPr lang="en-US" sz="3000" dirty="0"/>
              <a:t>. </a:t>
            </a:r>
          </a:p>
          <a:p>
            <a:pPr marL="457200" indent="-457200">
              <a:spcAft>
                <a:spcPts val="1800"/>
              </a:spcAft>
              <a:buFont typeface="Arial"/>
              <a:buChar char="•"/>
            </a:pPr>
            <a:r>
              <a:rPr lang="en-US" sz="3000" dirty="0" err="1"/>
              <a:t>Sed</a:t>
            </a:r>
            <a:r>
              <a:rPr lang="en-US" sz="3000" dirty="0"/>
              <a:t> </a:t>
            </a:r>
            <a:r>
              <a:rPr lang="en-US" sz="3000" dirty="0" err="1"/>
              <a:t>posuere</a:t>
            </a:r>
            <a:r>
              <a:rPr lang="en-US" sz="3000" dirty="0"/>
              <a:t> </a:t>
            </a:r>
            <a:r>
              <a:rPr lang="en-US" sz="3000" dirty="0" err="1"/>
              <a:t>gravida</a:t>
            </a:r>
            <a:r>
              <a:rPr lang="en-US" sz="3000" dirty="0"/>
              <a:t> </a:t>
            </a:r>
            <a:r>
              <a:rPr lang="en-US" sz="3000" dirty="0" err="1"/>
              <a:t>felis</a:t>
            </a:r>
            <a:r>
              <a:rPr lang="en-US" sz="3000" dirty="0"/>
              <a:t>, </a:t>
            </a:r>
            <a:r>
              <a:rPr lang="en-US" sz="3000" dirty="0" err="1"/>
              <a:t>sed</a:t>
            </a:r>
            <a:r>
              <a:rPr lang="en-US" sz="3000" dirty="0"/>
              <a:t> </a:t>
            </a:r>
            <a:r>
              <a:rPr lang="en-US" sz="3000" dirty="0" err="1"/>
              <a:t>pulvinar</a:t>
            </a:r>
            <a:r>
              <a:rPr lang="en-US" sz="3000" dirty="0"/>
              <a:t> </a:t>
            </a:r>
            <a:r>
              <a:rPr lang="en-US" sz="3000" dirty="0" err="1"/>
              <a:t>urna</a:t>
            </a:r>
            <a:r>
              <a:rPr lang="en-US" sz="3000" dirty="0"/>
              <a:t> </a:t>
            </a:r>
            <a:r>
              <a:rPr lang="en-US" sz="3000" dirty="0" err="1"/>
              <a:t>suscipit</a:t>
            </a:r>
            <a:r>
              <a:rPr lang="en-US" sz="3000" dirty="0"/>
              <a:t> et. </a:t>
            </a:r>
            <a:r>
              <a:rPr lang="en-US" sz="3000" dirty="0" err="1"/>
              <a:t>Suspendisse</a:t>
            </a:r>
            <a:r>
              <a:rPr lang="en-US" sz="3000" dirty="0"/>
              <a:t> </a:t>
            </a:r>
            <a:r>
              <a:rPr lang="en-US" sz="3000" dirty="0" err="1"/>
              <a:t>diam</a:t>
            </a:r>
            <a:r>
              <a:rPr lang="en-US" sz="3000" dirty="0"/>
              <a:t> </a:t>
            </a:r>
            <a:r>
              <a:rPr lang="en-US" sz="3000" dirty="0" err="1"/>
              <a:t>tortor</a:t>
            </a:r>
            <a:r>
              <a:rPr lang="en-US" sz="3000" dirty="0"/>
              <a:t>, </a:t>
            </a:r>
            <a:r>
              <a:rPr lang="en-US" sz="3000" dirty="0" err="1"/>
              <a:t>mollis</a:t>
            </a:r>
            <a:r>
              <a:rPr lang="en-US" sz="3000" dirty="0"/>
              <a:t> </a:t>
            </a:r>
            <a:r>
              <a:rPr lang="en-US" sz="3000" dirty="0" err="1"/>
              <a:t>eu</a:t>
            </a:r>
            <a:r>
              <a:rPr lang="en-US" sz="3000" dirty="0"/>
              <a:t> </a:t>
            </a:r>
            <a:r>
              <a:rPr lang="en-US" sz="3000" dirty="0" err="1"/>
              <a:t>accumsan</a:t>
            </a:r>
            <a:r>
              <a:rPr lang="en-US" sz="3000" dirty="0"/>
              <a:t> </a:t>
            </a:r>
            <a:r>
              <a:rPr lang="en-US" sz="3000" dirty="0" err="1"/>
              <a:t>eget</a:t>
            </a:r>
            <a:r>
              <a:rPr lang="en-US" sz="3000" dirty="0"/>
              <a:t>, </a:t>
            </a:r>
            <a:r>
              <a:rPr lang="en-US" sz="3000" dirty="0" err="1"/>
              <a:t>elementum</a:t>
            </a:r>
            <a:r>
              <a:rPr lang="en-US" sz="3000" dirty="0"/>
              <a:t> id </a:t>
            </a:r>
            <a:r>
              <a:rPr lang="en-US" sz="3000" dirty="0" err="1"/>
              <a:t>justo</a:t>
            </a:r>
            <a:r>
              <a:rPr lang="en-US" sz="3000" dirty="0"/>
              <a:t>. </a:t>
            </a:r>
          </a:p>
          <a:p>
            <a:pPr marL="457200" indent="-457200">
              <a:spcAft>
                <a:spcPts val="1800"/>
              </a:spcAft>
              <a:buFont typeface="Arial"/>
              <a:buChar char="•"/>
            </a:pPr>
            <a:r>
              <a:rPr lang="en-US" sz="3000" dirty="0" err="1"/>
              <a:t>Vivamus</a:t>
            </a:r>
            <a:r>
              <a:rPr lang="en-US" sz="3000" dirty="0"/>
              <a:t> </a:t>
            </a:r>
            <a:r>
              <a:rPr lang="en-US" sz="3000" dirty="0" err="1"/>
              <a:t>pulvinar</a:t>
            </a:r>
            <a:r>
              <a:rPr lang="en-US" sz="3000" dirty="0"/>
              <a:t> </a:t>
            </a:r>
            <a:r>
              <a:rPr lang="en-US" sz="3000" dirty="0" err="1"/>
              <a:t>varius</a:t>
            </a:r>
            <a:r>
              <a:rPr lang="en-US" sz="3000" dirty="0"/>
              <a:t> lacus, </a:t>
            </a:r>
            <a:r>
              <a:rPr lang="en-US" sz="3000" dirty="0" err="1"/>
              <a:t>vel</a:t>
            </a:r>
            <a:r>
              <a:rPr lang="en-US" sz="3000" dirty="0"/>
              <a:t> </a:t>
            </a:r>
            <a:r>
              <a:rPr lang="en-US" sz="3000" dirty="0" err="1"/>
              <a:t>egestas</a:t>
            </a:r>
            <a:r>
              <a:rPr lang="en-US" sz="3000" dirty="0"/>
              <a:t> ligula </a:t>
            </a:r>
            <a:r>
              <a:rPr lang="en-US" sz="3000" dirty="0" err="1"/>
              <a:t>gravida</a:t>
            </a:r>
            <a:r>
              <a:rPr lang="en-US" sz="3000" dirty="0"/>
              <a:t> </a:t>
            </a:r>
            <a:r>
              <a:rPr lang="en-US" sz="3000" dirty="0" err="1"/>
              <a:t>volutpat</a:t>
            </a:r>
            <a:r>
              <a:rPr lang="en-US" sz="3000" dirty="0"/>
              <a:t>. </a:t>
            </a:r>
          </a:p>
          <a:p>
            <a:pPr marL="457200" indent="-457200">
              <a:spcAft>
                <a:spcPts val="1800"/>
              </a:spcAft>
              <a:buFont typeface="Arial"/>
              <a:buChar char="•"/>
            </a:pPr>
            <a:r>
              <a:rPr lang="en-US" sz="3000" dirty="0" err="1"/>
              <a:t>Aliquam</a:t>
            </a:r>
            <a:r>
              <a:rPr lang="en-US" sz="3000" dirty="0"/>
              <a:t> </a:t>
            </a:r>
            <a:r>
              <a:rPr lang="en-US" sz="3000" dirty="0" err="1"/>
              <a:t>varius</a:t>
            </a:r>
            <a:r>
              <a:rPr lang="en-US" sz="3000" dirty="0"/>
              <a:t> </a:t>
            </a:r>
            <a:r>
              <a:rPr lang="en-US" sz="3000" dirty="0" err="1"/>
              <a:t>augue</a:t>
            </a:r>
            <a:r>
              <a:rPr lang="en-US" sz="3000" dirty="0"/>
              <a:t> at dui </a:t>
            </a:r>
            <a:r>
              <a:rPr lang="en-US" sz="3000" dirty="0" err="1"/>
              <a:t>pulvinar</a:t>
            </a:r>
            <a:r>
              <a:rPr lang="en-US" sz="3000" dirty="0"/>
              <a:t> </a:t>
            </a:r>
            <a:r>
              <a:rPr lang="en-US" sz="3000" dirty="0" err="1"/>
              <a:t>iaculis</a:t>
            </a:r>
            <a:r>
              <a:rPr lang="en-US" sz="3000" dirty="0"/>
              <a:t>. </a:t>
            </a:r>
            <a:r>
              <a:rPr lang="en-US" sz="3000" dirty="0" err="1"/>
              <a:t>Nullam</a:t>
            </a:r>
            <a:r>
              <a:rPr lang="en-US" sz="3000" dirty="0"/>
              <a:t> a </a:t>
            </a:r>
            <a:r>
              <a:rPr lang="en-US" sz="3000" dirty="0" err="1"/>
              <a:t>nisl</a:t>
            </a:r>
            <a:r>
              <a:rPr lang="en-US" sz="3000" dirty="0"/>
              <a:t> quam, </a:t>
            </a:r>
            <a:r>
              <a:rPr lang="en-US" sz="3000" dirty="0" err="1"/>
              <a:t>quis</a:t>
            </a:r>
            <a:r>
              <a:rPr lang="en-US" sz="3000" dirty="0"/>
              <a:t> </a:t>
            </a:r>
            <a:r>
              <a:rPr lang="en-US" sz="3000" dirty="0" err="1"/>
              <a:t>lacinia</a:t>
            </a:r>
            <a:r>
              <a:rPr lang="en-US" sz="3000" dirty="0"/>
              <a:t> </a:t>
            </a:r>
            <a:r>
              <a:rPr lang="en-US" sz="3000" dirty="0" err="1"/>
              <a:t>augue</a:t>
            </a:r>
            <a:r>
              <a:rPr lang="en-US" sz="3000" dirty="0"/>
              <a:t>. </a:t>
            </a:r>
          </a:p>
          <a:p>
            <a:pPr marL="457200" indent="-457200">
              <a:spcAft>
                <a:spcPts val="1800"/>
              </a:spcAft>
              <a:buFont typeface="Arial"/>
              <a:buChar char="•"/>
            </a:pPr>
            <a:r>
              <a:rPr lang="en-US" sz="3000" dirty="0"/>
              <a:t>Nam </a:t>
            </a:r>
            <a:r>
              <a:rPr lang="en-US" sz="3000" dirty="0" err="1"/>
              <a:t>tristique</a:t>
            </a:r>
            <a:r>
              <a:rPr lang="en-US" sz="3000" dirty="0"/>
              <a:t> </a:t>
            </a:r>
            <a:r>
              <a:rPr lang="en-US" sz="3000" dirty="0" err="1"/>
              <a:t>porttitor</a:t>
            </a:r>
            <a:r>
              <a:rPr lang="en-US" sz="3000" dirty="0"/>
              <a:t> quam, in </a:t>
            </a:r>
            <a:r>
              <a:rPr lang="en-US" sz="3000" dirty="0" err="1"/>
              <a:t>consequat</a:t>
            </a:r>
            <a:r>
              <a:rPr lang="en-US" sz="3000" dirty="0"/>
              <a:t> </a:t>
            </a:r>
            <a:r>
              <a:rPr lang="en-US" sz="3000" dirty="0" err="1"/>
              <a:t>urna</a:t>
            </a:r>
            <a:r>
              <a:rPr lang="en-US" sz="3000" dirty="0"/>
              <a:t> </a:t>
            </a:r>
            <a:r>
              <a:rPr lang="en-US" sz="3000" dirty="0" err="1"/>
              <a:t>condimentum</a:t>
            </a:r>
            <a:r>
              <a:rPr lang="en-US" sz="3000" dirty="0"/>
              <a:t> </a:t>
            </a:r>
            <a:r>
              <a:rPr lang="en-US" sz="3000" dirty="0" err="1"/>
              <a:t>eu</a:t>
            </a:r>
            <a:r>
              <a:rPr lang="en-US" sz="3000" dirty="0"/>
              <a:t>. </a:t>
            </a:r>
          </a:p>
          <a:p>
            <a:pPr>
              <a:spcAft>
                <a:spcPts val="1800"/>
              </a:spcAft>
            </a:pPr>
            <a:r>
              <a:rPr lang="en-US" sz="3000" dirty="0" err="1"/>
              <a:t>Lorem</a:t>
            </a:r>
            <a:r>
              <a:rPr lang="en-US" sz="3000" dirty="0"/>
              <a:t> </a:t>
            </a:r>
            <a:r>
              <a:rPr lang="en-US" sz="3000" dirty="0" err="1"/>
              <a:t>ipsum</a:t>
            </a:r>
            <a:r>
              <a:rPr lang="en-US" sz="3000" dirty="0"/>
              <a:t> dolor sit </a:t>
            </a:r>
            <a:r>
              <a:rPr lang="en-US" sz="3000" dirty="0" err="1"/>
              <a:t>amet</a:t>
            </a:r>
            <a:r>
              <a:rPr lang="en-US" sz="3000" dirty="0"/>
              <a:t>, </a:t>
            </a:r>
            <a:r>
              <a:rPr lang="en-US" sz="3000" dirty="0" err="1"/>
              <a:t>consectetur</a:t>
            </a:r>
            <a:r>
              <a:rPr lang="en-US" sz="3000" dirty="0"/>
              <a:t> </a:t>
            </a:r>
            <a:r>
              <a:rPr lang="en-US" sz="3000" dirty="0" err="1"/>
              <a:t>adipiscing</a:t>
            </a:r>
            <a:r>
              <a:rPr lang="en-US" sz="3000" dirty="0"/>
              <a:t> </a:t>
            </a:r>
            <a:r>
              <a:rPr lang="en-US" sz="3000" dirty="0" err="1"/>
              <a:t>elit</a:t>
            </a:r>
            <a:r>
              <a:rPr lang="en-US" sz="3000" dirty="0"/>
              <a:t>. </a:t>
            </a:r>
            <a:r>
              <a:rPr lang="en-US" sz="3000" dirty="0" err="1"/>
              <a:t>Nulla</a:t>
            </a:r>
            <a:r>
              <a:rPr lang="en-US" sz="3000" dirty="0"/>
              <a:t> </a:t>
            </a:r>
            <a:r>
              <a:rPr lang="en-US" sz="3000" dirty="0" err="1"/>
              <a:t>facilisi</a:t>
            </a:r>
            <a:r>
              <a:rPr lang="en-US" sz="3000" dirty="0"/>
              <a:t>. Maecenas </a:t>
            </a:r>
            <a:r>
              <a:rPr lang="en-US" sz="3000" dirty="0" err="1"/>
              <a:t>feugiat</a:t>
            </a:r>
            <a:r>
              <a:rPr lang="en-US" sz="3000" dirty="0"/>
              <a:t> </a:t>
            </a:r>
            <a:r>
              <a:rPr lang="en-US" sz="3000" dirty="0" err="1"/>
              <a:t>bibendum</a:t>
            </a:r>
            <a:r>
              <a:rPr lang="en-US" sz="3000" dirty="0"/>
              <a:t> </a:t>
            </a:r>
            <a:r>
              <a:rPr lang="en-US" sz="3000" dirty="0" err="1"/>
              <a:t>convallis</a:t>
            </a:r>
            <a:r>
              <a:rPr lang="en-US" sz="3000" dirty="0"/>
              <a:t>. </a:t>
            </a:r>
            <a:r>
              <a:rPr lang="en-US" sz="3000" dirty="0" err="1"/>
              <a:t>Praesent</a:t>
            </a:r>
            <a:r>
              <a:rPr lang="en-US" sz="3000" dirty="0"/>
              <a:t> et dui </a:t>
            </a:r>
            <a:r>
              <a:rPr lang="en-US" sz="3000" dirty="0" err="1"/>
              <a:t>mauris</a:t>
            </a:r>
            <a:r>
              <a:rPr lang="en-US" sz="3000" dirty="0"/>
              <a:t>, </a:t>
            </a:r>
            <a:r>
              <a:rPr lang="en-US" sz="3000" dirty="0" err="1"/>
              <a:t>ullamcorper</a:t>
            </a:r>
            <a:r>
              <a:rPr lang="en-US" sz="3000" dirty="0"/>
              <a:t> semper </a:t>
            </a:r>
            <a:r>
              <a:rPr lang="en-US" sz="3000" dirty="0" err="1"/>
              <a:t>justo</a:t>
            </a:r>
            <a:r>
              <a:rPr lang="en-US" sz="3000" dirty="0"/>
              <a:t>. </a:t>
            </a:r>
            <a:r>
              <a:rPr lang="en-US" sz="3000" dirty="0" err="1"/>
              <a:t>Curabitur</a:t>
            </a:r>
            <a:r>
              <a:rPr lang="en-US" sz="3000" dirty="0"/>
              <a:t> sit </a:t>
            </a:r>
            <a:r>
              <a:rPr lang="en-US" sz="3000" dirty="0" err="1"/>
              <a:t>amet</a:t>
            </a:r>
            <a:r>
              <a:rPr lang="en-US" sz="3000" dirty="0"/>
              <a:t> </a:t>
            </a:r>
            <a:r>
              <a:rPr lang="en-US" sz="3000" dirty="0" err="1"/>
              <a:t>orci</a:t>
            </a:r>
            <a:r>
              <a:rPr lang="en-US" sz="3000" dirty="0"/>
              <a:t> non magna </a:t>
            </a:r>
            <a:r>
              <a:rPr lang="en-US" sz="3000" dirty="0" err="1"/>
              <a:t>mattis</a:t>
            </a:r>
            <a:r>
              <a:rPr lang="en-US" sz="3000" dirty="0"/>
              <a:t> </a:t>
            </a:r>
            <a:r>
              <a:rPr lang="en-US" sz="3000" dirty="0" err="1"/>
              <a:t>accumsan</a:t>
            </a:r>
            <a:r>
              <a:rPr lang="en-US" sz="3000" dirty="0"/>
              <a:t> </a:t>
            </a:r>
            <a:r>
              <a:rPr lang="en-US" sz="3000" dirty="0" err="1"/>
              <a:t>quis</a:t>
            </a:r>
            <a:r>
              <a:rPr lang="en-US" sz="3000" dirty="0"/>
              <a:t> </a:t>
            </a:r>
            <a:r>
              <a:rPr lang="en-US" sz="3000" dirty="0" err="1"/>
              <a:t>vel</a:t>
            </a:r>
            <a:r>
              <a:rPr lang="en-US" sz="3000" dirty="0"/>
              <a:t> sem. </a:t>
            </a:r>
            <a:r>
              <a:rPr lang="en-US" sz="3000" dirty="0" err="1"/>
              <a:t>Duis</a:t>
            </a:r>
            <a:r>
              <a:rPr lang="en-US" sz="3000" dirty="0"/>
              <a:t> </a:t>
            </a:r>
            <a:r>
              <a:rPr lang="en-US" sz="3000" dirty="0" err="1"/>
              <a:t>leo</a:t>
            </a:r>
            <a:r>
              <a:rPr lang="en-US" sz="3000" dirty="0"/>
              <a:t> </a:t>
            </a:r>
            <a:r>
              <a:rPr lang="en-US" sz="3000" dirty="0" err="1"/>
              <a:t>massa</a:t>
            </a:r>
            <a:r>
              <a:rPr lang="en-US" sz="3000" dirty="0"/>
              <a:t>, </a:t>
            </a:r>
            <a:r>
              <a:rPr lang="en-US" sz="3000" dirty="0" err="1"/>
              <a:t>tristique</a:t>
            </a:r>
            <a:r>
              <a:rPr lang="en-US" sz="3000" dirty="0"/>
              <a:t> a </a:t>
            </a:r>
            <a:r>
              <a:rPr lang="en-US" sz="3000" dirty="0" err="1"/>
              <a:t>porttitor</a:t>
            </a:r>
            <a:r>
              <a:rPr lang="en-US" sz="3000" dirty="0"/>
              <a:t> id, </a:t>
            </a:r>
            <a:r>
              <a:rPr lang="en-US" sz="3000" dirty="0" err="1"/>
              <a:t>mattis</a:t>
            </a:r>
            <a:r>
              <a:rPr lang="en-US" sz="3000" dirty="0"/>
              <a:t> in </a:t>
            </a:r>
            <a:r>
              <a:rPr lang="en-US" sz="3000" dirty="0" err="1"/>
              <a:t>velit</a:t>
            </a:r>
            <a:r>
              <a:rPr lang="en-US" sz="3000" dirty="0"/>
              <a:t>. </a:t>
            </a:r>
            <a:r>
              <a:rPr lang="en-US" sz="3000" dirty="0" err="1"/>
              <a:t>Aliquam</a:t>
            </a:r>
            <a:r>
              <a:rPr lang="en-US" sz="3000" dirty="0"/>
              <a:t> </a:t>
            </a:r>
            <a:r>
              <a:rPr lang="en-US" sz="3000" dirty="0" err="1"/>
              <a:t>vel</a:t>
            </a:r>
            <a:r>
              <a:rPr lang="en-US" sz="3000" dirty="0"/>
              <a:t> </a:t>
            </a:r>
            <a:r>
              <a:rPr lang="en-US" sz="3000" dirty="0" err="1"/>
              <a:t>tortor</a:t>
            </a:r>
            <a:r>
              <a:rPr lang="en-US" sz="3000" dirty="0"/>
              <a:t> quam, ac </a:t>
            </a:r>
            <a:r>
              <a:rPr lang="en-US" sz="3000" dirty="0" err="1"/>
              <a:t>porttitor</a:t>
            </a:r>
            <a:r>
              <a:rPr lang="en-US" sz="3000" dirty="0"/>
              <a:t> </a:t>
            </a:r>
            <a:r>
              <a:rPr lang="en-US" sz="3000" dirty="0" err="1"/>
              <a:t>metus</a:t>
            </a:r>
            <a:r>
              <a:rPr lang="en-US" sz="3000" dirty="0"/>
              <a:t>. </a:t>
            </a:r>
            <a:r>
              <a:rPr lang="en-US" sz="3000" dirty="0" err="1"/>
              <a:t>Suspendisse</a:t>
            </a:r>
            <a:r>
              <a:rPr lang="en-US" sz="3000" dirty="0"/>
              <a:t> et dui diam. </a:t>
            </a:r>
            <a:r>
              <a:rPr lang="en-US" sz="3000" dirty="0" err="1"/>
              <a:t>Quisque</a:t>
            </a:r>
            <a:r>
              <a:rPr lang="en-US" sz="3000" dirty="0"/>
              <a:t> </a:t>
            </a:r>
            <a:r>
              <a:rPr lang="en-US" sz="3000" dirty="0" err="1"/>
              <a:t>posuere</a:t>
            </a:r>
            <a:r>
              <a:rPr lang="en-US" sz="3000" dirty="0"/>
              <a:t> </a:t>
            </a:r>
            <a:r>
              <a:rPr lang="en-US" sz="3000" dirty="0" err="1"/>
              <a:t>diam</a:t>
            </a:r>
            <a:r>
              <a:rPr lang="en-US" sz="3000" dirty="0"/>
              <a:t> </a:t>
            </a:r>
            <a:r>
              <a:rPr lang="en-US" sz="3000" dirty="0" err="1"/>
              <a:t>hendrerit</a:t>
            </a:r>
            <a:r>
              <a:rPr lang="en-US" sz="3000" dirty="0"/>
              <a:t> </a:t>
            </a:r>
            <a:r>
              <a:rPr lang="en-US" sz="3000" dirty="0" err="1"/>
              <a:t>ipsum</a:t>
            </a:r>
            <a:r>
              <a:rPr lang="en-US" sz="3000" dirty="0"/>
              <a:t> </a:t>
            </a:r>
            <a:r>
              <a:rPr lang="en-US" sz="3000" dirty="0" err="1"/>
              <a:t>condimentum</a:t>
            </a:r>
            <a:r>
              <a:rPr lang="en-US" sz="3000" dirty="0"/>
              <a:t> </a:t>
            </a:r>
            <a:r>
              <a:rPr lang="en-US" sz="3000" dirty="0" err="1"/>
              <a:t>nec</a:t>
            </a:r>
            <a:r>
              <a:rPr lang="en-US" sz="3000" dirty="0"/>
              <a:t> </a:t>
            </a:r>
            <a:r>
              <a:rPr lang="en-US" sz="3000" dirty="0" err="1"/>
              <a:t>convallis</a:t>
            </a:r>
            <a:r>
              <a:rPr lang="en-US" sz="3000" dirty="0"/>
              <a:t> </a:t>
            </a:r>
            <a:r>
              <a:rPr lang="en-US" sz="3000" dirty="0" err="1"/>
              <a:t>massa</a:t>
            </a:r>
            <a:r>
              <a:rPr lang="en-US" sz="3000" dirty="0"/>
              <a:t> </a:t>
            </a:r>
            <a:r>
              <a:rPr lang="en-US" sz="3000" dirty="0" err="1"/>
              <a:t>congue</a:t>
            </a:r>
            <a:r>
              <a:rPr lang="en-US" sz="3000" dirty="0"/>
              <a:t>. Integer </a:t>
            </a:r>
            <a:r>
              <a:rPr lang="en-US" sz="3000" dirty="0" err="1"/>
              <a:t>nec</a:t>
            </a:r>
            <a:r>
              <a:rPr lang="en-US" sz="3000" dirty="0"/>
              <a:t> </a:t>
            </a:r>
            <a:r>
              <a:rPr lang="en-US" sz="3000" dirty="0" err="1"/>
              <a:t>velit</a:t>
            </a:r>
            <a:r>
              <a:rPr lang="en-US" sz="3000" dirty="0"/>
              <a:t> </a:t>
            </a:r>
            <a:r>
              <a:rPr lang="en-US" sz="3000" dirty="0" err="1"/>
              <a:t>quis</a:t>
            </a:r>
            <a:r>
              <a:rPr lang="en-US" sz="3000" dirty="0"/>
              <a:t> </a:t>
            </a:r>
            <a:r>
              <a:rPr lang="en-US" sz="3000" dirty="0" err="1"/>
              <a:t>nunc</a:t>
            </a:r>
            <a:r>
              <a:rPr lang="en-US" sz="3000" dirty="0"/>
              <a:t> </a:t>
            </a:r>
            <a:r>
              <a:rPr lang="en-US" sz="3000" dirty="0" err="1"/>
              <a:t>scelerisque</a:t>
            </a:r>
            <a:r>
              <a:rPr lang="en-US" sz="3000" dirty="0"/>
              <a:t> </a:t>
            </a:r>
            <a:r>
              <a:rPr lang="en-US" sz="3000" dirty="0" err="1"/>
              <a:t>eleifend</a:t>
            </a:r>
            <a:r>
              <a:rPr lang="en-US" sz="3000" dirty="0"/>
              <a:t>. </a:t>
            </a:r>
            <a:r>
              <a:rPr lang="en-US" sz="3000" dirty="0" err="1"/>
              <a:t>Suspendisse</a:t>
            </a:r>
            <a:r>
              <a:rPr lang="en-US" sz="3000" dirty="0"/>
              <a:t> </a:t>
            </a:r>
            <a:r>
              <a:rPr lang="en-US" sz="3000" dirty="0" err="1"/>
              <a:t>potenti</a:t>
            </a:r>
            <a:r>
              <a:rPr lang="en-US" sz="3000" dirty="0"/>
              <a:t>. Integer </a:t>
            </a:r>
            <a:r>
              <a:rPr lang="en-US" sz="3000" dirty="0" err="1"/>
              <a:t>rutrum</a:t>
            </a:r>
            <a:r>
              <a:rPr lang="en-US" sz="3000" dirty="0"/>
              <a:t> </a:t>
            </a:r>
            <a:r>
              <a:rPr lang="en-US" sz="3000" dirty="0" err="1"/>
              <a:t>faucibus</a:t>
            </a:r>
            <a:r>
              <a:rPr lang="en-US" sz="3000" dirty="0"/>
              <a:t> </a:t>
            </a:r>
            <a:r>
              <a:rPr lang="en-US" sz="3000" dirty="0" err="1"/>
              <a:t>justo</a:t>
            </a:r>
            <a:r>
              <a:rPr lang="en-US" sz="3000" dirty="0"/>
              <a:t>, a semper </a:t>
            </a:r>
            <a:r>
              <a:rPr lang="en-US" sz="3000" dirty="0" err="1"/>
              <a:t>lectus</a:t>
            </a:r>
            <a:r>
              <a:rPr lang="en-US" sz="3000" dirty="0"/>
              <a:t> </a:t>
            </a:r>
            <a:r>
              <a:rPr lang="en-US" sz="3000" dirty="0" err="1"/>
              <a:t>vulputate</a:t>
            </a:r>
            <a:r>
              <a:rPr lang="en-US" sz="3000" dirty="0"/>
              <a:t> ac. </a:t>
            </a:r>
          </a:p>
          <a:p>
            <a:pPr>
              <a:spcAft>
                <a:spcPts val="1800"/>
              </a:spcAft>
            </a:pPr>
            <a:endParaRPr lang="en-US" sz="3000" dirty="0"/>
          </a:p>
        </p:txBody>
      </p:sp>
      <p:sp>
        <p:nvSpPr>
          <p:cNvPr id="24" name="Rectangle 23"/>
          <p:cNvSpPr/>
          <p:nvPr/>
        </p:nvSpPr>
        <p:spPr>
          <a:xfrm>
            <a:off x="1406151" y="24954659"/>
            <a:ext cx="8550648" cy="6047739"/>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1406151" y="5331461"/>
            <a:ext cx="8612492" cy="18962798"/>
          </a:xfrm>
          <a:prstGeom prst="rect">
            <a:avLst/>
          </a:prstGeom>
          <a:noFill/>
        </p:spPr>
        <p:txBody>
          <a:bodyPr wrap="square" rtlCol="0" anchor="t" anchorCtr="0">
            <a:noAutofit/>
          </a:bodyPr>
          <a:lstStyle/>
          <a:p>
            <a:pPr>
              <a:spcAft>
                <a:spcPts val="1800"/>
              </a:spcAft>
            </a:pPr>
            <a:r>
              <a:rPr lang="en-US" sz="3600" b="1" dirty="0">
                <a:solidFill>
                  <a:srgbClr val="5D87A1"/>
                </a:solidFill>
              </a:rPr>
              <a:t>The Goal</a:t>
            </a:r>
          </a:p>
          <a:p>
            <a:pPr>
              <a:spcAft>
                <a:spcPts val="1800"/>
              </a:spcAft>
            </a:pPr>
            <a:r>
              <a:rPr lang="en-US" sz="3000" dirty="0"/>
              <a:t>Working alongside Electrical and Mechanical Engineering capstone teams, our task was to design and build a small rover that fits inside a standard 12 oz. soda can. This rover will be dropped from a rocket at 12,000’ AGL, land safely on the ground ad drive itself to a predetermined set of GPS coordinates.</a:t>
            </a:r>
          </a:p>
          <a:p>
            <a:pPr>
              <a:spcAft>
                <a:spcPts val="1800"/>
              </a:spcAft>
            </a:pPr>
            <a:r>
              <a:rPr lang="en-US" sz="3000" dirty="0"/>
              <a:t>As the Computer Science team, our job was to develop the software package for the rover. This included being able to lock on to and drive towards the GPS coordinates, as well as an obstacle avoidance system that uses a camera to detect and avoid rough terrain or objects such as rocks that our rover would get stuck on.</a:t>
            </a:r>
          </a:p>
          <a:p>
            <a:pPr>
              <a:spcAft>
                <a:spcPts val="1800"/>
              </a:spcAft>
            </a:pPr>
            <a:r>
              <a:rPr lang="en-US" sz="3600" b="1" dirty="0">
                <a:solidFill>
                  <a:srgbClr val="5D87A1"/>
                </a:solidFill>
              </a:rPr>
              <a:t>Implementation</a:t>
            </a:r>
          </a:p>
          <a:p>
            <a:pPr>
              <a:spcAft>
                <a:spcPts val="1800"/>
              </a:spcAft>
            </a:pPr>
            <a:r>
              <a:rPr lang="en-US" sz="3000" dirty="0"/>
              <a:t>We implemented our software by splitting it up into separate tasks. The tasks we came up with were: parachute deployment, GPS navigation, obstacle avoidance, getting unstuck from obstacles, and hitting the finish pole. In addition, many tasks were implemented utilizing the onboard camera, which we had to create obstacle detection software for.</a:t>
            </a:r>
          </a:p>
          <a:p>
            <a:pPr>
              <a:spcAft>
                <a:spcPts val="1800"/>
              </a:spcAft>
            </a:pPr>
            <a:r>
              <a:rPr lang="en-US" sz="3600" b="1" dirty="0">
                <a:solidFill>
                  <a:srgbClr val="5D87A1"/>
                </a:solidFill>
              </a:rPr>
              <a:t>Parachute Deployment</a:t>
            </a:r>
          </a:p>
          <a:p>
            <a:pPr>
              <a:spcAft>
                <a:spcPts val="1800"/>
              </a:spcAft>
            </a:pPr>
            <a:r>
              <a:rPr lang="en-US" sz="3000" dirty="0"/>
              <a:t>Once the rover is dropped from the rocket, we had to determine at what point to deploy the parachute. We accomplished this by tracking the GPS coordinates height, and deploying the parachute once we dropped below a certain altitude. This way, the wind won’t carry us as far as if we deployed the parachute immediately.</a:t>
            </a:r>
            <a:endParaRPr lang="en-US" sz="3000" b="1" dirty="0">
              <a:solidFill>
                <a:srgbClr val="5D87A1"/>
              </a:solidFill>
            </a:endParaRPr>
          </a:p>
        </p:txBody>
      </p:sp>
      <p:sp>
        <p:nvSpPr>
          <p:cNvPr id="28" name="Subtitle 2"/>
          <p:cNvSpPr txBox="1">
            <a:spLocks/>
          </p:cNvSpPr>
          <p:nvPr/>
        </p:nvSpPr>
        <p:spPr>
          <a:xfrm>
            <a:off x="1406151" y="2778448"/>
            <a:ext cx="8550648" cy="2146611"/>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pPr algn="l"/>
            <a:r>
              <a:rPr lang="en-US" sz="5400" dirty="0">
                <a:solidFill>
                  <a:srgbClr val="F37321"/>
                </a:solidFill>
              </a:rPr>
              <a:t>Title Subhead. Through the eyes of an elite engineer.</a:t>
            </a:r>
          </a:p>
        </p:txBody>
      </p:sp>
      <p:sp>
        <p:nvSpPr>
          <p:cNvPr id="29" name="Rectangle 28"/>
          <p:cNvSpPr/>
          <p:nvPr/>
        </p:nvSpPr>
        <p:spPr>
          <a:xfrm>
            <a:off x="34493200" y="5966473"/>
            <a:ext cx="7827420" cy="6047739"/>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Subtitle 2"/>
          <p:cNvSpPr txBox="1">
            <a:spLocks/>
          </p:cNvSpPr>
          <p:nvPr/>
        </p:nvSpPr>
        <p:spPr>
          <a:xfrm>
            <a:off x="34493201" y="4266842"/>
            <a:ext cx="7827420" cy="1316433"/>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r>
              <a:rPr lang="en-US" sz="7200" dirty="0">
                <a:solidFill>
                  <a:schemeClr val="bg1"/>
                </a:solidFill>
              </a:rPr>
              <a:t>Meet the Team</a:t>
            </a:r>
          </a:p>
        </p:txBody>
      </p:sp>
      <p:sp>
        <p:nvSpPr>
          <p:cNvPr id="31" name="TextBox 30"/>
          <p:cNvSpPr txBox="1"/>
          <p:nvPr/>
        </p:nvSpPr>
        <p:spPr>
          <a:xfrm>
            <a:off x="34493201" y="12674612"/>
            <a:ext cx="7827420" cy="15628638"/>
          </a:xfrm>
          <a:prstGeom prst="rect">
            <a:avLst/>
          </a:prstGeom>
          <a:noFill/>
        </p:spPr>
        <p:txBody>
          <a:bodyPr wrap="square" rtlCol="0">
            <a:noAutofit/>
          </a:bodyPr>
          <a:lstStyle/>
          <a:p>
            <a:pPr>
              <a:spcAft>
                <a:spcPts val="1800"/>
              </a:spcAft>
            </a:pPr>
            <a:r>
              <a:rPr lang="en-US" sz="3600" b="1" dirty="0">
                <a:solidFill>
                  <a:srgbClr val="F37321"/>
                </a:solidFill>
              </a:rPr>
              <a:t>Team Members</a:t>
            </a:r>
          </a:p>
          <a:p>
            <a:pPr marL="457200" indent="-457200">
              <a:spcAft>
                <a:spcPts val="1800"/>
              </a:spcAft>
              <a:buFont typeface="Arial"/>
              <a:buChar char="•"/>
            </a:pPr>
            <a:r>
              <a:rPr lang="en-US" sz="3000" dirty="0">
                <a:solidFill>
                  <a:schemeClr val="bg1"/>
                </a:solidFill>
              </a:rPr>
              <a:t>Zachary DeVita devitaz@oregonstate.edu</a:t>
            </a:r>
          </a:p>
          <a:p>
            <a:pPr marL="457200" indent="-457200">
              <a:spcAft>
                <a:spcPts val="1800"/>
              </a:spcAft>
              <a:buFont typeface="Arial"/>
              <a:buChar char="•"/>
            </a:pPr>
            <a:r>
              <a:rPr lang="en-US" sz="3000" dirty="0">
                <a:solidFill>
                  <a:schemeClr val="bg1"/>
                </a:solidFill>
              </a:rPr>
              <a:t>Zhaolong Wu    wuzha@oregonstate.edu</a:t>
            </a:r>
          </a:p>
          <a:p>
            <a:pPr marL="457200" indent="-457200">
              <a:spcAft>
                <a:spcPts val="1800"/>
              </a:spcAft>
              <a:buFont typeface="Arial"/>
              <a:buChar char="•"/>
            </a:pPr>
            <a:r>
              <a:rPr lang="en-US" sz="3000" dirty="0">
                <a:solidFill>
                  <a:schemeClr val="bg1"/>
                </a:solidFill>
              </a:rPr>
              <a:t>Paul Minner      minnerp@oregonstate.edu</a:t>
            </a:r>
          </a:p>
          <a:p>
            <a:pPr marL="457200" indent="-457200">
              <a:spcAft>
                <a:spcPts val="1800"/>
              </a:spcAft>
              <a:buFont typeface="Arial"/>
              <a:buChar char="•"/>
            </a:pPr>
            <a:r>
              <a:rPr lang="en-US" sz="3000" dirty="0">
                <a:solidFill>
                  <a:schemeClr val="bg1"/>
                </a:solidFill>
              </a:rPr>
              <a:t>Steven Silvers   silverss@oregonstate.edu</a:t>
            </a:r>
          </a:p>
          <a:p>
            <a:pPr>
              <a:spcAft>
                <a:spcPts val="1800"/>
              </a:spcAft>
            </a:pPr>
            <a:endParaRPr lang="en-US" sz="3000" dirty="0">
              <a:solidFill>
                <a:schemeClr val="bg1"/>
              </a:solidFill>
            </a:endParaRPr>
          </a:p>
          <a:p>
            <a:pPr>
              <a:spcAft>
                <a:spcPts val="1800"/>
              </a:spcAft>
            </a:pPr>
            <a:r>
              <a:rPr lang="en-US" sz="3200" b="1" dirty="0">
                <a:solidFill>
                  <a:srgbClr val="F37321"/>
                </a:solidFill>
              </a:rPr>
              <a:t>Our Client</a:t>
            </a:r>
          </a:p>
          <a:p>
            <a:pPr>
              <a:spcAft>
                <a:spcPts val="1800"/>
              </a:spcAft>
            </a:pPr>
            <a:r>
              <a:rPr lang="en-US" sz="3200" dirty="0">
                <a:solidFill>
                  <a:schemeClr val="bg1"/>
                </a:solidFill>
              </a:rPr>
              <a:t>Dr. Nancy Squires</a:t>
            </a:r>
          </a:p>
          <a:p>
            <a:pPr>
              <a:spcAft>
                <a:spcPts val="1800"/>
              </a:spcAft>
            </a:pPr>
            <a:r>
              <a:rPr lang="en-US" sz="2800" b="1" dirty="0">
                <a:solidFill>
                  <a:schemeClr val="bg1"/>
                </a:solidFill>
              </a:rPr>
              <a:t>Senior Instructor of  Mechanical Engineering at Oregon State University</a:t>
            </a:r>
            <a:endParaRPr lang="en-US" sz="2800" b="1" dirty="0">
              <a:solidFill>
                <a:srgbClr val="F37321"/>
              </a:solidFill>
            </a:endParaRPr>
          </a:p>
          <a:p>
            <a:pPr>
              <a:spcAft>
                <a:spcPts val="1800"/>
              </a:spcAft>
            </a:pPr>
            <a:endParaRPr lang="en-US" sz="3000" dirty="0">
              <a:solidFill>
                <a:schemeClr val="bg1"/>
              </a:solidFill>
            </a:endParaRPr>
          </a:p>
          <a:p>
            <a:pPr>
              <a:spcAft>
                <a:spcPts val="1800"/>
              </a:spcAft>
            </a:pPr>
            <a:r>
              <a:rPr lang="en-US" sz="3000" dirty="0" err="1">
                <a:solidFill>
                  <a:schemeClr val="bg1"/>
                </a:solidFill>
              </a:rPr>
              <a:t>Lorem</a:t>
            </a:r>
            <a:r>
              <a:rPr lang="en-US" sz="3000" dirty="0">
                <a:solidFill>
                  <a:schemeClr val="bg1"/>
                </a:solidFill>
              </a:rPr>
              <a:t> </a:t>
            </a:r>
            <a:r>
              <a:rPr lang="en-US" sz="3000" dirty="0" err="1">
                <a:solidFill>
                  <a:schemeClr val="bg1"/>
                </a:solidFill>
              </a:rPr>
              <a:t>ipsum</a:t>
            </a:r>
            <a:r>
              <a:rPr lang="en-US" sz="3000" dirty="0">
                <a:solidFill>
                  <a:schemeClr val="bg1"/>
                </a:solidFill>
              </a:rPr>
              <a:t> dolor sit </a:t>
            </a:r>
            <a:r>
              <a:rPr lang="en-US" sz="3000" dirty="0" err="1">
                <a:solidFill>
                  <a:schemeClr val="bg1"/>
                </a:solidFill>
              </a:rPr>
              <a:t>amet</a:t>
            </a:r>
            <a:r>
              <a:rPr lang="en-US" sz="3000" dirty="0">
                <a:solidFill>
                  <a:schemeClr val="bg1"/>
                </a:solidFill>
              </a:rPr>
              <a:t>, </a:t>
            </a:r>
            <a:r>
              <a:rPr lang="en-US" sz="3000" dirty="0" err="1">
                <a:solidFill>
                  <a:schemeClr val="bg1"/>
                </a:solidFill>
              </a:rPr>
              <a:t>consectetur</a:t>
            </a:r>
            <a:r>
              <a:rPr lang="en-US" sz="3000" dirty="0">
                <a:solidFill>
                  <a:schemeClr val="bg1"/>
                </a:solidFill>
              </a:rPr>
              <a:t> </a:t>
            </a:r>
            <a:r>
              <a:rPr lang="en-US" sz="3000" dirty="0" err="1">
                <a:solidFill>
                  <a:schemeClr val="bg1"/>
                </a:solidFill>
              </a:rPr>
              <a:t>adipiscing</a:t>
            </a:r>
            <a:r>
              <a:rPr lang="en-US" sz="3000" dirty="0">
                <a:solidFill>
                  <a:schemeClr val="bg1"/>
                </a:solidFill>
              </a:rPr>
              <a:t> </a:t>
            </a:r>
            <a:r>
              <a:rPr lang="en-US" sz="3000" dirty="0" err="1">
                <a:solidFill>
                  <a:schemeClr val="bg1"/>
                </a:solidFill>
              </a:rPr>
              <a:t>elit</a:t>
            </a:r>
            <a:r>
              <a:rPr lang="en-US" sz="3000" dirty="0">
                <a:solidFill>
                  <a:schemeClr val="bg1"/>
                </a:solidFill>
              </a:rPr>
              <a:t>. </a:t>
            </a:r>
            <a:r>
              <a:rPr lang="en-US" sz="3000" dirty="0" err="1">
                <a:solidFill>
                  <a:schemeClr val="bg1"/>
                </a:solidFill>
              </a:rPr>
              <a:t>Nulla</a:t>
            </a:r>
            <a:r>
              <a:rPr lang="en-US" sz="3000" dirty="0">
                <a:solidFill>
                  <a:schemeClr val="bg1"/>
                </a:solidFill>
              </a:rPr>
              <a:t> </a:t>
            </a:r>
            <a:r>
              <a:rPr lang="en-US" sz="3000" dirty="0" err="1">
                <a:solidFill>
                  <a:schemeClr val="bg1"/>
                </a:solidFill>
              </a:rPr>
              <a:t>facilisi</a:t>
            </a:r>
            <a:r>
              <a:rPr lang="en-US" sz="3000" dirty="0">
                <a:solidFill>
                  <a:schemeClr val="bg1"/>
                </a:solidFill>
              </a:rPr>
              <a:t>. Maecenas </a:t>
            </a:r>
            <a:r>
              <a:rPr lang="en-US" sz="3000" dirty="0" err="1">
                <a:solidFill>
                  <a:schemeClr val="bg1"/>
                </a:solidFill>
              </a:rPr>
              <a:t>feugiat</a:t>
            </a:r>
            <a:r>
              <a:rPr lang="en-US" sz="3000" dirty="0">
                <a:solidFill>
                  <a:schemeClr val="bg1"/>
                </a:solidFill>
              </a:rPr>
              <a:t> </a:t>
            </a:r>
            <a:r>
              <a:rPr lang="en-US" sz="3000" dirty="0" err="1">
                <a:solidFill>
                  <a:schemeClr val="bg1"/>
                </a:solidFill>
              </a:rPr>
              <a:t>bibendum</a:t>
            </a:r>
            <a:r>
              <a:rPr lang="en-US" sz="3000" dirty="0">
                <a:solidFill>
                  <a:schemeClr val="bg1"/>
                </a:solidFill>
              </a:rPr>
              <a:t> </a:t>
            </a:r>
            <a:r>
              <a:rPr lang="en-US" sz="3000" dirty="0" err="1">
                <a:solidFill>
                  <a:schemeClr val="bg1"/>
                </a:solidFill>
              </a:rPr>
              <a:t>convallis</a:t>
            </a:r>
            <a:r>
              <a:rPr lang="en-US" sz="3000" dirty="0">
                <a:solidFill>
                  <a:schemeClr val="bg1"/>
                </a:solidFill>
              </a:rPr>
              <a:t>. </a:t>
            </a:r>
            <a:r>
              <a:rPr lang="en-US" sz="3000" dirty="0" err="1">
                <a:solidFill>
                  <a:schemeClr val="bg1"/>
                </a:solidFill>
              </a:rPr>
              <a:t>Praesent</a:t>
            </a:r>
            <a:r>
              <a:rPr lang="en-US" sz="3000" dirty="0">
                <a:solidFill>
                  <a:schemeClr val="bg1"/>
                </a:solidFill>
              </a:rPr>
              <a:t> et dui </a:t>
            </a:r>
            <a:r>
              <a:rPr lang="en-US" sz="3000" dirty="0" err="1">
                <a:solidFill>
                  <a:schemeClr val="bg1"/>
                </a:solidFill>
              </a:rPr>
              <a:t>mauris</a:t>
            </a:r>
            <a:r>
              <a:rPr lang="en-US" sz="3000" dirty="0">
                <a:solidFill>
                  <a:schemeClr val="bg1"/>
                </a:solidFill>
              </a:rPr>
              <a:t>, </a:t>
            </a:r>
            <a:r>
              <a:rPr lang="en-US" sz="3000" dirty="0" err="1">
                <a:solidFill>
                  <a:schemeClr val="bg1"/>
                </a:solidFill>
              </a:rPr>
              <a:t>ullamcorper</a:t>
            </a:r>
            <a:r>
              <a:rPr lang="en-US" sz="3000" dirty="0">
                <a:solidFill>
                  <a:schemeClr val="bg1"/>
                </a:solidFill>
              </a:rPr>
              <a:t> semper </a:t>
            </a:r>
            <a:r>
              <a:rPr lang="en-US" sz="3000" dirty="0" err="1">
                <a:solidFill>
                  <a:schemeClr val="bg1"/>
                </a:solidFill>
              </a:rPr>
              <a:t>justo</a:t>
            </a:r>
            <a:r>
              <a:rPr lang="en-US" sz="3000" dirty="0">
                <a:solidFill>
                  <a:schemeClr val="bg1"/>
                </a:solidFill>
              </a:rPr>
              <a:t>. </a:t>
            </a:r>
            <a:r>
              <a:rPr lang="en-US" sz="3000" dirty="0" err="1">
                <a:solidFill>
                  <a:schemeClr val="bg1"/>
                </a:solidFill>
              </a:rPr>
              <a:t>Curabitur</a:t>
            </a:r>
            <a:r>
              <a:rPr lang="en-US" sz="3000" dirty="0">
                <a:solidFill>
                  <a:schemeClr val="bg1"/>
                </a:solidFill>
              </a:rPr>
              <a:t> sit </a:t>
            </a:r>
            <a:r>
              <a:rPr lang="en-US" sz="3000" dirty="0" err="1">
                <a:solidFill>
                  <a:schemeClr val="bg1"/>
                </a:solidFill>
              </a:rPr>
              <a:t>amet</a:t>
            </a:r>
            <a:r>
              <a:rPr lang="en-US" sz="3000" dirty="0">
                <a:solidFill>
                  <a:schemeClr val="bg1"/>
                </a:solidFill>
              </a:rPr>
              <a:t> </a:t>
            </a:r>
            <a:r>
              <a:rPr lang="en-US" sz="3000" dirty="0" err="1">
                <a:solidFill>
                  <a:schemeClr val="bg1"/>
                </a:solidFill>
              </a:rPr>
              <a:t>orci</a:t>
            </a:r>
            <a:r>
              <a:rPr lang="en-US" sz="3000" dirty="0">
                <a:solidFill>
                  <a:schemeClr val="bg1"/>
                </a:solidFill>
              </a:rPr>
              <a:t> non magna </a:t>
            </a:r>
            <a:r>
              <a:rPr lang="en-US" sz="3000" dirty="0" err="1">
                <a:solidFill>
                  <a:schemeClr val="bg1"/>
                </a:solidFill>
              </a:rPr>
              <a:t>mattis</a:t>
            </a:r>
            <a:r>
              <a:rPr lang="en-US" sz="3000" dirty="0">
                <a:solidFill>
                  <a:schemeClr val="bg1"/>
                </a:solidFill>
              </a:rPr>
              <a:t> </a:t>
            </a:r>
            <a:r>
              <a:rPr lang="en-US" sz="3000" dirty="0" err="1">
                <a:solidFill>
                  <a:schemeClr val="bg1"/>
                </a:solidFill>
              </a:rPr>
              <a:t>accumsan</a:t>
            </a:r>
            <a:r>
              <a:rPr lang="en-US" sz="3000" dirty="0">
                <a:solidFill>
                  <a:schemeClr val="bg1"/>
                </a:solidFill>
              </a:rPr>
              <a:t> </a:t>
            </a:r>
            <a:r>
              <a:rPr lang="en-US" sz="3000" dirty="0" err="1">
                <a:solidFill>
                  <a:schemeClr val="bg1"/>
                </a:solidFill>
              </a:rPr>
              <a:t>quis</a:t>
            </a:r>
            <a:r>
              <a:rPr lang="en-US" sz="3000" dirty="0">
                <a:solidFill>
                  <a:schemeClr val="bg1"/>
                </a:solidFill>
              </a:rPr>
              <a:t> </a:t>
            </a:r>
            <a:r>
              <a:rPr lang="en-US" sz="3000" dirty="0" err="1">
                <a:solidFill>
                  <a:schemeClr val="bg1"/>
                </a:solidFill>
              </a:rPr>
              <a:t>vel</a:t>
            </a:r>
            <a:r>
              <a:rPr lang="en-US" sz="3000" dirty="0">
                <a:solidFill>
                  <a:schemeClr val="bg1"/>
                </a:solidFill>
              </a:rPr>
              <a:t> sem. </a:t>
            </a:r>
            <a:r>
              <a:rPr lang="en-US" sz="3000" dirty="0" err="1">
                <a:solidFill>
                  <a:schemeClr val="bg1"/>
                </a:solidFill>
              </a:rPr>
              <a:t>Duis</a:t>
            </a:r>
            <a:r>
              <a:rPr lang="en-US" sz="3000" dirty="0">
                <a:solidFill>
                  <a:schemeClr val="bg1"/>
                </a:solidFill>
              </a:rPr>
              <a:t> </a:t>
            </a:r>
            <a:r>
              <a:rPr lang="en-US" sz="3000" dirty="0" err="1">
                <a:solidFill>
                  <a:schemeClr val="bg1"/>
                </a:solidFill>
              </a:rPr>
              <a:t>leo</a:t>
            </a:r>
            <a:r>
              <a:rPr lang="en-US" sz="3000" dirty="0">
                <a:solidFill>
                  <a:schemeClr val="bg1"/>
                </a:solidFill>
              </a:rPr>
              <a:t> </a:t>
            </a:r>
            <a:r>
              <a:rPr lang="en-US" sz="3000" dirty="0" err="1">
                <a:solidFill>
                  <a:schemeClr val="bg1"/>
                </a:solidFill>
              </a:rPr>
              <a:t>massa</a:t>
            </a:r>
            <a:r>
              <a:rPr lang="en-US" sz="3000" dirty="0">
                <a:solidFill>
                  <a:schemeClr val="bg1"/>
                </a:solidFill>
              </a:rPr>
              <a:t>, </a:t>
            </a:r>
            <a:r>
              <a:rPr lang="en-US" sz="3000" dirty="0" err="1">
                <a:solidFill>
                  <a:schemeClr val="bg1"/>
                </a:solidFill>
              </a:rPr>
              <a:t>tristique</a:t>
            </a:r>
            <a:r>
              <a:rPr lang="en-US" sz="3000" dirty="0">
                <a:solidFill>
                  <a:schemeClr val="bg1"/>
                </a:solidFill>
              </a:rPr>
              <a:t> a </a:t>
            </a:r>
            <a:r>
              <a:rPr lang="en-US" sz="3000" dirty="0" err="1">
                <a:solidFill>
                  <a:schemeClr val="bg1"/>
                </a:solidFill>
              </a:rPr>
              <a:t>porttitor</a:t>
            </a:r>
            <a:r>
              <a:rPr lang="en-US" sz="3000" dirty="0">
                <a:solidFill>
                  <a:schemeClr val="bg1"/>
                </a:solidFill>
              </a:rPr>
              <a:t> id, </a:t>
            </a:r>
            <a:r>
              <a:rPr lang="en-US" sz="3000" dirty="0" err="1">
                <a:solidFill>
                  <a:schemeClr val="bg1"/>
                </a:solidFill>
              </a:rPr>
              <a:t>mattis</a:t>
            </a:r>
            <a:r>
              <a:rPr lang="en-US" sz="3000" dirty="0">
                <a:solidFill>
                  <a:schemeClr val="bg1"/>
                </a:solidFill>
              </a:rPr>
              <a:t> in </a:t>
            </a:r>
            <a:r>
              <a:rPr lang="en-US" sz="3000" dirty="0" err="1">
                <a:solidFill>
                  <a:schemeClr val="bg1"/>
                </a:solidFill>
              </a:rPr>
              <a:t>velit</a:t>
            </a:r>
            <a:r>
              <a:rPr lang="en-US" sz="3000" dirty="0">
                <a:solidFill>
                  <a:schemeClr val="bg1"/>
                </a:solidFill>
              </a:rPr>
              <a:t>. </a:t>
            </a:r>
            <a:r>
              <a:rPr lang="en-US" sz="3000" dirty="0" err="1">
                <a:solidFill>
                  <a:schemeClr val="bg1"/>
                </a:solidFill>
              </a:rPr>
              <a:t>Aliquam</a:t>
            </a:r>
            <a:r>
              <a:rPr lang="en-US" sz="3000" dirty="0">
                <a:solidFill>
                  <a:schemeClr val="bg1"/>
                </a:solidFill>
              </a:rPr>
              <a:t> </a:t>
            </a:r>
            <a:r>
              <a:rPr lang="en-US" sz="3000" dirty="0" err="1">
                <a:solidFill>
                  <a:schemeClr val="bg1"/>
                </a:solidFill>
              </a:rPr>
              <a:t>vel</a:t>
            </a:r>
            <a:r>
              <a:rPr lang="en-US" sz="3000" dirty="0">
                <a:solidFill>
                  <a:schemeClr val="bg1"/>
                </a:solidFill>
              </a:rPr>
              <a:t> </a:t>
            </a:r>
            <a:r>
              <a:rPr lang="en-US" sz="3000" dirty="0" err="1">
                <a:solidFill>
                  <a:schemeClr val="bg1"/>
                </a:solidFill>
              </a:rPr>
              <a:t>tortor</a:t>
            </a:r>
            <a:r>
              <a:rPr lang="en-US" sz="3000" dirty="0">
                <a:solidFill>
                  <a:schemeClr val="bg1"/>
                </a:solidFill>
              </a:rPr>
              <a:t> quam, ac </a:t>
            </a:r>
            <a:r>
              <a:rPr lang="en-US" sz="3000" dirty="0" err="1">
                <a:solidFill>
                  <a:schemeClr val="bg1"/>
                </a:solidFill>
              </a:rPr>
              <a:t>porttitor</a:t>
            </a:r>
            <a:r>
              <a:rPr lang="en-US" sz="3000" dirty="0">
                <a:solidFill>
                  <a:schemeClr val="bg1"/>
                </a:solidFill>
              </a:rPr>
              <a:t> </a:t>
            </a:r>
            <a:r>
              <a:rPr lang="en-US" sz="3000" dirty="0" err="1">
                <a:solidFill>
                  <a:schemeClr val="bg1"/>
                </a:solidFill>
              </a:rPr>
              <a:t>metus</a:t>
            </a:r>
            <a:r>
              <a:rPr lang="en-US" sz="3000" dirty="0">
                <a:solidFill>
                  <a:schemeClr val="bg1"/>
                </a:solidFill>
              </a:rPr>
              <a:t>. </a:t>
            </a:r>
            <a:r>
              <a:rPr lang="en-US" sz="3000" dirty="0" err="1">
                <a:solidFill>
                  <a:schemeClr val="bg1"/>
                </a:solidFill>
              </a:rPr>
              <a:t>Suspendisse</a:t>
            </a:r>
            <a:r>
              <a:rPr lang="en-US" sz="3000" dirty="0">
                <a:solidFill>
                  <a:schemeClr val="bg1"/>
                </a:solidFill>
              </a:rPr>
              <a:t> et dui diam. </a:t>
            </a:r>
            <a:r>
              <a:rPr lang="en-US" sz="3000" dirty="0" err="1">
                <a:solidFill>
                  <a:schemeClr val="bg1"/>
                </a:solidFill>
              </a:rPr>
              <a:t>Quisque</a:t>
            </a:r>
            <a:r>
              <a:rPr lang="en-US" sz="3000" dirty="0">
                <a:solidFill>
                  <a:schemeClr val="bg1"/>
                </a:solidFill>
              </a:rPr>
              <a:t> </a:t>
            </a:r>
            <a:r>
              <a:rPr lang="en-US" sz="3000" dirty="0" err="1">
                <a:solidFill>
                  <a:schemeClr val="bg1"/>
                </a:solidFill>
              </a:rPr>
              <a:t>posuere</a:t>
            </a:r>
            <a:r>
              <a:rPr lang="en-US" sz="3000" dirty="0">
                <a:solidFill>
                  <a:schemeClr val="bg1"/>
                </a:solidFill>
              </a:rPr>
              <a:t> </a:t>
            </a:r>
            <a:r>
              <a:rPr lang="en-US" sz="3000" dirty="0" err="1">
                <a:solidFill>
                  <a:schemeClr val="bg1"/>
                </a:solidFill>
              </a:rPr>
              <a:t>diam</a:t>
            </a:r>
            <a:r>
              <a:rPr lang="en-US" sz="3000" dirty="0">
                <a:solidFill>
                  <a:schemeClr val="bg1"/>
                </a:solidFill>
              </a:rPr>
              <a:t> </a:t>
            </a:r>
            <a:r>
              <a:rPr lang="en-US" sz="3000" dirty="0" err="1">
                <a:solidFill>
                  <a:schemeClr val="bg1"/>
                </a:solidFill>
              </a:rPr>
              <a:t>hendrerit</a:t>
            </a:r>
            <a:r>
              <a:rPr lang="en-US" sz="3000" dirty="0">
                <a:solidFill>
                  <a:schemeClr val="bg1"/>
                </a:solidFill>
              </a:rPr>
              <a:t> </a:t>
            </a:r>
            <a:r>
              <a:rPr lang="en-US" sz="3000" dirty="0" err="1">
                <a:solidFill>
                  <a:schemeClr val="bg1"/>
                </a:solidFill>
              </a:rPr>
              <a:t>ipsum</a:t>
            </a:r>
            <a:r>
              <a:rPr lang="en-US" sz="3000" dirty="0">
                <a:solidFill>
                  <a:schemeClr val="bg1"/>
                </a:solidFill>
              </a:rPr>
              <a:t> </a:t>
            </a:r>
            <a:r>
              <a:rPr lang="en-US" sz="3000" dirty="0" err="1">
                <a:solidFill>
                  <a:schemeClr val="bg1"/>
                </a:solidFill>
              </a:rPr>
              <a:t>condimentum</a:t>
            </a:r>
            <a:r>
              <a:rPr lang="en-US" sz="3000" dirty="0">
                <a:solidFill>
                  <a:schemeClr val="bg1"/>
                </a:solidFill>
              </a:rPr>
              <a:t> </a:t>
            </a:r>
            <a:r>
              <a:rPr lang="en-US" sz="3000" dirty="0" err="1">
                <a:solidFill>
                  <a:schemeClr val="bg1"/>
                </a:solidFill>
              </a:rPr>
              <a:t>nec</a:t>
            </a:r>
            <a:r>
              <a:rPr lang="en-US" sz="3000" dirty="0">
                <a:solidFill>
                  <a:schemeClr val="bg1"/>
                </a:solidFill>
              </a:rPr>
              <a:t> </a:t>
            </a:r>
            <a:r>
              <a:rPr lang="en-US" sz="3000" dirty="0" err="1">
                <a:solidFill>
                  <a:schemeClr val="bg1"/>
                </a:solidFill>
              </a:rPr>
              <a:t>convallis</a:t>
            </a:r>
            <a:r>
              <a:rPr lang="en-US" sz="3000" dirty="0">
                <a:solidFill>
                  <a:schemeClr val="bg1"/>
                </a:solidFill>
              </a:rPr>
              <a:t> </a:t>
            </a:r>
            <a:r>
              <a:rPr lang="en-US" sz="3000" dirty="0" err="1">
                <a:solidFill>
                  <a:schemeClr val="bg1"/>
                </a:solidFill>
              </a:rPr>
              <a:t>massa</a:t>
            </a:r>
            <a:r>
              <a:rPr lang="en-US" sz="3000" dirty="0">
                <a:solidFill>
                  <a:schemeClr val="bg1"/>
                </a:solidFill>
              </a:rPr>
              <a:t> </a:t>
            </a:r>
            <a:r>
              <a:rPr lang="en-US" sz="3000" dirty="0" err="1">
                <a:solidFill>
                  <a:schemeClr val="bg1"/>
                </a:solidFill>
              </a:rPr>
              <a:t>congue</a:t>
            </a:r>
            <a:r>
              <a:rPr lang="en-US" sz="3000" dirty="0">
                <a:solidFill>
                  <a:schemeClr val="bg1"/>
                </a:solidFill>
              </a:rPr>
              <a:t>. Integer </a:t>
            </a:r>
            <a:r>
              <a:rPr lang="en-US" sz="3000" dirty="0" err="1">
                <a:solidFill>
                  <a:schemeClr val="bg1"/>
                </a:solidFill>
              </a:rPr>
              <a:t>nec</a:t>
            </a:r>
            <a:r>
              <a:rPr lang="en-US" sz="3000" dirty="0">
                <a:solidFill>
                  <a:schemeClr val="bg1"/>
                </a:solidFill>
              </a:rPr>
              <a:t> </a:t>
            </a:r>
            <a:r>
              <a:rPr lang="en-US" sz="3000" dirty="0" err="1">
                <a:solidFill>
                  <a:schemeClr val="bg1"/>
                </a:solidFill>
              </a:rPr>
              <a:t>velit</a:t>
            </a:r>
            <a:r>
              <a:rPr lang="en-US" sz="3000" dirty="0">
                <a:solidFill>
                  <a:schemeClr val="bg1"/>
                </a:solidFill>
              </a:rPr>
              <a:t> </a:t>
            </a:r>
            <a:r>
              <a:rPr lang="en-US" sz="3000" dirty="0" err="1">
                <a:solidFill>
                  <a:schemeClr val="bg1"/>
                </a:solidFill>
              </a:rPr>
              <a:t>quis</a:t>
            </a:r>
            <a:r>
              <a:rPr lang="en-US" sz="3000" dirty="0">
                <a:solidFill>
                  <a:schemeClr val="bg1"/>
                </a:solidFill>
              </a:rPr>
              <a:t> </a:t>
            </a:r>
            <a:r>
              <a:rPr lang="en-US" sz="3000" dirty="0" err="1">
                <a:solidFill>
                  <a:schemeClr val="bg1"/>
                </a:solidFill>
              </a:rPr>
              <a:t>nunc</a:t>
            </a:r>
            <a:r>
              <a:rPr lang="en-US" sz="3000" dirty="0">
                <a:solidFill>
                  <a:schemeClr val="bg1"/>
                </a:solidFill>
              </a:rPr>
              <a:t> </a:t>
            </a:r>
            <a:r>
              <a:rPr lang="en-US" sz="3000" dirty="0" err="1">
                <a:solidFill>
                  <a:schemeClr val="bg1"/>
                </a:solidFill>
              </a:rPr>
              <a:t>scelerisque</a:t>
            </a:r>
            <a:r>
              <a:rPr lang="en-US" sz="3000" dirty="0">
                <a:solidFill>
                  <a:schemeClr val="bg1"/>
                </a:solidFill>
              </a:rPr>
              <a:t> </a:t>
            </a:r>
            <a:r>
              <a:rPr lang="en-US" sz="3000" dirty="0" err="1">
                <a:solidFill>
                  <a:schemeClr val="bg1"/>
                </a:solidFill>
              </a:rPr>
              <a:t>eleifend</a:t>
            </a:r>
            <a:r>
              <a:rPr lang="en-US" sz="3000" dirty="0">
                <a:solidFill>
                  <a:schemeClr val="bg1"/>
                </a:solidFill>
              </a:rPr>
              <a:t>. </a:t>
            </a:r>
            <a:r>
              <a:rPr lang="en-US" sz="3000" dirty="0" err="1">
                <a:solidFill>
                  <a:schemeClr val="bg1"/>
                </a:solidFill>
              </a:rPr>
              <a:t>Suspendisse</a:t>
            </a:r>
            <a:r>
              <a:rPr lang="en-US" sz="3000" dirty="0">
                <a:solidFill>
                  <a:schemeClr val="bg1"/>
                </a:solidFill>
              </a:rPr>
              <a:t> </a:t>
            </a:r>
            <a:r>
              <a:rPr lang="en-US" sz="3000" dirty="0" err="1">
                <a:solidFill>
                  <a:schemeClr val="bg1"/>
                </a:solidFill>
              </a:rPr>
              <a:t>potenti</a:t>
            </a:r>
            <a:r>
              <a:rPr lang="en-US" sz="3000" dirty="0">
                <a:solidFill>
                  <a:schemeClr val="bg1"/>
                </a:solidFill>
              </a:rPr>
              <a:t>. Integer </a:t>
            </a:r>
            <a:r>
              <a:rPr lang="en-US" sz="3000" dirty="0" err="1">
                <a:solidFill>
                  <a:schemeClr val="bg1"/>
                </a:solidFill>
              </a:rPr>
              <a:t>rutrum</a:t>
            </a:r>
            <a:r>
              <a:rPr lang="en-US" sz="3000" dirty="0">
                <a:solidFill>
                  <a:schemeClr val="bg1"/>
                </a:solidFill>
              </a:rPr>
              <a:t> </a:t>
            </a:r>
            <a:r>
              <a:rPr lang="en-US" sz="3000" dirty="0" err="1">
                <a:solidFill>
                  <a:schemeClr val="bg1"/>
                </a:solidFill>
              </a:rPr>
              <a:t>faucibus</a:t>
            </a:r>
            <a:r>
              <a:rPr lang="en-US" sz="3000" dirty="0">
                <a:solidFill>
                  <a:schemeClr val="bg1"/>
                </a:solidFill>
              </a:rPr>
              <a:t> </a:t>
            </a:r>
            <a:r>
              <a:rPr lang="en-US" sz="3000" dirty="0" err="1">
                <a:solidFill>
                  <a:schemeClr val="bg1"/>
                </a:solidFill>
              </a:rPr>
              <a:t>justo</a:t>
            </a:r>
            <a:r>
              <a:rPr lang="en-US" sz="3000" dirty="0">
                <a:solidFill>
                  <a:schemeClr val="bg1"/>
                </a:solidFill>
              </a:rPr>
              <a:t>, a semper </a:t>
            </a:r>
            <a:r>
              <a:rPr lang="en-US" sz="3000" dirty="0" err="1">
                <a:solidFill>
                  <a:schemeClr val="bg1"/>
                </a:solidFill>
              </a:rPr>
              <a:t>lectus</a:t>
            </a:r>
            <a:r>
              <a:rPr lang="en-US" sz="3000" dirty="0">
                <a:solidFill>
                  <a:schemeClr val="bg1"/>
                </a:solidFill>
              </a:rPr>
              <a:t> </a:t>
            </a:r>
            <a:r>
              <a:rPr lang="en-US" sz="3000" dirty="0" err="1">
                <a:solidFill>
                  <a:schemeClr val="bg1"/>
                </a:solidFill>
              </a:rPr>
              <a:t>vulputate</a:t>
            </a:r>
            <a:r>
              <a:rPr lang="en-US" sz="3000" dirty="0">
                <a:solidFill>
                  <a:schemeClr val="bg1"/>
                </a:solidFill>
              </a:rPr>
              <a:t> ac. </a:t>
            </a:r>
          </a:p>
          <a:p>
            <a:pPr>
              <a:spcAft>
                <a:spcPts val="1800"/>
              </a:spcAft>
            </a:pPr>
            <a:endParaRPr lang="en-US" sz="3000" dirty="0">
              <a:solidFill>
                <a:schemeClr val="bg1"/>
              </a:solidFill>
            </a:endParaRPr>
          </a:p>
        </p:txBody>
      </p:sp>
      <p:pic>
        <p:nvPicPr>
          <p:cNvPr id="5" name="Picture 4"/>
          <p:cNvPicPr>
            <a:picLocks noChangeAspect="1"/>
          </p:cNvPicPr>
          <p:nvPr/>
        </p:nvPicPr>
        <p:blipFill>
          <a:blip r:embed="rId3"/>
          <a:stretch>
            <a:fillRect/>
          </a:stretch>
        </p:blipFill>
        <p:spPr>
          <a:xfrm>
            <a:off x="22198405" y="18306311"/>
            <a:ext cx="8572500" cy="6429375"/>
          </a:xfrm>
          <a:prstGeom prst="rect">
            <a:avLst/>
          </a:prstGeom>
        </p:spPr>
      </p:pic>
      <p:pic>
        <p:nvPicPr>
          <p:cNvPr id="7" name="Picture 6"/>
          <p:cNvPicPr>
            <a:picLocks noChangeAspect="1"/>
          </p:cNvPicPr>
          <p:nvPr/>
        </p:nvPicPr>
        <p:blipFill>
          <a:blip r:embed="rId4"/>
          <a:stretch>
            <a:fillRect/>
          </a:stretch>
        </p:blipFill>
        <p:spPr>
          <a:xfrm>
            <a:off x="22198405" y="25273016"/>
            <a:ext cx="8572500" cy="6429375"/>
          </a:xfrm>
          <a:prstGeom prst="rect">
            <a:avLst/>
          </a:prstGeom>
        </p:spPr>
      </p:pic>
    </p:spTree>
    <p:extLst>
      <p:ext uri="{BB962C8B-B14F-4D97-AF65-F5344CB8AC3E}">
        <p14:creationId xmlns:p14="http://schemas.microsoft.com/office/powerpoint/2010/main" val="3878589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expo_poster-eecs</Template>
  <TotalTime>139</TotalTime>
  <Words>1014</Words>
  <Application>Microsoft Office PowerPoint</Application>
  <PresentationFormat>Custom</PresentationFormat>
  <Paragraphs>39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Georgia</vt:lpstr>
      <vt:lpstr>Trebuchet MS</vt:lpstr>
      <vt:lpstr>Office Theme</vt:lpstr>
      <vt:lpstr>The ARLISS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An engineer’s World</dc:title>
  <dc:creator>Steven</dc:creator>
  <cp:lastModifiedBy>Steven</cp:lastModifiedBy>
  <cp:revision>16</cp:revision>
  <dcterms:created xsi:type="dcterms:W3CDTF">2017-03-13T21:26:00Z</dcterms:created>
  <dcterms:modified xsi:type="dcterms:W3CDTF">2017-03-17T17:19:10Z</dcterms:modified>
</cp:coreProperties>
</file>