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p:scale>
          <a:sx n="40" d="100"/>
          <a:sy n="40" d="100"/>
        </p:scale>
        <p:origin x="-3606" y="-3792"/>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4/23/2017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22323511" y="23294188"/>
            <a:ext cx="9097370" cy="7711312"/>
          </a:xfrm>
        </p:spPr>
        <p:txBody>
          <a:bodyPr lIns="0" tIns="0" rIns="0" bIns="0">
            <a:normAutofit fontScale="25000" lnSpcReduction="20000"/>
          </a:bodyPr>
          <a:lstStyle/>
          <a:p>
            <a:pPr marL="0" indent="0">
              <a:lnSpc>
                <a:spcPct val="120000"/>
              </a:lnSpc>
              <a:spcBef>
                <a:spcPts val="0"/>
              </a:spcBef>
              <a:spcAft>
                <a:spcPts val="1800"/>
              </a:spcAft>
              <a:buNone/>
            </a:pPr>
            <a:r>
              <a:rPr lang="en-US" sz="12000" dirty="0"/>
              <a:t>To detect the pole at the end of the rover’s expedition, our team has developed a complex system which utilizes machine learning and image processing. For the machine learning, our team trained a </a:t>
            </a:r>
            <a:r>
              <a:rPr lang="en-US" sz="12000" dirty="0" err="1"/>
              <a:t>Haar</a:t>
            </a:r>
            <a:r>
              <a:rPr lang="en-US" sz="12000" dirty="0"/>
              <a:t> Classifier which can be used to detect a traffic cone based on its features and geometry. Though effective at only detecting a traffic cone the majority of the time, machine learning classifiers are prone to returning false positives. The way we have avoided this is by verifying our results by checking the color. </a:t>
            </a:r>
          </a:p>
          <a:p>
            <a:pPr marL="0" indent="0">
              <a:lnSpc>
                <a:spcPct val="120000"/>
              </a:lnSpc>
              <a:spcBef>
                <a:spcPts val="0"/>
              </a:spcBef>
              <a:spcAft>
                <a:spcPts val="1800"/>
              </a:spcAft>
              <a:buNone/>
            </a:pPr>
            <a:r>
              <a:rPr lang="en-US" sz="12000" dirty="0"/>
              <a:t>Several points from the result, i.e. pixels, are converted to their HSV (Hue, Saturation &amp; Value) equivalent, and are compared to values which would be typically observed on an orange traffic cone. Without the HSV values being confirmed, the image is rejected. This results in a higher rate of false negatives, but ensures accurate results.</a:t>
            </a:r>
            <a:endParaRPr lang="en-US" sz="12000" dirty="0">
              <a:solidFill>
                <a:srgbClr val="F37321"/>
              </a:solidFill>
            </a:endParaRPr>
          </a:p>
        </p:txBody>
      </p:sp>
      <p:sp>
        <p:nvSpPr>
          <p:cNvPr id="13" name="TextBox 12"/>
          <p:cNvSpPr txBox="1"/>
          <p:nvPr/>
        </p:nvSpPr>
        <p:spPr>
          <a:xfrm>
            <a:off x="12460433" y="4266842"/>
            <a:ext cx="9222475" cy="22855992"/>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the new best route per request from the obstacle avoidance and unstuck from obstacles modules. This means that the GPS function has to work flawlessly with both of these modules to ensure the rover’s safety and efficiency. How the rover behaves during it’s driving is also critical, so the GPS function will check if the rover is off-course every few seconds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to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are found.</a:t>
            </a:r>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These pictures are used to detect a traffic cone by our imaging system. Once the cone is detected, the rover is oriented in the direction of the cone, and moves forward, making periodic course corrections along the way. </a:t>
            </a:r>
          </a:p>
        </p:txBody>
      </p:sp>
      <p:sp>
        <p:nvSpPr>
          <p:cNvPr id="14" name="TextBox 13"/>
          <p:cNvSpPr txBox="1"/>
          <p:nvPr/>
        </p:nvSpPr>
        <p:spPr>
          <a:xfrm>
            <a:off x="22198405" y="4266843"/>
            <a:ext cx="9222475" cy="10249258"/>
          </a:xfrm>
          <a:prstGeom prst="rect">
            <a:avLst/>
          </a:prstGeom>
          <a:noFill/>
        </p:spPr>
        <p:txBody>
          <a:bodyPr wrap="square" rtlCol="0">
            <a:noAutofit/>
          </a:bodyPr>
          <a:lstStyle/>
          <a:p>
            <a:pPr>
              <a:spcAft>
                <a:spcPts val="1800"/>
              </a:spcAft>
            </a:pPr>
            <a:r>
              <a:rPr lang="en-US" sz="3600" b="1" dirty="0">
                <a:solidFill>
                  <a:srgbClr val="5D87A1"/>
                </a:solidFill>
              </a:rPr>
              <a:t>Computer Vision</a:t>
            </a:r>
          </a:p>
          <a:p>
            <a:pPr>
              <a:spcAft>
                <a:spcPts val="1800"/>
              </a:spcAft>
            </a:pPr>
            <a:r>
              <a:rPr lang="en-US" sz="3000" dirty="0"/>
              <a:t>Computer vision is used throughout the duration of the rover’s expedition, but there are two separate and distinct functions which are being performed. During the stage of the expedition where the rover relies on GPS to direct it towards the target set of coordinates, computer vision will be utilized in the obstacle avoidance system. When the rover is approximately 8 meters away from the target, and the objective of the rover has switched from being directed by GPS to searching for the pole, computer vision will be used to locate the traffic cone at the base of the pole. </a:t>
            </a:r>
          </a:p>
          <a:p>
            <a:r>
              <a:rPr lang="en-US" sz="3000" dirty="0"/>
              <a:t>To detect obstacles in the path of the rover, each frame is run through a series of filters which are primarily intended to eliminate noise and to detect the edges of the obstacles. </a:t>
            </a:r>
          </a:p>
          <a:p>
            <a:pPr marL="514350" lvl="0" indent="-514350">
              <a:buFont typeface="+mj-lt"/>
              <a:buAutoNum type="arabicPeriod"/>
            </a:pPr>
            <a:r>
              <a:rPr lang="en-US" sz="3000" dirty="0"/>
              <a:t>Convert Original image to Grayscale</a:t>
            </a:r>
          </a:p>
          <a:p>
            <a:pPr marL="514350" indent="-514350">
              <a:buFont typeface="+mj-lt"/>
              <a:buAutoNum type="arabicPeriod"/>
            </a:pPr>
            <a:r>
              <a:rPr lang="en-US" sz="3000" dirty="0"/>
              <a:t>Smooth (e.g. blur) Grayscale image</a:t>
            </a:r>
          </a:p>
          <a:p>
            <a:pPr marL="514350" indent="-514350">
              <a:buFont typeface="+mj-lt"/>
              <a:buAutoNum type="arabicPeriod"/>
            </a:pPr>
            <a:r>
              <a:rPr lang="en-US" sz="3000" dirty="0"/>
              <a:t>Morphological Opening of image </a:t>
            </a:r>
          </a:p>
          <a:p>
            <a:pPr marL="514350" indent="-514350">
              <a:buFont typeface="+mj-lt"/>
              <a:buAutoNum type="arabicPeriod"/>
            </a:pPr>
            <a:r>
              <a:rPr lang="en-US" sz="3000" dirty="0"/>
              <a:t>Canny Edge Detection</a:t>
            </a:r>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and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are in the path of our rover.</a:t>
            </a:r>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301262" y="2778448"/>
            <a:ext cx="8717381"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What it is and how we did it</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6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r>
              <a:rPr lang="en-US" sz="3000" dirty="0">
                <a:solidFill>
                  <a:schemeClr val="bg1"/>
                </a:solidFill>
              </a:rPr>
              <a:t>squires@engr.orst.edu</a:t>
            </a:r>
          </a:p>
          <a:p>
            <a:pPr>
              <a:spcAft>
                <a:spcPts val="1800"/>
              </a:spcAft>
            </a:pPr>
            <a:r>
              <a:rPr lang="en-US" sz="3600" b="1" dirty="0">
                <a:solidFill>
                  <a:srgbClr val="F37321"/>
                </a:solidFill>
              </a:rPr>
              <a:t>Sponsorship</a:t>
            </a:r>
          </a:p>
          <a:p>
            <a:pPr>
              <a:spcAft>
                <a:spcPts val="1800"/>
              </a:spcAft>
            </a:pPr>
            <a:r>
              <a:rPr lang="en-US" sz="3000" dirty="0">
                <a:solidFill>
                  <a:schemeClr val="bg1"/>
                </a:solidFill>
              </a:rPr>
              <a:t>This project was made possible through funding provided by Oregon State University AIAA. To find out more about AIAA, follow the QR code </a:t>
            </a:r>
            <a:r>
              <a:rPr lang="en-US" sz="3000">
                <a:solidFill>
                  <a:schemeClr val="bg1"/>
                </a:solidFill>
              </a:rPr>
              <a:t>or visit </a:t>
            </a:r>
            <a:r>
              <a:rPr lang="en-US" sz="3000" dirty="0">
                <a:solidFill>
                  <a:schemeClr val="bg1"/>
                </a:solidFill>
              </a:rPr>
              <a:t>http://groups.engr.oregonstate.edu/aiaa/home</a:t>
            </a:r>
          </a:p>
        </p:txBody>
      </p:sp>
      <p:pic>
        <p:nvPicPr>
          <p:cNvPr id="4" name="Picture 3"/>
          <p:cNvPicPr>
            <a:picLocks noChangeAspect="1"/>
          </p:cNvPicPr>
          <p:nvPr/>
        </p:nvPicPr>
        <p:blipFill>
          <a:blip r:embed="rId3"/>
          <a:stretch>
            <a:fillRect/>
          </a:stretch>
        </p:blipFill>
        <p:spPr>
          <a:xfrm>
            <a:off x="1453402" y="24844391"/>
            <a:ext cx="9144000" cy="6858000"/>
          </a:xfrm>
          <a:prstGeom prst="rect">
            <a:avLst/>
          </a:prstGeom>
        </p:spPr>
      </p:pic>
      <p:pic>
        <p:nvPicPr>
          <p:cNvPr id="8" name="Picture 7"/>
          <p:cNvPicPr>
            <a:picLocks noChangeAspect="1"/>
          </p:cNvPicPr>
          <p:nvPr/>
        </p:nvPicPr>
        <p:blipFill>
          <a:blip r:embed="rId4"/>
          <a:stretch>
            <a:fillRect/>
          </a:stretch>
        </p:blipFill>
        <p:spPr>
          <a:xfrm>
            <a:off x="22323512" y="14516101"/>
            <a:ext cx="9097369" cy="6823026"/>
          </a:xfrm>
          <a:prstGeom prst="rect">
            <a:avLst/>
          </a:prstGeom>
        </p:spPr>
      </p:pic>
      <p:sp>
        <p:nvSpPr>
          <p:cNvPr id="10" name="Rectangle 9"/>
          <p:cNvSpPr/>
          <p:nvPr/>
        </p:nvSpPr>
        <p:spPr>
          <a:xfrm>
            <a:off x="22292234" y="21327495"/>
            <a:ext cx="9159924" cy="1673022"/>
          </a:xfrm>
          <a:prstGeom prst="rect">
            <a:avLst/>
          </a:prstGeom>
        </p:spPr>
        <p:txBody>
          <a:bodyPr wrap="square">
            <a:spAutoFit/>
          </a:bodyPr>
          <a:lstStyle/>
          <a:p>
            <a:pPr>
              <a:lnSpc>
                <a:spcPct val="107000"/>
              </a:lnSpc>
              <a:spcAft>
                <a:spcPts val="400"/>
              </a:spcAft>
            </a:pPr>
            <a:r>
              <a:rPr lang="en-US" sz="2400" dirty="0"/>
              <a:t>Image 1 shows the original image. Image 2 shows the image after it has been converted to grayscale. Image 3 shows the image after it has been smoothed. Image 4 shows the image after the Canny filter has been applied.</a:t>
            </a:r>
          </a:p>
        </p:txBody>
      </p:sp>
      <p:pic>
        <p:nvPicPr>
          <p:cNvPr id="12" name="Picture 11"/>
          <p:cNvPicPr>
            <a:picLocks noChangeAspect="1"/>
          </p:cNvPicPr>
          <p:nvPr/>
        </p:nvPicPr>
        <p:blipFill>
          <a:blip r:embed="rId5"/>
          <a:stretch>
            <a:fillRect/>
          </a:stretch>
        </p:blipFill>
        <p:spPr>
          <a:xfrm>
            <a:off x="13638445" y="27122834"/>
            <a:ext cx="8044354" cy="4579557"/>
          </a:xfrm>
          <a:prstGeom prst="rect">
            <a:avLst/>
          </a:prstGeom>
        </p:spPr>
      </p:pic>
      <p:pic>
        <p:nvPicPr>
          <p:cNvPr id="6" name="Picture 5"/>
          <p:cNvPicPr>
            <a:picLocks noChangeAspect="1"/>
          </p:cNvPicPr>
          <p:nvPr/>
        </p:nvPicPr>
        <p:blipFill>
          <a:blip r:embed="rId6"/>
          <a:stretch>
            <a:fillRect/>
          </a:stretch>
        </p:blipFill>
        <p:spPr>
          <a:xfrm>
            <a:off x="37202861" y="24714737"/>
            <a:ext cx="2408097" cy="2408097"/>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315</TotalTime>
  <Words>1187</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Steven Silvers</cp:lastModifiedBy>
  <cp:revision>32</cp:revision>
  <dcterms:created xsi:type="dcterms:W3CDTF">2017-03-13T21:26:00Z</dcterms:created>
  <dcterms:modified xsi:type="dcterms:W3CDTF">2017-04-23T18:58:42Z</dcterms:modified>
</cp:coreProperties>
</file>