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24" d="100"/>
          <a:sy n="24" d="100"/>
        </p:scale>
        <p:origin x="2058" y="7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3/17/2017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3/17/2017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3/17/2017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3/17/2017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3/17/2017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153518"/>
            <a:ext cx="18951755" cy="1365892"/>
          </a:xfrm>
        </p:spPr>
        <p:txBody>
          <a:bodyPr lIns="0" tIns="0" rIns="0" bIns="0">
            <a:noAutofit/>
          </a:bodyPr>
          <a:lstStyle/>
          <a:p>
            <a:pPr algn="l"/>
            <a:r>
              <a:rPr lang="en-US" sz="8000" b="1" cap="all" dirty="0"/>
              <a:t>The ARLISS project</a:t>
            </a:r>
          </a:p>
        </p:txBody>
      </p:sp>
      <p:sp>
        <p:nvSpPr>
          <p:cNvPr id="3" name="Subtitle 2"/>
          <p:cNvSpPr>
            <a:spLocks noGrp="1"/>
          </p:cNvSpPr>
          <p:nvPr>
            <p:ph type="subTitle" idx="4294967295"/>
          </p:nvPr>
        </p:nvSpPr>
        <p:spPr>
          <a:xfrm>
            <a:off x="12469125" y="3558109"/>
            <a:ext cx="18951755" cy="1991672"/>
          </a:xfrm>
        </p:spPr>
        <p:txBody>
          <a:bodyPr lIns="0" tIns="0" rIns="0" bIns="0">
            <a:normAutofit/>
          </a:bodyPr>
          <a:lstStyle/>
          <a:p>
            <a:pPr marL="0" indent="0">
              <a:buNone/>
            </a:pPr>
            <a:r>
              <a:rPr lang="en-US" sz="5400" dirty="0">
                <a:solidFill>
                  <a:srgbClr val="F37321"/>
                </a:solidFill>
              </a:rPr>
              <a:t>An international effort to build and test prototype satellites</a:t>
            </a:r>
          </a:p>
        </p:txBody>
      </p:sp>
      <p:sp>
        <p:nvSpPr>
          <p:cNvPr id="13" name="TextBox 12"/>
          <p:cNvSpPr txBox="1"/>
          <p:nvPr/>
        </p:nvSpPr>
        <p:spPr>
          <a:xfrm>
            <a:off x="12469125" y="9927771"/>
            <a:ext cx="9222475" cy="21074627"/>
          </a:xfrm>
          <a:prstGeom prst="rect">
            <a:avLst/>
          </a:prstGeom>
          <a:noFill/>
        </p:spPr>
        <p:txBody>
          <a:bodyPr wrap="square" rtlCol="0" anchor="t" anchorCtr="0">
            <a:noAutofit/>
          </a:bodyPr>
          <a:lstStyle/>
          <a:p>
            <a:pPr>
              <a:spcAft>
                <a:spcPts val="1800"/>
              </a:spcAft>
            </a:pPr>
            <a:r>
              <a:rPr lang="en-US" sz="3600" b="1" dirty="0">
                <a:solidFill>
                  <a:srgbClr val="5D87A1"/>
                </a:solidFill>
              </a:rPr>
              <a:t>GPS Navigation</a:t>
            </a:r>
          </a:p>
          <a:p>
            <a:pPr>
              <a:spcAft>
                <a:spcPts val="1800"/>
              </a:spcAft>
            </a:pPr>
            <a:r>
              <a:rPr lang="en-US" sz="3000" dirty="0"/>
              <a:t>For the rover’s GPS Navigation functions, we are using an algorithm that determines the shortest path between two given GPS coordinates. The GPS will also keep updating new best routes per request from obstacle avoidance and unstack functions. Which means that the GPS function has to work flawlessly with both of these two functions to ensure the rover’s safety and efficiency. How rover behaves during its driving is also critical, the GPS function will check if the rover is off-course by preset time interval and give route compensation if needed.  </a:t>
            </a:r>
          </a:p>
          <a:p>
            <a:pPr>
              <a:spcAft>
                <a:spcPts val="1800"/>
              </a:spcAft>
            </a:pPr>
            <a:r>
              <a:rPr lang="en-US" sz="3600" b="1" dirty="0">
                <a:solidFill>
                  <a:srgbClr val="5D87A1"/>
                </a:solidFill>
              </a:rPr>
              <a:t>Obstacle Avoidance</a:t>
            </a:r>
            <a:endParaRPr lang="en-US" sz="3600" dirty="0"/>
          </a:p>
          <a:p>
            <a:pPr>
              <a:spcAft>
                <a:spcPts val="1800"/>
              </a:spcAft>
            </a:pPr>
            <a:r>
              <a:rPr lang="en-US" sz="3000" dirty="0"/>
              <a:t>The obstacle avoidance system ensures that our rover is not impeded on its way to the destination. Taking in filtered images from the obstacle detection software, this system does edge detection on the image find objects in the rovers path, and then decides how to best get around the object. This is done by treating the filtered black and white image as a matrix of pixels, and summing the number of edges to the left, right or in front of the rover and adjusting the direction of the rover to travel where the fewest edges </a:t>
            </a:r>
            <a:r>
              <a:rPr lang="en-US" sz="3000"/>
              <a:t>are found.</a:t>
            </a:r>
            <a:endParaRPr lang="en-US" sz="3000" dirty="0"/>
          </a:p>
          <a:p>
            <a:pPr>
              <a:spcAft>
                <a:spcPts val="1800"/>
              </a:spcAft>
            </a:pPr>
            <a:r>
              <a:rPr lang="en-US" sz="3600" b="1" dirty="0">
                <a:solidFill>
                  <a:srgbClr val="5D87A1"/>
                </a:solidFill>
              </a:rPr>
              <a:t>Getting Unstuck from Obstacles</a:t>
            </a:r>
            <a:endParaRPr lang="en-US" sz="3600" dirty="0"/>
          </a:p>
          <a:p>
            <a:pPr>
              <a:spcAft>
                <a:spcPts val="1800"/>
              </a:spcAft>
            </a:pPr>
            <a:r>
              <a:rPr lang="en-US" sz="3000" dirty="0"/>
              <a:t>In case the obstacle avoidance fails, and we end up hitting an obstacle, we’ve developed an algorithm to help us get unstuck from what we hit. It works by first attempting to back up the rover, and if the rover doesn’t move, back up in different directions until it does move. It detects if the rover has moved by checking the GPS coordinates. This algorithm works best if just the rover’s path forward is blocked, but it can still easily move backward.</a:t>
            </a:r>
          </a:p>
          <a:p>
            <a:pPr>
              <a:spcAft>
                <a:spcPts val="1800"/>
              </a:spcAft>
            </a:pPr>
            <a:r>
              <a:rPr lang="en-US" sz="3600" b="1" dirty="0">
                <a:solidFill>
                  <a:srgbClr val="5D87A1"/>
                </a:solidFill>
              </a:rPr>
              <a:t>Find and Touch the Finish Pole</a:t>
            </a:r>
            <a:endParaRPr lang="en-US" sz="3600" dirty="0"/>
          </a:p>
          <a:p>
            <a:pPr>
              <a:spcAft>
                <a:spcPts val="1800"/>
              </a:spcAft>
            </a:pPr>
            <a:r>
              <a:rPr lang="en-US" sz="3000" dirty="0"/>
              <a:t>Once the rover get’s within the GPS’ error range of the finish coordinates, we have to search for the finish pole. This algorithm works by first searching for the finish pole by rotating in place and taking pictures, then aligning the rover in the direction of the finish, and moving forward, making periodic course corrections along the way. </a:t>
            </a:r>
          </a:p>
        </p:txBody>
      </p:sp>
      <p:sp>
        <p:nvSpPr>
          <p:cNvPr id="14" name="TextBox 13"/>
          <p:cNvSpPr txBox="1"/>
          <p:nvPr/>
        </p:nvSpPr>
        <p:spPr>
          <a:xfrm>
            <a:off x="22198405" y="5433060"/>
            <a:ext cx="9222475" cy="13512801"/>
          </a:xfrm>
          <a:prstGeom prst="rect">
            <a:avLst/>
          </a:prstGeom>
          <a:noFill/>
        </p:spPr>
        <p:txBody>
          <a:bodyPr wrap="square" rtlCol="0">
            <a:noAutofit/>
          </a:bodyPr>
          <a:lstStyle/>
          <a:p>
            <a:pPr>
              <a:spcAft>
                <a:spcPts val="1800"/>
              </a:spcAft>
            </a:pPr>
            <a:r>
              <a:rPr lang="en-US" sz="3600" b="1" dirty="0">
                <a:solidFill>
                  <a:srgbClr val="5D87A1"/>
                </a:solidFill>
              </a:rPr>
              <a:t>Imaging</a:t>
            </a:r>
          </a:p>
          <a:p>
            <a:pPr marL="457200" indent="-457200">
              <a:spcAft>
                <a:spcPts val="1800"/>
              </a:spcAft>
              <a:buFont typeface="Arial"/>
              <a:buChar char="•"/>
            </a:pPr>
            <a:r>
              <a:rPr lang="en-US" sz="3000" dirty="0" err="1"/>
              <a:t>Nullam</a:t>
            </a:r>
            <a:r>
              <a:rPr lang="en-US" sz="3000" dirty="0"/>
              <a:t> </a:t>
            </a:r>
            <a:r>
              <a:rPr lang="en-US" sz="3000" dirty="0" err="1"/>
              <a:t>vehicula</a:t>
            </a:r>
            <a:r>
              <a:rPr lang="en-US" sz="3000" dirty="0"/>
              <a:t> </a:t>
            </a:r>
            <a:r>
              <a:rPr lang="en-US" sz="3000" dirty="0" err="1"/>
              <a:t>luctus</a:t>
            </a:r>
            <a:r>
              <a:rPr lang="en-US" sz="3000" dirty="0"/>
              <a:t> </a:t>
            </a:r>
            <a:r>
              <a:rPr lang="en-US" sz="3000" dirty="0" err="1"/>
              <a:t>augue</a:t>
            </a:r>
            <a:r>
              <a:rPr lang="en-US" sz="3000" dirty="0"/>
              <a:t>, </a:t>
            </a:r>
            <a:r>
              <a:rPr lang="en-US" sz="3000" dirty="0" err="1"/>
              <a:t>rutrum</a:t>
            </a:r>
            <a:r>
              <a:rPr lang="en-US" sz="3000" dirty="0"/>
              <a:t> </a:t>
            </a:r>
            <a:r>
              <a:rPr lang="en-US" sz="3000" dirty="0" err="1"/>
              <a:t>faucibus</a:t>
            </a:r>
            <a:r>
              <a:rPr lang="en-US" sz="3000" dirty="0"/>
              <a:t> </a:t>
            </a:r>
            <a:r>
              <a:rPr lang="en-US" sz="3000" dirty="0" err="1"/>
              <a:t>massa</a:t>
            </a:r>
            <a:r>
              <a:rPr lang="en-US" sz="3000" dirty="0"/>
              <a:t> </a:t>
            </a:r>
            <a:r>
              <a:rPr lang="en-US" sz="3000" dirty="0" err="1"/>
              <a:t>pharetra</a:t>
            </a:r>
            <a:r>
              <a:rPr lang="en-US" sz="3000" dirty="0"/>
              <a:t> </a:t>
            </a:r>
            <a:r>
              <a:rPr lang="en-US" sz="3000" dirty="0" err="1"/>
              <a:t>eu</a:t>
            </a:r>
            <a:r>
              <a:rPr lang="en-US" sz="3000" dirty="0"/>
              <a:t>. </a:t>
            </a:r>
            <a:r>
              <a:rPr lang="en-US" sz="3000" dirty="0" err="1"/>
              <a:t>Nulla</a:t>
            </a:r>
            <a:r>
              <a:rPr lang="en-US" sz="3000" dirty="0"/>
              <a:t> </a:t>
            </a:r>
            <a:r>
              <a:rPr lang="en-US" sz="3000" dirty="0" err="1"/>
              <a:t>facilisi</a:t>
            </a:r>
            <a:r>
              <a:rPr lang="en-US" sz="3000" dirty="0"/>
              <a:t>. </a:t>
            </a:r>
          </a:p>
          <a:p>
            <a:pPr marL="457200" indent="-457200">
              <a:spcAft>
                <a:spcPts val="1800"/>
              </a:spcAft>
              <a:buFont typeface="Arial"/>
              <a:buChar char="•"/>
            </a:pPr>
            <a:r>
              <a:rPr lang="en-US" sz="3000" dirty="0" err="1"/>
              <a:t>Sed</a:t>
            </a:r>
            <a:r>
              <a:rPr lang="en-US" sz="3000" dirty="0"/>
              <a:t> </a:t>
            </a:r>
            <a:r>
              <a:rPr lang="en-US" sz="3000" dirty="0" err="1"/>
              <a:t>posuere</a:t>
            </a:r>
            <a:r>
              <a:rPr lang="en-US" sz="3000" dirty="0"/>
              <a:t> </a:t>
            </a:r>
            <a:r>
              <a:rPr lang="en-US" sz="3000" dirty="0" err="1"/>
              <a:t>gravida</a:t>
            </a:r>
            <a:r>
              <a:rPr lang="en-US" sz="3000" dirty="0"/>
              <a:t> </a:t>
            </a:r>
            <a:r>
              <a:rPr lang="en-US" sz="3000" dirty="0" err="1"/>
              <a:t>felis</a:t>
            </a:r>
            <a:r>
              <a:rPr lang="en-US" sz="3000" dirty="0"/>
              <a:t>, </a:t>
            </a:r>
            <a:r>
              <a:rPr lang="en-US" sz="3000" dirty="0" err="1"/>
              <a:t>sed</a:t>
            </a:r>
            <a:r>
              <a:rPr lang="en-US" sz="3000" dirty="0"/>
              <a:t> </a:t>
            </a:r>
            <a:r>
              <a:rPr lang="en-US" sz="3000" dirty="0" err="1"/>
              <a:t>pulvinar</a:t>
            </a:r>
            <a:r>
              <a:rPr lang="en-US" sz="3000" dirty="0"/>
              <a:t> </a:t>
            </a:r>
            <a:r>
              <a:rPr lang="en-US" sz="3000" dirty="0" err="1"/>
              <a:t>urna</a:t>
            </a:r>
            <a:r>
              <a:rPr lang="en-US" sz="3000" dirty="0"/>
              <a:t> </a:t>
            </a:r>
            <a:r>
              <a:rPr lang="en-US" sz="3000" dirty="0" err="1"/>
              <a:t>suscipit</a:t>
            </a:r>
            <a:r>
              <a:rPr lang="en-US" sz="3000" dirty="0"/>
              <a:t> et. </a:t>
            </a:r>
            <a:r>
              <a:rPr lang="en-US" sz="3000" dirty="0" err="1"/>
              <a:t>Suspendisse</a:t>
            </a:r>
            <a:r>
              <a:rPr lang="en-US" sz="3000" dirty="0"/>
              <a:t> </a:t>
            </a:r>
            <a:r>
              <a:rPr lang="en-US" sz="3000" dirty="0" err="1"/>
              <a:t>diam</a:t>
            </a:r>
            <a:r>
              <a:rPr lang="en-US" sz="3000" dirty="0"/>
              <a:t> </a:t>
            </a:r>
            <a:r>
              <a:rPr lang="en-US" sz="3000" dirty="0" err="1"/>
              <a:t>tortor</a:t>
            </a:r>
            <a:r>
              <a:rPr lang="en-US" sz="3000" dirty="0"/>
              <a:t>, </a:t>
            </a:r>
            <a:r>
              <a:rPr lang="en-US" sz="3000" dirty="0" err="1"/>
              <a:t>mollis</a:t>
            </a:r>
            <a:r>
              <a:rPr lang="en-US" sz="3000" dirty="0"/>
              <a:t> </a:t>
            </a:r>
            <a:r>
              <a:rPr lang="en-US" sz="3000" dirty="0" err="1"/>
              <a:t>eu</a:t>
            </a:r>
            <a:r>
              <a:rPr lang="en-US" sz="3000" dirty="0"/>
              <a:t> </a:t>
            </a:r>
            <a:r>
              <a:rPr lang="en-US" sz="3000" dirty="0" err="1"/>
              <a:t>accumsan</a:t>
            </a:r>
            <a:r>
              <a:rPr lang="en-US" sz="3000" dirty="0"/>
              <a:t> </a:t>
            </a:r>
            <a:r>
              <a:rPr lang="en-US" sz="3000" dirty="0" err="1"/>
              <a:t>eget</a:t>
            </a:r>
            <a:r>
              <a:rPr lang="en-US" sz="3000" dirty="0"/>
              <a:t>, </a:t>
            </a:r>
            <a:r>
              <a:rPr lang="en-US" sz="3000" dirty="0" err="1"/>
              <a:t>elementum</a:t>
            </a:r>
            <a:r>
              <a:rPr lang="en-US" sz="3000" dirty="0"/>
              <a:t> id </a:t>
            </a:r>
            <a:r>
              <a:rPr lang="en-US" sz="3000" dirty="0" err="1"/>
              <a:t>justo</a:t>
            </a:r>
            <a:r>
              <a:rPr lang="en-US" sz="3000" dirty="0"/>
              <a:t>. </a:t>
            </a:r>
          </a:p>
          <a:p>
            <a:pPr marL="457200" indent="-457200">
              <a:spcAft>
                <a:spcPts val="1800"/>
              </a:spcAft>
              <a:buFont typeface="Arial"/>
              <a:buChar char="•"/>
            </a:pPr>
            <a:r>
              <a:rPr lang="en-US" sz="3000" dirty="0" err="1"/>
              <a:t>Vivamus</a:t>
            </a:r>
            <a:r>
              <a:rPr lang="en-US" sz="3000" dirty="0"/>
              <a:t> </a:t>
            </a:r>
            <a:r>
              <a:rPr lang="en-US" sz="3000" dirty="0" err="1"/>
              <a:t>pulvinar</a:t>
            </a:r>
            <a:r>
              <a:rPr lang="en-US" sz="3000" dirty="0"/>
              <a:t> </a:t>
            </a:r>
            <a:r>
              <a:rPr lang="en-US" sz="3000" dirty="0" err="1"/>
              <a:t>varius</a:t>
            </a:r>
            <a:r>
              <a:rPr lang="en-US" sz="3000" dirty="0"/>
              <a:t> lacus, </a:t>
            </a:r>
            <a:r>
              <a:rPr lang="en-US" sz="3000" dirty="0" err="1"/>
              <a:t>vel</a:t>
            </a:r>
            <a:r>
              <a:rPr lang="en-US" sz="3000" dirty="0"/>
              <a:t> </a:t>
            </a:r>
            <a:r>
              <a:rPr lang="en-US" sz="3000" dirty="0" err="1"/>
              <a:t>egestas</a:t>
            </a:r>
            <a:r>
              <a:rPr lang="en-US" sz="3000" dirty="0"/>
              <a:t> ligula </a:t>
            </a:r>
            <a:r>
              <a:rPr lang="en-US" sz="3000" dirty="0" err="1"/>
              <a:t>gravida</a:t>
            </a:r>
            <a:r>
              <a:rPr lang="en-US" sz="3000" dirty="0"/>
              <a:t> </a:t>
            </a:r>
            <a:r>
              <a:rPr lang="en-US" sz="3000" dirty="0" err="1"/>
              <a:t>volutpat</a:t>
            </a:r>
            <a:r>
              <a:rPr lang="en-US" sz="3000" dirty="0"/>
              <a:t>. </a:t>
            </a:r>
          </a:p>
          <a:p>
            <a:pPr marL="457200" indent="-457200">
              <a:spcAft>
                <a:spcPts val="1800"/>
              </a:spcAft>
              <a:buFont typeface="Arial"/>
              <a:buChar char="•"/>
            </a:pPr>
            <a:r>
              <a:rPr lang="en-US" sz="3000" dirty="0" err="1"/>
              <a:t>Aliquam</a:t>
            </a:r>
            <a:r>
              <a:rPr lang="en-US" sz="3000" dirty="0"/>
              <a:t> </a:t>
            </a:r>
            <a:r>
              <a:rPr lang="en-US" sz="3000" dirty="0" err="1"/>
              <a:t>varius</a:t>
            </a:r>
            <a:r>
              <a:rPr lang="en-US" sz="3000" dirty="0"/>
              <a:t> </a:t>
            </a:r>
            <a:r>
              <a:rPr lang="en-US" sz="3000" dirty="0" err="1"/>
              <a:t>augue</a:t>
            </a:r>
            <a:r>
              <a:rPr lang="en-US" sz="3000" dirty="0"/>
              <a:t> at dui </a:t>
            </a:r>
            <a:r>
              <a:rPr lang="en-US" sz="3000" dirty="0" err="1"/>
              <a:t>pulvinar</a:t>
            </a:r>
            <a:r>
              <a:rPr lang="en-US" sz="3000" dirty="0"/>
              <a:t> </a:t>
            </a:r>
            <a:r>
              <a:rPr lang="en-US" sz="3000" dirty="0" err="1"/>
              <a:t>iaculis</a:t>
            </a:r>
            <a:r>
              <a:rPr lang="en-US" sz="3000" dirty="0"/>
              <a:t>. </a:t>
            </a:r>
            <a:r>
              <a:rPr lang="en-US" sz="3000" dirty="0" err="1"/>
              <a:t>Nullam</a:t>
            </a:r>
            <a:r>
              <a:rPr lang="en-US" sz="3000" dirty="0"/>
              <a:t> a </a:t>
            </a:r>
            <a:r>
              <a:rPr lang="en-US" sz="3000" dirty="0" err="1"/>
              <a:t>nisl</a:t>
            </a:r>
            <a:r>
              <a:rPr lang="en-US" sz="3000" dirty="0"/>
              <a:t> quam, </a:t>
            </a:r>
            <a:r>
              <a:rPr lang="en-US" sz="3000" dirty="0" err="1"/>
              <a:t>quis</a:t>
            </a:r>
            <a:r>
              <a:rPr lang="en-US" sz="3000" dirty="0"/>
              <a:t> </a:t>
            </a:r>
            <a:r>
              <a:rPr lang="en-US" sz="3000" dirty="0" err="1"/>
              <a:t>lacinia</a:t>
            </a:r>
            <a:r>
              <a:rPr lang="en-US" sz="3000" dirty="0"/>
              <a:t> </a:t>
            </a:r>
            <a:r>
              <a:rPr lang="en-US" sz="3000" dirty="0" err="1"/>
              <a:t>augue</a:t>
            </a:r>
            <a:r>
              <a:rPr lang="en-US" sz="3000" dirty="0"/>
              <a:t>. </a:t>
            </a:r>
          </a:p>
          <a:p>
            <a:pPr marL="457200" indent="-457200">
              <a:spcAft>
                <a:spcPts val="1800"/>
              </a:spcAft>
              <a:buFont typeface="Arial"/>
              <a:buChar char="•"/>
            </a:pPr>
            <a:r>
              <a:rPr lang="en-US" sz="3000" dirty="0"/>
              <a:t>Nam </a:t>
            </a:r>
            <a:r>
              <a:rPr lang="en-US" sz="3000" dirty="0" err="1"/>
              <a:t>tristique</a:t>
            </a:r>
            <a:r>
              <a:rPr lang="en-US" sz="3000" dirty="0"/>
              <a:t> </a:t>
            </a:r>
            <a:r>
              <a:rPr lang="en-US" sz="3000" dirty="0" err="1"/>
              <a:t>porttitor</a:t>
            </a:r>
            <a:r>
              <a:rPr lang="en-US" sz="3000" dirty="0"/>
              <a:t> quam, in </a:t>
            </a:r>
            <a:r>
              <a:rPr lang="en-US" sz="3000" dirty="0" err="1"/>
              <a:t>consequat</a:t>
            </a:r>
            <a:r>
              <a:rPr lang="en-US" sz="3000" dirty="0"/>
              <a:t> </a:t>
            </a:r>
            <a:r>
              <a:rPr lang="en-US" sz="3000" dirty="0" err="1"/>
              <a:t>urna</a:t>
            </a:r>
            <a:r>
              <a:rPr lang="en-US" sz="3000" dirty="0"/>
              <a:t> </a:t>
            </a:r>
            <a:r>
              <a:rPr lang="en-US" sz="3000" dirty="0" err="1"/>
              <a:t>condimentum</a:t>
            </a:r>
            <a:r>
              <a:rPr lang="en-US" sz="3000" dirty="0"/>
              <a:t> </a:t>
            </a:r>
            <a:r>
              <a:rPr lang="en-US" sz="3000" dirty="0" err="1"/>
              <a:t>eu</a:t>
            </a:r>
            <a:r>
              <a:rPr lang="en-US" sz="3000" dirty="0"/>
              <a:t>. </a:t>
            </a:r>
          </a:p>
          <a:p>
            <a:pPr>
              <a:spcAft>
                <a:spcPts val="1800"/>
              </a:spcAft>
            </a:pPr>
            <a:r>
              <a:rPr lang="en-US" sz="3000" dirty="0" err="1"/>
              <a:t>Lorem</a:t>
            </a:r>
            <a:r>
              <a:rPr lang="en-US" sz="3000" dirty="0"/>
              <a:t> </a:t>
            </a:r>
            <a:r>
              <a:rPr lang="en-US" sz="3000" dirty="0" err="1"/>
              <a:t>ipsum</a:t>
            </a:r>
            <a:r>
              <a:rPr lang="en-US" sz="3000" dirty="0"/>
              <a:t> dolor sit </a:t>
            </a:r>
            <a:r>
              <a:rPr lang="en-US" sz="3000" dirty="0" err="1"/>
              <a:t>amet</a:t>
            </a:r>
            <a:r>
              <a:rPr lang="en-US" sz="3000" dirty="0"/>
              <a:t>, </a:t>
            </a:r>
            <a:r>
              <a:rPr lang="en-US" sz="3000" dirty="0" err="1"/>
              <a:t>consectetur</a:t>
            </a:r>
            <a:r>
              <a:rPr lang="en-US" sz="3000" dirty="0"/>
              <a:t> </a:t>
            </a:r>
            <a:r>
              <a:rPr lang="en-US" sz="3000" dirty="0" err="1"/>
              <a:t>adipiscing</a:t>
            </a:r>
            <a:r>
              <a:rPr lang="en-US" sz="3000" dirty="0"/>
              <a:t> </a:t>
            </a:r>
            <a:r>
              <a:rPr lang="en-US" sz="3000" dirty="0" err="1"/>
              <a:t>elit</a:t>
            </a:r>
            <a:r>
              <a:rPr lang="en-US" sz="3000" dirty="0"/>
              <a:t>. </a:t>
            </a:r>
            <a:r>
              <a:rPr lang="en-US" sz="3000" dirty="0" err="1"/>
              <a:t>Nulla</a:t>
            </a:r>
            <a:r>
              <a:rPr lang="en-US" sz="3000" dirty="0"/>
              <a:t> </a:t>
            </a:r>
            <a:r>
              <a:rPr lang="en-US" sz="3000" dirty="0" err="1"/>
              <a:t>facilisi</a:t>
            </a:r>
            <a:r>
              <a:rPr lang="en-US" sz="3000" dirty="0"/>
              <a:t>. Maecenas </a:t>
            </a:r>
            <a:r>
              <a:rPr lang="en-US" sz="3000" dirty="0" err="1"/>
              <a:t>feugiat</a:t>
            </a:r>
            <a:r>
              <a:rPr lang="en-US" sz="3000" dirty="0"/>
              <a:t> </a:t>
            </a:r>
            <a:r>
              <a:rPr lang="en-US" sz="3000" dirty="0" err="1"/>
              <a:t>bibendum</a:t>
            </a:r>
            <a:r>
              <a:rPr lang="en-US" sz="3000" dirty="0"/>
              <a:t> </a:t>
            </a:r>
            <a:r>
              <a:rPr lang="en-US" sz="3000" dirty="0" err="1"/>
              <a:t>convallis</a:t>
            </a:r>
            <a:r>
              <a:rPr lang="en-US" sz="3000" dirty="0"/>
              <a:t>. </a:t>
            </a:r>
            <a:r>
              <a:rPr lang="en-US" sz="3000" dirty="0" err="1"/>
              <a:t>Praesent</a:t>
            </a:r>
            <a:r>
              <a:rPr lang="en-US" sz="3000" dirty="0"/>
              <a:t> et dui </a:t>
            </a:r>
            <a:r>
              <a:rPr lang="en-US" sz="3000" dirty="0" err="1"/>
              <a:t>mauris</a:t>
            </a:r>
            <a:r>
              <a:rPr lang="en-US" sz="3000" dirty="0"/>
              <a:t>, </a:t>
            </a:r>
            <a:r>
              <a:rPr lang="en-US" sz="3000" dirty="0" err="1"/>
              <a:t>ullamcorper</a:t>
            </a:r>
            <a:r>
              <a:rPr lang="en-US" sz="3000" dirty="0"/>
              <a:t> semper </a:t>
            </a:r>
            <a:r>
              <a:rPr lang="en-US" sz="3000" dirty="0" err="1"/>
              <a:t>justo</a:t>
            </a:r>
            <a:r>
              <a:rPr lang="en-US" sz="3000" dirty="0"/>
              <a:t>. </a:t>
            </a:r>
            <a:r>
              <a:rPr lang="en-US" sz="3000" dirty="0" err="1"/>
              <a:t>Curabitur</a:t>
            </a:r>
            <a:r>
              <a:rPr lang="en-US" sz="3000" dirty="0"/>
              <a:t> sit </a:t>
            </a:r>
            <a:r>
              <a:rPr lang="en-US" sz="3000" dirty="0" err="1"/>
              <a:t>amet</a:t>
            </a:r>
            <a:r>
              <a:rPr lang="en-US" sz="3000" dirty="0"/>
              <a:t> </a:t>
            </a:r>
            <a:r>
              <a:rPr lang="en-US" sz="3000" dirty="0" err="1"/>
              <a:t>orci</a:t>
            </a:r>
            <a:r>
              <a:rPr lang="en-US" sz="3000" dirty="0"/>
              <a:t> non magna </a:t>
            </a:r>
            <a:r>
              <a:rPr lang="en-US" sz="3000" dirty="0" err="1"/>
              <a:t>mattis</a:t>
            </a:r>
            <a:r>
              <a:rPr lang="en-US" sz="3000" dirty="0"/>
              <a:t> </a:t>
            </a:r>
            <a:r>
              <a:rPr lang="en-US" sz="3000" dirty="0" err="1"/>
              <a:t>accumsan</a:t>
            </a:r>
            <a:r>
              <a:rPr lang="en-US" sz="3000" dirty="0"/>
              <a:t> </a:t>
            </a:r>
            <a:r>
              <a:rPr lang="en-US" sz="3000" dirty="0" err="1"/>
              <a:t>quis</a:t>
            </a:r>
            <a:r>
              <a:rPr lang="en-US" sz="3000" dirty="0"/>
              <a:t> </a:t>
            </a:r>
            <a:r>
              <a:rPr lang="en-US" sz="3000" dirty="0" err="1"/>
              <a:t>vel</a:t>
            </a:r>
            <a:r>
              <a:rPr lang="en-US" sz="3000" dirty="0"/>
              <a:t> sem. </a:t>
            </a:r>
            <a:r>
              <a:rPr lang="en-US" sz="3000" dirty="0" err="1"/>
              <a:t>Duis</a:t>
            </a:r>
            <a:r>
              <a:rPr lang="en-US" sz="3000" dirty="0"/>
              <a:t> </a:t>
            </a:r>
            <a:r>
              <a:rPr lang="en-US" sz="3000" dirty="0" err="1"/>
              <a:t>leo</a:t>
            </a:r>
            <a:r>
              <a:rPr lang="en-US" sz="3000" dirty="0"/>
              <a:t> </a:t>
            </a:r>
            <a:r>
              <a:rPr lang="en-US" sz="3000" dirty="0" err="1"/>
              <a:t>massa</a:t>
            </a:r>
            <a:r>
              <a:rPr lang="en-US" sz="3000" dirty="0"/>
              <a:t>, </a:t>
            </a:r>
            <a:r>
              <a:rPr lang="en-US" sz="3000" dirty="0" err="1"/>
              <a:t>tristique</a:t>
            </a:r>
            <a:r>
              <a:rPr lang="en-US" sz="3000" dirty="0"/>
              <a:t> a </a:t>
            </a:r>
            <a:r>
              <a:rPr lang="en-US" sz="3000" dirty="0" err="1"/>
              <a:t>porttitor</a:t>
            </a:r>
            <a:r>
              <a:rPr lang="en-US" sz="3000" dirty="0"/>
              <a:t> id, </a:t>
            </a:r>
            <a:r>
              <a:rPr lang="en-US" sz="3000" dirty="0" err="1"/>
              <a:t>mattis</a:t>
            </a:r>
            <a:r>
              <a:rPr lang="en-US" sz="3000" dirty="0"/>
              <a:t> in </a:t>
            </a:r>
            <a:r>
              <a:rPr lang="en-US" sz="3000" dirty="0" err="1"/>
              <a:t>velit</a:t>
            </a:r>
            <a:r>
              <a:rPr lang="en-US" sz="3000" dirty="0"/>
              <a:t>. </a:t>
            </a:r>
            <a:r>
              <a:rPr lang="en-US" sz="3000" dirty="0" err="1"/>
              <a:t>Aliquam</a:t>
            </a:r>
            <a:r>
              <a:rPr lang="en-US" sz="3000" dirty="0"/>
              <a:t> </a:t>
            </a:r>
            <a:r>
              <a:rPr lang="en-US" sz="3000" dirty="0" err="1"/>
              <a:t>vel</a:t>
            </a:r>
            <a:r>
              <a:rPr lang="en-US" sz="3000" dirty="0"/>
              <a:t> </a:t>
            </a:r>
            <a:r>
              <a:rPr lang="en-US" sz="3000" dirty="0" err="1"/>
              <a:t>tortor</a:t>
            </a:r>
            <a:r>
              <a:rPr lang="en-US" sz="3000" dirty="0"/>
              <a:t> quam, ac </a:t>
            </a:r>
            <a:r>
              <a:rPr lang="en-US" sz="3000" dirty="0" err="1"/>
              <a:t>porttitor</a:t>
            </a:r>
            <a:r>
              <a:rPr lang="en-US" sz="3000" dirty="0"/>
              <a:t> </a:t>
            </a:r>
            <a:r>
              <a:rPr lang="en-US" sz="3000" dirty="0" err="1"/>
              <a:t>metus</a:t>
            </a:r>
            <a:r>
              <a:rPr lang="en-US" sz="3000" dirty="0"/>
              <a:t>. </a:t>
            </a:r>
            <a:r>
              <a:rPr lang="en-US" sz="3000" dirty="0" err="1"/>
              <a:t>Suspendisse</a:t>
            </a:r>
            <a:r>
              <a:rPr lang="en-US" sz="3000" dirty="0"/>
              <a:t> et dui diam. </a:t>
            </a:r>
            <a:r>
              <a:rPr lang="en-US" sz="3000" dirty="0" err="1"/>
              <a:t>Quisque</a:t>
            </a:r>
            <a:r>
              <a:rPr lang="en-US" sz="3000" dirty="0"/>
              <a:t> </a:t>
            </a:r>
            <a:r>
              <a:rPr lang="en-US" sz="3000" dirty="0" err="1"/>
              <a:t>posuere</a:t>
            </a:r>
            <a:r>
              <a:rPr lang="en-US" sz="3000" dirty="0"/>
              <a:t> </a:t>
            </a:r>
            <a:r>
              <a:rPr lang="en-US" sz="3000" dirty="0" err="1"/>
              <a:t>diam</a:t>
            </a:r>
            <a:r>
              <a:rPr lang="en-US" sz="3000" dirty="0"/>
              <a:t> </a:t>
            </a:r>
            <a:r>
              <a:rPr lang="en-US" sz="3000" dirty="0" err="1"/>
              <a:t>hendrerit</a:t>
            </a:r>
            <a:r>
              <a:rPr lang="en-US" sz="3000" dirty="0"/>
              <a:t> </a:t>
            </a:r>
            <a:r>
              <a:rPr lang="en-US" sz="3000" dirty="0" err="1"/>
              <a:t>ipsum</a:t>
            </a:r>
            <a:r>
              <a:rPr lang="en-US" sz="3000" dirty="0"/>
              <a:t> </a:t>
            </a:r>
            <a:r>
              <a:rPr lang="en-US" sz="3000" dirty="0" err="1"/>
              <a:t>condimentum</a:t>
            </a:r>
            <a:r>
              <a:rPr lang="en-US" sz="3000" dirty="0"/>
              <a:t> </a:t>
            </a:r>
            <a:r>
              <a:rPr lang="en-US" sz="3000" dirty="0" err="1"/>
              <a:t>nec</a:t>
            </a:r>
            <a:r>
              <a:rPr lang="en-US" sz="3000" dirty="0"/>
              <a:t> </a:t>
            </a:r>
            <a:r>
              <a:rPr lang="en-US" sz="3000" dirty="0" err="1"/>
              <a:t>convallis</a:t>
            </a:r>
            <a:r>
              <a:rPr lang="en-US" sz="3000" dirty="0"/>
              <a:t> </a:t>
            </a:r>
            <a:r>
              <a:rPr lang="en-US" sz="3000" dirty="0" err="1"/>
              <a:t>massa</a:t>
            </a:r>
            <a:r>
              <a:rPr lang="en-US" sz="3000" dirty="0"/>
              <a:t> </a:t>
            </a:r>
            <a:r>
              <a:rPr lang="en-US" sz="3000" dirty="0" err="1"/>
              <a:t>congue</a:t>
            </a:r>
            <a:r>
              <a:rPr lang="en-US" sz="3000" dirty="0"/>
              <a:t>. Integer </a:t>
            </a:r>
            <a:r>
              <a:rPr lang="en-US" sz="3000" dirty="0" err="1"/>
              <a:t>nec</a:t>
            </a:r>
            <a:r>
              <a:rPr lang="en-US" sz="3000" dirty="0"/>
              <a:t> </a:t>
            </a:r>
            <a:r>
              <a:rPr lang="en-US" sz="3000" dirty="0" err="1"/>
              <a:t>velit</a:t>
            </a:r>
            <a:r>
              <a:rPr lang="en-US" sz="3000" dirty="0"/>
              <a:t> </a:t>
            </a:r>
            <a:r>
              <a:rPr lang="en-US" sz="3000" dirty="0" err="1"/>
              <a:t>quis</a:t>
            </a:r>
            <a:r>
              <a:rPr lang="en-US" sz="3000" dirty="0"/>
              <a:t> </a:t>
            </a:r>
            <a:r>
              <a:rPr lang="en-US" sz="3000" dirty="0" err="1"/>
              <a:t>nunc</a:t>
            </a:r>
            <a:r>
              <a:rPr lang="en-US" sz="3000" dirty="0"/>
              <a:t> </a:t>
            </a:r>
            <a:r>
              <a:rPr lang="en-US" sz="3000" dirty="0" err="1"/>
              <a:t>scelerisque</a:t>
            </a:r>
            <a:r>
              <a:rPr lang="en-US" sz="3000" dirty="0"/>
              <a:t> </a:t>
            </a:r>
            <a:r>
              <a:rPr lang="en-US" sz="3000" dirty="0" err="1"/>
              <a:t>eleifend</a:t>
            </a:r>
            <a:r>
              <a:rPr lang="en-US" sz="3000" dirty="0"/>
              <a:t>. </a:t>
            </a:r>
            <a:r>
              <a:rPr lang="en-US" sz="3000" dirty="0" err="1"/>
              <a:t>Suspendisse</a:t>
            </a:r>
            <a:r>
              <a:rPr lang="en-US" sz="3000" dirty="0"/>
              <a:t> </a:t>
            </a:r>
            <a:r>
              <a:rPr lang="en-US" sz="3000" dirty="0" err="1"/>
              <a:t>potenti</a:t>
            </a:r>
            <a:r>
              <a:rPr lang="en-US" sz="3000" dirty="0"/>
              <a:t>. Integer </a:t>
            </a:r>
            <a:r>
              <a:rPr lang="en-US" sz="3000" dirty="0" err="1"/>
              <a:t>rutrum</a:t>
            </a:r>
            <a:r>
              <a:rPr lang="en-US" sz="3000" dirty="0"/>
              <a:t> </a:t>
            </a:r>
            <a:r>
              <a:rPr lang="en-US" sz="3000" dirty="0" err="1"/>
              <a:t>faucibus</a:t>
            </a:r>
            <a:r>
              <a:rPr lang="en-US" sz="3000" dirty="0"/>
              <a:t> </a:t>
            </a:r>
            <a:r>
              <a:rPr lang="en-US" sz="3000" dirty="0" err="1"/>
              <a:t>justo</a:t>
            </a:r>
            <a:r>
              <a:rPr lang="en-US" sz="3000" dirty="0"/>
              <a:t>, a semper </a:t>
            </a:r>
            <a:r>
              <a:rPr lang="en-US" sz="3000" dirty="0" err="1"/>
              <a:t>lectus</a:t>
            </a:r>
            <a:r>
              <a:rPr lang="en-US" sz="3000" dirty="0"/>
              <a:t> </a:t>
            </a:r>
            <a:r>
              <a:rPr lang="en-US" sz="3000" dirty="0" err="1"/>
              <a:t>vulputate</a:t>
            </a:r>
            <a:r>
              <a:rPr lang="en-US" sz="3000" dirty="0"/>
              <a:t> ac. </a:t>
            </a:r>
          </a:p>
          <a:p>
            <a:pPr>
              <a:spcAft>
                <a:spcPts val="1800"/>
              </a:spcAft>
            </a:pPr>
            <a:endParaRPr lang="en-US" sz="3000" dirty="0"/>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5331461"/>
            <a:ext cx="8612492" cy="18962798"/>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fits inside a standard 12 oz. soda can. This rover will be dropped from a rocket at 12,000’ AGL, land safely on the ground ad 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as an obstacle avoidance system that uses a camera to detect and avoid rough terrain or objects such as rocks that our rover would get stuck on.</a:t>
            </a:r>
          </a:p>
          <a:p>
            <a:pPr>
              <a:spcAft>
                <a:spcPts val="1800"/>
              </a:spcAft>
            </a:pPr>
            <a:r>
              <a:rPr lang="en-US" sz="3600" b="1" dirty="0">
                <a:solidFill>
                  <a:srgbClr val="5D87A1"/>
                </a:solidFill>
              </a:rPr>
              <a:t>Implementation</a:t>
            </a:r>
          </a:p>
          <a:p>
            <a:pPr>
              <a:spcAft>
                <a:spcPts val="1800"/>
              </a:spcAft>
            </a:pPr>
            <a:r>
              <a:rPr lang="en-US" sz="3000" dirty="0"/>
              <a:t>We implemented our software by splitting it up into separate tasks. The tasks we came up with were: parachute deployment, GPS navigation, obstacle avoidance, getting unstuck from obstacles, and hitting the finish pole. In addition, many tasks were implemented utilizing the onboard camera, which we had to create obstacle detection software for.</a:t>
            </a:r>
          </a:p>
          <a:p>
            <a:pPr>
              <a:spcAft>
                <a:spcPts val="1800"/>
              </a:spcAft>
            </a:pPr>
            <a:r>
              <a:rPr lang="en-US" sz="3600" b="1" dirty="0">
                <a:solidFill>
                  <a:srgbClr val="5D87A1"/>
                </a:solidFill>
              </a:rPr>
              <a:t>Parachute Deployment</a:t>
            </a:r>
          </a:p>
          <a:p>
            <a:pPr>
              <a:spcAft>
                <a:spcPts val="1800"/>
              </a:spcAft>
            </a:pPr>
            <a:r>
              <a:rPr lang="en-US" sz="3000" dirty="0"/>
              <a:t>Once the rover is dropped from the rocket, we had to determine at what point to deploy the parachute. We accomplished this by tracking the GPS coordinates height, and deploying the parachute once we dropped below a certain altitude. This way, the wind won’t carry us as far as if we deployed the parachute immediately.</a:t>
            </a:r>
            <a:endParaRPr lang="en-US" sz="3000" b="1" dirty="0">
              <a:solidFill>
                <a:srgbClr val="5D87A1"/>
              </a:solidFill>
            </a:endParaRPr>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What it is and how we did it</a:t>
            </a: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p>
          <a:p>
            <a:pPr marL="457200" indent="-457200">
              <a:spcAft>
                <a:spcPts val="1800"/>
              </a:spcAft>
              <a:buFont typeface="Arial"/>
              <a:buChar char="•"/>
            </a:pPr>
            <a:r>
              <a:rPr lang="en-US" sz="3000" dirty="0">
                <a:solidFill>
                  <a:schemeClr val="bg1"/>
                </a:solidFill>
              </a:rPr>
              <a:t>Zhaolong Wu    wuzha@oregonstate.edu</a:t>
            </a:r>
          </a:p>
          <a:p>
            <a:pPr marL="457200" indent="-457200">
              <a:spcAft>
                <a:spcPts val="1800"/>
              </a:spcAft>
              <a:buFont typeface="Arial"/>
              <a:buChar char="•"/>
            </a:pPr>
            <a:r>
              <a:rPr lang="en-US" sz="3000" dirty="0">
                <a:solidFill>
                  <a:schemeClr val="bg1"/>
                </a:solidFill>
              </a:rPr>
              <a:t>Paul Minner      minnerp@oregonstate.edu</a:t>
            </a:r>
          </a:p>
          <a:p>
            <a:pPr marL="457200" indent="-457200">
              <a:spcAft>
                <a:spcPts val="1800"/>
              </a:spcAft>
              <a:buFont typeface="Arial"/>
              <a:buChar char="•"/>
            </a:pPr>
            <a:r>
              <a:rPr lang="en-US" sz="3000" dirty="0">
                <a:solidFill>
                  <a:schemeClr val="bg1"/>
                </a:solidFill>
              </a:rPr>
              <a:t>Steven Silvers   silverss@oregonstate.edu</a:t>
            </a:r>
          </a:p>
          <a:p>
            <a:pPr>
              <a:spcAft>
                <a:spcPts val="1800"/>
              </a:spcAft>
            </a:pPr>
            <a:endParaRPr lang="en-US" sz="3000" dirty="0">
              <a:solidFill>
                <a:schemeClr val="bg1"/>
              </a:solidFill>
            </a:endParaRPr>
          </a:p>
          <a:p>
            <a:pPr>
              <a:spcAft>
                <a:spcPts val="1800"/>
              </a:spcAft>
            </a:pPr>
            <a:r>
              <a:rPr lang="en-US" sz="36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r>
              <a:rPr lang="en-US" sz="3000" dirty="0">
                <a:solidFill>
                  <a:schemeClr val="bg1"/>
                </a:solidFill>
              </a:rPr>
              <a:t>squires@engr.orst.edu</a:t>
            </a:r>
            <a:endParaRPr lang="en-US" sz="3000" dirty="0">
              <a:solidFill>
                <a:schemeClr val="bg1"/>
              </a:solidFill>
            </a:endParaRPr>
          </a:p>
          <a:p>
            <a:pPr>
              <a:spcAft>
                <a:spcPts val="1800"/>
              </a:spcAft>
            </a:pPr>
            <a:r>
              <a:rPr lang="en-US" sz="3600" b="1" dirty="0">
                <a:solidFill>
                  <a:srgbClr val="F37321"/>
                </a:solidFill>
              </a:rPr>
              <a:t>Sponsorship</a:t>
            </a:r>
          </a:p>
          <a:p>
            <a:pPr>
              <a:spcAft>
                <a:spcPts val="1800"/>
              </a:spcAft>
            </a:pPr>
            <a:r>
              <a:rPr lang="en-US" sz="3000" dirty="0">
                <a:solidFill>
                  <a:schemeClr val="bg1"/>
                </a:solidFill>
              </a:rPr>
              <a:t>This project was made possible through funding provided by Oregon State University AIAA</a:t>
            </a:r>
          </a:p>
        </p:txBody>
      </p:sp>
      <p:pic>
        <p:nvPicPr>
          <p:cNvPr id="5" name="Picture 4"/>
          <p:cNvPicPr>
            <a:picLocks noChangeAspect="1"/>
          </p:cNvPicPr>
          <p:nvPr/>
        </p:nvPicPr>
        <p:blipFill>
          <a:blip r:embed="rId3"/>
          <a:stretch>
            <a:fillRect/>
          </a:stretch>
        </p:blipFill>
        <p:spPr>
          <a:xfrm>
            <a:off x="22198405" y="18306311"/>
            <a:ext cx="8572500" cy="6429375"/>
          </a:xfrm>
          <a:prstGeom prst="rect">
            <a:avLst/>
          </a:prstGeom>
        </p:spPr>
      </p:pic>
      <p:pic>
        <p:nvPicPr>
          <p:cNvPr id="7" name="Picture 6"/>
          <p:cNvPicPr>
            <a:picLocks noChangeAspect="1"/>
          </p:cNvPicPr>
          <p:nvPr/>
        </p:nvPicPr>
        <p:blipFill>
          <a:blip r:embed="rId4"/>
          <a:stretch>
            <a:fillRect/>
          </a:stretch>
        </p:blipFill>
        <p:spPr>
          <a:xfrm>
            <a:off x="22198405" y="25273016"/>
            <a:ext cx="8572500" cy="6429375"/>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150</TotalTime>
  <Words>925</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Steven</cp:lastModifiedBy>
  <cp:revision>18</cp:revision>
  <dcterms:created xsi:type="dcterms:W3CDTF">2017-03-13T21:26:00Z</dcterms:created>
  <dcterms:modified xsi:type="dcterms:W3CDTF">2017-03-17T19:24:05Z</dcterms:modified>
</cp:coreProperties>
</file>