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7"/>
  </p:notesMasterIdLst>
  <p:sldIdLst>
    <p:sldId id="256" r:id="rId4"/>
    <p:sldId id="258" r:id="rId5"/>
    <p:sldId id="317" r:id="rId6"/>
    <p:sldId id="288" r:id="rId7"/>
    <p:sldId id="257" r:id="rId8"/>
    <p:sldId id="276" r:id="rId9"/>
    <p:sldId id="305" r:id="rId10"/>
    <p:sldId id="309" r:id="rId11"/>
    <p:sldId id="330" r:id="rId12"/>
    <p:sldId id="322" r:id="rId13"/>
    <p:sldId id="320" r:id="rId14"/>
    <p:sldId id="279" r:id="rId15"/>
    <p:sldId id="282" r:id="rId16"/>
    <p:sldId id="331" r:id="rId17"/>
    <p:sldId id="332" r:id="rId18"/>
    <p:sldId id="333" r:id="rId19"/>
    <p:sldId id="329" r:id="rId20"/>
    <p:sldId id="321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289" r:id="rId29"/>
    <p:sldId id="308" r:id="rId30"/>
    <p:sldId id="286" r:id="rId31"/>
    <p:sldId id="285" r:id="rId32"/>
    <p:sldId id="319" r:id="rId33"/>
    <p:sldId id="287" r:id="rId34"/>
    <p:sldId id="292" r:id="rId35"/>
    <p:sldId id="293" r:id="rId36"/>
    <p:sldId id="300" r:id="rId37"/>
    <p:sldId id="306" r:id="rId38"/>
    <p:sldId id="307" r:id="rId39"/>
    <p:sldId id="302" r:id="rId40"/>
    <p:sldId id="303" r:id="rId41"/>
    <p:sldId id="310" r:id="rId42"/>
    <p:sldId id="291" r:id="rId43"/>
    <p:sldId id="312" r:id="rId44"/>
    <p:sldId id="311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288"/>
            <p14:sldId id="257"/>
            <p14:sldId id="276"/>
            <p14:sldId id="305"/>
            <p14:sldId id="309"/>
            <p14:sldId id="330"/>
            <p14:sldId id="322"/>
            <p14:sldId id="320"/>
            <p14:sldId id="279"/>
            <p14:sldId id="282"/>
            <p14:sldId id="331"/>
            <p14:sldId id="332"/>
            <p14:sldId id="333"/>
            <p14:sldId id="329"/>
            <p14:sldId id="321"/>
            <p14:sldId id="334"/>
            <p14:sldId id="335"/>
            <p14:sldId id="337"/>
            <p14:sldId id="338"/>
            <p14:sldId id="339"/>
            <p14:sldId id="341"/>
            <p14:sldId id="340"/>
            <p14:sldId id="289"/>
            <p14:sldId id="308"/>
            <p14:sldId id="286"/>
            <p14:sldId id="285"/>
            <p14:sldId id="319"/>
            <p14:sldId id="287"/>
            <p14:sldId id="292"/>
            <p14:sldId id="293"/>
            <p14:sldId id="300"/>
            <p14:sldId id="306"/>
            <p14:sldId id="307"/>
            <p14:sldId id="302"/>
            <p14:sldId id="303"/>
            <p14:sldId id="310"/>
            <p14:sldId id="291"/>
            <p14:sldId id="312"/>
            <p14:sldId id="31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472" autoAdjust="0"/>
  </p:normalViewPr>
  <p:slideViewPr>
    <p:cSldViewPr snapToGrid="0">
      <p:cViewPr varScale="1">
        <p:scale>
          <a:sx n="65" d="100"/>
          <a:sy n="65" d="100"/>
        </p:scale>
        <p:origin x="78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fxteam/archive/2010/02/08/9960003.asp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welcome!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Current stable node.js version (0.10.23) uses V8</a:t>
            </a:r>
            <a:r>
              <a:rPr lang="en-US" baseline="0" dirty="0" smtClean="0"/>
              <a:t> 3.14.5.9 with a few </a:t>
            </a:r>
            <a:r>
              <a:rPr lang="en-US" baseline="0" dirty="0" err="1" smtClean="0"/>
              <a:t>backported</a:t>
            </a:r>
            <a:r>
              <a:rPr lang="en-US" baseline="0" dirty="0" smtClean="0"/>
              <a:t> patches.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Except for these differences,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in Node.js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on ASP.NET are </a:t>
            </a:r>
            <a:r>
              <a:rPr lang="en-US" i="1" baseline="0" dirty="0" smtClean="0"/>
              <a:t>very</a:t>
            </a:r>
            <a:r>
              <a:rPr lang="en-US" baseline="0" dirty="0" smtClean="0"/>
              <a:t>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“Scale up” on this slide really means “take full advantage of your server</a:t>
            </a:r>
            <a:r>
              <a:rPr lang="en-US" baseline="0" dirty="0" smtClean="0"/>
              <a:t> resources”.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help you so you don’t have to scale out </a:t>
            </a:r>
            <a:r>
              <a:rPr lang="en-US" i="1" baseline="0" dirty="0" smtClean="0"/>
              <a:t>as often</a:t>
            </a:r>
            <a:r>
              <a:rPr lang="en-US" baseline="0" dirty="0" smtClean="0"/>
              <a:t>, but you should still design for scale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7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If all</a:t>
            </a:r>
            <a:r>
              <a:rPr lang="en-US" baseline="0" smtClean="0"/>
              <a:t> your requests hit the DB, and it’s just a single DB machine…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covered asynchronous requests in general.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we’ll look at the new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dive right in. This is the</a:t>
            </a:r>
            <a:r>
              <a:rPr lang="en-US" baseline="0" dirty="0" smtClean="0"/>
              <a:t> real syntax for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does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mean it runs on a thread pool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call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method, it starts executing synchronously.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returned Task represents this method; when this method completes, it will complete the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talk is about how </a:t>
            </a:r>
            <a:r>
              <a:rPr lang="en-US" dirty="0" err="1" smtClean="0"/>
              <a:t>async</a:t>
            </a:r>
            <a:r>
              <a:rPr lang="en-US" dirty="0" smtClean="0"/>
              <a:t>/await works on the server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section is about how asynchronous requests work, why we might want them, and what they are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capable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ASP.NET the “context” is the request context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, identity, and culture).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example, if you have the request context before the await, then you’ll have it after the await.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context only allows one thread at a time.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Technically: </a:t>
            </a:r>
            <a:r>
              <a:rPr lang="en-US" dirty="0" err="1" smtClean="0"/>
              <a:t>SynchronizationContext.Current</a:t>
            </a:r>
            <a:r>
              <a:rPr lang="en-US" dirty="0" smtClean="0"/>
              <a:t> or </a:t>
            </a:r>
            <a:r>
              <a:rPr lang="en-US" dirty="0" err="1" smtClean="0"/>
              <a:t>TaskScheduler.Current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may return Task or Task&lt;T&gt; (or void).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if you have nothing to return.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Task&lt;T&gt; if you have a return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Note that the return type 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while the method return type is Task&lt;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&gt;. You don’t return a task object directly if the method is marked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Avoid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9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26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5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DefaultConnectionLimit</a:t>
            </a:r>
            <a:r>
              <a:rPr lang="en-US" dirty="0" smtClean="0"/>
              <a:t> default = 12 *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56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Aborting</a:t>
            </a:r>
            <a:r>
              <a:rPr lang="en-US" baseline="0" dirty="0" smtClean="0"/>
              <a:t> is more important as our apps become more dependent on services (e.g., Azure retries with exponential </a:t>
            </a:r>
            <a:r>
              <a:rPr lang="en-US" baseline="0" dirty="0" err="1" smtClean="0"/>
              <a:t>backoff</a:t>
            </a:r>
            <a:r>
              <a:rPr lang="en-US" baseline="0" dirty="0" smtClean="0"/>
              <a:t>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WebAPI</a:t>
            </a:r>
            <a:r>
              <a:rPr lang="en-US" baseline="0" dirty="0" smtClean="0"/>
              <a:t>/MVC/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all pass you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directly and you don’t need to use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http://blogs.msdn.com/b/pfxteam/archive/2010/02/08/9960003.aspx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Concurrency is OK! It’s encouraged! But parallelism not so much.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code will use multiple threads per request instead of one</a:t>
            </a:r>
            <a:r>
              <a:rPr lang="en-US" baseline="0" dirty="0" smtClean="0"/>
              <a:t> thread handling multiple requests.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Parallelism cannot use </a:t>
            </a:r>
            <a:r>
              <a:rPr lang="en-US" dirty="0" err="1" smtClean="0"/>
              <a:t>SynchronizationContext</a:t>
            </a:r>
            <a:r>
              <a:rPr lang="en-US" dirty="0" smtClean="0"/>
              <a:t>,</a:t>
            </a:r>
            <a:r>
              <a:rPr lang="en-US" baseline="0" dirty="0" smtClean="0"/>
              <a:t> so you can’t use 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 or Culture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5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Fake asynchronous methods consume</a:t>
            </a:r>
            <a:r>
              <a:rPr lang="en-US" baseline="0" dirty="0" smtClean="0"/>
              <a:t> a thread pool thread so they </a:t>
            </a:r>
            <a:r>
              <a:rPr lang="en-US" i="1" baseline="0" dirty="0" smtClean="0"/>
              <a:t>appear</a:t>
            </a:r>
            <a:r>
              <a:rPr lang="en-US" baseline="0" dirty="0" smtClean="0"/>
              <a:t> asynchronous. In this example, our methods are assuming that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stream methods are actually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they’re not; internally, they’re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 synchronous work to the thread pool (e.g., </a:t>
            </a:r>
            <a:r>
              <a:rPr lang="en-US" baseline="0" dirty="0" err="1" smtClean="0"/>
              <a:t>Task.Run</a:t>
            </a:r>
            <a:r>
              <a:rPr lang="en-US" baseline="0" dirty="0" smtClean="0"/>
              <a:t>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extra thread swapping (inefficient) and using a thread for the entire request (kills scalability).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no point does this request have all its threads free! It is always using at least one thread.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5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EAP =</a:t>
            </a:r>
            <a:r>
              <a:rPr lang="en-US" baseline="0" dirty="0" smtClean="0"/>
              <a:t> Event-based Asynchronous Programming.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Replace </a:t>
            </a:r>
            <a:r>
              <a:rPr lang="en-US" dirty="0" err="1" smtClean="0"/>
              <a:t>WebClient</a:t>
            </a:r>
            <a:r>
              <a:rPr lang="en-US" dirty="0" smtClean="0"/>
              <a:t> (EAP) with </a:t>
            </a:r>
            <a:r>
              <a:rPr lang="en-US" dirty="0" err="1" smtClean="0"/>
              <a:t>HttpClient</a:t>
            </a:r>
            <a:r>
              <a:rPr lang="en-US" dirty="0" smtClean="0"/>
              <a:t> (TAP).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mtClean="0"/>
              <a:t>EAP</a:t>
            </a:r>
            <a:r>
              <a:rPr lang="en-US" baseline="0" smtClean="0"/>
              <a:t> </a:t>
            </a:r>
            <a:r>
              <a:rPr lang="en-US" baseline="0" dirty="0" smtClean="0"/>
              <a:t>works fine on ASP.NET if the handler is asynchronous.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7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Logical Get/Set Data is </a:t>
            </a:r>
            <a:r>
              <a:rPr lang="en-US" baseline="0" dirty="0" smtClean="0"/>
              <a:t>more portable than Items </a:t>
            </a:r>
            <a:r>
              <a:rPr lang="en-US" i="1" baseline="0" dirty="0" smtClean="0"/>
              <a:t>and</a:t>
            </a:r>
            <a:r>
              <a:rPr lang="en-US" baseline="0" dirty="0" smtClean="0"/>
              <a:t> flows outside the request context.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you should only store immutable data there. </a:t>
            </a:r>
            <a:r>
              <a:rPr lang="en-US" baseline="0" dirty="0" err="1" smtClean="0"/>
              <a:t>Microsoft.Bcl.Immutable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 the Internet,</a:t>
            </a:r>
            <a:r>
              <a:rPr lang="en-US" baseline="0" dirty="0" smtClean="0"/>
              <a:t> most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resources assume a client-side application: Windows Store or Desktop.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developers aren’t aware that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is useful on the server side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understand why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helps severs scale, we’ll compare synchronous and asynchronous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situation is not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company is not a precious little snowflake.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Code on my blog will track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tasks executing outside the request context and notify ASP.NET that they’re running. Also publishes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which is set when ASP.NET has requested the </a:t>
            </a:r>
            <a:r>
              <a:rPr lang="en-US" baseline="0" dirty="0" err="1" smtClean="0"/>
              <a:t>AppDomain</a:t>
            </a:r>
            <a:r>
              <a:rPr lang="en-US" baseline="0" dirty="0" smtClean="0"/>
              <a:t> to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don’t use this unless you are perfectly fine with the task never being executed!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Not an</a:t>
            </a:r>
            <a:r>
              <a:rPr lang="en-US" baseline="0" smtClean="0"/>
              <a:t> ideal solution for a multi-core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frameworks (and</a:t>
            </a:r>
            <a:r>
              <a:rPr lang="en-US" baseline="0" dirty="0" smtClean="0"/>
              <a:t> libraries) have very strong backwards-compatibility requirements that can make new features like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 bit awkward or unusable in some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thread per request</a:t>
            </a:r>
            <a:r>
              <a:rPr lang="en-US" baseline="0" dirty="0" smtClean="0"/>
              <a:t> – a common approach in simple ASP.NET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There’s a thread pool (ha, ha) on the left, and requests come in on the right.</a:t>
            </a:r>
          </a:p>
          <a:p>
            <a:r>
              <a:rPr lang="en-US" baseline="0" dirty="0" smtClean="0"/>
              <a:t>[CLICK] The first request comes in.</a:t>
            </a:r>
          </a:p>
          <a:p>
            <a:r>
              <a:rPr lang="en-US" baseline="0" dirty="0" smtClean="0"/>
              <a:t>[CLICK] A thread pool thread is dispatched to handle the request, blocking the thread.</a:t>
            </a:r>
          </a:p>
          <a:p>
            <a:r>
              <a:rPr lang="en-US" baseline="0" dirty="0" smtClean="0"/>
              <a:t>[CLICK] The request will wait for an external resource. While waiting, the thread is still blocked.</a:t>
            </a:r>
          </a:p>
          <a:p>
            <a:r>
              <a:rPr lang="en-US" baseline="0" dirty="0" smtClean="0"/>
              <a:t>[CLICK] Eventually, the external call will complete, and the request resumes executing (still on the same thread).</a:t>
            </a:r>
          </a:p>
          <a:p>
            <a:r>
              <a:rPr lang="en-US" baseline="0" dirty="0" smtClean="0"/>
              <a:t>[CLICK] When the request completes, the thread is freed and returned to the thread pool.</a:t>
            </a:r>
          </a:p>
          <a:p>
            <a:r>
              <a:rPr lang="en-US" baseline="0" dirty="0" smtClean="0"/>
              <a:t>[CLICK] This gets interesting when you have more requests than threads.</a:t>
            </a:r>
          </a:p>
          <a:p>
            <a:r>
              <a:rPr lang="en-US" baseline="0" dirty="0" smtClean="0"/>
              <a:t>[CLICK] All existing threads are assigned to requests.</a:t>
            </a:r>
          </a:p>
          <a:p>
            <a:r>
              <a:rPr lang="en-US" baseline="0" dirty="0" smtClean="0"/>
              <a:t>[CLICK] These requests also wait for external resources, blocking those threads.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request has to wait for a free thread before it can start. It is in danger of a 503.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situation, the threads are blocked but are not doing anything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let’s look at how asynchronous requests are handled.</a:t>
            </a:r>
          </a:p>
          <a:p>
            <a:r>
              <a:rPr lang="en-US" dirty="0" smtClean="0"/>
              <a:t>[CLICK] When a request comes in, a thread pool thread is assigned and blocks working on that request.</a:t>
            </a:r>
          </a:p>
          <a:p>
            <a:r>
              <a:rPr lang="en-US" dirty="0" smtClean="0"/>
              <a:t>[CLICK]</a:t>
            </a:r>
            <a:r>
              <a:rPr lang="en-US" baseline="0" dirty="0" smtClean="0"/>
              <a:t> When the request waits on an external resource, the thread is </a:t>
            </a:r>
            <a:r>
              <a:rPr lang="en-US" i="1" baseline="0" dirty="0" smtClean="0"/>
              <a:t>immediately</a:t>
            </a:r>
            <a:r>
              <a:rPr lang="en-US" baseline="0" dirty="0" smtClean="0"/>
              <a:t> freed back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the thread is in the thread pool, it does not have a request context.</a:t>
            </a:r>
          </a:p>
          <a:p>
            <a:r>
              <a:rPr lang="en-US" baseline="0" dirty="0" smtClean="0"/>
              <a:t>[CLICK] Eventually, the external call completes, and the request is ready to resume.</a:t>
            </a:r>
          </a:p>
          <a:p>
            <a:r>
              <a:rPr lang="en-US" baseline="0" dirty="0" smtClean="0"/>
              <a:t>[CLICK] A thread pool thread is assigned to the request, and continues working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can be any thread pool thread, not the same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a thread resumes a request, it enters the request context.</a:t>
            </a:r>
          </a:p>
          <a:p>
            <a:r>
              <a:rPr lang="en-US" baseline="0" dirty="0" smtClean="0"/>
              <a:t>[CLICK] When the request completes, the thread is returned to the thread pool.</a:t>
            </a:r>
          </a:p>
          <a:p>
            <a:r>
              <a:rPr lang="en-US" baseline="0" dirty="0" smtClean="0"/>
              <a:t>[CLICK] Now, when there are more requests than threads…</a:t>
            </a:r>
          </a:p>
          <a:p>
            <a:r>
              <a:rPr lang="en-US" baseline="0" dirty="0" smtClean="0"/>
              <a:t>[CLICK] Available threads are assigned to those requests.</a:t>
            </a:r>
          </a:p>
          <a:p>
            <a:r>
              <a:rPr lang="en-US" baseline="0" dirty="0" smtClean="0"/>
              <a:t>[CLICK] As soon as the requests wait on external resources, their threads are freed to work on other requests or to return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see that asynchronous requests allow a smaller number of threads to handle a larger number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Requests </a:t>
            </a:r>
            <a:r>
              <a:rPr lang="en-US" baseline="0" dirty="0" smtClean="0"/>
              <a:t>scale much better than blocking threads.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further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Threads have ~1MB stack, plus kernel stack (</a:t>
            </a:r>
            <a:r>
              <a:rPr lang="en-US" baseline="0" dirty="0" err="1" smtClean="0"/>
              <a:t>unpageable</a:t>
            </a:r>
            <a:r>
              <a:rPr lang="en-US" baseline="0" dirty="0" smtClean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faster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ThreadPool</a:t>
            </a:r>
            <a:r>
              <a:rPr lang="en-US" baseline="0" dirty="0" smtClean="0"/>
              <a:t> has a limited injection rate (1 every 2 seconds currently) to avoid constant thread creation/destruction.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lets you use your memory (e.g., for caching) until you </a:t>
            </a:r>
            <a:r>
              <a:rPr lang="en-US" i="1" baseline="0" dirty="0" smtClean="0"/>
              <a:t>need</a:t>
            </a:r>
            <a:r>
              <a:rPr lang="en-US" baseline="0" dirty="0" smtClean="0"/>
              <a:t> to handle lots of requests.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not replace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; rather, it ensures your code is making optimum use of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. (up to 11)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DEMO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mostly about terminology, and there’s no definite standard or consensus yet.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prefer to use the term “concurrency” for multiple things happening </a:t>
            </a:r>
            <a:r>
              <a:rPr lang="en-US" i="1" dirty="0" smtClean="0"/>
              <a:t>at the same time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Multithreading</a:t>
            </a:r>
            <a:r>
              <a:rPr lang="en-US" baseline="0" dirty="0" smtClean="0"/>
              <a:t> is one way to get concurrency; e.g., ASP.NET will handle multiple requests on different threads by default.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“Parallelism” is parallel</a:t>
            </a:r>
            <a:r>
              <a:rPr lang="en-US" baseline="0" dirty="0" smtClean="0"/>
              <a:t> processing, one type of multithreading. E.g.,</a:t>
            </a:r>
            <a:r>
              <a:rPr lang="en-US" dirty="0" smtClean="0"/>
              <a:t> Parallel LINQ and the Parallel Task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is a</a:t>
            </a:r>
            <a:r>
              <a:rPr lang="en-US" baseline="0" dirty="0" smtClean="0"/>
              <a:t> way to get concurrency </a:t>
            </a:r>
            <a:r>
              <a:rPr lang="en-US" i="1" baseline="0" dirty="0" smtClean="0"/>
              <a:t>without</a:t>
            </a:r>
            <a:r>
              <a:rPr lang="en-US" baseline="0" dirty="0" smtClean="0"/>
              <a:t> multithreading. “There is no thread”.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Multithreading and Parallelism are colored red because you usually don’t want them on ASP.NET.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up until recently, asynchronous code has always been awkward.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r>
              <a:rPr lang="en-US" baseline="0" dirty="0" smtClean="0"/>
              <a:t>Support for asynchronous pages was added in .NET 2.0.</a:t>
            </a:r>
            <a:endParaRPr lang="en-US" dirty="0" smtClean="0"/>
          </a:p>
          <a:p>
            <a:r>
              <a:rPr lang="en-US" baseline="0" dirty="0" smtClean="0"/>
              <a:t>But up until recently, asynchronous code has always been awkward.</a:t>
            </a:r>
          </a:p>
          <a:p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  <a:p>
            <a:r>
              <a:rPr lang="en-US" baseline="0" dirty="0" smtClean="0"/>
              <a:t>We are focusing on TAP in this talk, but there are still parts of ASP.NET that use these older patterns. TAP interoperates cleanly with APM.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ickandy/archive/2009/11/14/should-my-database-calls-be-asynchronous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873175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webdev/archive/2012/11/19/all-about-httpruntime-targetframework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post/5339766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gg598924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phencleary.com/2012/12/returning-early-from-aspnet-request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://www.asp.net/mvc/tutorials/mvc-4/using-asynchronous-methods-in-aspnet-mvc-4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hyperlink" Target="https://aspnetwebstack.codeplex.com/workitem/601" TargetMode="External"/><Relationship Id="rId4" Type="http://schemas.openxmlformats.org/officeDocument/2006/relationships/hyperlink" Target="https://aspnetwebstack.codeplex.com/workitem/1185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tutorials/aspnet-45/using-asynchronous-methods-in-aspnet-45" TargetMode="Externa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spnet/overview/aspnet-and-visual-studio-2012/whats-new#_Toc318097377" TargetMode="External"/><Relationship Id="rId2" Type="http://schemas.openxmlformats.org/officeDocument/2006/relationships/hyperlink" Target="http://www.asp.net/aspnet/overview/aspnet-and-visual-studio-2012/whats-new#_Toc318097378" TargetMode="Externa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sdn.microsoft.com/en-us/magazine/jj991977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GRDevDay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Async</a:t>
            </a:r>
            <a:r>
              <a:rPr lang="en-US" dirty="0" smtClean="0"/>
              <a:t> on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We Have </a:t>
            </a:r>
            <a:r>
              <a:rPr lang="en-US" dirty="0" err="1" smtClean="0"/>
              <a:t>Async</a:t>
            </a:r>
            <a:r>
              <a:rPr lang="en-US" dirty="0" smtClean="0"/>
              <a:t> Already?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65737"/>
          </a:xfrm>
        </p:spPr>
        <p:txBody>
          <a:bodyPr numCol="1"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handlers and modules (.NET 1.1)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Web Pages (.NET 2.0)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for ASP.NET MVC 2 (</a:t>
            </a:r>
            <a:r>
              <a:rPr lang="en-US" dirty="0" err="1" smtClean="0"/>
              <a:t>AsyncController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Task-based </a:t>
            </a:r>
            <a:r>
              <a:rPr lang="en-US" dirty="0"/>
              <a:t>A</a:t>
            </a:r>
            <a:r>
              <a:rPr lang="en-US" dirty="0" smtClean="0"/>
              <a:t>synchronous Pattern (.NET 4.5) – </a:t>
            </a:r>
            <a:r>
              <a:rPr lang="en-US" dirty="0" err="1" smtClean="0"/>
              <a:t>async</a:t>
            </a:r>
            <a:r>
              <a:rPr lang="en-US" dirty="0" smtClean="0"/>
              <a:t>, await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code is now </a:t>
            </a:r>
            <a:r>
              <a:rPr lang="en-US" i="1" dirty="0" smtClean="0"/>
              <a:t>maintainable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Supported by ASP.NET MVC, Web Pages,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handlers, modules…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2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(Brief) History </a:t>
            </a:r>
            <a:r>
              <a:rPr lang="en-US" dirty="0"/>
              <a:t>of </a:t>
            </a:r>
            <a:r>
              <a:rPr lang="en-US" dirty="0" smtClean="0"/>
              <a:t>Asynchronous </a:t>
            </a:r>
            <a:r>
              <a:rPr lang="en-US" dirty="0"/>
              <a:t>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36883"/>
          </a:xfrm>
        </p:spPr>
        <p:txBody>
          <a:bodyPr numCol="1"/>
          <a:lstStyle/>
          <a:p>
            <a:r>
              <a:rPr lang="en-US" dirty="0" smtClean="0"/>
              <a:t>APM – Asynchronous Programming Model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Begin*/End*,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 code but has the widest support. .NET 1.1 (2003).</a:t>
            </a:r>
          </a:p>
          <a:p>
            <a:endParaRPr lang="en-US" dirty="0" smtClean="0"/>
          </a:p>
          <a:p>
            <a:r>
              <a:rPr lang="en-US" dirty="0" smtClean="0"/>
              <a:t>EAP – Event-based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/*Completed,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AsyncCompletedEventArgs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Slightly less awkward. .NET 2.0 (2005).</a:t>
            </a:r>
          </a:p>
          <a:p>
            <a:endParaRPr lang="en-US" dirty="0" smtClean="0"/>
          </a:p>
          <a:p>
            <a:r>
              <a:rPr lang="en-US" dirty="0" smtClean="0"/>
              <a:t>TAP – Task-based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Task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Natural code. .NET 4.5 (2012).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7135" y="1293544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7134" y="3169321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endParaRPr lang="en-US" sz="3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7135" y="5045098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30709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 is asynchronously single-threaded. Load-balancing, etc.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is asynchronously multithreaded.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Language: JavaScript everywhere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</a:t>
            </a:r>
            <a:r>
              <a:rPr lang="en-US" dirty="0" err="1" smtClean="0"/>
              <a:t>async</a:t>
            </a:r>
            <a:r>
              <a:rPr lang="en-US" dirty="0" smtClean="0"/>
              <a:t>/await enables </a:t>
            </a:r>
            <a:r>
              <a:rPr lang="en-US" i="1" dirty="0" smtClean="0"/>
              <a:t>maintainable</a:t>
            </a:r>
            <a:r>
              <a:rPr lang="en-US" dirty="0" smtClean="0"/>
              <a:t>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JS currently has callbacks (+promises). Code is still awkward.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ES6 introduces generators which will simplify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Available (as of 2013-05-13) in V8 3.19 / Node.js 0.11.2 (Unstable)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Pass --harmony or --harmony-generators</a:t>
            </a:r>
          </a:p>
        </p:txBody>
      </p:sp>
    </p:spTree>
    <p:extLst>
      <p:ext uri="{BB962C8B-B14F-4D97-AF65-F5344CB8AC3E}">
        <p14:creationId xmlns:p14="http://schemas.microsoft.com/office/powerpoint/2010/main" val="301222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Asynchronicity</a:t>
            </a:r>
            <a:r>
              <a:rPr lang="en-US" dirty="0" smtClean="0"/>
              <a:t> Doesn’t 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819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change HTTP.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the thread returns to the pool, the response is not yet sent.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request, one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</a:t>
            </a:r>
            <a:r>
              <a:rPr lang="en-US" dirty="0"/>
              <a:t>need </a:t>
            </a:r>
            <a:r>
              <a:rPr lang="en-US" dirty="0" err="1" smtClean="0"/>
              <a:t>WebAPI</a:t>
            </a:r>
            <a:r>
              <a:rPr lang="en-US" dirty="0" smtClean="0"/>
              <a:t>/</a:t>
            </a:r>
            <a:r>
              <a:rPr lang="en-US" dirty="0" err="1" smtClean="0"/>
              <a:t>SignalR</a:t>
            </a:r>
            <a:r>
              <a:rPr lang="en-US" dirty="0" smtClean="0"/>
              <a:t>/AJAX/</a:t>
            </a:r>
            <a:r>
              <a:rPr lang="en-US" dirty="0" err="1" smtClean="0"/>
              <a:t>UpdatePanel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59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4963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scale 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helps scale </a:t>
            </a:r>
            <a:r>
              <a:rPr lang="en-US" i="1" dirty="0" smtClean="0"/>
              <a:t>up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should design for scale </a:t>
            </a:r>
            <a:r>
              <a:rPr lang="en-US" i="1" dirty="0" smtClean="0"/>
              <a:t>out: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Stateless, idempotent requests.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Reliable </a:t>
            </a:r>
            <a:r>
              <a:rPr lang="en-US" dirty="0" err="1" smtClean="0"/>
              <a:t>queueing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370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is bad for CPU-bound tasks.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excels at I/O.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CPU work always requires a thread.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70399" y="4896425"/>
            <a:ext cx="11653522" cy="16284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“Fake” </a:t>
            </a:r>
            <a:r>
              <a:rPr lang="en-US" dirty="0" err="1" smtClean="0"/>
              <a:t>asynchronicity</a:t>
            </a:r>
            <a:r>
              <a:rPr lang="en-US" dirty="0" smtClean="0"/>
              <a:t> (pushing work to background threads) actually </a:t>
            </a:r>
            <a:r>
              <a:rPr lang="en-US" i="1" dirty="0" smtClean="0"/>
              <a:t>hurts</a:t>
            </a:r>
            <a:r>
              <a:rPr lang="en-US" dirty="0" smtClean="0"/>
              <a:t> scalability.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425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50454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won’t help with a single DB backend.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DB is scalability bottleneck.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Should my database calls be Asynchronous</a:t>
            </a:r>
            <a:r>
              <a:rPr lang="en-US" dirty="0" smtClean="0"/>
              <a:t>?”</a:t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2"/>
                </a:solidFill>
                <a:hlinkClick r:id="rId3"/>
              </a:rPr>
              <a:t>://blogs.msdn.com/b/rickandy/archive/2009/11/14/should-my-database-calls-be-asynchronous.aspx</a:t>
            </a:r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good for: DB cluster, Azure storage, web APIs.</a:t>
            </a:r>
          </a:p>
        </p:txBody>
      </p:sp>
    </p:spTree>
    <p:extLst>
      <p:ext uri="{BB962C8B-B14F-4D97-AF65-F5344CB8AC3E}">
        <p14:creationId xmlns:p14="http://schemas.microsoft.com/office/powerpoint/2010/main" val="3594527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1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9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very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403784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9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09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“context” is captured and used to resume.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“await” = “asynchronous wait”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is not blocked (asynchronous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Method is paused (waits).</a:t>
            </a:r>
          </a:p>
        </p:txBody>
      </p:sp>
    </p:spTree>
    <p:extLst>
      <p:ext uri="{BB962C8B-B14F-4D97-AF65-F5344CB8AC3E}">
        <p14:creationId xmlns:p14="http://schemas.microsoft.com/office/powerpoint/2010/main" val="382635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3516281"/>
            <a:ext cx="4836162" cy="17358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42295" y="3313149"/>
            <a:ext cx="5682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42;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1520416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Return types for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methods: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or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(or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Avoid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.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3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4228850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Follow the Task-based Asynchronous Pattern (TAP):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msdn.microsoft.com/en-us/library/hh873175.aspx</a:t>
            </a:r>
            <a:endParaRPr lang="en-US" sz="2000" dirty="0" smtClean="0"/>
          </a:p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Nam</a:t>
            </a:r>
            <a:r>
              <a:rPr lang="en-US" sz="2800" dirty="0" smtClean="0">
                <a:cs typeface="Consolas" panose="020B0609020204030204" pitchFamily="49" charset="0"/>
              </a:rPr>
              <a:t>ing: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endParaRPr lang="en-US" sz="2800" b="1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Cancellation: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Take a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parameter.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Pass the token through to other methods.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4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on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Requirements and Settings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095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.NET 4.5 is </a:t>
            </a:r>
            <a:r>
              <a:rPr lang="en-US" i="1" dirty="0" smtClean="0"/>
              <a:t>required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Microsoft.Bcl.Async</a:t>
            </a:r>
            <a:r>
              <a:rPr lang="en-US" dirty="0" smtClean="0"/>
              <a:t> enables </a:t>
            </a:r>
            <a:r>
              <a:rPr lang="en-US" dirty="0" err="1" smtClean="0"/>
              <a:t>async</a:t>
            </a:r>
            <a:r>
              <a:rPr lang="en-US" dirty="0" smtClean="0"/>
              <a:t>/await on .NET 4.0 desktop/SL/WP/WS.</a:t>
            </a:r>
            <a:br>
              <a:rPr lang="en-US" dirty="0" smtClean="0"/>
            </a:br>
            <a:r>
              <a:rPr lang="en-US" dirty="0" smtClean="0"/>
              <a:t>It will install without warnings in ASP.NET 4.0 but will </a:t>
            </a:r>
            <a:r>
              <a:rPr lang="en-US" i="1" dirty="0" smtClean="0"/>
              <a:t>not</a:t>
            </a:r>
            <a:r>
              <a:rPr lang="en-US" dirty="0" smtClean="0"/>
              <a:t> work correctly.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Be sure to </a:t>
            </a:r>
            <a:r>
              <a:rPr lang="en-US" i="1" dirty="0" smtClean="0"/>
              <a:t>target</a:t>
            </a:r>
            <a:r>
              <a:rPr lang="en-US" dirty="0" smtClean="0"/>
              <a:t> .NET 4.5 or at least turn off </a:t>
            </a:r>
            <a:r>
              <a:rPr lang="en-US" dirty="0" err="1" smtClean="0"/>
              <a:t>SyncCtx</a:t>
            </a:r>
            <a:r>
              <a:rPr lang="en-US" dirty="0" smtClean="0"/>
              <a:t> “quirk”.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Particularly a problem when upgrading an existing project to 4.5.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targetFramework</a:t>
            </a:r>
            <a:r>
              <a:rPr lang="en-US" dirty="0" smtClean="0"/>
              <a:t>=“4.5”]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appSettings</a:t>
            </a:r>
            <a:r>
              <a:rPr lang="en-US" dirty="0" smtClean="0"/>
              <a:t>/add[@key=“</a:t>
            </a:r>
            <a:r>
              <a:rPr lang="en-US" dirty="0" err="1" smtClean="0"/>
              <a:t>aspnet:UseTaskFriendlySynchronizationContext</a:t>
            </a:r>
            <a:r>
              <a:rPr lang="en-US" dirty="0" smtClean="0"/>
              <a:t>”, @value=“true”]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://blogs.msdn.com/b/webdev/archive/2012/11/19/all-about-httpruntime-targetframework.aspx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749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2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IIS/HTTP.sys has default queue limit of 1,000.</a:t>
            </a:r>
          </a:p>
          <a:p>
            <a:r>
              <a:rPr lang="en-US" dirty="0" smtClean="0"/>
              <a:t>At least 5,000 is recommended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 Pools -&gt; Advanced Settings -&gt; Queue Length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ServicePointManager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.DefaultConnectionLimit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ASP.NET 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17513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Sync would </a:t>
            </a:r>
            <a:r>
              <a:rPr lang="en-US" dirty="0" err="1" smtClean="0"/>
              <a:t>Thread.Abort</a:t>
            </a:r>
            <a:r>
              <a:rPr lang="en-US" dirty="0" smtClean="0"/>
              <a:t> on timeout &amp; ignore disconnect.</a:t>
            </a:r>
          </a:p>
          <a:p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.TimedOutToken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async</a:t>
            </a:r>
            <a:r>
              <a:rPr lang="en-US" dirty="0" smtClean="0"/>
              <a:t> timeout.</a:t>
            </a:r>
          </a:p>
          <a:p>
            <a:pPr lvl="1"/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executionTimeout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.ClientDisconnectedToken</a:t>
            </a:r>
            <a:r>
              <a:rPr lang="en-US" dirty="0" smtClean="0"/>
              <a:t> - </a:t>
            </a:r>
            <a:r>
              <a:rPr lang="en-US" dirty="0" err="1" smtClean="0"/>
              <a:t>async</a:t>
            </a:r>
            <a:r>
              <a:rPr lang="en-US" dirty="0" smtClean="0"/>
              <a:t> disconnect.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 not use for now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forums.asp.net/post/5339766.aspx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Newer frameworks pass you a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dirty="0" smtClean="0"/>
              <a:t>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3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and Background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server code is almost always a bad idea (though it can be useful in controlled environments - known # of users).</a:t>
            </a:r>
          </a:p>
          <a:p>
            <a:endParaRPr lang="en-US" dirty="0"/>
          </a:p>
          <a:p>
            <a:r>
              <a:rPr lang="en-US" dirty="0" smtClean="0"/>
              <a:t>Avoid: Parallel/PLINQ, </a:t>
            </a: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Beware: Fake asynchronous methods (e.g. file streams).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5268"/>
            <a:ext cx="4572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Asynchronous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3274" y="3461499"/>
            <a:ext cx="9052324" cy="2142125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myStream.WriteAllBytesAsync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myStream.FlushAsync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89237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0417 -0.02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3526 0.0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-0.02732 L 0.45807 -0.025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02454 L -0.05391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07 -0.02593 L -4.16667E-7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1" animBg="1"/>
      <p:bldP spid="2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312608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void and EAP methods notify </a:t>
            </a:r>
            <a:r>
              <a:rPr lang="en-US" dirty="0" err="1" smtClean="0"/>
              <a:t>SyncCtx</a:t>
            </a:r>
            <a:r>
              <a:rPr lang="en-US" dirty="0" smtClean="0"/>
              <a:t> of operations.</a:t>
            </a:r>
          </a:p>
          <a:p>
            <a:pPr lvl="1"/>
            <a:r>
              <a:rPr lang="en-US" dirty="0">
                <a:hlinkClick r:id="rId3"/>
              </a:rPr>
              <a:t>http://msdn.microsoft.com/en-us/magazine/gg598924.aspx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ASP.NET will catch improper use of </a:t>
            </a:r>
            <a:r>
              <a:rPr lang="en-US" dirty="0" err="1" smtClean="0"/>
              <a:t>SyncCtx</a:t>
            </a:r>
            <a:r>
              <a:rPr lang="en-US" dirty="0" smtClean="0"/>
              <a:t> and throw: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NOT mess with the </a:t>
            </a:r>
            <a:r>
              <a:rPr lang="en-US" dirty="0" err="1" smtClean="0"/>
              <a:t>aspnet:AllowAsyncDuringSyncStages</a:t>
            </a:r>
            <a:r>
              <a:rPr lang="en-US" dirty="0" smtClean="0"/>
              <a:t> </a:t>
            </a:r>
            <a:r>
              <a:rPr lang="en-US" dirty="0" err="1" smtClean="0"/>
              <a:t>appSetting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3215376"/>
            <a:ext cx="6458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0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Thread-Local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63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ThreadLocal</a:t>
            </a:r>
            <a:r>
              <a:rPr lang="en-US" dirty="0" smtClean="0"/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data </a:t>
            </a:r>
            <a:r>
              <a:rPr lang="en-US" dirty="0" smtClean="0"/>
              <a:t>slots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]Data</a:t>
            </a:r>
          </a:p>
          <a:p>
            <a:endParaRPr lang="en-US" dirty="0" smtClean="0"/>
          </a:p>
          <a:p>
            <a:r>
              <a:rPr lang="en-US" dirty="0" smtClean="0"/>
              <a:t>Replace with: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HttpContext.Current.Items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AsyncLocal</a:t>
            </a:r>
            <a:r>
              <a:rPr lang="en-US" dirty="0" smtClean="0"/>
              <a:t>&lt;T&gt; (not yet available)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CallContext.Logical</a:t>
            </a:r>
            <a:r>
              <a:rPr lang="en-US" dirty="0" smtClean="0"/>
              <a:t>[</a:t>
            </a:r>
            <a:r>
              <a:rPr lang="en-US" dirty="0" err="1" smtClean="0"/>
              <a:t>Get|Set</a:t>
            </a:r>
            <a:r>
              <a:rPr lang="en-US" dirty="0" smtClean="0"/>
              <a:t>]Data (if you must)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472972"/>
            <a:ext cx="457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4712" y="5166500"/>
            <a:ext cx="3682577" cy="738664"/>
          </a:xfrm>
        </p:spPr>
        <p:txBody>
          <a:bodyPr anchor="ctr"/>
          <a:lstStyle/>
          <a:p>
            <a:r>
              <a:rPr lang="en-US" sz="4000" dirty="0" smtClean="0"/>
              <a:t>This</a:t>
            </a:r>
            <a:r>
              <a:rPr lang="en-US" sz="4000" dirty="0"/>
              <a:t> </a:t>
            </a:r>
            <a:r>
              <a:rPr lang="en-US" sz="4000" dirty="0" smtClean="0"/>
              <a:t>is not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8" y="1346806"/>
            <a:ext cx="2834640" cy="272491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 bwMode="auto">
          <a:xfrm rot="19276848">
            <a:off x="3847803" y="4230782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16"/>
            </a:avLst>
          </a:prstGeom>
          <a:solidFill>
            <a:schemeClr val="tx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128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 solution: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Persistent storage (Azure queue, MSMQ, </a:t>
            </a:r>
            <a:r>
              <a:rPr lang="en-US" dirty="0" err="1" smtClean="0"/>
              <a:t>WebSphere</a:t>
            </a:r>
            <a:r>
              <a:rPr lang="en-US" dirty="0" smtClean="0"/>
              <a:t> MQ,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Processing backend (Azure worker role, </a:t>
            </a:r>
            <a:r>
              <a:rPr lang="en-US" dirty="0"/>
              <a:t>Win32 service, etc.).</a:t>
            </a:r>
            <a:endParaRPr lang="en-US" dirty="0" smtClean="0"/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Completion notification (Azure message bus, </a:t>
            </a:r>
            <a:r>
              <a:rPr lang="en-US" dirty="0" err="1" smtClean="0"/>
              <a:t>SignalR</a:t>
            </a:r>
            <a:r>
              <a:rPr lang="en-US" dirty="0" smtClean="0"/>
              <a:t>, AJAX polling</a:t>
            </a:r>
            <a:r>
              <a:rPr lang="en-US" dirty="0"/>
              <a:t>, etc</a:t>
            </a:r>
            <a:r>
              <a:rPr lang="en-US" dirty="0" smtClean="0"/>
              <a:t>.).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Incorrect solutions: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But if </a:t>
            </a:r>
            <a:r>
              <a:rPr lang="en-US" dirty="0"/>
              <a:t>you must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http://blog.stephencleary.com/2012/12/returning-early-from-aspnet-requests.html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670994"/>
            <a:ext cx="452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686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Nito.AsyncEx</a:t>
            </a:r>
            <a:r>
              <a:rPr lang="en-US" dirty="0" smtClean="0"/>
              <a:t> – </a:t>
            </a:r>
            <a:r>
              <a:rPr lang="en-US" dirty="0" err="1" smtClean="0"/>
              <a:t>NuGet</a:t>
            </a:r>
            <a:r>
              <a:rPr lang="en-US" dirty="0" smtClean="0"/>
              <a:t> library by yours truly.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General-purpose </a:t>
            </a:r>
            <a:r>
              <a:rPr lang="en-US" dirty="0" err="1" smtClean="0"/>
              <a:t>async</a:t>
            </a:r>
            <a:r>
              <a:rPr lang="en-US" dirty="0" smtClean="0"/>
              <a:t>/await helpers.</a:t>
            </a:r>
          </a:p>
          <a:p>
            <a:endParaRPr lang="en-US" dirty="0" smtClean="0"/>
          </a:p>
          <a:p>
            <a:r>
              <a:rPr lang="en-US" dirty="0" err="1" smtClean="0"/>
              <a:t>Nito.AsyncEx.AsyncContext.Run</a:t>
            </a:r>
            <a:r>
              <a:rPr lang="en-US" dirty="0" smtClean="0"/>
              <a:t>(</a:t>
            </a:r>
            <a:r>
              <a:rPr lang="en-US" i="1" dirty="0" smtClean="0"/>
              <a:t>delegate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Win32 services, Azure worker roles.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Single-threaded context for </a:t>
            </a:r>
            <a:r>
              <a:rPr lang="en-US" dirty="0" err="1" smtClean="0"/>
              <a:t>async</a:t>
            </a:r>
            <a:r>
              <a:rPr lang="en-US" dirty="0" smtClean="0"/>
              <a:t>/await.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architecture to Node.js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43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395159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470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WebApi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Entire pipeline is </a:t>
            </a:r>
            <a:r>
              <a:rPr lang="en-US" dirty="0" err="1" smtClean="0"/>
              <a:t>async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filters, handlers,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SignalR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Full support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2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Entity Framework </a:t>
            </a:r>
            <a:r>
              <a:rPr lang="en-US" dirty="0" smtClean="0"/>
              <a:t>6+ (</a:t>
            </a:r>
            <a:r>
              <a:rPr lang="en-US" dirty="0" err="1" smtClean="0"/>
              <a:t>EntityFramework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use lazy loading in </a:t>
            </a:r>
            <a:r>
              <a:rPr lang="en-US" dirty="0" err="1" smtClean="0"/>
              <a:t>async</a:t>
            </a:r>
            <a:r>
              <a:rPr lang="en-US" dirty="0" smtClean="0"/>
              <a:t> code!</a:t>
            </a:r>
          </a:p>
          <a:p>
            <a:endParaRPr lang="en-US" dirty="0"/>
          </a:p>
          <a:p>
            <a:r>
              <a:rPr lang="en-US" dirty="0" err="1" smtClean="0"/>
              <a:t>HttpClient</a:t>
            </a:r>
            <a:r>
              <a:rPr lang="en-US" dirty="0" smtClean="0"/>
              <a:t> (</a:t>
            </a:r>
            <a:r>
              <a:rPr lang="en-US" dirty="0" err="1" smtClean="0"/>
              <a:t>Microsoft.Net.Http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Azure Storage Client Library 2.1+ (</a:t>
            </a:r>
            <a:r>
              <a:rPr lang="en-US" dirty="0" err="1" smtClean="0"/>
              <a:t>WindowsAzure.Storage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6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Partial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11655841" cy="5031827"/>
          </a:xfrm>
        </p:spPr>
        <p:txBody>
          <a:bodyPr/>
          <a:lstStyle/>
          <a:p>
            <a:pPr algn="ctr"/>
            <a:endParaRPr lang="en-US" sz="2000" dirty="0" smtClean="0">
              <a:hlinkClick r:id="rId3"/>
            </a:endParaRPr>
          </a:p>
          <a:p>
            <a:pPr algn="ctr"/>
            <a:r>
              <a:rPr lang="en-US" sz="2100" dirty="0" smtClean="0">
                <a:hlinkClick r:id="rId3"/>
              </a:rPr>
              <a:t>http</a:t>
            </a:r>
            <a:r>
              <a:rPr lang="en-US" sz="2100" dirty="0">
                <a:hlinkClick r:id="rId3"/>
              </a:rPr>
              <a:t>://www.asp.net/mvc/tutorials/mvc-4/using-asynchronous-methods-in-aspnet-mvc-4</a:t>
            </a:r>
            <a:endParaRPr lang="en-US" sz="2100" dirty="0" smtClean="0"/>
          </a:p>
          <a:p>
            <a:endParaRPr lang="en-US" dirty="0" smtClean="0"/>
          </a:p>
          <a:p>
            <a:r>
              <a:rPr lang="en-US" dirty="0" smtClean="0"/>
              <a:t>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 actions.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Cancellation.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 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filters. </a:t>
            </a:r>
            <a:r>
              <a:rPr lang="en-US" dirty="0">
                <a:hlinkClick r:id="rId4"/>
              </a:rPr>
              <a:t>https://aspnetwebstack.codeplex.com/workitem/1185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child actions. </a:t>
            </a:r>
            <a:r>
              <a:rPr lang="en-US" dirty="0">
                <a:hlinkClick r:id="rId5"/>
              </a:rPr>
              <a:t>https://aspnetwebstack.codeplex.com/workitem/601</a:t>
            </a:r>
            <a:endParaRPr lang="en-US" dirty="0" smtClean="0"/>
          </a:p>
          <a:p>
            <a:pPr lvl="2"/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828057"/>
            <a:ext cx="8259328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095327"/>
            <a:ext cx="8907118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99" y="15980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503879"/>
          </a:xfrm>
        </p:spPr>
        <p:txBody>
          <a:bodyPr/>
          <a:lstStyle/>
          <a:p>
            <a:pPr algn="ctr"/>
            <a:endParaRPr lang="en-US" sz="2000" dirty="0" smtClean="0">
              <a:hlinkClick r:id="rId2"/>
            </a:endParaRPr>
          </a:p>
          <a:p>
            <a:pPr algn="ctr"/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</a:t>
            </a:r>
            <a:r>
              <a:rPr lang="en-US" sz="2100" dirty="0" smtClean="0">
                <a:hlinkClick r:id="rId2"/>
              </a:rPr>
              <a:t>www.asp.net/web-forms/tutorials/aspnet-45/using-asynchronous-methods-in-aspnet-45</a:t>
            </a:r>
            <a:endParaRPr lang="en-US" sz="2100" dirty="0" smtClean="0"/>
          </a:p>
          <a:p>
            <a:pPr algn="ctr"/>
            <a:endParaRPr lang="en-US" sz="2100" dirty="0"/>
          </a:p>
          <a:p>
            <a:r>
              <a:rPr lang="en-US" dirty="0" err="1" smtClean="0"/>
              <a:t>Page.Async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support is “opt-in”.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Page.RegisterAsyncTask</a:t>
            </a:r>
            <a:r>
              <a:rPr lang="en-US" dirty="0" smtClean="0"/>
              <a:t> / </a:t>
            </a:r>
            <a:r>
              <a:rPr lang="en-US" dirty="0" err="1" smtClean="0"/>
              <a:t>PageAsyncTask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team prefers these over </a:t>
            </a:r>
            <a:r>
              <a:rPr lang="en-US" dirty="0" err="1" smtClean="0"/>
              <a:t>async</a:t>
            </a:r>
            <a:r>
              <a:rPr lang="en-US" dirty="0" smtClean="0"/>
              <a:t> void event handlers.</a:t>
            </a:r>
          </a:p>
          <a:p>
            <a:endParaRPr lang="en-US" dirty="0"/>
          </a:p>
          <a:p>
            <a:r>
              <a:rPr lang="en-US" dirty="0" err="1" smtClean="0"/>
              <a:t>Page.AsyncTimeout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Timeout for the </a:t>
            </a:r>
            <a:r>
              <a:rPr lang="en-US" dirty="0" err="1" smtClean="0"/>
              <a:t>CancellationToken</a:t>
            </a:r>
            <a:r>
              <a:rPr lang="en-US" dirty="0" smtClean="0"/>
              <a:t> passed to the </a:t>
            </a:r>
            <a:r>
              <a:rPr lang="en-US" dirty="0" err="1" smtClean="0"/>
              <a:t>PageAsyncTask</a:t>
            </a:r>
            <a:r>
              <a:rPr lang="en-US" dirty="0" smtClean="0"/>
              <a:t> delegate.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5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7340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 Handlers: </a:t>
            </a:r>
            <a:r>
              <a:rPr lang="en-US" dirty="0" err="1" smtClean="0"/>
              <a:t>HttpTaskAsyncHandler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http://www.asp.net/aspnet/overview/aspnet-and-visual-studio-2012/whats-new#_Toc318097378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Http Modules:</a:t>
            </a:r>
          </a:p>
          <a:p>
            <a:pPr lvl="1"/>
            <a:r>
              <a:rPr lang="en-US" sz="2000" dirty="0">
                <a:hlinkClick r:id="rId3"/>
              </a:rPr>
              <a:t>http://www.asp.net/aspnet/overview/aspnet-and-visual-studio-2012/whats-new#_</a:t>
            </a:r>
            <a:r>
              <a:rPr lang="en-US" sz="2000" dirty="0" smtClean="0">
                <a:hlinkClick r:id="rId3"/>
              </a:rPr>
              <a:t>Toc318097377</a:t>
            </a:r>
            <a:endParaRPr lang="en-US" sz="2000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 </a:t>
            </a:r>
            <a:r>
              <a:rPr lang="en-US" dirty="0" err="1" smtClean="0"/>
              <a:t>async</a:t>
            </a:r>
            <a:r>
              <a:rPr lang="en-US" dirty="0" smtClean="0"/>
              <a:t> handler in </a:t>
            </a:r>
            <a:r>
              <a:rPr lang="en-US" dirty="0" err="1" smtClean="0"/>
              <a:t>EventHandlerTaskAsyncHelper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wrapper exposes </a:t>
            </a:r>
            <a:r>
              <a:rPr lang="en-US" dirty="0" err="1" smtClean="0"/>
              <a:t>BeginEventHandler</a:t>
            </a:r>
            <a:r>
              <a:rPr lang="en-US" dirty="0" smtClean="0"/>
              <a:t> and </a:t>
            </a:r>
            <a:r>
              <a:rPr lang="en-US" dirty="0" err="1" smtClean="0"/>
              <a:t>EndEventHandler</a:t>
            </a:r>
            <a:r>
              <a:rPr lang="en-US" dirty="0" smtClean="0"/>
              <a:t> properties, which you then pass to </a:t>
            </a:r>
            <a:r>
              <a:rPr lang="en-US" dirty="0" err="1" smtClean="0"/>
              <a:t>AddOnBeginRequestAsync</a:t>
            </a:r>
            <a:r>
              <a:rPr lang="en-US" dirty="0" smtClean="0"/>
              <a:t> from your </a:t>
            </a:r>
            <a:r>
              <a:rPr lang="en-US" dirty="0" err="1" smtClean="0"/>
              <a:t>Init</a:t>
            </a:r>
            <a:r>
              <a:rPr lang="en-US" dirty="0" smtClean="0"/>
              <a:t>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Wrapper translates TAP (</a:t>
            </a:r>
            <a:r>
              <a:rPr lang="en-US" dirty="0" err="1" smtClean="0"/>
              <a:t>async</a:t>
            </a:r>
            <a:r>
              <a:rPr lang="en-US" dirty="0" smtClean="0"/>
              <a:t> Task) to APM (Begin/End/</a:t>
            </a:r>
            <a:r>
              <a:rPr lang="en-US" dirty="0" err="1" smtClean="0"/>
              <a:t>IAsyncResult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1363030"/>
            <a:ext cx="4572000" cy="3238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239" y="4804068"/>
            <a:ext cx="9178475" cy="1037207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Best Practices in Asynchronous Programming: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://msdn.microsoft.com/en-us/magazine/jj991977.aspx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Asynchronicity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client, the primary benefit is </a:t>
            </a:r>
            <a:r>
              <a:rPr lang="en-US" i="1" dirty="0" smtClean="0"/>
              <a:t>responsiveness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err="1" smtClean="0"/>
              <a:t>async</a:t>
            </a:r>
            <a:r>
              <a:rPr lang="en-US" dirty="0" smtClean="0"/>
              <a:t>/await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server, the primary benefit is </a:t>
            </a:r>
            <a:r>
              <a:rPr lang="en-US" i="1" dirty="0" smtClean="0"/>
              <a:t>scalability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drives the scalability of Node.js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3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3.33333E-6 -3.703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-0.06667 L 2.08333E-7 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333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03889 L 0.33528 0.078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3" grpId="0" animBg="1"/>
      <p:bldP spid="23" grpId="1" animBg="1"/>
      <p:bldP spid="23" grpId="2" animBg="1"/>
      <p:bldP spid="23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197321"/>
            <a:ext cx="11922761" cy="472450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question that is always asked:</a:t>
            </a:r>
          </a:p>
          <a:p>
            <a:endParaRPr lang="en-US" dirty="0"/>
          </a:p>
          <a:p>
            <a:r>
              <a:rPr lang="en-US" dirty="0" smtClean="0"/>
              <a:t>	Why not just increase the </a:t>
            </a:r>
            <a:r>
              <a:rPr lang="en-US" dirty="0" err="1" smtClean="0"/>
              <a:t>threadpool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0" y="289511"/>
            <a:ext cx="457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36576" y="1268964"/>
            <a:ext cx="8518849" cy="4993934"/>
            <a:chOff x="1836576" y="1268964"/>
            <a:chExt cx="8518849" cy="4993934"/>
          </a:xfrm>
        </p:grpSpPr>
        <p:sp>
          <p:nvSpPr>
            <p:cNvPr id="8" name="Oval 7"/>
            <p:cNvSpPr/>
            <p:nvPr/>
          </p:nvSpPr>
          <p:spPr bwMode="auto">
            <a:xfrm>
              <a:off x="1836576" y="1268964"/>
              <a:ext cx="8518849" cy="4993934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chemeClr val="bg2"/>
                  </a:solidFill>
                </a:rPr>
                <a:t>Concurrent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67226" y="2510110"/>
              <a:ext cx="6869488" cy="3200400"/>
              <a:chOff x="2667226" y="2510110"/>
              <a:chExt cx="6869488" cy="3200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67226" y="2510110"/>
                <a:ext cx="3200400" cy="3200400"/>
                <a:chOff x="0" y="439322"/>
                <a:chExt cx="2764610" cy="278299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0" y="439322"/>
                  <a:ext cx="2764610" cy="2782990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</p:sp>
            <p:sp>
              <p:nvSpPr>
                <p:cNvPr id="9" name="Oval 4"/>
                <p:cNvSpPr/>
                <p:nvPr/>
              </p:nvSpPr>
              <p:spPr>
                <a:xfrm>
                  <a:off x="404868" y="846881"/>
                  <a:ext cx="1954874" cy="19678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93919" tIns="21590" rIns="93919" bIns="21590" numCol="1" spcCol="1270" anchor="t" anchorCtr="0">
                  <a:noAutofit/>
                </a:bodyPr>
                <a:lstStyle/>
                <a:p>
                  <a:pPr lvl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700" kern="1200" dirty="0" smtClean="0"/>
                    <a:t>Asynchronous</a:t>
                  </a:r>
                  <a:endParaRPr lang="en-US" sz="1700" kern="12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6336314" y="2510110"/>
                <a:ext cx="3200400" cy="3200400"/>
                <a:chOff x="6511325" y="2426545"/>
                <a:chExt cx="3200400" cy="3200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511325" y="2426545"/>
                  <a:ext cx="3200400" cy="3200400"/>
                  <a:chOff x="3157989" y="2202872"/>
                  <a:chExt cx="1706591" cy="69820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3157989" y="2202872"/>
                    <a:ext cx="1706591" cy="698200"/>
                  </a:xfrm>
                  <a:prstGeom prst="ellipse">
                    <a:avLst/>
                  </a:prstGeom>
                  <a:solidFill>
                    <a:srgbClr val="FF0000">
                      <a:alpha val="5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0">
                    <a:schemeClr val="accent1">
                      <a:alpha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15" name="Oval 4"/>
                  <p:cNvSpPr/>
                  <p:nvPr/>
                </p:nvSpPr>
                <p:spPr>
                  <a:xfrm>
                    <a:off x="3407913" y="2305121"/>
                    <a:ext cx="1206743" cy="49370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3919" tIns="21590" rIns="93919" bIns="21590" numCol="1" spcCol="1270" anchor="t" anchorCtr="0">
                    <a:noAutofit/>
                  </a:bodyPr>
                  <a:lstStyle/>
                  <a:p>
                    <a:pPr lvl="0"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700" kern="1200" dirty="0" smtClean="0"/>
                      <a:t>Multithreaded</a:t>
                    </a:r>
                    <a:endParaRPr lang="en-US" sz="1700" kern="12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258230" y="3677645"/>
                  <a:ext cx="1706591" cy="698200"/>
                  <a:chOff x="3157989" y="2202872"/>
                  <a:chExt cx="1706591" cy="6982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3157989" y="2202872"/>
                    <a:ext cx="1706591" cy="698200"/>
                  </a:xfrm>
                  <a:prstGeom prst="ellipse">
                    <a:avLst/>
                  </a:prstGeom>
                  <a:solidFill>
                    <a:srgbClr val="FF0000">
                      <a:alpha val="5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0">
                    <a:schemeClr val="accent1">
                      <a:alpha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12" name="Oval 4"/>
                  <p:cNvSpPr/>
                  <p:nvPr/>
                </p:nvSpPr>
                <p:spPr>
                  <a:xfrm>
                    <a:off x="3407913" y="2305121"/>
                    <a:ext cx="1206743" cy="49370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3919" tIns="21590" rIns="93919" bIns="21590" numCol="1" spcCol="1270" anchor="ctr" anchorCtr="0">
                    <a:noAutofit/>
                  </a:bodyPr>
                  <a:lstStyle/>
                  <a:p>
                    <a:pPr lvl="0"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700" kern="1200" dirty="0" smtClean="0"/>
                      <a:t>Parallel</a:t>
                    </a:r>
                    <a:endParaRPr lang="en-US" sz="1700" kern="12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5286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12804</TotalTime>
  <Words>3050</Words>
  <Application>Microsoft Office PowerPoint</Application>
  <PresentationFormat>Widescreen</PresentationFormat>
  <Paragraphs>477</Paragraphs>
  <Slides>43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Intro to Async on ASP.NET</vt:lpstr>
      <vt:lpstr>Who is this guy?</vt:lpstr>
      <vt:lpstr>PowerPoint Presentation</vt:lpstr>
      <vt:lpstr>Asynchronous Requests</vt:lpstr>
      <vt:lpstr>Benefits of Asynchronicity</vt:lpstr>
      <vt:lpstr>Synchronous Requests</vt:lpstr>
      <vt:lpstr>Asynchronous Requests</vt:lpstr>
      <vt:lpstr>The Question</vt:lpstr>
      <vt:lpstr>Asynchronous != Parallel</vt:lpstr>
      <vt:lpstr>Why Didn’t We Have Async Already?</vt:lpstr>
      <vt:lpstr>A (Brief) History of Asynchronous ASP.NET</vt:lpstr>
      <vt:lpstr>What about Node.js?</vt:lpstr>
      <vt:lpstr>What Asynchronicity Doesn’t Do</vt:lpstr>
      <vt:lpstr>What Asynchronicity Doesn’t Do</vt:lpstr>
      <vt:lpstr>What Asynchronicity Doesn’t Do</vt:lpstr>
      <vt:lpstr>What Asynchronicity Doesn’t Do</vt:lpstr>
      <vt:lpstr>Async and Await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Async/await on ASP.NET</vt:lpstr>
      <vt:lpstr>ASP.NET Requirements and Settings</vt:lpstr>
      <vt:lpstr>Other Useful Settings</vt:lpstr>
      <vt:lpstr>Aborting ASP.NET Requests</vt:lpstr>
      <vt:lpstr>Parallelism and Background Threads</vt:lpstr>
      <vt:lpstr>Fake Asynchronous Methods</vt:lpstr>
      <vt:lpstr>Gotchas</vt:lpstr>
      <vt:lpstr>ASP.NET SynchronizationContext</vt:lpstr>
      <vt:lpstr>Thread-Local State</vt:lpstr>
      <vt:lpstr>Returning Early</vt:lpstr>
      <vt:lpstr>Returning Early</vt:lpstr>
      <vt:lpstr>Main Loop</vt:lpstr>
      <vt:lpstr>Framework/Library Support</vt:lpstr>
      <vt:lpstr>Newer Development: Full Async Support</vt:lpstr>
      <vt:lpstr>Newer Development: Full Async Support</vt:lpstr>
      <vt:lpstr>ASP.NET MVC: Partial Async Support</vt:lpstr>
      <vt:lpstr>ASP.NET WebForms</vt:lpstr>
      <vt:lpstr>ASP.NET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263</cp:revision>
  <dcterms:created xsi:type="dcterms:W3CDTF">2013-02-28T01:41:02Z</dcterms:created>
  <dcterms:modified xsi:type="dcterms:W3CDTF">2014-05-13T18:47:50Z</dcterms:modified>
</cp:coreProperties>
</file>