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95" r:id="rId3"/>
  </p:sldMasterIdLst>
  <p:notesMasterIdLst>
    <p:notesMasterId r:id="rId52"/>
  </p:notesMasterIdLst>
  <p:sldIdLst>
    <p:sldId id="256" r:id="rId4"/>
    <p:sldId id="258" r:id="rId5"/>
    <p:sldId id="317" r:id="rId6"/>
    <p:sldId id="288" r:id="rId7"/>
    <p:sldId id="330" r:id="rId8"/>
    <p:sldId id="342" r:id="rId9"/>
    <p:sldId id="343" r:id="rId10"/>
    <p:sldId id="347" r:id="rId11"/>
    <p:sldId id="355" r:id="rId12"/>
    <p:sldId id="356" r:id="rId13"/>
    <p:sldId id="357" r:id="rId14"/>
    <p:sldId id="348" r:id="rId15"/>
    <p:sldId id="349" r:id="rId16"/>
    <p:sldId id="360" r:id="rId17"/>
    <p:sldId id="382" r:id="rId18"/>
    <p:sldId id="383" r:id="rId19"/>
    <p:sldId id="384" r:id="rId20"/>
    <p:sldId id="385" r:id="rId21"/>
    <p:sldId id="386" r:id="rId22"/>
    <p:sldId id="387" r:id="rId23"/>
    <p:sldId id="388" r:id="rId24"/>
    <p:sldId id="358" r:id="rId25"/>
    <p:sldId id="359" r:id="rId26"/>
    <p:sldId id="381" r:id="rId27"/>
    <p:sldId id="350" r:id="rId28"/>
    <p:sldId id="351" r:id="rId29"/>
    <p:sldId id="368" r:id="rId30"/>
    <p:sldId id="371" r:id="rId31"/>
    <p:sldId id="369" r:id="rId32"/>
    <p:sldId id="370" r:id="rId33"/>
    <p:sldId id="352" r:id="rId34"/>
    <p:sldId id="353" r:id="rId35"/>
    <p:sldId id="361" r:id="rId36"/>
    <p:sldId id="372" r:id="rId37"/>
    <p:sldId id="373" r:id="rId38"/>
    <p:sldId id="374" r:id="rId39"/>
    <p:sldId id="376" r:id="rId40"/>
    <p:sldId id="377" r:id="rId41"/>
    <p:sldId id="362" r:id="rId42"/>
    <p:sldId id="378" r:id="rId43"/>
    <p:sldId id="379" r:id="rId44"/>
    <p:sldId id="380" r:id="rId45"/>
    <p:sldId id="363" r:id="rId46"/>
    <p:sldId id="367" r:id="rId47"/>
    <p:sldId id="375" r:id="rId48"/>
    <p:sldId id="364" r:id="rId49"/>
    <p:sldId id="365" r:id="rId50"/>
    <p:sldId id="27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40A61D7E-2C9D-4E7E-977C-2B6EC2434CD7}">
          <p14:sldIdLst>
            <p14:sldId id="256"/>
            <p14:sldId id="258"/>
            <p14:sldId id="317"/>
            <p14:sldId id="288"/>
            <p14:sldId id="330"/>
            <p14:sldId id="342"/>
            <p14:sldId id="343"/>
            <p14:sldId id="347"/>
            <p14:sldId id="355"/>
            <p14:sldId id="356"/>
            <p14:sldId id="357"/>
            <p14:sldId id="348"/>
            <p14:sldId id="349"/>
            <p14:sldId id="360"/>
            <p14:sldId id="382"/>
            <p14:sldId id="383"/>
            <p14:sldId id="384"/>
            <p14:sldId id="385"/>
            <p14:sldId id="386"/>
            <p14:sldId id="387"/>
            <p14:sldId id="388"/>
            <p14:sldId id="358"/>
            <p14:sldId id="359"/>
            <p14:sldId id="381"/>
            <p14:sldId id="350"/>
            <p14:sldId id="351"/>
            <p14:sldId id="368"/>
            <p14:sldId id="371"/>
            <p14:sldId id="369"/>
            <p14:sldId id="370"/>
            <p14:sldId id="352"/>
            <p14:sldId id="353"/>
            <p14:sldId id="361"/>
            <p14:sldId id="372"/>
            <p14:sldId id="373"/>
            <p14:sldId id="374"/>
            <p14:sldId id="376"/>
            <p14:sldId id="377"/>
            <p14:sldId id="362"/>
            <p14:sldId id="378"/>
            <p14:sldId id="379"/>
            <p14:sldId id="380"/>
            <p14:sldId id="363"/>
            <p14:sldId id="367"/>
            <p14:sldId id="375"/>
            <p14:sldId id="364"/>
            <p14:sldId id="365"/>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75472" autoAdjust="0"/>
  </p:normalViewPr>
  <p:slideViewPr>
    <p:cSldViewPr snapToGrid="0">
      <p:cViewPr varScale="1">
        <p:scale>
          <a:sx n="55" d="100"/>
          <a:sy n="55" d="100"/>
        </p:scale>
        <p:origin x="420" y="78"/>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E8BCA-0B4F-4373-B78E-3D2899449797}" type="datetimeFigureOut">
              <a:rPr lang="en-US" smtClean="0"/>
              <a:t>9/11/2014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E3395-F8FF-4336-B2AA-E15575B990E7}" type="slidenum">
              <a:rPr lang="en-US" smtClean="0"/>
              <a:t>‹#›</a:t>
            </a:fld>
            <a:endParaRPr lang="en-US" dirty="0"/>
          </a:p>
        </p:txBody>
      </p:sp>
    </p:spTree>
    <p:extLst>
      <p:ext uri="{BB962C8B-B14F-4D97-AF65-F5344CB8AC3E}">
        <p14:creationId xmlns:p14="http://schemas.microsoft.com/office/powerpoint/2010/main" val="2959300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a:t>
            </a:fld>
            <a:endParaRPr lang="en-US" dirty="0"/>
          </a:p>
        </p:txBody>
      </p:sp>
    </p:spTree>
    <p:extLst>
      <p:ext uri="{BB962C8B-B14F-4D97-AF65-F5344CB8AC3E}">
        <p14:creationId xmlns:p14="http://schemas.microsoft.com/office/powerpoint/2010/main" val="1776504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Task completes exactly once, either successfully (with result) or error.</a:t>
            </a:r>
          </a:p>
          <a:p>
            <a:endParaRPr lang="en-US" dirty="0" smtClean="0"/>
          </a:p>
          <a:p>
            <a:r>
              <a:rPr lang="en-US" dirty="0" smtClean="0"/>
              <a:t>When await is passed an incomplete task, it pauses the current method’s execution and returns an incomplete task.</a:t>
            </a:r>
          </a:p>
          <a:p>
            <a:r>
              <a:rPr lang="en-US" dirty="0" smtClean="0"/>
              <a:t>Pauses the </a:t>
            </a:r>
            <a:r>
              <a:rPr lang="en-US" i="1" dirty="0" smtClean="0"/>
              <a:t>method</a:t>
            </a:r>
            <a:r>
              <a:rPr lang="en-US" dirty="0" smtClean="0"/>
              <a:t>,</a:t>
            </a:r>
            <a:r>
              <a:rPr lang="en-US" baseline="0" dirty="0" smtClean="0"/>
              <a:t> not the </a:t>
            </a:r>
            <a:r>
              <a:rPr lang="en-US" i="1" baseline="0" dirty="0" smtClean="0"/>
              <a:t>thread</a:t>
            </a:r>
            <a:r>
              <a:rPr lang="en-US" baseline="0" dirty="0" smtClean="0"/>
              <a:t>.</a:t>
            </a:r>
          </a:p>
          <a:p>
            <a:r>
              <a:rPr lang="en-US" baseline="0" dirty="0" smtClean="0"/>
              <a:t>Later, when the task argument completes, it resumes executing the method (by default, in the same context, or on the thread pool if no context).</a:t>
            </a:r>
          </a:p>
          <a:p>
            <a:endParaRPr lang="en-US" dirty="0" smtClean="0"/>
          </a:p>
          <a:p>
            <a:r>
              <a:rPr lang="en-US" dirty="0" err="1" smtClean="0"/>
              <a:t>Async</a:t>
            </a:r>
            <a:r>
              <a:rPr lang="en-US" dirty="0" smtClean="0"/>
              <a:t> is about </a:t>
            </a:r>
            <a:r>
              <a:rPr lang="en-US" i="1" dirty="0" smtClean="0"/>
              <a:t>freeing up </a:t>
            </a:r>
            <a:r>
              <a:rPr lang="en-US" dirty="0" smtClean="0"/>
              <a:t>the current thread, not using </a:t>
            </a:r>
            <a:r>
              <a:rPr lang="en-US" i="1" dirty="0" smtClean="0"/>
              <a:t>background</a:t>
            </a:r>
            <a:r>
              <a:rPr lang="en-US" dirty="0" smtClean="0"/>
              <a:t> threads.</a:t>
            </a:r>
          </a:p>
        </p:txBody>
      </p:sp>
      <p:sp>
        <p:nvSpPr>
          <p:cNvPr id="4" name="Slide Number Placeholder 3"/>
          <p:cNvSpPr>
            <a:spLocks noGrp="1"/>
          </p:cNvSpPr>
          <p:nvPr>
            <p:ph type="sldNum" sz="quarter" idx="10"/>
          </p:nvPr>
        </p:nvSpPr>
        <p:spPr/>
        <p:txBody>
          <a:bodyPr/>
          <a:lstStyle/>
          <a:p>
            <a:fld id="{94CE3395-F8FF-4336-B2AA-E15575B990E7}" type="slidenum">
              <a:rPr lang="en-US" smtClean="0"/>
              <a:t>14</a:t>
            </a:fld>
            <a:endParaRPr lang="en-US" dirty="0"/>
          </a:p>
        </p:txBody>
      </p:sp>
    </p:spTree>
    <p:extLst>
      <p:ext uri="{BB962C8B-B14F-4D97-AF65-F5344CB8AC3E}">
        <p14:creationId xmlns:p14="http://schemas.microsoft.com/office/powerpoint/2010/main" val="3911491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dive right in. This is the</a:t>
            </a:r>
            <a:r>
              <a:rPr lang="en-US" baseline="0" dirty="0" smtClean="0"/>
              <a:t> real syntax for the </a:t>
            </a:r>
            <a:r>
              <a:rPr lang="en-US" baseline="0" dirty="0" err="1" smtClean="0"/>
              <a:t>async</a:t>
            </a:r>
            <a:r>
              <a:rPr lang="en-US" baseline="0" dirty="0" smtClean="0"/>
              <a:t> and await keywords.</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15</a:t>
            </a:fld>
            <a:endParaRPr lang="en-US" dirty="0"/>
          </a:p>
        </p:txBody>
      </p:sp>
    </p:spTree>
    <p:extLst>
      <p:ext uri="{BB962C8B-B14F-4D97-AF65-F5344CB8AC3E}">
        <p14:creationId xmlns:p14="http://schemas.microsoft.com/office/powerpoint/2010/main" val="355530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a:t>
            </a:r>
            <a:r>
              <a:rPr lang="en-US" dirty="0" err="1" smtClean="0"/>
              <a:t>async</a:t>
            </a:r>
            <a:r>
              <a:rPr lang="en-US" dirty="0" smtClean="0"/>
              <a:t> keyword can only be applied to a method.</a:t>
            </a:r>
          </a:p>
          <a:p>
            <a:pPr marL="171450" indent="-171450">
              <a:buFont typeface="Arial" panose="020B0604020202020204" pitchFamily="34" charset="0"/>
              <a:buChar char="•"/>
            </a:pPr>
            <a:r>
              <a:rPr lang="en-US" dirty="0" smtClean="0"/>
              <a:t>Details of the transformation are</a:t>
            </a:r>
            <a:r>
              <a:rPr lang="en-US" baseline="0" dirty="0" smtClean="0"/>
              <a:t> not important; just be aware that there is a transformation going on.</a:t>
            </a:r>
            <a:endParaRPr lang="en-US" dirty="0" smtClean="0"/>
          </a:p>
          <a:p>
            <a:pPr marL="171450" indent="-171450">
              <a:buFont typeface="Arial" panose="020B0604020202020204" pitchFamily="34" charset="0"/>
              <a:buChar char="•"/>
            </a:pPr>
            <a:r>
              <a:rPr lang="en-US" dirty="0" smtClean="0"/>
              <a:t>An</a:t>
            </a:r>
            <a:r>
              <a:rPr lang="en-US" baseline="0" dirty="0" smtClean="0"/>
              <a:t> </a:t>
            </a:r>
            <a:r>
              <a:rPr lang="en-US" baseline="0" dirty="0" err="1" smtClean="0"/>
              <a:t>async</a:t>
            </a:r>
            <a:r>
              <a:rPr lang="en-US" baseline="0" dirty="0" smtClean="0"/>
              <a:t> method does </a:t>
            </a:r>
            <a:r>
              <a:rPr lang="en-US" i="1" baseline="0" dirty="0" smtClean="0"/>
              <a:t>not</a:t>
            </a:r>
            <a:r>
              <a:rPr lang="en-US" baseline="0" dirty="0" smtClean="0"/>
              <a:t> mean it runs on a thread pool thread.</a:t>
            </a:r>
          </a:p>
          <a:p>
            <a:pPr marL="171450" indent="-171450">
              <a:buFont typeface="Arial" panose="020B0604020202020204" pitchFamily="34" charset="0"/>
              <a:buChar char="•"/>
            </a:pPr>
            <a:r>
              <a:rPr lang="en-US" baseline="0" dirty="0" smtClean="0"/>
              <a:t>When you call an </a:t>
            </a:r>
            <a:r>
              <a:rPr lang="en-US" baseline="0" dirty="0" err="1" smtClean="0"/>
              <a:t>async</a:t>
            </a:r>
            <a:r>
              <a:rPr lang="en-US" baseline="0" dirty="0" smtClean="0"/>
              <a:t> method, it starts executing synchronously.</a:t>
            </a:r>
            <a:endParaRPr lang="en-US"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16</a:t>
            </a:fld>
            <a:endParaRPr lang="en-US" dirty="0"/>
          </a:p>
        </p:txBody>
      </p:sp>
    </p:spTree>
    <p:extLst>
      <p:ext uri="{BB962C8B-B14F-4D97-AF65-F5344CB8AC3E}">
        <p14:creationId xmlns:p14="http://schemas.microsoft.com/office/powerpoint/2010/main" val="4107232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“Await” is like a unary operator; it takes a single argument (like a cast).</a:t>
            </a:r>
          </a:p>
          <a:p>
            <a:pPr marL="171450" indent="-171450">
              <a:buFont typeface="Arial" panose="020B0604020202020204" pitchFamily="34" charset="0"/>
              <a:buChar char="•"/>
            </a:pPr>
            <a:r>
              <a:rPr lang="en-US" dirty="0" smtClean="0"/>
              <a:t>This argument</a:t>
            </a:r>
            <a:r>
              <a:rPr lang="en-US" baseline="0" dirty="0" smtClean="0"/>
              <a:t> is an “</a:t>
            </a:r>
            <a:r>
              <a:rPr lang="en-US" baseline="0" dirty="0" err="1" smtClean="0"/>
              <a:t>awaitable</a:t>
            </a:r>
            <a:r>
              <a:rPr lang="en-US" baseline="0" dirty="0" smtClean="0"/>
              <a:t>”. I won’t get into the specifics, but an “</a:t>
            </a:r>
            <a:r>
              <a:rPr lang="en-US" baseline="0" dirty="0" err="1" smtClean="0"/>
              <a:t>awaitable</a:t>
            </a:r>
            <a:r>
              <a:rPr lang="en-US" baseline="0" dirty="0" smtClean="0"/>
              <a:t>” is a type that matches a certain pattern (similar to how </a:t>
            </a:r>
            <a:r>
              <a:rPr lang="en-US" baseline="0" dirty="0" err="1" smtClean="0"/>
              <a:t>foreach</a:t>
            </a:r>
            <a:r>
              <a:rPr lang="en-US" baseline="0" dirty="0" smtClean="0"/>
              <a:t> works).</a:t>
            </a:r>
            <a:endParaRPr lang="en-US" dirty="0" smtClean="0"/>
          </a:p>
          <a:p>
            <a:pPr marL="171450" indent="-171450">
              <a:buFont typeface="Arial" panose="020B0604020202020204" pitchFamily="34" charset="0"/>
              <a:buChar char="•"/>
            </a:pPr>
            <a:r>
              <a:rPr lang="en-US" dirty="0" smtClean="0"/>
              <a:t>An “</a:t>
            </a:r>
            <a:r>
              <a:rPr lang="en-US" dirty="0" err="1" smtClean="0"/>
              <a:t>awaitable</a:t>
            </a:r>
            <a:r>
              <a:rPr lang="en-US" dirty="0" smtClean="0"/>
              <a:t>” represents</a:t>
            </a:r>
            <a:r>
              <a:rPr lang="en-US" baseline="0" dirty="0" smtClean="0"/>
              <a:t> an asynchronous operation. In this talk, all our “</a:t>
            </a:r>
            <a:r>
              <a:rPr lang="en-US" baseline="0" dirty="0" err="1" smtClean="0"/>
              <a:t>awaitables</a:t>
            </a:r>
            <a:r>
              <a:rPr lang="en-US" baseline="0" dirty="0" smtClean="0"/>
              <a:t>” are Task objects.</a:t>
            </a:r>
          </a:p>
          <a:p>
            <a:pPr marL="171450" indent="-171450">
              <a:buFont typeface="Arial" panose="020B0604020202020204" pitchFamily="34" charset="0"/>
              <a:buChar char="•"/>
            </a:pPr>
            <a:r>
              <a:rPr lang="en-US" baseline="0" dirty="0" smtClean="0"/>
              <a:t>Technically, you don’t “await” a method; you call the method and then “await” the Task it returns. But “await a method” and “</a:t>
            </a:r>
            <a:r>
              <a:rPr lang="en-US" baseline="0" dirty="0" err="1" smtClean="0"/>
              <a:t>awaitable</a:t>
            </a:r>
            <a:r>
              <a:rPr lang="en-US" baseline="0" dirty="0" smtClean="0"/>
              <a:t> method” are common phrases.</a:t>
            </a:r>
          </a:p>
          <a:p>
            <a:pPr marL="171450" lvl="0" indent="-171450">
              <a:buFont typeface="Arial" panose="020B0604020202020204" pitchFamily="34" charset="0"/>
              <a:buChar char="•"/>
            </a:pPr>
            <a:r>
              <a:rPr lang="en-US" baseline="0" dirty="0" smtClean="0"/>
              <a:t>- Another method can await the task returned from </a:t>
            </a:r>
            <a:r>
              <a:rPr lang="en-US" baseline="0" dirty="0" err="1" smtClean="0"/>
              <a:t>DoNothingAsync</a:t>
            </a:r>
            <a:r>
              <a:rPr lang="en-US" baseline="0" dirty="0" smtClean="0"/>
              <a:t>, not b/c the method is </a:t>
            </a:r>
            <a:r>
              <a:rPr lang="en-US" baseline="0" dirty="0" err="1" smtClean="0"/>
              <a:t>async</a:t>
            </a:r>
            <a:r>
              <a:rPr lang="en-US" baseline="0" dirty="0" smtClean="0"/>
              <a:t>, but b/c it returns a Task.</a:t>
            </a:r>
          </a:p>
          <a:p>
            <a:pPr marL="171450" indent="-171450">
              <a:buFont typeface="Arial" panose="020B0604020202020204" pitchFamily="34" charset="0"/>
              <a:buChar char="•"/>
            </a:pPr>
            <a:r>
              <a:rPr lang="en-US" baseline="0" dirty="0" err="1" smtClean="0"/>
              <a:t>Async</a:t>
            </a:r>
            <a:r>
              <a:rPr lang="en-US" baseline="0" dirty="0" smtClean="0"/>
              <a:t> methods start synchronously; so this method will (synchronously) call </a:t>
            </a:r>
            <a:r>
              <a:rPr lang="en-US" baseline="0" dirty="0" err="1" smtClean="0"/>
              <a:t>Task.Delay</a:t>
            </a:r>
            <a:r>
              <a:rPr lang="en-US" baseline="0" dirty="0" smtClean="0"/>
              <a:t> and </a:t>
            </a:r>
            <a:r>
              <a:rPr lang="en-US" i="1" baseline="0" dirty="0" smtClean="0"/>
              <a:t>then</a:t>
            </a:r>
            <a:r>
              <a:rPr lang="en-US" baseline="0" dirty="0" smtClean="0"/>
              <a:t> await.</a:t>
            </a:r>
          </a:p>
          <a:p>
            <a:pPr marL="171450" indent="-171450">
              <a:buFont typeface="Arial" panose="020B0604020202020204" pitchFamily="34" charset="0"/>
              <a:buChar char="•"/>
            </a:pPr>
            <a:r>
              <a:rPr lang="en-US" baseline="0" dirty="0" smtClean="0"/>
              <a:t>Await is where things can start to get asynchronous.</a:t>
            </a:r>
            <a:endParaRPr lang="en-US"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17</a:t>
            </a:fld>
            <a:endParaRPr lang="en-US" dirty="0"/>
          </a:p>
        </p:txBody>
      </p:sp>
    </p:spTree>
    <p:extLst>
      <p:ext uri="{BB962C8B-B14F-4D97-AF65-F5344CB8AC3E}">
        <p14:creationId xmlns:p14="http://schemas.microsoft.com/office/powerpoint/2010/main" val="1018811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“registering” is saying, “when</a:t>
            </a:r>
            <a:r>
              <a:rPr lang="en-US" baseline="0" dirty="0" smtClean="0"/>
              <a:t> you complete, please </a:t>
            </a:r>
            <a:r>
              <a:rPr lang="en-US" i="1" baseline="0" dirty="0" smtClean="0"/>
              <a:t>resume</a:t>
            </a:r>
            <a:r>
              <a:rPr lang="en-US" baseline="0" dirty="0" smtClean="0"/>
              <a:t> this method”.</a:t>
            </a:r>
          </a:p>
          <a:p>
            <a:pPr marL="171450" indent="-171450">
              <a:buFont typeface="Arial" panose="020B0604020202020204" pitchFamily="34" charset="0"/>
              <a:buChar char="•"/>
            </a:pPr>
            <a:r>
              <a:rPr lang="en-US" baseline="0" dirty="0" smtClean="0"/>
              <a:t>When </a:t>
            </a:r>
            <a:r>
              <a:rPr lang="en-US" baseline="0" dirty="0" err="1" smtClean="0"/>
              <a:t>DoNothingAsync</a:t>
            </a:r>
            <a:r>
              <a:rPr lang="en-US" baseline="0" dirty="0" smtClean="0"/>
              <a:t> returns, it returns an incomplete Task.</a:t>
            </a:r>
          </a:p>
          <a:p>
            <a:pPr marL="171450" indent="-171450">
              <a:buFont typeface="Arial" panose="020B0604020202020204" pitchFamily="34" charset="0"/>
              <a:buChar char="•"/>
            </a:pPr>
            <a:r>
              <a:rPr lang="en-US" baseline="0" dirty="0" smtClean="0"/>
              <a:t>The returned Task represents this method; when this method completes, it will complete the Task.</a:t>
            </a:r>
            <a:endParaRPr lang="en-US"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18</a:t>
            </a:fld>
            <a:endParaRPr lang="en-US" dirty="0"/>
          </a:p>
        </p:txBody>
      </p:sp>
    </p:spTree>
    <p:extLst>
      <p:ext uri="{BB962C8B-B14F-4D97-AF65-F5344CB8AC3E}">
        <p14:creationId xmlns:p14="http://schemas.microsoft.com/office/powerpoint/2010/main" val="3883181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ASP.NET the “context” is the request context</a:t>
            </a:r>
            <a:r>
              <a:rPr lang="en-US" baseline="0" dirty="0" smtClean="0"/>
              <a:t> (</a:t>
            </a:r>
            <a:r>
              <a:rPr lang="en-US" baseline="0" dirty="0" err="1" smtClean="0"/>
              <a:t>HttpContext.Current</a:t>
            </a:r>
            <a:r>
              <a:rPr lang="en-US" baseline="0" dirty="0" smtClean="0"/>
              <a:t>, identity, and culture).</a:t>
            </a:r>
          </a:p>
          <a:p>
            <a:pPr marL="171450" indent="-171450">
              <a:buFontTx/>
              <a:buChar char="-"/>
            </a:pPr>
            <a:r>
              <a:rPr lang="en-US" baseline="0" dirty="0" smtClean="0"/>
              <a:t>In this example, if you have the request context before the await, then you’ll have it after the await.</a:t>
            </a:r>
          </a:p>
          <a:p>
            <a:pPr marL="171450" indent="-171450">
              <a:buFontTx/>
              <a:buChar char="-"/>
            </a:pPr>
            <a:r>
              <a:rPr lang="en-US" baseline="0" dirty="0" smtClean="0"/>
              <a:t>Request context only allows one thread at a time.</a:t>
            </a:r>
          </a:p>
          <a:p>
            <a:pPr marL="171450" indent="-171450">
              <a:buFontTx/>
              <a:buChar char="-"/>
            </a:pPr>
            <a:endParaRPr lang="en-US" baseline="0" dirty="0" smtClean="0"/>
          </a:p>
          <a:p>
            <a:pPr marL="0" indent="0">
              <a:buFont typeface="Arial" panose="020B0604020202020204" pitchFamily="34" charset="0"/>
              <a:buNone/>
            </a:pPr>
            <a:r>
              <a:rPr lang="en-US" dirty="0" smtClean="0"/>
              <a:t>Technically: </a:t>
            </a:r>
            <a:r>
              <a:rPr lang="en-US" dirty="0" err="1" smtClean="0"/>
              <a:t>SynchronizationContext.Current</a:t>
            </a:r>
            <a:r>
              <a:rPr lang="en-US" dirty="0" smtClean="0"/>
              <a:t> or </a:t>
            </a:r>
            <a:r>
              <a:rPr lang="en-US" dirty="0" err="1" smtClean="0"/>
              <a:t>TaskScheduler.Current</a:t>
            </a:r>
            <a:r>
              <a:rPr lang="en-US" dirty="0" smtClean="0"/>
              <a:t>.</a:t>
            </a:r>
          </a:p>
        </p:txBody>
      </p:sp>
      <p:sp>
        <p:nvSpPr>
          <p:cNvPr id="4" name="Slide Number Placeholder 3"/>
          <p:cNvSpPr>
            <a:spLocks noGrp="1"/>
          </p:cNvSpPr>
          <p:nvPr>
            <p:ph type="sldNum" sz="quarter" idx="10"/>
          </p:nvPr>
        </p:nvSpPr>
        <p:spPr/>
        <p:txBody>
          <a:bodyPr/>
          <a:lstStyle/>
          <a:p>
            <a:fld id="{94CE3395-F8FF-4336-B2AA-E15575B990E7}" type="slidenum">
              <a:rPr lang="en-US" smtClean="0"/>
              <a:t>19</a:t>
            </a:fld>
            <a:endParaRPr lang="en-US" dirty="0"/>
          </a:p>
        </p:txBody>
      </p:sp>
    </p:spTree>
    <p:extLst>
      <p:ext uri="{BB962C8B-B14F-4D97-AF65-F5344CB8AC3E}">
        <p14:creationId xmlns:p14="http://schemas.microsoft.com/office/powerpoint/2010/main" val="2995463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An</a:t>
            </a:r>
            <a:r>
              <a:rPr lang="en-US" baseline="0" dirty="0" smtClean="0"/>
              <a:t> </a:t>
            </a:r>
            <a:r>
              <a:rPr lang="en-US" baseline="0" dirty="0" err="1" smtClean="0"/>
              <a:t>async</a:t>
            </a:r>
            <a:r>
              <a:rPr lang="en-US" baseline="0" dirty="0" smtClean="0"/>
              <a:t> method may return Task or Task&lt;T&gt; (or void).</a:t>
            </a:r>
          </a:p>
          <a:p>
            <a:pPr marL="171450" indent="-171450">
              <a:buFont typeface="Arial" panose="020B0604020202020204" pitchFamily="34" charset="0"/>
              <a:buChar char="•"/>
            </a:pPr>
            <a:r>
              <a:rPr lang="en-US" baseline="0" dirty="0" smtClean="0"/>
              <a:t>Use </a:t>
            </a:r>
            <a:r>
              <a:rPr lang="en-US" baseline="0" dirty="0" err="1" smtClean="0"/>
              <a:t>async</a:t>
            </a:r>
            <a:r>
              <a:rPr lang="en-US" baseline="0" dirty="0" smtClean="0"/>
              <a:t> Task if you have nothing to return.</a:t>
            </a:r>
          </a:p>
          <a:p>
            <a:pPr marL="171450" indent="-171450">
              <a:buFont typeface="Arial" panose="020B0604020202020204" pitchFamily="34" charset="0"/>
              <a:buChar char="•"/>
            </a:pPr>
            <a:r>
              <a:rPr lang="en-US" baseline="0" dirty="0" smtClean="0"/>
              <a:t>Use </a:t>
            </a:r>
            <a:r>
              <a:rPr lang="en-US" baseline="0" dirty="0" err="1" smtClean="0"/>
              <a:t>async</a:t>
            </a:r>
            <a:r>
              <a:rPr lang="en-US" baseline="0" dirty="0" smtClean="0"/>
              <a:t> Task&lt;T&gt; if you have a return value.</a:t>
            </a:r>
          </a:p>
          <a:p>
            <a:pPr marL="171450" indent="-171450">
              <a:buFont typeface="Arial" panose="020B0604020202020204" pitchFamily="34" charset="0"/>
              <a:buChar char="•"/>
            </a:pPr>
            <a:r>
              <a:rPr lang="en-US" baseline="0" dirty="0" smtClean="0"/>
              <a:t>- Note that the return type is </a:t>
            </a:r>
            <a:r>
              <a:rPr lang="en-US" baseline="0" dirty="0" err="1" smtClean="0"/>
              <a:t>int</a:t>
            </a:r>
            <a:r>
              <a:rPr lang="en-US" baseline="0" dirty="0" smtClean="0"/>
              <a:t> while the method return type is Task&lt;</a:t>
            </a:r>
            <a:r>
              <a:rPr lang="en-US" baseline="0" dirty="0" err="1" smtClean="0"/>
              <a:t>int</a:t>
            </a:r>
            <a:r>
              <a:rPr lang="en-US" baseline="0" dirty="0" smtClean="0"/>
              <a:t>&gt;. You don’t return a task object directly if the method is marked </a:t>
            </a:r>
            <a:r>
              <a:rPr lang="en-US" baseline="0" dirty="0" err="1" smtClean="0"/>
              <a:t>async</a:t>
            </a:r>
            <a:r>
              <a:rPr lang="en-US" baseline="0" dirty="0" smtClean="0"/>
              <a:t>.</a:t>
            </a:r>
          </a:p>
          <a:p>
            <a:pPr marL="171450" indent="-171450">
              <a:buFont typeface="Arial" panose="020B0604020202020204" pitchFamily="34" charset="0"/>
              <a:buChar char="•"/>
            </a:pPr>
            <a:r>
              <a:rPr lang="en-US" baseline="0" dirty="0" smtClean="0"/>
              <a:t>Avoid </a:t>
            </a:r>
            <a:r>
              <a:rPr lang="en-US" baseline="0" dirty="0" err="1" smtClean="0"/>
              <a:t>async</a:t>
            </a:r>
            <a:r>
              <a:rPr lang="en-US" baseline="0" dirty="0" smtClean="0"/>
              <a:t> void.</a:t>
            </a:r>
          </a:p>
        </p:txBody>
      </p:sp>
      <p:sp>
        <p:nvSpPr>
          <p:cNvPr id="4" name="Slide Number Placeholder 3"/>
          <p:cNvSpPr>
            <a:spLocks noGrp="1"/>
          </p:cNvSpPr>
          <p:nvPr>
            <p:ph type="sldNum" sz="quarter" idx="10"/>
          </p:nvPr>
        </p:nvSpPr>
        <p:spPr/>
        <p:txBody>
          <a:bodyPr/>
          <a:lstStyle/>
          <a:p>
            <a:fld id="{94CE3395-F8FF-4336-B2AA-E15575B990E7}" type="slidenum">
              <a:rPr lang="en-US" smtClean="0"/>
              <a:t>20</a:t>
            </a:fld>
            <a:endParaRPr lang="en-US" dirty="0"/>
          </a:p>
        </p:txBody>
      </p:sp>
    </p:spTree>
    <p:extLst>
      <p:ext uri="{BB962C8B-B14F-4D97-AF65-F5344CB8AC3E}">
        <p14:creationId xmlns:p14="http://schemas.microsoft.com/office/powerpoint/2010/main" val="4007266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21</a:t>
            </a:fld>
            <a:endParaRPr lang="en-US" dirty="0"/>
          </a:p>
        </p:txBody>
      </p:sp>
    </p:spTree>
    <p:extLst>
      <p:ext uri="{BB962C8B-B14F-4D97-AF65-F5344CB8AC3E}">
        <p14:creationId xmlns:p14="http://schemas.microsoft.com/office/powerpoint/2010/main" val="1734430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Asynchronous is</a:t>
            </a:r>
            <a:r>
              <a:rPr lang="en-US" baseline="0" dirty="0" smtClean="0"/>
              <a:t> a form of concurrency </a:t>
            </a:r>
            <a:r>
              <a:rPr lang="en-US" i="1" baseline="0" dirty="0" smtClean="0"/>
              <a:t>without</a:t>
            </a:r>
            <a:r>
              <a:rPr lang="en-US" baseline="0" dirty="0" smtClean="0"/>
              <a:t> using threads.</a:t>
            </a:r>
          </a:p>
          <a:p>
            <a:endParaRPr lang="en-US" baseline="0" dirty="0" smtClean="0"/>
          </a:p>
          <a:p>
            <a:r>
              <a:rPr lang="en-US" baseline="0" dirty="0" smtClean="0"/>
              <a:t>Instead, asynchronous code registers a callback/future as a “bookmark” and </a:t>
            </a:r>
            <a:r>
              <a:rPr lang="en-US" i="1" baseline="0" dirty="0" smtClean="0"/>
              <a:t>frees</a:t>
            </a:r>
            <a:r>
              <a:rPr lang="en-US" baseline="0" dirty="0" smtClean="0"/>
              <a:t> the current thread to do other work.</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22</a:t>
            </a:fld>
            <a:endParaRPr lang="en-US" dirty="0"/>
          </a:p>
        </p:txBody>
      </p:sp>
    </p:spTree>
    <p:extLst>
      <p:ext uri="{BB962C8B-B14F-4D97-AF65-F5344CB8AC3E}">
        <p14:creationId xmlns:p14="http://schemas.microsoft.com/office/powerpoint/2010/main" val="3197589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ideal I/O scenario for .NET I/O that uses the standard IOCP/OVERLAPPED system.</a:t>
            </a:r>
          </a:p>
          <a:p>
            <a:endParaRPr lang="en-US" dirty="0" smtClean="0"/>
          </a:p>
          <a:p>
            <a:r>
              <a:rPr lang="en-US" dirty="0" smtClean="0"/>
              <a:t>IRP</a:t>
            </a:r>
            <a:r>
              <a:rPr lang="en-US" baseline="0" dirty="0" smtClean="0"/>
              <a:t> = I/O Request Packet</a:t>
            </a:r>
          </a:p>
          <a:p>
            <a:r>
              <a:rPr lang="en-US" baseline="0" dirty="0" smtClean="0"/>
              <a:t>ISR = Interrupt Service Request</a:t>
            </a:r>
          </a:p>
          <a:p>
            <a:r>
              <a:rPr lang="en-US" baseline="0" dirty="0" smtClean="0"/>
              <a:t>DPC = Deferred Procedure Call</a:t>
            </a:r>
          </a:p>
          <a:p>
            <a:r>
              <a:rPr lang="en-US" baseline="0" dirty="0" smtClean="0"/>
              <a:t>APC = Asynchronous Procedure Call</a:t>
            </a:r>
          </a:p>
          <a:p>
            <a:r>
              <a:rPr lang="en-US" baseline="0" dirty="0" smtClean="0"/>
              <a:t>IOCP = I/O Completion Port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23</a:t>
            </a:fld>
            <a:endParaRPr lang="en-US" dirty="0"/>
          </a:p>
        </p:txBody>
      </p:sp>
    </p:spTree>
    <p:extLst>
      <p:ext uri="{BB962C8B-B14F-4D97-AF65-F5344CB8AC3E}">
        <p14:creationId xmlns:p14="http://schemas.microsoft.com/office/powerpoint/2010/main" val="85623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4</a:t>
            </a:fld>
            <a:endParaRPr lang="en-US" dirty="0"/>
          </a:p>
        </p:txBody>
      </p:sp>
    </p:spTree>
    <p:extLst>
      <p:ext uri="{BB962C8B-B14F-4D97-AF65-F5344CB8AC3E}">
        <p14:creationId xmlns:p14="http://schemas.microsoft.com/office/powerpoint/2010/main" val="2082955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TPL </a:t>
            </a:r>
            <a:r>
              <a:rPr lang="en-US" dirty="0" err="1" smtClean="0"/>
              <a:t>devs</a:t>
            </a:r>
            <a:r>
              <a:rPr lang="en-US" dirty="0" smtClean="0"/>
              <a:t>: Task (as used by the TPL)</a:t>
            </a:r>
            <a:r>
              <a:rPr lang="en-US" baseline="0" dirty="0" smtClean="0"/>
              <a:t> is completely different than Task (as used by </a:t>
            </a:r>
            <a:r>
              <a:rPr lang="en-US" baseline="0" dirty="0" err="1" smtClean="0"/>
              <a:t>async</a:t>
            </a:r>
            <a:r>
              <a:rPr lang="en-US" baseline="0" dirty="0" smtClean="0"/>
              <a:t>).</a:t>
            </a:r>
          </a:p>
          <a:p>
            <a:endParaRPr lang="en-US" baseline="0" dirty="0" smtClean="0"/>
          </a:p>
          <a:p>
            <a:r>
              <a:rPr lang="en-US" dirty="0" smtClean="0"/>
              <a:t>For newbie </a:t>
            </a:r>
            <a:r>
              <a:rPr lang="en-US" dirty="0" err="1" smtClean="0"/>
              <a:t>devs</a:t>
            </a:r>
            <a:r>
              <a:rPr lang="en-US" dirty="0" smtClean="0"/>
              <a:t>: Task has a lot of baggage</a:t>
            </a:r>
            <a:r>
              <a:rPr lang="en-US" baseline="0" dirty="0" smtClean="0"/>
              <a:t> from the TPL; most members should just not be used.</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24</a:t>
            </a:fld>
            <a:endParaRPr lang="en-US" dirty="0"/>
          </a:p>
        </p:txBody>
      </p:sp>
    </p:spTree>
    <p:extLst>
      <p:ext uri="{BB962C8B-B14F-4D97-AF65-F5344CB8AC3E}">
        <p14:creationId xmlns:p14="http://schemas.microsoft.com/office/powerpoint/2010/main" val="2734589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Dataflow doesn’t really fit into this slide. IT GOES EVERYWHERE!</a:t>
            </a:r>
          </a:p>
          <a:p>
            <a:endParaRPr lang="en-US" dirty="0" smtClean="0"/>
          </a:p>
          <a:p>
            <a:r>
              <a:rPr lang="en-US" dirty="0" err="1" smtClean="0"/>
              <a:t>Dataflow’s</a:t>
            </a:r>
            <a:r>
              <a:rPr lang="en-US" dirty="0" smtClean="0"/>
              <a:t> all like “hey, I’m Reactive</a:t>
            </a:r>
            <a:r>
              <a:rPr lang="en-US" baseline="0" dirty="0" smtClean="0"/>
              <a:t> and Asynchronous and Multithreaded and Parallel! </a:t>
            </a:r>
            <a:r>
              <a:rPr lang="en-US" baseline="0" dirty="0" err="1" smtClean="0"/>
              <a:t>Whaaat</a:t>
            </a:r>
            <a:r>
              <a:rPr lang="en-US" baseline="0" dirty="0" smtClean="0"/>
              <a:t>?”</a:t>
            </a:r>
            <a:endParaRPr lang="en-US" dirty="0" smtClean="0"/>
          </a:p>
          <a:p>
            <a:endParaRPr lang="en-US" dirty="0" smtClean="0"/>
          </a:p>
          <a:p>
            <a:r>
              <a:rPr lang="en-US" dirty="0" smtClean="0"/>
              <a:t>That means it’s got tons of buttons and crazy options for doing practically anything.</a:t>
            </a:r>
            <a:r>
              <a:rPr lang="en-US" baseline="0" dirty="0" smtClean="0"/>
              <a:t> And it also goes really fast.</a:t>
            </a:r>
            <a:endParaRPr lang="en-US"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26</a:t>
            </a:fld>
            <a:endParaRPr lang="en-US" dirty="0"/>
          </a:p>
        </p:txBody>
      </p:sp>
    </p:spTree>
    <p:extLst>
      <p:ext uri="{BB962C8B-B14F-4D97-AF65-F5344CB8AC3E}">
        <p14:creationId xmlns:p14="http://schemas.microsoft.com/office/powerpoint/2010/main" val="3836008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27</a:t>
            </a:fld>
            <a:endParaRPr lang="en-US" dirty="0"/>
          </a:p>
        </p:txBody>
      </p:sp>
    </p:spTree>
    <p:extLst>
      <p:ext uri="{BB962C8B-B14F-4D97-AF65-F5344CB8AC3E}">
        <p14:creationId xmlns:p14="http://schemas.microsoft.com/office/powerpoint/2010/main" val="2373687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Blocks</a:t>
            </a:r>
            <a:r>
              <a:rPr lang="en-US" baseline="0" dirty="0" smtClean="0"/>
              <a:t> are very independent by default.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28</a:t>
            </a:fld>
            <a:endParaRPr lang="en-US" dirty="0"/>
          </a:p>
        </p:txBody>
      </p:sp>
    </p:spTree>
    <p:extLst>
      <p:ext uri="{BB962C8B-B14F-4D97-AF65-F5344CB8AC3E}">
        <p14:creationId xmlns:p14="http://schemas.microsoft.com/office/powerpoint/2010/main" val="572396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“Fork” blocks include </a:t>
            </a:r>
            <a:r>
              <a:rPr lang="en-US" dirty="0" err="1" smtClean="0"/>
              <a:t>BroadcastBlock</a:t>
            </a:r>
            <a:r>
              <a:rPr lang="en-US" baseline="0" dirty="0" smtClean="0"/>
              <a:t> and </a:t>
            </a:r>
            <a:r>
              <a:rPr lang="en-US" baseline="0" dirty="0" err="1" smtClean="0"/>
              <a:t>WriteOnceBlock</a:t>
            </a:r>
            <a:r>
              <a:rPr lang="en-US" baseline="0" dirty="0" smtClean="0"/>
              <a:t>.</a:t>
            </a:r>
          </a:p>
          <a:p>
            <a:r>
              <a:rPr lang="en-US" baseline="0" dirty="0" smtClean="0"/>
              <a:t>“Join” blocks include </a:t>
            </a:r>
            <a:r>
              <a:rPr lang="en-US" baseline="0" dirty="0" err="1" smtClean="0"/>
              <a:t>BatchBlock</a:t>
            </a:r>
            <a:r>
              <a:rPr lang="en-US" baseline="0" dirty="0" smtClean="0"/>
              <a:t>, </a:t>
            </a:r>
            <a:r>
              <a:rPr lang="en-US" baseline="0" dirty="0" err="1" smtClean="0"/>
              <a:t>JoinBlock</a:t>
            </a:r>
            <a:r>
              <a:rPr lang="en-US" baseline="0" dirty="0" smtClean="0"/>
              <a:t>, </a:t>
            </a:r>
            <a:r>
              <a:rPr lang="en-US" baseline="0" dirty="0" err="1" smtClean="0"/>
              <a:t>BatchedJoinBlock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29</a:t>
            </a:fld>
            <a:endParaRPr lang="en-US" dirty="0"/>
          </a:p>
        </p:txBody>
      </p:sp>
    </p:spTree>
    <p:extLst>
      <p:ext uri="{BB962C8B-B14F-4D97-AF65-F5344CB8AC3E}">
        <p14:creationId xmlns:p14="http://schemas.microsoft.com/office/powerpoint/2010/main" val="1214782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 Complete() on the </a:t>
            </a:r>
            <a:r>
              <a:rPr lang="en-US" i="1" dirty="0" smtClean="0"/>
              <a:t>first input </a:t>
            </a:r>
            <a:r>
              <a:rPr lang="en-US" dirty="0" smtClean="0"/>
              <a:t>block when you’re done sending data.</a:t>
            </a:r>
          </a:p>
          <a:p>
            <a:r>
              <a:rPr lang="en-US" dirty="0" smtClean="0"/>
              <a:t>Wait for the</a:t>
            </a:r>
            <a:r>
              <a:rPr lang="en-US" baseline="0" dirty="0" smtClean="0"/>
              <a:t> Completion task on the </a:t>
            </a:r>
            <a:r>
              <a:rPr lang="en-US" i="1" baseline="0" dirty="0" smtClean="0"/>
              <a:t>last output </a:t>
            </a:r>
            <a:r>
              <a:rPr lang="en-US" baseline="0" dirty="0" smtClean="0"/>
              <a:t>block to ensure it’s all done.</a:t>
            </a:r>
          </a:p>
          <a:p>
            <a:endParaRPr lang="en-US" baseline="0" dirty="0" smtClean="0"/>
          </a:p>
          <a:p>
            <a:r>
              <a:rPr lang="en-US" b="1" baseline="0" dirty="0" smtClean="0"/>
              <a:t>Another demo!</a:t>
            </a:r>
            <a:endParaRPr lang="en-US" b="1" dirty="0"/>
          </a:p>
        </p:txBody>
      </p:sp>
      <p:sp>
        <p:nvSpPr>
          <p:cNvPr id="4" name="Slide Number Placeholder 3"/>
          <p:cNvSpPr>
            <a:spLocks noGrp="1"/>
          </p:cNvSpPr>
          <p:nvPr>
            <p:ph type="sldNum" sz="quarter" idx="10"/>
          </p:nvPr>
        </p:nvSpPr>
        <p:spPr/>
        <p:txBody>
          <a:bodyPr/>
          <a:lstStyle/>
          <a:p>
            <a:fld id="{94CE3395-F8FF-4336-B2AA-E15575B990E7}" type="slidenum">
              <a:rPr lang="en-US" smtClean="0"/>
              <a:t>30</a:t>
            </a:fld>
            <a:endParaRPr lang="en-US" dirty="0"/>
          </a:p>
        </p:txBody>
      </p:sp>
    </p:spTree>
    <p:extLst>
      <p:ext uri="{BB962C8B-B14F-4D97-AF65-F5344CB8AC3E}">
        <p14:creationId xmlns:p14="http://schemas.microsoft.com/office/powerpoint/2010/main" val="1980140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32</a:t>
            </a:fld>
            <a:endParaRPr lang="en-US" dirty="0"/>
          </a:p>
        </p:txBody>
      </p:sp>
    </p:spTree>
    <p:extLst>
      <p:ext uri="{BB962C8B-B14F-4D97-AF65-F5344CB8AC3E}">
        <p14:creationId xmlns:p14="http://schemas.microsoft.com/office/powerpoint/2010/main" val="603719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Feels like an uphill</a:t>
            </a:r>
            <a:r>
              <a:rPr lang="en-US" baseline="0" dirty="0" smtClean="0"/>
              <a:t> climb.</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33</a:t>
            </a:fld>
            <a:endParaRPr lang="en-US" dirty="0"/>
          </a:p>
        </p:txBody>
      </p:sp>
    </p:spTree>
    <p:extLst>
      <p:ext uri="{BB962C8B-B14F-4D97-AF65-F5344CB8AC3E}">
        <p14:creationId xmlns:p14="http://schemas.microsoft.com/office/powerpoint/2010/main" val="2287262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Rx treats events as a </a:t>
            </a:r>
            <a:r>
              <a:rPr lang="en-US" i="1" dirty="0" smtClean="0"/>
              <a:t>data</a:t>
            </a:r>
            <a:r>
              <a:rPr lang="en-US" dirty="0" smtClean="0"/>
              <a:t> source.</a:t>
            </a:r>
          </a:p>
          <a:p>
            <a:endParaRPr lang="en-US" dirty="0" smtClean="0"/>
          </a:p>
          <a:p>
            <a:r>
              <a:rPr lang="en-US" dirty="0" smtClean="0"/>
              <a:t>The standard</a:t>
            </a:r>
            <a:r>
              <a:rPr lang="en-US" baseline="0" dirty="0" smtClean="0"/>
              <a:t> </a:t>
            </a:r>
            <a:r>
              <a:rPr lang="en-US" baseline="0" dirty="0" err="1" smtClean="0"/>
              <a:t>IEnumerable</a:t>
            </a:r>
            <a:r>
              <a:rPr lang="en-US" baseline="0" dirty="0" smtClean="0"/>
              <a:t> is a Pull system; the </a:t>
            </a:r>
            <a:r>
              <a:rPr lang="en-US" baseline="0" dirty="0" err="1" smtClean="0"/>
              <a:t>foreach</a:t>
            </a:r>
            <a:r>
              <a:rPr lang="en-US" baseline="0" dirty="0" smtClean="0"/>
              <a:t> loop pulls each data item out of the sequence.</a:t>
            </a:r>
          </a:p>
          <a:p>
            <a:endParaRPr lang="en-US" baseline="0" dirty="0" smtClean="0"/>
          </a:p>
          <a:p>
            <a:r>
              <a:rPr lang="en-US" baseline="0" dirty="0" smtClean="0"/>
              <a:t>Observables are a Push system; the system reacts to the data items as they arrive.</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34</a:t>
            </a:fld>
            <a:endParaRPr lang="en-US" dirty="0"/>
          </a:p>
        </p:txBody>
      </p:sp>
    </p:spTree>
    <p:extLst>
      <p:ext uri="{BB962C8B-B14F-4D97-AF65-F5344CB8AC3E}">
        <p14:creationId xmlns:p14="http://schemas.microsoft.com/office/powerpoint/2010/main" val="2270392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Cold sequences are like an HTTP request; the subscription causes the request to be sent.</a:t>
            </a:r>
          </a:p>
          <a:p>
            <a:endParaRPr lang="en-US" dirty="0" smtClean="0"/>
          </a:p>
          <a:p>
            <a:r>
              <a:rPr lang="en-US" dirty="0" smtClean="0"/>
              <a:t>Hot</a:t>
            </a:r>
            <a:r>
              <a:rPr lang="en-US" baseline="0" dirty="0" smtClean="0"/>
              <a:t> sequences are like mouse movements; they are always going on, even if no one is subscribed.</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35</a:t>
            </a:fld>
            <a:endParaRPr lang="en-US" dirty="0"/>
          </a:p>
        </p:txBody>
      </p:sp>
    </p:spTree>
    <p:extLst>
      <p:ext uri="{BB962C8B-B14F-4D97-AF65-F5344CB8AC3E}">
        <p14:creationId xmlns:p14="http://schemas.microsoft.com/office/powerpoint/2010/main" val="2556313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is mostly about terminology, and there’s no definite standard or consensus yet.</a:t>
            </a:r>
          </a:p>
          <a:p>
            <a:endParaRPr lang="en-US" dirty="0" smtClean="0"/>
          </a:p>
          <a:p>
            <a:pPr marL="171450" indent="-171450">
              <a:buFont typeface="Arial" panose="020B0604020202020204" pitchFamily="34" charset="0"/>
              <a:buChar char="•"/>
            </a:pPr>
            <a:r>
              <a:rPr lang="en-US" dirty="0" smtClean="0"/>
              <a:t>I prefer to use the term “concurrency” for multiple things happening </a:t>
            </a:r>
            <a:r>
              <a:rPr lang="en-US" i="1" dirty="0" smtClean="0"/>
              <a:t>at the same time</a:t>
            </a:r>
            <a:r>
              <a:rPr lang="en-US" i="0" baseline="0" dirty="0" smtClean="0"/>
              <a:t> (e.g., DB/UI, ASP.NET server requests)</a:t>
            </a:r>
            <a:r>
              <a:rPr lang="en-US" dirty="0" smtClean="0"/>
              <a:t>.</a:t>
            </a:r>
          </a:p>
          <a:p>
            <a:pPr marL="171450" indent="-171450">
              <a:buFont typeface="Arial" panose="020B0604020202020204" pitchFamily="34" charset="0"/>
              <a:buChar char="•"/>
            </a:pPr>
            <a:r>
              <a:rPr lang="en-US" dirty="0" smtClean="0"/>
              <a:t>Multithreading</a:t>
            </a:r>
            <a:r>
              <a:rPr lang="en-US" baseline="0" dirty="0" smtClean="0"/>
              <a:t> is one way to get concurrency; e.g., ASP.NET will handle multiple requests on different threads by default.</a:t>
            </a:r>
            <a:endParaRPr lang="en-US" dirty="0" smtClean="0"/>
          </a:p>
          <a:p>
            <a:pPr marL="171450" indent="-171450">
              <a:buFont typeface="Arial" panose="020B0604020202020204" pitchFamily="34" charset="0"/>
              <a:buChar char="•"/>
            </a:pPr>
            <a:r>
              <a:rPr lang="en-US" dirty="0" smtClean="0"/>
              <a:t>“Parallelism” is parallel</a:t>
            </a:r>
            <a:r>
              <a:rPr lang="en-US" baseline="0" dirty="0" smtClean="0"/>
              <a:t> processing, one type of multithreading. E.g.,</a:t>
            </a:r>
            <a:r>
              <a:rPr lang="en-US" dirty="0" smtClean="0"/>
              <a:t> Parallel LINQ and the Parallel Task Library.</a:t>
            </a:r>
          </a:p>
          <a:p>
            <a:pPr marL="171450" indent="-171450">
              <a:buFont typeface="Arial" panose="020B0604020202020204" pitchFamily="34" charset="0"/>
              <a:buChar char="•"/>
            </a:pPr>
            <a:r>
              <a:rPr lang="en-US" dirty="0" err="1" smtClean="0"/>
              <a:t>Asynchronicity</a:t>
            </a:r>
            <a:r>
              <a:rPr lang="en-US" dirty="0" smtClean="0"/>
              <a:t> is a</a:t>
            </a:r>
            <a:r>
              <a:rPr lang="en-US" baseline="0" dirty="0" smtClean="0"/>
              <a:t> way to get concurrency </a:t>
            </a:r>
            <a:r>
              <a:rPr lang="en-US" i="1" baseline="0" dirty="0" smtClean="0"/>
              <a:t>without</a:t>
            </a:r>
            <a:r>
              <a:rPr lang="en-US" baseline="0" dirty="0" smtClean="0"/>
              <a:t> multithreading. “There is no thread”.</a:t>
            </a:r>
          </a:p>
          <a:p>
            <a:pPr marL="171450" indent="-171450">
              <a:buFont typeface="Arial" panose="020B0604020202020204" pitchFamily="34" charset="0"/>
              <a:buChar char="•"/>
            </a:pPr>
            <a:r>
              <a:rPr lang="en-US" baseline="0" dirty="0" smtClean="0"/>
              <a:t>Multithreading and Parallelism are colored red because you usually don’t want them on ASP.NET.</a:t>
            </a:r>
            <a:br>
              <a:rPr lang="en-US" baseline="0" dirty="0" smtClean="0"/>
            </a:br>
            <a:r>
              <a:rPr lang="en-US" baseline="0" dirty="0" smtClean="0"/>
              <a:t>Instead, embrace the parallelism already provided by the platform (ASP.NET).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5</a:t>
            </a:fld>
            <a:endParaRPr lang="en-US" dirty="0"/>
          </a:p>
        </p:txBody>
      </p:sp>
    </p:spTree>
    <p:extLst>
      <p:ext uri="{BB962C8B-B14F-4D97-AF65-F5344CB8AC3E}">
        <p14:creationId xmlns:p14="http://schemas.microsoft.com/office/powerpoint/2010/main" val="1147060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Standard LINQ operators such as Where and</a:t>
            </a:r>
            <a:r>
              <a:rPr lang="en-US" b="0" baseline="0" dirty="0" smtClean="0"/>
              <a:t> Select work as expected.</a:t>
            </a:r>
            <a:endParaRPr lang="en-US" b="0" dirty="0" smtClean="0"/>
          </a:p>
          <a:p>
            <a:endParaRPr lang="en-US" b="1" dirty="0" smtClean="0"/>
          </a:p>
          <a:p>
            <a:r>
              <a:rPr lang="en-US" b="1" dirty="0" smtClean="0"/>
              <a:t>Also as a demo!</a:t>
            </a:r>
            <a:endParaRPr lang="en-US" b="1" dirty="0"/>
          </a:p>
        </p:txBody>
      </p:sp>
      <p:sp>
        <p:nvSpPr>
          <p:cNvPr id="4" name="Slide Number Placeholder 3"/>
          <p:cNvSpPr>
            <a:spLocks noGrp="1"/>
          </p:cNvSpPr>
          <p:nvPr>
            <p:ph type="sldNum" sz="quarter" idx="10"/>
          </p:nvPr>
        </p:nvSpPr>
        <p:spPr/>
        <p:txBody>
          <a:bodyPr/>
          <a:lstStyle/>
          <a:p>
            <a:fld id="{94CE3395-F8FF-4336-B2AA-E15575B990E7}" type="slidenum">
              <a:rPr lang="en-US" smtClean="0"/>
              <a:t>36</a:t>
            </a:fld>
            <a:endParaRPr lang="en-US" dirty="0"/>
          </a:p>
        </p:txBody>
      </p:sp>
    </p:spTree>
    <p:extLst>
      <p:ext uri="{BB962C8B-B14F-4D97-AF65-F5344CB8AC3E}">
        <p14:creationId xmlns:p14="http://schemas.microsoft.com/office/powerpoint/2010/main" val="21850747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Observables are what events really should be:</a:t>
            </a:r>
          </a:p>
          <a:p>
            <a:pPr marL="171450" indent="-171450">
              <a:buFont typeface="Arial" panose="020B0604020202020204" pitchFamily="34" charset="0"/>
              <a:buChar char="•"/>
            </a:pPr>
            <a:r>
              <a:rPr lang="en-US" dirty="0" smtClean="0"/>
              <a:t>Clean,</a:t>
            </a:r>
            <a:r>
              <a:rPr lang="en-US" baseline="0" dirty="0" smtClean="0"/>
              <a:t> disposable subscriptions.</a:t>
            </a:r>
          </a:p>
          <a:p>
            <a:pPr marL="171450" indent="-171450">
              <a:buFont typeface="Arial" panose="020B0604020202020204" pitchFamily="34" charset="0"/>
              <a:buChar char="•"/>
            </a:pPr>
            <a:r>
              <a:rPr lang="en-US" baseline="0" dirty="0" smtClean="0"/>
              <a:t>Well-defined threading semantics (e.g., no EBAP necessary) including shutdown semantics (unsolvable problem for raw events).</a:t>
            </a:r>
            <a:endParaRPr lang="en-US" dirty="0" smtClean="0"/>
          </a:p>
          <a:p>
            <a:endParaRPr lang="en-US" dirty="0" smtClean="0"/>
          </a:p>
          <a:p>
            <a:r>
              <a:rPr lang="en-US" dirty="0" smtClean="0"/>
              <a:t>The Rx Scheduler abstraction is used in unit testing.</a:t>
            </a:r>
          </a:p>
          <a:p>
            <a:r>
              <a:rPr lang="en-US" dirty="0" smtClean="0"/>
              <a:t>All of Rx was designed to be unit testable.</a:t>
            </a:r>
            <a:r>
              <a:rPr lang="en-US" baseline="0" dirty="0" smtClean="0"/>
              <a:t> Testing FTW!</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37</a:t>
            </a:fld>
            <a:endParaRPr lang="en-US" dirty="0"/>
          </a:p>
        </p:txBody>
      </p:sp>
    </p:spTree>
    <p:extLst>
      <p:ext uri="{BB962C8B-B14F-4D97-AF65-F5344CB8AC3E}">
        <p14:creationId xmlns:p14="http://schemas.microsoft.com/office/powerpoint/2010/main" val="194457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Rx </a:t>
            </a:r>
            <a:r>
              <a:rPr lang="en-US" i="1" dirty="0" smtClean="0"/>
              <a:t>really</a:t>
            </a:r>
            <a:r>
              <a:rPr lang="en-US" dirty="0" smtClean="0"/>
              <a:t> shines when it comes to </a:t>
            </a:r>
            <a:r>
              <a:rPr lang="en-US" i="1" dirty="0" smtClean="0"/>
              <a:t>time!</a:t>
            </a:r>
          </a:p>
          <a:p>
            <a:endParaRPr lang="en-US" dirty="0" smtClean="0"/>
          </a:p>
          <a:p>
            <a:r>
              <a:rPr lang="en-US" dirty="0" smtClean="0"/>
              <a:t>Throttle: When an incoming event arrives, it resets the timeout window. When the timeout window expires, it publishes the last event value that arrived within the window.</a:t>
            </a:r>
          </a:p>
          <a:p>
            <a:endParaRPr lang="en-US" dirty="0" smtClean="0"/>
          </a:p>
          <a:p>
            <a:r>
              <a:rPr lang="en-US" dirty="0" smtClean="0"/>
              <a:t>Sample: Establishes a timeout period, and publishes the most recent value within that window each time the timeout expires. If there were no values received within the sample period, then no results are published for that period.</a:t>
            </a:r>
          </a:p>
        </p:txBody>
      </p:sp>
      <p:sp>
        <p:nvSpPr>
          <p:cNvPr id="4" name="Slide Number Placeholder 3"/>
          <p:cNvSpPr>
            <a:spLocks noGrp="1"/>
          </p:cNvSpPr>
          <p:nvPr>
            <p:ph type="sldNum" sz="quarter" idx="10"/>
          </p:nvPr>
        </p:nvSpPr>
        <p:spPr/>
        <p:txBody>
          <a:bodyPr/>
          <a:lstStyle/>
          <a:p>
            <a:fld id="{94CE3395-F8FF-4336-B2AA-E15575B990E7}" type="slidenum">
              <a:rPr lang="en-US" smtClean="0"/>
              <a:t>38</a:t>
            </a:fld>
            <a:endParaRPr lang="en-US" dirty="0"/>
          </a:p>
        </p:txBody>
      </p:sp>
    </p:spTree>
    <p:extLst>
      <p:ext uri="{BB962C8B-B14F-4D97-AF65-F5344CB8AC3E}">
        <p14:creationId xmlns:p14="http://schemas.microsoft.com/office/powerpoint/2010/main" val="3149371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cKcP</a:t>
            </a:r>
            <a:r>
              <a:rPr lang="en-US" dirty="0" smtClean="0"/>
              <a:t>, </a:t>
            </a:r>
            <a:r>
              <a:rPr lang="en-US" dirty="0" err="1" smtClean="0"/>
              <a:t>cKcN</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39</a:t>
            </a:fld>
            <a:endParaRPr lang="en-US" dirty="0"/>
          </a:p>
        </p:txBody>
      </p:sp>
    </p:spTree>
    <p:extLst>
      <p:ext uri="{BB962C8B-B14F-4D97-AF65-F5344CB8AC3E}">
        <p14:creationId xmlns:p14="http://schemas.microsoft.com/office/powerpoint/2010/main" val="4917714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40</a:t>
            </a:fld>
            <a:endParaRPr lang="en-US" dirty="0"/>
          </a:p>
        </p:txBody>
      </p:sp>
    </p:spTree>
    <p:extLst>
      <p:ext uri="{BB962C8B-B14F-4D97-AF65-F5344CB8AC3E}">
        <p14:creationId xmlns:p14="http://schemas.microsoft.com/office/powerpoint/2010/main" val="1696150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Is it</a:t>
            </a:r>
            <a:r>
              <a:rPr lang="en-US" baseline="0" dirty="0" smtClean="0"/>
              <a:t> CPU-bound (vs. I/O-bound or blocking)? Yes: Execute directly, </a:t>
            </a:r>
            <a:r>
              <a:rPr lang="en-US" baseline="0" dirty="0" err="1" smtClean="0"/>
              <a:t>Task.Run</a:t>
            </a:r>
            <a:r>
              <a:rPr lang="en-US" baseline="0" dirty="0" smtClean="0"/>
              <a:t>, or Parallel.</a:t>
            </a:r>
          </a:p>
          <a:p>
            <a:pPr marL="171450" indent="-171450">
              <a:buFont typeface="Arial" panose="020B0604020202020204" pitchFamily="34" charset="0"/>
              <a:buChar char="•"/>
            </a:pPr>
            <a:r>
              <a:rPr lang="en-US" baseline="0" dirty="0" smtClean="0"/>
              <a:t>Is it pull (start with completion, single result) or push (subscribe and receive updates)? Pull: Asynchronous. Push: Reactive.</a:t>
            </a:r>
          </a:p>
        </p:txBody>
      </p:sp>
      <p:sp>
        <p:nvSpPr>
          <p:cNvPr id="4" name="Slide Number Placeholder 3"/>
          <p:cNvSpPr>
            <a:spLocks noGrp="1"/>
          </p:cNvSpPr>
          <p:nvPr>
            <p:ph type="sldNum" sz="quarter" idx="10"/>
          </p:nvPr>
        </p:nvSpPr>
        <p:spPr/>
        <p:txBody>
          <a:bodyPr/>
          <a:lstStyle/>
          <a:p>
            <a:fld id="{94CE3395-F8FF-4336-B2AA-E15575B990E7}" type="slidenum">
              <a:rPr lang="en-US" smtClean="0"/>
              <a:t>44</a:t>
            </a:fld>
            <a:endParaRPr lang="en-US" dirty="0"/>
          </a:p>
        </p:txBody>
      </p:sp>
    </p:spTree>
    <p:extLst>
      <p:ext uri="{BB962C8B-B14F-4D97-AF65-F5344CB8AC3E}">
        <p14:creationId xmlns:p14="http://schemas.microsoft.com/office/powerpoint/2010/main" val="38545009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slides will be available for download tonight from my blog (blog.stephencleary.com).</a:t>
            </a:r>
          </a:p>
          <a:p>
            <a:endParaRPr lang="en-US" baseline="0" dirty="0" smtClean="0"/>
          </a:p>
          <a:p>
            <a:r>
              <a:rPr lang="en-US" baseline="0" dirty="0" smtClean="0"/>
              <a:t>Samples download includes both examples from my Parallel demo.</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46</a:t>
            </a:fld>
            <a:endParaRPr lang="en-US" dirty="0"/>
          </a:p>
        </p:txBody>
      </p:sp>
    </p:spTree>
    <p:extLst>
      <p:ext uri="{BB962C8B-B14F-4D97-AF65-F5344CB8AC3E}">
        <p14:creationId xmlns:p14="http://schemas.microsoft.com/office/powerpoint/2010/main" val="719321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a:t>
            </a:r>
            <a:r>
              <a:rPr lang="en-US" dirty="0" err="1" smtClean="0"/>
              <a:t>async</a:t>
            </a:r>
            <a:r>
              <a:rPr lang="en-US" dirty="0" smtClean="0"/>
              <a:t> intro contains links to other resources at the bottom.</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47</a:t>
            </a:fld>
            <a:endParaRPr lang="en-US" dirty="0"/>
          </a:p>
        </p:txBody>
      </p:sp>
    </p:spTree>
    <p:extLst>
      <p:ext uri="{BB962C8B-B14F-4D97-AF65-F5344CB8AC3E}">
        <p14:creationId xmlns:p14="http://schemas.microsoft.com/office/powerpoint/2010/main" val="24308115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 are available</a:t>
            </a:r>
            <a:r>
              <a:rPr lang="en-US" baseline="0" dirty="0" smtClean="0"/>
              <a:t> at StephenCleary.com - slides, example code, etc.</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48</a:t>
            </a:fld>
            <a:endParaRPr lang="en-US" dirty="0"/>
          </a:p>
        </p:txBody>
      </p:sp>
    </p:spTree>
    <p:extLst>
      <p:ext uri="{BB962C8B-B14F-4D97-AF65-F5344CB8AC3E}">
        <p14:creationId xmlns:p14="http://schemas.microsoft.com/office/powerpoint/2010/main" val="1830998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in terms of tasks,</a:t>
            </a:r>
            <a:r>
              <a:rPr lang="en-US" baseline="0" dirty="0" smtClean="0"/>
              <a:t> not threads. You have one (or many) tasks you need to do.</a:t>
            </a:r>
          </a:p>
          <a:p>
            <a:endParaRPr lang="en-US" baseline="0" dirty="0" smtClean="0"/>
          </a:p>
          <a:p>
            <a:r>
              <a:rPr lang="en-US" baseline="0" dirty="0" smtClean="0"/>
              <a:t>The </a:t>
            </a:r>
            <a:r>
              <a:rPr lang="en-US" baseline="0" dirty="0" err="1" smtClean="0"/>
              <a:t>ThreadPool</a:t>
            </a:r>
            <a:r>
              <a:rPr lang="en-US" baseline="0" dirty="0" smtClean="0"/>
              <a:t> will inject (or remove) threads as necessary, and it has work-stealing queues, heuristics to maximize cache hits per processor, and all kinds of stuff like that.</a:t>
            </a:r>
          </a:p>
          <a:p>
            <a:endParaRPr lang="en-US" baseline="0" dirty="0" smtClean="0"/>
          </a:p>
          <a:p>
            <a:r>
              <a:rPr lang="en-US" baseline="0" dirty="0" smtClean="0"/>
              <a:t>I have seen five custom thread pools. None of them were necessary, or even as good as the one built-in.</a:t>
            </a:r>
            <a:br>
              <a:rPr lang="en-US" baseline="0" dirty="0" smtClean="0"/>
            </a:br>
            <a:r>
              <a:rPr lang="en-US" baseline="0" dirty="0" smtClean="0"/>
              <a:t>Unless your company is in the </a:t>
            </a:r>
            <a:r>
              <a:rPr lang="en-US" i="1" baseline="0" dirty="0" smtClean="0"/>
              <a:t>business</a:t>
            </a:r>
            <a:r>
              <a:rPr lang="en-US" baseline="0" dirty="0" smtClean="0"/>
              <a:t> of selling thread pool libraries as a </a:t>
            </a:r>
            <a:r>
              <a:rPr lang="en-US" i="1" baseline="0" dirty="0" smtClean="0"/>
              <a:t>product</a:t>
            </a:r>
            <a:r>
              <a:rPr lang="en-US" baseline="0" dirty="0" smtClean="0"/>
              <a:t>, you shouldn’t be writing one.</a:t>
            </a:r>
          </a:p>
          <a:p>
            <a:endParaRPr lang="en-US" baseline="0" dirty="0" smtClean="0"/>
          </a:p>
          <a:p>
            <a:r>
              <a:rPr lang="en-US" baseline="0" dirty="0" smtClean="0"/>
              <a:t>Just TRUST the awesomeness of the built-in thread pool; have faith that it will work. You can always tweak it if you </a:t>
            </a:r>
            <a:r>
              <a:rPr lang="en-US" i="1" baseline="0" dirty="0" smtClean="0"/>
              <a:t>really</a:t>
            </a:r>
            <a:r>
              <a:rPr lang="en-US" baseline="0" dirty="0" smtClean="0"/>
              <a:t> need to.</a:t>
            </a:r>
          </a:p>
          <a:p>
            <a:endParaRPr lang="en-US" baseline="0" dirty="0" smtClean="0"/>
          </a:p>
          <a:p>
            <a:r>
              <a:rPr lang="en-US" baseline="0" dirty="0" err="1" smtClean="0"/>
              <a:t>Task.Run</a:t>
            </a:r>
            <a:r>
              <a:rPr lang="en-US" baseline="0" dirty="0" smtClean="0"/>
              <a:t> – almost the only modern “multithreading” you need.</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7</a:t>
            </a:fld>
            <a:endParaRPr lang="en-US" dirty="0"/>
          </a:p>
        </p:txBody>
      </p:sp>
    </p:spTree>
    <p:extLst>
      <p:ext uri="{BB962C8B-B14F-4D97-AF65-F5344CB8AC3E}">
        <p14:creationId xmlns:p14="http://schemas.microsoft.com/office/powerpoint/2010/main" val="2659835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Parallel programming is a way to abstract even further and – if possible – let a</a:t>
            </a:r>
            <a:r>
              <a:rPr lang="en-US" baseline="0" dirty="0" smtClean="0"/>
              <a:t> library create the </a:t>
            </a:r>
            <a:r>
              <a:rPr lang="en-US" i="1" baseline="0" dirty="0" smtClean="0"/>
              <a:t>tasks</a:t>
            </a:r>
            <a:r>
              <a:rPr lang="en-US" baseline="0" dirty="0" smtClean="0"/>
              <a:t> for you.</a:t>
            </a:r>
          </a:p>
          <a:p>
            <a:endParaRPr lang="en-US" baseline="0" dirty="0" smtClean="0"/>
          </a:p>
          <a:p>
            <a:r>
              <a:rPr lang="en-US" baseline="0" dirty="0" smtClean="0"/>
              <a:t>All operations should be Independent (as much as possible). Refactor to remove shared data. Use locks as a last resort.</a:t>
            </a:r>
          </a:p>
          <a:p>
            <a:endParaRPr lang="en-US" baseline="0" dirty="0" smtClean="0"/>
          </a:p>
          <a:p>
            <a:r>
              <a:rPr lang="en-US" baseline="0" dirty="0" smtClean="0"/>
              <a:t>You could consider Dynamic Parallelism as a form of Task Parallelism.</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8</a:t>
            </a:fld>
            <a:endParaRPr lang="en-US" dirty="0"/>
          </a:p>
        </p:txBody>
      </p:sp>
    </p:spTree>
    <p:extLst>
      <p:ext uri="{BB962C8B-B14F-4D97-AF65-F5344CB8AC3E}">
        <p14:creationId xmlns:p14="http://schemas.microsoft.com/office/powerpoint/2010/main" val="3008028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vast majority of Parallel code</a:t>
            </a:r>
            <a:r>
              <a:rPr lang="en-US" baseline="0" dirty="0" smtClean="0"/>
              <a:t> will use Data Parallelism.</a:t>
            </a:r>
          </a:p>
          <a:p>
            <a:endParaRPr lang="en-US" baseline="0" dirty="0" smtClean="0"/>
          </a:p>
          <a:p>
            <a:r>
              <a:rPr lang="en-US" baseline="0" dirty="0" smtClean="0"/>
              <a:t>Stop will stop executing a loop. Break will stop executing a loop </a:t>
            </a:r>
            <a:r>
              <a:rPr lang="en-US" i="1" baseline="0" dirty="0" smtClean="0"/>
              <a:t>after</a:t>
            </a:r>
            <a:r>
              <a:rPr lang="en-US" baseline="0" dirty="0" smtClean="0"/>
              <a:t> all “earlier” data has been processed.</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9</a:t>
            </a:fld>
            <a:endParaRPr lang="en-US" dirty="0"/>
          </a:p>
        </p:txBody>
      </p:sp>
    </p:spTree>
    <p:extLst>
      <p:ext uri="{BB962C8B-B14F-4D97-AF65-F5344CB8AC3E}">
        <p14:creationId xmlns:p14="http://schemas.microsoft.com/office/powerpoint/2010/main" val="3228160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f1/f2 can be,</a:t>
            </a:r>
            <a:r>
              <a:rPr lang="en-US" baseline="0" dirty="0" smtClean="0"/>
              <a:t> say “process the left branch of the binary tree” and “process the right branch of the binary tree”.</a:t>
            </a:r>
          </a:p>
          <a:p>
            <a:endParaRPr lang="en-US" baseline="0" dirty="0" smtClean="0"/>
          </a:p>
          <a:p>
            <a:r>
              <a:rPr lang="en-US" baseline="0" dirty="0" err="1" smtClean="0"/>
              <a:t>Parallel.Invoke</a:t>
            </a:r>
            <a:r>
              <a:rPr lang="en-US" baseline="0" dirty="0" smtClean="0"/>
              <a:t> can take any number of delegates.</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10</a:t>
            </a:fld>
            <a:endParaRPr lang="en-US" dirty="0"/>
          </a:p>
        </p:txBody>
      </p:sp>
    </p:spTree>
    <p:extLst>
      <p:ext uri="{BB962C8B-B14F-4D97-AF65-F5344CB8AC3E}">
        <p14:creationId xmlns:p14="http://schemas.microsoft.com/office/powerpoint/2010/main" val="1953325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t>
            </a:r>
            <a:r>
              <a:rPr lang="en-US" i="1" dirty="0" smtClean="0"/>
              <a:t>only</a:t>
            </a:r>
            <a:r>
              <a:rPr lang="en-US" dirty="0" smtClean="0"/>
              <a:t> modern scenario where </a:t>
            </a:r>
            <a:r>
              <a:rPr lang="en-US" baseline="0" dirty="0" err="1" smtClean="0"/>
              <a:t>Task.Factory.StartNew</a:t>
            </a:r>
            <a:r>
              <a:rPr lang="en-US" baseline="0" dirty="0" smtClean="0"/>
              <a:t> should be used.</a:t>
            </a:r>
          </a:p>
          <a:p>
            <a:r>
              <a:rPr lang="en-US" baseline="0" dirty="0" err="1" smtClean="0"/>
              <a:t>StartNew</a:t>
            </a:r>
            <a:r>
              <a:rPr lang="en-US" baseline="0" dirty="0" smtClean="0"/>
              <a:t> is </a:t>
            </a:r>
            <a:r>
              <a:rPr lang="en-US" i="1" baseline="0" dirty="0" smtClean="0"/>
              <a:t>very</a:t>
            </a:r>
            <a:r>
              <a:rPr lang="en-US" baseline="0" dirty="0" smtClean="0"/>
              <a:t> commonly misused on the Internet (most should use </a:t>
            </a:r>
            <a:r>
              <a:rPr lang="en-US" baseline="0" dirty="0" err="1" smtClean="0"/>
              <a:t>Task.Run</a:t>
            </a:r>
            <a:r>
              <a:rPr lang="en-US" baseline="0" dirty="0" smtClean="0"/>
              <a:t> instead).</a:t>
            </a:r>
          </a:p>
          <a:p>
            <a:endParaRPr lang="en-US" baseline="0" dirty="0" smtClean="0"/>
          </a:p>
          <a:p>
            <a:r>
              <a:rPr lang="en-US" baseline="0" dirty="0" smtClean="0"/>
              <a:t>E.g., doing some action for every node of an unbalanced tree or graph.</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11</a:t>
            </a:fld>
            <a:endParaRPr lang="en-US" dirty="0"/>
          </a:p>
        </p:txBody>
      </p:sp>
    </p:spTree>
    <p:extLst>
      <p:ext uri="{BB962C8B-B14F-4D97-AF65-F5344CB8AC3E}">
        <p14:creationId xmlns:p14="http://schemas.microsoft.com/office/powerpoint/2010/main" val="2982294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Asynchronous processing is all the rage these days. </a:t>
            </a:r>
            <a:r>
              <a:rPr lang="en-US" dirty="0" err="1" smtClean="0"/>
              <a:t>Async</a:t>
            </a:r>
            <a:r>
              <a:rPr lang="en-US" dirty="0" smtClean="0"/>
              <a:t>/await FTW!</a:t>
            </a:r>
          </a:p>
          <a:p>
            <a:endParaRPr lang="en-US" dirty="0" smtClean="0"/>
          </a:p>
          <a:p>
            <a:r>
              <a:rPr lang="en-US" dirty="0" err="1" smtClean="0"/>
              <a:t>Async</a:t>
            </a:r>
            <a:r>
              <a:rPr lang="en-US" baseline="0" dirty="0" smtClean="0"/>
              <a:t> excels at I/O, but you can </a:t>
            </a:r>
            <a:r>
              <a:rPr lang="en-US" i="1" baseline="0" dirty="0" smtClean="0"/>
              <a:t>treat</a:t>
            </a:r>
            <a:r>
              <a:rPr lang="en-US" baseline="0" dirty="0" smtClean="0"/>
              <a:t> anything as </a:t>
            </a:r>
            <a:r>
              <a:rPr lang="en-US" baseline="0" dirty="0" err="1" smtClean="0"/>
              <a:t>async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13</a:t>
            </a:fld>
            <a:endParaRPr lang="en-US" dirty="0"/>
          </a:p>
        </p:txBody>
      </p:sp>
    </p:spTree>
    <p:extLst>
      <p:ext uri="{BB962C8B-B14F-4D97-AF65-F5344CB8AC3E}">
        <p14:creationId xmlns:p14="http://schemas.microsoft.com/office/powerpoint/2010/main" val="217037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985880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5543980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3843758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018227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31846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541748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175468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2367634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28369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54797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76767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4364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302" y="1187644"/>
            <a:ext cx="9860610"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534585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4584700" y="6230136"/>
            <a:ext cx="3022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bg2"/>
                </a:solidFill>
              </a:rPr>
              <a:t>StephenCleary.com</a:t>
            </a:r>
          </a:p>
        </p:txBody>
      </p:sp>
    </p:spTree>
    <p:extLst>
      <p:ext uri="{BB962C8B-B14F-4D97-AF65-F5344CB8AC3E}">
        <p14:creationId xmlns:p14="http://schemas.microsoft.com/office/powerpoint/2010/main" val="341569010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613078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0">
                      <a:schemeClr val="tx2"/>
                    </a:gs>
                    <a:gs pos="86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02325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4216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591070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6125820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91391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40756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375766487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338817877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302" y="1187644"/>
            <a:ext cx="9860610"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6262188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2130427"/>
            <a:ext cx="10363199" cy="74789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0"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1274991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0">
                      <a:schemeClr val="tx2"/>
                    </a:gs>
                    <a:gs pos="86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563778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74186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450282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667910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02119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17828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60868003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111454879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2130427"/>
            <a:ext cx="10363199" cy="74789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0"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38593458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6813680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70112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2606619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922512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093529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811144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theme" Target="../theme/theme3.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4584700" y="6230136"/>
            <a:ext cx="3022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StephenCleary.com</a:t>
            </a:r>
          </a:p>
        </p:txBody>
      </p:sp>
    </p:spTree>
    <p:extLst>
      <p:ext uri="{BB962C8B-B14F-4D97-AF65-F5344CB8AC3E}">
        <p14:creationId xmlns:p14="http://schemas.microsoft.com/office/powerpoint/2010/main" val="3857464794"/>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9" r:id="rId17"/>
    <p:sldLayoutId id="2147483680" r:id="rId18"/>
    <p:sldLayoutId id="2147483681" r:id="rId19"/>
    <p:sldLayoutId id="2147483682" r:id="rId20"/>
    <p:sldLayoutId id="2147483683" r:id="rId2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9021801"/>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Lst>
  <p:transition>
    <p:fade/>
  </p:transition>
  <p:timing>
    <p:tnLst>
      <p:par>
        <p:cTn id="1" dur="indefinite" restart="never" nodeType="tmRoot"/>
      </p:par>
    </p:tnLst>
  </p:timing>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6147033"/>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Lst>
  <p:transition>
    <p:fade/>
  </p:transition>
  <p:timing>
    <p:tnLst>
      <p:par>
        <p:cTn id="1" dur="indefinite" restart="never" nodeType="tmRoot"/>
      </p:par>
    </p:tnLst>
  </p:timing>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ff963551.aspx"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hyperlink" Target="http://msdn.microsoft.com/en-us/library/hh873175.aspx" TargetMode="External"/><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3" Type="http://schemas.openxmlformats.org/officeDocument/2006/relationships/hyperlink" Target="http://msdn.microsoft.com/en-us/library/ff963553.aspx" TargetMode="External"/><Relationship Id="rId2" Type="http://schemas.openxmlformats.org/officeDocument/2006/relationships/notesSlide" Target="../notesSlides/notesSlide36.xml"/><Relationship Id="rId1" Type="http://schemas.openxmlformats.org/officeDocument/2006/relationships/slideLayout" Target="../slideLayouts/slideLayout20.xml"/><Relationship Id="rId5" Type="http://schemas.openxmlformats.org/officeDocument/2006/relationships/image" Target="../media/image9.jpg"/><Relationship Id="rId4" Type="http://schemas.openxmlformats.org/officeDocument/2006/relationships/hyperlink" Target="http://code.msdn.microsoft.com/windowsdesktop/Samples-for-Parallel-b4b76364"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blog.stephencleary.com/2012/02/async-and-await.html" TargetMode="External"/><Relationship Id="rId2" Type="http://schemas.openxmlformats.org/officeDocument/2006/relationships/notesSlide" Target="../notesSlides/notesSlide37.xml"/><Relationship Id="rId1" Type="http://schemas.openxmlformats.org/officeDocument/2006/relationships/slideLayout" Target="../slideLayouts/slideLayout20.xml"/><Relationship Id="rId5" Type="http://schemas.openxmlformats.org/officeDocument/2006/relationships/hyperlink" Target="http://www.introtorx.com/" TargetMode="External"/><Relationship Id="rId4" Type="http://schemas.openxmlformats.org/officeDocument/2006/relationships/hyperlink" Target="http://www.microsoft.com/en-us/download/details.aspx?id=14782"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2"/>
          </p:nvPr>
        </p:nvSpPr>
        <p:spPr/>
        <p:txBody>
          <a:bodyPr/>
          <a:lstStyle/>
          <a:p>
            <a:r>
              <a:rPr lang="en-US" dirty="0" smtClean="0"/>
              <a:t>AADNUG, 2014-09-10</a:t>
            </a:r>
          </a:p>
        </p:txBody>
      </p:sp>
      <p:sp>
        <p:nvSpPr>
          <p:cNvPr id="2" name="Title 1"/>
          <p:cNvSpPr>
            <a:spLocks noGrp="1"/>
          </p:cNvSpPr>
          <p:nvPr>
            <p:ph type="title"/>
          </p:nvPr>
        </p:nvSpPr>
        <p:spPr/>
        <p:txBody>
          <a:bodyPr/>
          <a:lstStyle/>
          <a:p>
            <a:r>
              <a:rPr lang="en-US" dirty="0" smtClean="0"/>
              <a:t>Asynchronous? Parallel? Reactive? Help!</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836" y="2976558"/>
            <a:ext cx="4762500" cy="3228975"/>
          </a:xfrm>
          <a:prstGeom prst="rect">
            <a:avLst/>
          </a:prstGeom>
        </p:spPr>
      </p:pic>
    </p:spTree>
    <p:extLst>
      <p:ext uri="{BB962C8B-B14F-4D97-AF65-F5344CB8AC3E}">
        <p14:creationId xmlns:p14="http://schemas.microsoft.com/office/powerpoint/2010/main" val="3833262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Parallelism</a:t>
            </a:r>
            <a:endParaRPr lang="en-US" dirty="0"/>
          </a:p>
        </p:txBody>
      </p:sp>
      <p:sp>
        <p:nvSpPr>
          <p:cNvPr id="3" name="Text Placeholder 2"/>
          <p:cNvSpPr>
            <a:spLocks noGrp="1"/>
          </p:cNvSpPr>
          <p:nvPr>
            <p:ph type="body" sz="quarter" idx="10"/>
          </p:nvPr>
        </p:nvSpPr>
        <p:spPr>
          <a:xfrm>
            <a:off x="269239" y="1197322"/>
            <a:ext cx="11653522" cy="4167488"/>
          </a:xfrm>
        </p:spPr>
        <p:txBody>
          <a:bodyPr/>
          <a:lstStyle/>
          <a:p>
            <a:endParaRPr lang="en-US" dirty="0" smtClean="0"/>
          </a:p>
          <a:p>
            <a:r>
              <a:rPr lang="en-US" dirty="0" smtClean="0"/>
              <a:t>Original Code: f1(); f2();</a:t>
            </a:r>
          </a:p>
          <a:p>
            <a:endParaRPr lang="en-US" dirty="0" smtClean="0"/>
          </a:p>
          <a:p>
            <a:r>
              <a:rPr lang="en-US" dirty="0" smtClean="0"/>
              <a:t>Parallel translation: </a:t>
            </a:r>
            <a:r>
              <a:rPr lang="en-US" dirty="0" err="1" smtClean="0"/>
              <a:t>Parallel.Invoke</a:t>
            </a:r>
            <a:r>
              <a:rPr lang="en-US" dirty="0" smtClean="0"/>
              <a:t>(f1, f2);</a:t>
            </a:r>
          </a:p>
          <a:p>
            <a:endParaRPr lang="en-US" dirty="0"/>
          </a:p>
          <a:p>
            <a:r>
              <a:rPr lang="en-US" dirty="0" smtClean="0"/>
              <a:t>May switch to data parallelism for performance reasons:</a:t>
            </a:r>
          </a:p>
          <a:p>
            <a:pPr marL="796926" lvl="1" indent="-457200">
              <a:buFont typeface="Arial" panose="020B0604020202020204" pitchFamily="34" charset="0"/>
              <a:buChar char="•"/>
            </a:pPr>
            <a:r>
              <a:rPr lang="en-US" dirty="0" smtClean="0"/>
              <a:t>Each delegate becomes a data item.</a:t>
            </a:r>
          </a:p>
          <a:p>
            <a:pPr marL="796926" lvl="1" indent="-457200">
              <a:buFont typeface="Arial" panose="020B0604020202020204" pitchFamily="34" charset="0"/>
              <a:buChar char="•"/>
            </a:pPr>
            <a:r>
              <a:rPr lang="en-US" dirty="0" smtClean="0"/>
              <a:t>The action to perform is executing the delegate.</a:t>
            </a:r>
            <a:endParaRPr lang="en-US" dirty="0"/>
          </a:p>
        </p:txBody>
      </p:sp>
    </p:spTree>
    <p:extLst>
      <p:ext uri="{BB962C8B-B14F-4D97-AF65-F5344CB8AC3E}">
        <p14:creationId xmlns:p14="http://schemas.microsoft.com/office/powerpoint/2010/main" val="173493598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Parallelism</a:t>
            </a:r>
            <a:endParaRPr lang="en-US" dirty="0"/>
          </a:p>
        </p:txBody>
      </p:sp>
      <p:sp>
        <p:nvSpPr>
          <p:cNvPr id="3" name="Text Placeholder 2"/>
          <p:cNvSpPr>
            <a:spLocks noGrp="1"/>
          </p:cNvSpPr>
          <p:nvPr>
            <p:ph type="body" sz="quarter" idx="10"/>
          </p:nvPr>
        </p:nvSpPr>
        <p:spPr>
          <a:xfrm>
            <a:off x="269239" y="1197322"/>
            <a:ext cx="11653522" cy="4472315"/>
          </a:xfrm>
        </p:spPr>
        <p:txBody>
          <a:bodyPr/>
          <a:lstStyle/>
          <a:p>
            <a:pPr marL="0" lvl="1"/>
            <a:endParaRPr lang="en-US" sz="3240" dirty="0" smtClean="0"/>
          </a:p>
          <a:p>
            <a:pPr marL="0" lvl="1"/>
            <a:r>
              <a:rPr lang="en-US" sz="3240" dirty="0" smtClean="0"/>
              <a:t>Divide-and-conquer or </a:t>
            </a:r>
            <a:r>
              <a:rPr lang="en-US" sz="3240" dirty="0"/>
              <a:t>recursive structures</a:t>
            </a:r>
            <a:r>
              <a:rPr lang="en-US" sz="3240" dirty="0" smtClean="0"/>
              <a:t>.</a:t>
            </a:r>
          </a:p>
          <a:p>
            <a:pPr marL="0" lvl="1"/>
            <a:endParaRPr lang="en-US" sz="3240" dirty="0" smtClean="0"/>
          </a:p>
          <a:p>
            <a:pPr marL="457200" lvl="1" indent="-457200">
              <a:buFont typeface="Arial" panose="020B0604020202020204" pitchFamily="34" charset="0"/>
              <a:buChar char="•"/>
            </a:pPr>
            <a:r>
              <a:rPr lang="en-US" sz="3240" dirty="0" smtClean="0"/>
              <a:t>Commonly uses parent/child tasks.</a:t>
            </a:r>
          </a:p>
          <a:p>
            <a:pPr marL="457200" lvl="1" indent="-457200">
              <a:buFont typeface="Arial" panose="020B0604020202020204" pitchFamily="34" charset="0"/>
              <a:buChar char="•"/>
            </a:pPr>
            <a:r>
              <a:rPr lang="en-US" sz="3240" dirty="0" err="1" smtClean="0"/>
              <a:t>Task.Factory.StartNew</a:t>
            </a:r>
            <a:endParaRPr lang="en-US" sz="3240" dirty="0" smtClean="0"/>
          </a:p>
          <a:p>
            <a:pPr marL="457200" lvl="1" indent="-457200">
              <a:buFont typeface="Arial" panose="020B0604020202020204" pitchFamily="34" charset="0"/>
              <a:buChar char="•"/>
            </a:pPr>
            <a:endParaRPr lang="en-US" sz="3240" dirty="0"/>
          </a:p>
          <a:p>
            <a:pPr marL="0" lvl="1"/>
            <a:r>
              <a:rPr lang="en-US" sz="3240" dirty="0">
                <a:hlinkClick r:id="rId3"/>
              </a:rPr>
              <a:t>http://</a:t>
            </a:r>
            <a:r>
              <a:rPr lang="en-US" sz="3240" dirty="0" smtClean="0">
                <a:hlinkClick r:id="rId3"/>
              </a:rPr>
              <a:t>msdn.microsoft.com/en-us/library/ff963551.aspx</a:t>
            </a:r>
            <a:endParaRPr lang="en-US" sz="3240" dirty="0" smtClean="0"/>
          </a:p>
          <a:p>
            <a:pPr marL="0" lvl="1"/>
            <a:endParaRPr lang="en-US" sz="3240" dirty="0"/>
          </a:p>
        </p:txBody>
      </p:sp>
    </p:spTree>
    <p:extLst>
      <p:ext uri="{BB962C8B-B14F-4D97-AF65-F5344CB8AC3E}">
        <p14:creationId xmlns:p14="http://schemas.microsoft.com/office/powerpoint/2010/main" val="195334136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Asynchronous</a:t>
            </a:r>
            <a:endParaRPr lang="en-US" dirty="0"/>
          </a:p>
        </p:txBody>
      </p:sp>
    </p:spTree>
    <p:extLst>
      <p:ext uri="{BB962C8B-B14F-4D97-AF65-F5344CB8AC3E}">
        <p14:creationId xmlns:p14="http://schemas.microsoft.com/office/powerpoint/2010/main" val="258645409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8799922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Tasks</a:t>
            </a:r>
            <a:endParaRPr lang="en-US" dirty="0"/>
          </a:p>
        </p:txBody>
      </p:sp>
      <p:sp>
        <p:nvSpPr>
          <p:cNvPr id="3" name="Text Placeholder 2"/>
          <p:cNvSpPr>
            <a:spLocks noGrp="1"/>
          </p:cNvSpPr>
          <p:nvPr>
            <p:ph type="body" sz="quarter" idx="10"/>
          </p:nvPr>
        </p:nvSpPr>
        <p:spPr>
          <a:xfrm>
            <a:off x="269239" y="1197322"/>
            <a:ext cx="11653522" cy="4444102"/>
          </a:xfrm>
        </p:spPr>
        <p:txBody>
          <a:bodyPr/>
          <a:lstStyle/>
          <a:p>
            <a:endParaRPr lang="en-US" sz="3600" dirty="0" smtClean="0">
              <a:solidFill>
                <a:srgbClr val="0000FF"/>
              </a:solidFill>
              <a:latin typeface="Consolas"/>
            </a:endParaRPr>
          </a:p>
          <a:p>
            <a:endParaRPr lang="en-US" sz="3600" dirty="0" smtClean="0">
              <a:solidFill>
                <a:srgbClr val="0000FF"/>
              </a:solidFill>
              <a:latin typeface="Consolas"/>
            </a:endParaRPr>
          </a:p>
          <a:p>
            <a:r>
              <a:rPr lang="en-US" sz="3600" dirty="0" err="1" smtClean="0">
                <a:solidFill>
                  <a:srgbClr val="0000FF"/>
                </a:solidFill>
                <a:latin typeface="Consolas"/>
              </a:rPr>
              <a:t>async</a:t>
            </a:r>
            <a:r>
              <a:rPr lang="en-US" sz="3600" dirty="0" smtClean="0">
                <a:solidFill>
                  <a:srgbClr val="0000FF"/>
                </a:solidFill>
                <a:latin typeface="Consolas"/>
              </a:rPr>
              <a:t> </a:t>
            </a:r>
            <a:r>
              <a:rPr lang="en-US" sz="3600" dirty="0">
                <a:solidFill>
                  <a:srgbClr val="2B91AF"/>
                </a:solidFill>
                <a:latin typeface="Consolas"/>
              </a:rPr>
              <a:t>Task</a:t>
            </a:r>
            <a:r>
              <a:rPr lang="en-US" sz="3600" dirty="0">
                <a:latin typeface="Consolas"/>
              </a:rPr>
              <a:t>&lt;</a:t>
            </a:r>
            <a:r>
              <a:rPr lang="en-US" sz="3600" dirty="0" err="1">
                <a:solidFill>
                  <a:srgbClr val="0000FF"/>
                </a:solidFill>
                <a:latin typeface="Consolas"/>
              </a:rPr>
              <a:t>int</a:t>
            </a:r>
            <a:r>
              <a:rPr lang="en-US" sz="3600" dirty="0">
                <a:latin typeface="Consolas"/>
              </a:rPr>
              <a:t>&gt; </a:t>
            </a:r>
            <a:r>
              <a:rPr lang="en-US" sz="3600" dirty="0" err="1" smtClean="0">
                <a:latin typeface="Consolas"/>
              </a:rPr>
              <a:t>TestAsync</a:t>
            </a:r>
            <a:r>
              <a:rPr lang="en-US" sz="3600" dirty="0" smtClean="0">
                <a:latin typeface="Consolas"/>
              </a:rPr>
              <a:t>()</a:t>
            </a:r>
            <a:r>
              <a:rPr lang="en-US" sz="3600" dirty="0">
                <a:latin typeface="Consolas"/>
              </a:rPr>
              <a:t/>
            </a:r>
            <a:br>
              <a:rPr lang="en-US" sz="3600" dirty="0">
                <a:latin typeface="Consolas"/>
              </a:rPr>
            </a:br>
            <a:r>
              <a:rPr lang="en-US" sz="3600" dirty="0">
                <a:latin typeface="Consolas"/>
              </a:rPr>
              <a:t>{</a:t>
            </a:r>
            <a:br>
              <a:rPr lang="en-US" sz="3600" dirty="0">
                <a:latin typeface="Consolas"/>
              </a:rPr>
            </a:br>
            <a:r>
              <a:rPr lang="en-US" sz="3600" dirty="0">
                <a:latin typeface="Consolas"/>
              </a:rPr>
              <a:t>  </a:t>
            </a:r>
            <a:r>
              <a:rPr lang="en-US" sz="3600" dirty="0">
                <a:solidFill>
                  <a:srgbClr val="0000FF"/>
                </a:solidFill>
                <a:latin typeface="Consolas"/>
              </a:rPr>
              <a:t>await </a:t>
            </a:r>
            <a:r>
              <a:rPr lang="en-US" sz="3600" dirty="0" err="1">
                <a:solidFill>
                  <a:srgbClr val="2B91AF"/>
                </a:solidFill>
                <a:latin typeface="Consolas"/>
              </a:rPr>
              <a:t>Task</a:t>
            </a:r>
            <a:r>
              <a:rPr lang="en-US" sz="3600" dirty="0" err="1">
                <a:latin typeface="Consolas"/>
              </a:rPr>
              <a:t>.Delay</a:t>
            </a:r>
            <a:r>
              <a:rPr lang="en-US" sz="3600" dirty="0">
                <a:latin typeface="Consolas"/>
              </a:rPr>
              <a:t>(100);</a:t>
            </a:r>
            <a:br>
              <a:rPr lang="en-US" sz="3600" dirty="0">
                <a:latin typeface="Consolas"/>
              </a:rPr>
            </a:br>
            <a:r>
              <a:rPr lang="en-US" sz="3600" dirty="0">
                <a:latin typeface="Consolas"/>
              </a:rPr>
              <a:t>  </a:t>
            </a:r>
            <a:r>
              <a:rPr lang="en-US" sz="3600" dirty="0">
                <a:solidFill>
                  <a:srgbClr val="0000FF"/>
                </a:solidFill>
                <a:latin typeface="Consolas"/>
              </a:rPr>
              <a:t>return </a:t>
            </a:r>
            <a:r>
              <a:rPr lang="en-US" sz="3600" dirty="0">
                <a:latin typeface="Consolas"/>
              </a:rPr>
              <a:t>13;</a:t>
            </a:r>
            <a:br>
              <a:rPr lang="en-US" sz="3600" dirty="0">
                <a:latin typeface="Consolas"/>
              </a:rPr>
            </a:br>
            <a:r>
              <a:rPr lang="en-US" sz="3600" dirty="0">
                <a:latin typeface="Consolas"/>
              </a:rPr>
              <a:t>}</a:t>
            </a:r>
          </a:p>
          <a:p>
            <a:endParaRPr lang="en-US" dirty="0"/>
          </a:p>
        </p:txBody>
      </p:sp>
    </p:spTree>
    <p:extLst>
      <p:ext uri="{BB962C8B-B14F-4D97-AF65-F5344CB8AC3E}">
        <p14:creationId xmlns:p14="http://schemas.microsoft.com/office/powerpoint/2010/main" val="5535952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Async</a:t>
            </a:r>
            <a:endParaRPr lang="en-US" dirty="0"/>
          </a:p>
        </p:txBody>
      </p:sp>
      <p:sp>
        <p:nvSpPr>
          <p:cNvPr id="3" name="Text Placeholder 2"/>
          <p:cNvSpPr>
            <a:spLocks noGrp="1"/>
          </p:cNvSpPr>
          <p:nvPr>
            <p:ph type="body" sz="quarter" idx="10"/>
          </p:nvPr>
        </p:nvSpPr>
        <p:spPr>
          <a:xfrm>
            <a:off x="269239" y="1197322"/>
            <a:ext cx="11653522" cy="2468368"/>
          </a:xfrm>
        </p:spPr>
        <p:txBody>
          <a:bodyPr/>
          <a:lstStyle/>
          <a:p>
            <a:r>
              <a:rPr lang="en-US" sz="2800" dirty="0" err="1">
                <a:solidFill>
                  <a:schemeClr val="accent1"/>
                </a:solidFill>
                <a:latin typeface="Consolas" panose="020B0609020204030204" pitchFamily="49" charset="0"/>
                <a:cs typeface="Consolas" panose="020B0609020204030204" pitchFamily="49" charset="0"/>
              </a:rPr>
              <a:t>async</a:t>
            </a:r>
            <a:r>
              <a:rPr lang="en-US" sz="2800" dirty="0">
                <a:solidFill>
                  <a:schemeClr val="accent1"/>
                </a:solidFill>
                <a:latin typeface="Consolas" panose="020B0609020204030204" pitchFamily="49" charset="0"/>
                <a:cs typeface="Consolas" panose="020B0609020204030204" pitchFamily="49" charset="0"/>
              </a:rPr>
              <a:t> </a:t>
            </a:r>
            <a:r>
              <a:rPr lang="en-US" sz="2800" dirty="0">
                <a:solidFill>
                  <a:schemeClr val="tx2"/>
                </a:solidFill>
                <a:latin typeface="Consolas" panose="020B0609020204030204" pitchFamily="49" charset="0"/>
                <a:cs typeface="Consolas" panose="020B0609020204030204" pitchFamily="49" charset="0"/>
              </a:rPr>
              <a:t>Task </a:t>
            </a:r>
            <a:r>
              <a:rPr lang="en-US" sz="2800" dirty="0" err="1" smtClean="0">
                <a:latin typeface="Consolas" panose="020B0609020204030204" pitchFamily="49" charset="0"/>
                <a:cs typeface="Consolas" panose="020B0609020204030204" pitchFamily="49" charset="0"/>
              </a:rPr>
              <a:t>DoNothingAsync</a:t>
            </a:r>
            <a:r>
              <a:rPr lang="en-US" sz="2800" dirty="0">
                <a:latin typeface="Consolas" panose="020B0609020204030204" pitchFamily="49" charset="0"/>
                <a:cs typeface="Consolas" panose="020B0609020204030204" pitchFamily="49" charset="0"/>
              </a:rPr>
              <a:t>()</a:t>
            </a:r>
          </a:p>
          <a:p>
            <a:r>
              <a:rPr lang="en-US" sz="2800" dirty="0" smtClean="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a:solidFill>
                  <a:schemeClr val="accent2"/>
                </a:solidFill>
                <a:latin typeface="Consolas" panose="020B0609020204030204" pitchFamily="49" charset="0"/>
                <a:cs typeface="Consolas" panose="020B0609020204030204" pitchFamily="49" charset="0"/>
              </a:rPr>
              <a:t>// In the Real World, we would actually do something...</a:t>
            </a:r>
          </a:p>
          <a:p>
            <a:r>
              <a:rPr lang="en-US" sz="2800" dirty="0">
                <a:latin typeface="Consolas" panose="020B0609020204030204" pitchFamily="49" charset="0"/>
                <a:cs typeface="Consolas" panose="020B0609020204030204" pitchFamily="49" charset="0"/>
              </a:rPr>
              <a:t>  </a:t>
            </a:r>
            <a:r>
              <a:rPr lang="en-US" sz="2800" dirty="0">
                <a:solidFill>
                  <a:schemeClr val="accent1"/>
                </a:solidFill>
                <a:latin typeface="Consolas" panose="020B0609020204030204" pitchFamily="49" charset="0"/>
                <a:cs typeface="Consolas" panose="020B0609020204030204" pitchFamily="49" charset="0"/>
              </a:rPr>
              <a:t>await</a:t>
            </a:r>
            <a:r>
              <a:rPr lang="en-US" sz="2800" dirty="0">
                <a:latin typeface="Consolas" panose="020B0609020204030204" pitchFamily="49" charset="0"/>
                <a:cs typeface="Consolas" panose="020B0609020204030204" pitchFamily="49" charset="0"/>
              </a:rPr>
              <a:t> </a:t>
            </a:r>
            <a:r>
              <a:rPr lang="en-US" sz="2800" dirty="0" err="1" smtClean="0">
                <a:solidFill>
                  <a:schemeClr val="tx2"/>
                </a:solidFill>
                <a:latin typeface="Consolas" panose="020B0609020204030204" pitchFamily="49" charset="0"/>
                <a:cs typeface="Consolas" panose="020B0609020204030204" pitchFamily="49" charset="0"/>
              </a:rPr>
              <a:t>Task</a:t>
            </a:r>
            <a:r>
              <a:rPr lang="en-US" sz="2800" dirty="0" err="1" smtClean="0">
                <a:latin typeface="Consolas" panose="020B0609020204030204" pitchFamily="49" charset="0"/>
                <a:cs typeface="Consolas" panose="020B0609020204030204" pitchFamily="49" charset="0"/>
              </a:rPr>
              <a:t>.Delay</a:t>
            </a:r>
            <a:r>
              <a:rPr lang="en-US" sz="2800" dirty="0" smtClean="0">
                <a:latin typeface="Consolas" panose="020B0609020204030204" pitchFamily="49" charset="0"/>
                <a:cs typeface="Consolas" panose="020B0609020204030204" pitchFamily="49" charset="0"/>
              </a:rPr>
              <a:t>(100);</a:t>
            </a:r>
            <a:endParaRPr lang="en-US" sz="2800" dirty="0">
              <a:latin typeface="Consolas" panose="020B0609020204030204" pitchFamily="49" charset="0"/>
              <a:cs typeface="Consolas" panose="020B0609020204030204" pitchFamily="49" charset="0"/>
            </a:endParaRPr>
          </a:p>
          <a:p>
            <a:r>
              <a:rPr lang="en-US" sz="2800" dirty="0" smtClean="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2420393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Async</a:t>
            </a:r>
            <a:endParaRPr lang="en-US" dirty="0"/>
          </a:p>
        </p:txBody>
      </p:sp>
      <p:sp>
        <p:nvSpPr>
          <p:cNvPr id="3" name="Text Placeholder 2"/>
          <p:cNvSpPr>
            <a:spLocks noGrp="1"/>
          </p:cNvSpPr>
          <p:nvPr>
            <p:ph type="body" sz="quarter" idx="10"/>
          </p:nvPr>
        </p:nvSpPr>
        <p:spPr>
          <a:xfrm>
            <a:off x="269239" y="1197322"/>
            <a:ext cx="11653522" cy="2468368"/>
          </a:xfrm>
        </p:spPr>
        <p:txBody>
          <a:bodyPr/>
          <a:lstStyle/>
          <a:p>
            <a:r>
              <a:rPr lang="en-US" sz="2800" dirty="0" err="1">
                <a:solidFill>
                  <a:schemeClr val="accent1"/>
                </a:solidFill>
                <a:latin typeface="Consolas" panose="020B0609020204030204" pitchFamily="49" charset="0"/>
                <a:cs typeface="Consolas" panose="020B0609020204030204" pitchFamily="49" charset="0"/>
              </a:rPr>
              <a:t>async</a:t>
            </a:r>
            <a:r>
              <a:rPr lang="en-US" sz="2800" dirty="0">
                <a:solidFill>
                  <a:schemeClr val="accent1"/>
                </a:solidFill>
                <a:latin typeface="Consolas" panose="020B0609020204030204" pitchFamily="49" charset="0"/>
                <a:cs typeface="Consolas" panose="020B0609020204030204" pitchFamily="49" charset="0"/>
              </a:rPr>
              <a:t> </a:t>
            </a:r>
            <a:r>
              <a:rPr lang="en-US" sz="2800" dirty="0">
                <a:solidFill>
                  <a:schemeClr val="tx2"/>
                </a:solidFill>
                <a:latin typeface="Consolas" panose="020B0609020204030204" pitchFamily="49" charset="0"/>
                <a:cs typeface="Consolas" panose="020B0609020204030204" pitchFamily="49" charset="0"/>
              </a:rPr>
              <a:t>Task </a:t>
            </a:r>
            <a:r>
              <a:rPr lang="en-US" sz="2800" dirty="0" err="1" smtClean="0">
                <a:latin typeface="Consolas" panose="020B0609020204030204" pitchFamily="49" charset="0"/>
                <a:cs typeface="Consolas" panose="020B0609020204030204" pitchFamily="49" charset="0"/>
              </a:rPr>
              <a:t>DoNothingAsync</a:t>
            </a:r>
            <a:r>
              <a:rPr lang="en-US" sz="2800" dirty="0">
                <a:latin typeface="Consolas" panose="020B0609020204030204" pitchFamily="49" charset="0"/>
                <a:cs typeface="Consolas" panose="020B0609020204030204" pitchFamily="49" charset="0"/>
              </a:rPr>
              <a:t>()</a:t>
            </a:r>
          </a:p>
          <a:p>
            <a:r>
              <a:rPr lang="en-US" sz="2800" dirty="0" smtClean="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a:solidFill>
                  <a:schemeClr val="accent2"/>
                </a:solidFill>
                <a:latin typeface="Consolas" panose="020B0609020204030204" pitchFamily="49" charset="0"/>
                <a:cs typeface="Consolas" panose="020B0609020204030204" pitchFamily="49" charset="0"/>
              </a:rPr>
              <a:t>// In the Real World, we would actually do something...</a:t>
            </a:r>
          </a:p>
          <a:p>
            <a:r>
              <a:rPr lang="en-US" sz="2800" dirty="0">
                <a:latin typeface="Consolas" panose="020B0609020204030204" pitchFamily="49" charset="0"/>
                <a:cs typeface="Consolas" panose="020B0609020204030204" pitchFamily="49" charset="0"/>
              </a:rPr>
              <a:t>  </a:t>
            </a:r>
            <a:r>
              <a:rPr lang="en-US" sz="2800" dirty="0">
                <a:solidFill>
                  <a:schemeClr val="accent1"/>
                </a:solidFill>
                <a:latin typeface="Consolas" panose="020B0609020204030204" pitchFamily="49" charset="0"/>
                <a:cs typeface="Consolas" panose="020B0609020204030204" pitchFamily="49" charset="0"/>
              </a:rPr>
              <a:t>await</a:t>
            </a:r>
            <a:r>
              <a:rPr lang="en-US" sz="2800" dirty="0">
                <a:latin typeface="Consolas" panose="020B0609020204030204" pitchFamily="49" charset="0"/>
                <a:cs typeface="Consolas" panose="020B0609020204030204" pitchFamily="49" charset="0"/>
              </a:rPr>
              <a:t> </a:t>
            </a:r>
            <a:r>
              <a:rPr lang="en-US" sz="2800" dirty="0" err="1" smtClean="0">
                <a:solidFill>
                  <a:schemeClr val="tx2"/>
                </a:solidFill>
                <a:latin typeface="Consolas" panose="020B0609020204030204" pitchFamily="49" charset="0"/>
                <a:cs typeface="Consolas" panose="020B0609020204030204" pitchFamily="49" charset="0"/>
              </a:rPr>
              <a:t>Task</a:t>
            </a:r>
            <a:r>
              <a:rPr lang="en-US" sz="2800" dirty="0" err="1" smtClean="0">
                <a:latin typeface="Consolas" panose="020B0609020204030204" pitchFamily="49" charset="0"/>
                <a:cs typeface="Consolas" panose="020B0609020204030204" pitchFamily="49" charset="0"/>
              </a:rPr>
              <a:t>.Delay</a:t>
            </a:r>
            <a:r>
              <a:rPr lang="en-US" sz="2800" dirty="0" smtClean="0">
                <a:latin typeface="Consolas" panose="020B0609020204030204" pitchFamily="49" charset="0"/>
                <a:cs typeface="Consolas" panose="020B0609020204030204" pitchFamily="49" charset="0"/>
              </a:rPr>
              <a:t>(100);</a:t>
            </a:r>
            <a:endParaRPr lang="en-US" sz="2800" dirty="0">
              <a:latin typeface="Consolas" panose="020B0609020204030204" pitchFamily="49" charset="0"/>
              <a:cs typeface="Consolas" panose="020B0609020204030204" pitchFamily="49" charset="0"/>
            </a:endParaRPr>
          </a:p>
          <a:p>
            <a:r>
              <a:rPr lang="en-US" sz="2800" dirty="0" smtClean="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6" name="Text Placeholder 2"/>
          <p:cNvSpPr txBox="1">
            <a:spLocks/>
          </p:cNvSpPr>
          <p:nvPr/>
        </p:nvSpPr>
        <p:spPr>
          <a:xfrm>
            <a:off x="269239" y="3665690"/>
            <a:ext cx="11653522" cy="2524537"/>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Arial" panose="020B0604020202020204" pitchFamily="34" charset="0"/>
              <a:buChar char="•"/>
            </a:pPr>
            <a:r>
              <a:rPr lang="en-US" dirty="0" smtClean="0"/>
              <a:t>The </a:t>
            </a:r>
            <a:r>
              <a:rPr lang="en-US" dirty="0" err="1" smtClean="0">
                <a:solidFill>
                  <a:schemeClr val="bg2"/>
                </a:solidFill>
                <a:latin typeface="Consolas" panose="020B0609020204030204" pitchFamily="49" charset="0"/>
                <a:cs typeface="Consolas" panose="020B0609020204030204" pitchFamily="49" charset="0"/>
              </a:rPr>
              <a:t>async</a:t>
            </a:r>
            <a:r>
              <a:rPr lang="en-US" dirty="0" smtClean="0">
                <a:solidFill>
                  <a:schemeClr val="bg2"/>
                </a:solidFill>
              </a:rPr>
              <a:t> </a:t>
            </a:r>
            <a:r>
              <a:rPr lang="en-US" dirty="0" smtClean="0"/>
              <a:t>keyword:</a:t>
            </a:r>
          </a:p>
          <a:p>
            <a:pPr marL="796926" lvl="1" indent="-457200">
              <a:buFont typeface="Arial" panose="020B0604020202020204" pitchFamily="34" charset="0"/>
              <a:buChar char="•"/>
            </a:pPr>
            <a:r>
              <a:rPr lang="en-US" dirty="0" smtClean="0"/>
              <a:t>Enables the </a:t>
            </a:r>
            <a:r>
              <a:rPr lang="en-US" dirty="0" smtClean="0">
                <a:solidFill>
                  <a:schemeClr val="bg2"/>
                </a:solidFill>
                <a:latin typeface="Consolas" panose="020B0609020204030204" pitchFamily="49" charset="0"/>
                <a:cs typeface="Consolas" panose="020B0609020204030204" pitchFamily="49" charset="0"/>
              </a:rPr>
              <a:t>await</a:t>
            </a:r>
            <a:r>
              <a:rPr lang="en-US" dirty="0" smtClean="0">
                <a:solidFill>
                  <a:schemeClr val="bg2"/>
                </a:solidFill>
              </a:rPr>
              <a:t> </a:t>
            </a:r>
            <a:r>
              <a:rPr lang="en-US" dirty="0" smtClean="0"/>
              <a:t>keyword for that method.</a:t>
            </a:r>
          </a:p>
          <a:p>
            <a:pPr marL="796926" lvl="1" indent="-457200">
              <a:buFont typeface="Arial" panose="020B0604020202020204" pitchFamily="34" charset="0"/>
              <a:buChar char="•"/>
            </a:pPr>
            <a:r>
              <a:rPr lang="en-US" dirty="0" smtClean="0"/>
              <a:t>Transforms the method into a state machine, very similar to the </a:t>
            </a:r>
            <a:r>
              <a:rPr lang="en-US" dirty="0" smtClean="0">
                <a:solidFill>
                  <a:schemeClr val="bg2"/>
                </a:solidFill>
                <a:latin typeface="Consolas" panose="020B0609020204030204" pitchFamily="49" charset="0"/>
                <a:cs typeface="Consolas" panose="020B0609020204030204" pitchFamily="49" charset="0"/>
              </a:rPr>
              <a:t>yield</a:t>
            </a:r>
            <a:r>
              <a:rPr lang="en-US" dirty="0" smtClean="0">
                <a:solidFill>
                  <a:schemeClr val="bg2"/>
                </a:solidFill>
              </a:rPr>
              <a:t> </a:t>
            </a:r>
            <a:r>
              <a:rPr lang="en-US" dirty="0" smtClean="0"/>
              <a:t>keyword.</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That’s it.</a:t>
            </a:r>
          </a:p>
        </p:txBody>
      </p:sp>
    </p:spTree>
    <p:extLst>
      <p:ext uri="{BB962C8B-B14F-4D97-AF65-F5344CB8AC3E}">
        <p14:creationId xmlns:p14="http://schemas.microsoft.com/office/powerpoint/2010/main" val="351579094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Async</a:t>
            </a:r>
            <a:endParaRPr lang="en-US" dirty="0"/>
          </a:p>
        </p:txBody>
      </p:sp>
      <p:sp>
        <p:nvSpPr>
          <p:cNvPr id="3" name="Text Placeholder 2"/>
          <p:cNvSpPr>
            <a:spLocks noGrp="1"/>
          </p:cNvSpPr>
          <p:nvPr>
            <p:ph type="body" sz="quarter" idx="10"/>
          </p:nvPr>
        </p:nvSpPr>
        <p:spPr>
          <a:xfrm>
            <a:off x="269239" y="1197322"/>
            <a:ext cx="11653522" cy="2468368"/>
          </a:xfrm>
        </p:spPr>
        <p:txBody>
          <a:bodyPr/>
          <a:lstStyle/>
          <a:p>
            <a:r>
              <a:rPr lang="en-US" sz="2800" dirty="0" err="1">
                <a:solidFill>
                  <a:schemeClr val="accent1"/>
                </a:solidFill>
                <a:latin typeface="Consolas" panose="020B0609020204030204" pitchFamily="49" charset="0"/>
                <a:cs typeface="Consolas" panose="020B0609020204030204" pitchFamily="49" charset="0"/>
              </a:rPr>
              <a:t>async</a:t>
            </a:r>
            <a:r>
              <a:rPr lang="en-US" sz="2800" dirty="0">
                <a:solidFill>
                  <a:schemeClr val="accent1"/>
                </a:solidFill>
                <a:latin typeface="Consolas" panose="020B0609020204030204" pitchFamily="49" charset="0"/>
                <a:cs typeface="Consolas" panose="020B0609020204030204" pitchFamily="49" charset="0"/>
              </a:rPr>
              <a:t> </a:t>
            </a:r>
            <a:r>
              <a:rPr lang="en-US" sz="2800" dirty="0">
                <a:solidFill>
                  <a:schemeClr val="tx2"/>
                </a:solidFill>
                <a:latin typeface="Consolas" panose="020B0609020204030204" pitchFamily="49" charset="0"/>
                <a:cs typeface="Consolas" panose="020B0609020204030204" pitchFamily="49" charset="0"/>
              </a:rPr>
              <a:t>Task </a:t>
            </a:r>
            <a:r>
              <a:rPr lang="en-US" sz="2800" dirty="0" err="1" smtClean="0">
                <a:latin typeface="Consolas" panose="020B0609020204030204" pitchFamily="49" charset="0"/>
                <a:cs typeface="Consolas" panose="020B0609020204030204" pitchFamily="49" charset="0"/>
              </a:rPr>
              <a:t>DoNothingAsync</a:t>
            </a:r>
            <a:r>
              <a:rPr lang="en-US" sz="2800" dirty="0">
                <a:latin typeface="Consolas" panose="020B0609020204030204" pitchFamily="49" charset="0"/>
                <a:cs typeface="Consolas" panose="020B0609020204030204" pitchFamily="49" charset="0"/>
              </a:rPr>
              <a:t>()</a:t>
            </a:r>
          </a:p>
          <a:p>
            <a:r>
              <a:rPr lang="en-US" sz="2800" dirty="0" smtClean="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a:solidFill>
                  <a:schemeClr val="accent2"/>
                </a:solidFill>
                <a:latin typeface="Consolas" panose="020B0609020204030204" pitchFamily="49" charset="0"/>
                <a:cs typeface="Consolas" panose="020B0609020204030204" pitchFamily="49" charset="0"/>
              </a:rPr>
              <a:t>// In the Real World, we would actually do something...</a:t>
            </a:r>
          </a:p>
          <a:p>
            <a:r>
              <a:rPr lang="en-US" sz="2800" dirty="0">
                <a:latin typeface="Consolas" panose="020B0609020204030204" pitchFamily="49" charset="0"/>
                <a:cs typeface="Consolas" panose="020B0609020204030204" pitchFamily="49" charset="0"/>
              </a:rPr>
              <a:t>  </a:t>
            </a:r>
            <a:r>
              <a:rPr lang="en-US" sz="2800" dirty="0">
                <a:solidFill>
                  <a:schemeClr val="accent1"/>
                </a:solidFill>
                <a:latin typeface="Consolas" panose="020B0609020204030204" pitchFamily="49" charset="0"/>
                <a:cs typeface="Consolas" panose="020B0609020204030204" pitchFamily="49" charset="0"/>
              </a:rPr>
              <a:t>await</a:t>
            </a:r>
            <a:r>
              <a:rPr lang="en-US" sz="2800" dirty="0">
                <a:latin typeface="Consolas" panose="020B0609020204030204" pitchFamily="49" charset="0"/>
                <a:cs typeface="Consolas" panose="020B0609020204030204" pitchFamily="49" charset="0"/>
              </a:rPr>
              <a:t> </a:t>
            </a:r>
            <a:r>
              <a:rPr lang="en-US" sz="2800" dirty="0" err="1" smtClean="0">
                <a:solidFill>
                  <a:schemeClr val="tx2"/>
                </a:solidFill>
                <a:latin typeface="Consolas" panose="020B0609020204030204" pitchFamily="49" charset="0"/>
                <a:cs typeface="Consolas" panose="020B0609020204030204" pitchFamily="49" charset="0"/>
              </a:rPr>
              <a:t>Task</a:t>
            </a:r>
            <a:r>
              <a:rPr lang="en-US" sz="2800" dirty="0" err="1" smtClean="0">
                <a:latin typeface="Consolas" panose="020B0609020204030204" pitchFamily="49" charset="0"/>
                <a:cs typeface="Consolas" panose="020B0609020204030204" pitchFamily="49" charset="0"/>
              </a:rPr>
              <a:t>.Delay</a:t>
            </a:r>
            <a:r>
              <a:rPr lang="en-US" sz="2800" dirty="0" smtClean="0">
                <a:latin typeface="Consolas" panose="020B0609020204030204" pitchFamily="49" charset="0"/>
                <a:cs typeface="Consolas" panose="020B0609020204030204" pitchFamily="49" charset="0"/>
              </a:rPr>
              <a:t>(100);</a:t>
            </a:r>
            <a:endParaRPr lang="en-US" sz="2800" dirty="0">
              <a:latin typeface="Consolas" panose="020B0609020204030204" pitchFamily="49" charset="0"/>
              <a:cs typeface="Consolas" panose="020B0609020204030204" pitchFamily="49" charset="0"/>
            </a:endParaRPr>
          </a:p>
          <a:p>
            <a:r>
              <a:rPr lang="en-US" sz="2800" dirty="0" smtClean="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6" name="Text Placeholder 2"/>
          <p:cNvSpPr txBox="1">
            <a:spLocks/>
          </p:cNvSpPr>
          <p:nvPr/>
        </p:nvSpPr>
        <p:spPr>
          <a:xfrm>
            <a:off x="269239" y="3958361"/>
            <a:ext cx="11653522" cy="228357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smtClean="0">
                <a:solidFill>
                  <a:schemeClr val="bg2"/>
                </a:solidFill>
                <a:latin typeface="Consolas" panose="020B0609020204030204" pitchFamily="49" charset="0"/>
                <a:cs typeface="Consolas" panose="020B0609020204030204" pitchFamily="49" charset="0"/>
              </a:rPr>
              <a:t>await</a:t>
            </a:r>
            <a:endParaRPr lang="en-US" dirty="0" smtClean="0"/>
          </a:p>
          <a:p>
            <a:pPr marL="457200" indent="-457200">
              <a:buFont typeface="Arial" panose="020B0604020202020204" pitchFamily="34" charset="0"/>
              <a:buChar char="•"/>
            </a:pPr>
            <a:r>
              <a:rPr lang="en-US" dirty="0" smtClean="0"/>
              <a:t>Takes a single argument.</a:t>
            </a:r>
          </a:p>
          <a:p>
            <a:pPr marL="457200" indent="-457200">
              <a:buFont typeface="Arial" panose="020B0604020202020204" pitchFamily="34" charset="0"/>
              <a:buChar char="•"/>
            </a:pPr>
            <a:r>
              <a:rPr lang="en-US" dirty="0" smtClean="0"/>
              <a:t>“</a:t>
            </a:r>
            <a:r>
              <a:rPr lang="en-US" dirty="0" err="1" smtClean="0"/>
              <a:t>Awaitable</a:t>
            </a:r>
            <a:r>
              <a:rPr lang="en-US" dirty="0" smtClean="0"/>
              <a:t>”</a:t>
            </a:r>
          </a:p>
          <a:p>
            <a:pPr marL="457200" indent="-457200">
              <a:buFont typeface="Arial" panose="020B0604020202020204" pitchFamily="34" charset="0"/>
              <a:buChar char="•"/>
            </a:pPr>
            <a:r>
              <a:rPr lang="en-US" dirty="0" smtClean="0"/>
              <a:t>Usually a </a:t>
            </a:r>
            <a:r>
              <a:rPr lang="en-US" sz="3232" dirty="0">
                <a:solidFill>
                  <a:schemeClr val="tx2"/>
                </a:solidFill>
                <a:latin typeface="Consolas" panose="020B0609020204030204" pitchFamily="49" charset="0"/>
                <a:cs typeface="Consolas" panose="020B0609020204030204" pitchFamily="49" charset="0"/>
              </a:rPr>
              <a:t>Task</a:t>
            </a:r>
            <a:r>
              <a:rPr lang="en-US" sz="3282" dirty="0">
                <a:solidFill>
                  <a:schemeClr val="tx2"/>
                </a:solidFill>
                <a:latin typeface="Consolas" panose="020B0609020204030204" pitchFamily="49" charset="0"/>
                <a:cs typeface="Consolas" panose="020B0609020204030204" pitchFamily="49" charset="0"/>
              </a:rPr>
              <a:t> </a:t>
            </a:r>
            <a:r>
              <a:rPr lang="en-US" dirty="0" smtClean="0"/>
              <a:t>or </a:t>
            </a:r>
            <a:r>
              <a:rPr lang="en-US" sz="3282" dirty="0" smtClean="0">
                <a:solidFill>
                  <a:schemeClr val="tx2"/>
                </a:solidFill>
                <a:latin typeface="Consolas" panose="020B0609020204030204" pitchFamily="49" charset="0"/>
                <a:cs typeface="Consolas" panose="020B0609020204030204" pitchFamily="49" charset="0"/>
              </a:rPr>
              <a:t>Task</a:t>
            </a:r>
            <a:r>
              <a:rPr lang="en-US" dirty="0" smtClean="0">
                <a:latin typeface="Consolas" panose="020B0609020204030204" pitchFamily="49" charset="0"/>
                <a:cs typeface="Consolas" panose="020B0609020204030204" pitchFamily="49" charset="0"/>
              </a:rPr>
              <a:t>&lt;T&gt;</a:t>
            </a:r>
            <a:r>
              <a:rPr lang="en-US" dirty="0" smtClean="0"/>
              <a:t>.</a:t>
            </a:r>
          </a:p>
        </p:txBody>
      </p:sp>
      <p:sp>
        <p:nvSpPr>
          <p:cNvPr id="7" name="Text Placeholder 2"/>
          <p:cNvSpPr txBox="1">
            <a:spLocks/>
          </p:cNvSpPr>
          <p:nvPr/>
        </p:nvSpPr>
        <p:spPr>
          <a:xfrm>
            <a:off x="6096000" y="2958023"/>
            <a:ext cx="5641703" cy="2142125"/>
          </a:xfrm>
          <a:prstGeom prst="rect">
            <a:avLst/>
          </a:prstGeom>
          <a:ln>
            <a:solidFill>
              <a:schemeClr val="accent1"/>
            </a:solidFill>
          </a:ln>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err="1" smtClean="0">
                <a:solidFill>
                  <a:schemeClr val="accent1"/>
                </a:solidFill>
                <a:latin typeface="Consolas" panose="020B0609020204030204" pitchFamily="49" charset="0"/>
                <a:cs typeface="Consolas" panose="020B0609020204030204" pitchFamily="49" charset="0"/>
              </a:rPr>
              <a:t>async</a:t>
            </a:r>
            <a:r>
              <a:rPr lang="en-US" sz="2400" dirty="0" smtClean="0">
                <a:solidFill>
                  <a:schemeClr val="accent1"/>
                </a:solidFill>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Task </a:t>
            </a:r>
            <a:r>
              <a:rPr lang="en-US" sz="2400" dirty="0" err="1">
                <a:latin typeface="Consolas" panose="020B0609020204030204" pitchFamily="49" charset="0"/>
                <a:cs typeface="Consolas" panose="020B0609020204030204" pitchFamily="49" charset="0"/>
              </a:rPr>
              <a:t>DoNothingAsync</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Task</a:t>
            </a:r>
            <a:r>
              <a:rPr lang="en-US" sz="2400" dirty="0" smtClean="0">
                <a:solidFill>
                  <a:schemeClr val="bg2"/>
                </a:solidFill>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delay = </a:t>
            </a:r>
            <a:r>
              <a:rPr lang="en-US" sz="2400" dirty="0" err="1">
                <a:solidFill>
                  <a:schemeClr val="tx2"/>
                </a:solidFill>
                <a:latin typeface="Consolas" panose="020B0609020204030204" pitchFamily="49" charset="0"/>
                <a:cs typeface="Consolas" panose="020B0609020204030204" pitchFamily="49" charset="0"/>
              </a:rPr>
              <a:t>Task</a:t>
            </a:r>
            <a:r>
              <a:rPr lang="en-US" sz="2400" dirty="0" err="1">
                <a:latin typeface="Consolas" panose="020B0609020204030204" pitchFamily="49" charset="0"/>
                <a:cs typeface="Consolas" panose="020B0609020204030204" pitchFamily="49" charset="0"/>
              </a:rPr>
              <a:t>.Delay</a:t>
            </a:r>
            <a:r>
              <a:rPr lang="en-US" sz="2400" dirty="0">
                <a:latin typeface="Consolas" panose="020B0609020204030204" pitchFamily="49" charset="0"/>
                <a:cs typeface="Consolas" panose="020B0609020204030204" pitchFamily="49" charset="0"/>
              </a:rPr>
              <a:t>(100</a:t>
            </a:r>
            <a:r>
              <a:rPr lang="en-US" sz="2400" dirty="0" smtClean="0">
                <a:latin typeface="Consolas" panose="020B0609020204030204" pitchFamily="49" charset="0"/>
                <a:cs typeface="Consolas" panose="020B0609020204030204" pitchFamily="49" charset="0"/>
              </a:rPr>
              <a:t>);</a:t>
            </a:r>
            <a:endParaRPr lang="en-US" sz="2400" dirty="0">
              <a:solidFill>
                <a:schemeClr val="accent2"/>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a:t>
            </a:r>
            <a:r>
              <a:rPr lang="en-US" sz="2400" dirty="0" smtClean="0">
                <a:solidFill>
                  <a:schemeClr val="accent1"/>
                </a:solidFill>
                <a:latin typeface="Consolas" panose="020B0609020204030204" pitchFamily="49" charset="0"/>
                <a:cs typeface="Consolas" panose="020B0609020204030204" pitchFamily="49" charset="0"/>
              </a:rPr>
              <a:t>await</a:t>
            </a:r>
            <a:r>
              <a:rPr lang="en-US" sz="2400" dirty="0" smtClean="0">
                <a:latin typeface="Consolas" panose="020B0609020204030204" pitchFamily="49" charset="0"/>
                <a:cs typeface="Consolas" panose="020B0609020204030204" pitchFamily="49" charset="0"/>
              </a:rPr>
              <a:t> delay;</a:t>
            </a:r>
            <a:endParaRPr lang="en-US" sz="2400" dirty="0">
              <a:latin typeface="Consolas" panose="020B0609020204030204" pitchFamily="49" charset="0"/>
              <a:cs typeface="Consolas" panose="020B0609020204030204" pitchFamily="49" charset="0"/>
            </a:endParaRP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4063347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Async</a:t>
            </a:r>
            <a:endParaRPr lang="en-US" dirty="0"/>
          </a:p>
        </p:txBody>
      </p:sp>
      <p:sp>
        <p:nvSpPr>
          <p:cNvPr id="3" name="Text Placeholder 2"/>
          <p:cNvSpPr>
            <a:spLocks noGrp="1"/>
          </p:cNvSpPr>
          <p:nvPr>
            <p:ph type="body" sz="quarter" idx="10"/>
          </p:nvPr>
        </p:nvSpPr>
        <p:spPr>
          <a:xfrm>
            <a:off x="269239" y="1197322"/>
            <a:ext cx="11653522" cy="2468368"/>
          </a:xfrm>
        </p:spPr>
        <p:txBody>
          <a:bodyPr/>
          <a:lstStyle/>
          <a:p>
            <a:r>
              <a:rPr lang="en-US" sz="2800" dirty="0" err="1">
                <a:solidFill>
                  <a:schemeClr val="accent1"/>
                </a:solidFill>
                <a:latin typeface="Consolas" panose="020B0609020204030204" pitchFamily="49" charset="0"/>
                <a:cs typeface="Consolas" panose="020B0609020204030204" pitchFamily="49" charset="0"/>
              </a:rPr>
              <a:t>async</a:t>
            </a:r>
            <a:r>
              <a:rPr lang="en-US" sz="2800" dirty="0">
                <a:solidFill>
                  <a:schemeClr val="accent1"/>
                </a:solidFill>
                <a:latin typeface="Consolas" panose="020B0609020204030204" pitchFamily="49" charset="0"/>
                <a:cs typeface="Consolas" panose="020B0609020204030204" pitchFamily="49" charset="0"/>
              </a:rPr>
              <a:t> </a:t>
            </a:r>
            <a:r>
              <a:rPr lang="en-US" sz="2800" dirty="0">
                <a:solidFill>
                  <a:schemeClr val="tx2"/>
                </a:solidFill>
                <a:latin typeface="Consolas" panose="020B0609020204030204" pitchFamily="49" charset="0"/>
                <a:cs typeface="Consolas" panose="020B0609020204030204" pitchFamily="49" charset="0"/>
              </a:rPr>
              <a:t>Task </a:t>
            </a:r>
            <a:r>
              <a:rPr lang="en-US" sz="2800" dirty="0" err="1" smtClean="0">
                <a:latin typeface="Consolas" panose="020B0609020204030204" pitchFamily="49" charset="0"/>
                <a:cs typeface="Consolas" panose="020B0609020204030204" pitchFamily="49" charset="0"/>
              </a:rPr>
              <a:t>DoNothingAsync</a:t>
            </a:r>
            <a:r>
              <a:rPr lang="en-US" sz="2800" dirty="0">
                <a:latin typeface="Consolas" panose="020B0609020204030204" pitchFamily="49" charset="0"/>
                <a:cs typeface="Consolas" panose="020B0609020204030204" pitchFamily="49" charset="0"/>
              </a:rPr>
              <a:t>()</a:t>
            </a:r>
          </a:p>
          <a:p>
            <a:r>
              <a:rPr lang="en-US" sz="2800" dirty="0" smtClean="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a:solidFill>
                  <a:schemeClr val="accent2"/>
                </a:solidFill>
                <a:latin typeface="Consolas" panose="020B0609020204030204" pitchFamily="49" charset="0"/>
                <a:cs typeface="Consolas" panose="020B0609020204030204" pitchFamily="49" charset="0"/>
              </a:rPr>
              <a:t>// In the Real World, we would actually do something...</a:t>
            </a:r>
          </a:p>
          <a:p>
            <a:r>
              <a:rPr lang="en-US" sz="2800" dirty="0">
                <a:latin typeface="Consolas" panose="020B0609020204030204" pitchFamily="49" charset="0"/>
                <a:cs typeface="Consolas" panose="020B0609020204030204" pitchFamily="49" charset="0"/>
              </a:rPr>
              <a:t>  </a:t>
            </a:r>
            <a:r>
              <a:rPr lang="en-US" sz="2800" dirty="0">
                <a:solidFill>
                  <a:schemeClr val="accent1"/>
                </a:solidFill>
                <a:latin typeface="Consolas" panose="020B0609020204030204" pitchFamily="49" charset="0"/>
                <a:cs typeface="Consolas" panose="020B0609020204030204" pitchFamily="49" charset="0"/>
              </a:rPr>
              <a:t>await</a:t>
            </a:r>
            <a:r>
              <a:rPr lang="en-US" sz="2800" dirty="0">
                <a:latin typeface="Consolas" panose="020B0609020204030204" pitchFamily="49" charset="0"/>
                <a:cs typeface="Consolas" panose="020B0609020204030204" pitchFamily="49" charset="0"/>
              </a:rPr>
              <a:t> </a:t>
            </a:r>
            <a:r>
              <a:rPr lang="en-US" sz="2800" dirty="0" err="1" smtClean="0">
                <a:solidFill>
                  <a:schemeClr val="tx2"/>
                </a:solidFill>
                <a:latin typeface="Consolas" panose="020B0609020204030204" pitchFamily="49" charset="0"/>
                <a:cs typeface="Consolas" panose="020B0609020204030204" pitchFamily="49" charset="0"/>
              </a:rPr>
              <a:t>Task</a:t>
            </a:r>
            <a:r>
              <a:rPr lang="en-US" sz="2800" dirty="0" err="1" smtClean="0">
                <a:latin typeface="Consolas" panose="020B0609020204030204" pitchFamily="49" charset="0"/>
                <a:cs typeface="Consolas" panose="020B0609020204030204" pitchFamily="49" charset="0"/>
              </a:rPr>
              <a:t>.Delay</a:t>
            </a:r>
            <a:r>
              <a:rPr lang="en-US" sz="2800" dirty="0" smtClean="0">
                <a:latin typeface="Consolas" panose="020B0609020204030204" pitchFamily="49" charset="0"/>
                <a:cs typeface="Consolas" panose="020B0609020204030204" pitchFamily="49" charset="0"/>
              </a:rPr>
              <a:t>(100);</a:t>
            </a:r>
            <a:endParaRPr lang="en-US" sz="2800" dirty="0">
              <a:latin typeface="Consolas" panose="020B0609020204030204" pitchFamily="49" charset="0"/>
              <a:cs typeface="Consolas" panose="020B0609020204030204" pitchFamily="49" charset="0"/>
            </a:endParaRPr>
          </a:p>
          <a:p>
            <a:r>
              <a:rPr lang="en-US" sz="2800" dirty="0" smtClean="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6" name="Text Placeholder 2"/>
          <p:cNvSpPr txBox="1">
            <a:spLocks/>
          </p:cNvSpPr>
          <p:nvPr/>
        </p:nvSpPr>
        <p:spPr>
          <a:xfrm>
            <a:off x="269239" y="3665690"/>
            <a:ext cx="11653522" cy="2524537"/>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smtClean="0">
                <a:solidFill>
                  <a:schemeClr val="bg2"/>
                </a:solidFill>
                <a:latin typeface="Consolas" panose="020B0609020204030204" pitchFamily="49" charset="0"/>
                <a:cs typeface="Consolas" panose="020B0609020204030204" pitchFamily="49" charset="0"/>
              </a:rPr>
              <a:t>await</a:t>
            </a:r>
            <a:r>
              <a:rPr lang="en-US" dirty="0" smtClean="0"/>
              <a:t> behavior:</a:t>
            </a:r>
          </a:p>
          <a:p>
            <a:pPr marL="457200" indent="-457200">
              <a:buFont typeface="Arial" panose="020B0604020202020204" pitchFamily="34" charset="0"/>
              <a:buChar char="•"/>
            </a:pPr>
            <a:r>
              <a:rPr lang="en-US" dirty="0" smtClean="0"/>
              <a:t>If </a:t>
            </a:r>
            <a:r>
              <a:rPr lang="en-US" dirty="0" err="1" smtClean="0"/>
              <a:t>awaitable</a:t>
            </a:r>
            <a:r>
              <a:rPr lang="en-US" dirty="0" smtClean="0"/>
              <a:t> (task) is complete, continues synchronously.</a:t>
            </a:r>
          </a:p>
          <a:p>
            <a:pPr marL="457200" indent="-457200">
              <a:buFont typeface="Arial" panose="020B0604020202020204" pitchFamily="34" charset="0"/>
              <a:buChar char="•"/>
            </a:pPr>
            <a:r>
              <a:rPr lang="en-US" dirty="0" smtClean="0"/>
              <a:t>Otherwise:</a:t>
            </a:r>
          </a:p>
          <a:p>
            <a:pPr marL="796926" lvl="1" indent="-457200">
              <a:buFont typeface="Arial" panose="020B0604020202020204" pitchFamily="34" charset="0"/>
              <a:buChar char="•"/>
            </a:pPr>
            <a:r>
              <a:rPr lang="en-US" i="1" dirty="0" smtClean="0"/>
              <a:t>Pauses</a:t>
            </a:r>
            <a:r>
              <a:rPr lang="en-US" dirty="0" smtClean="0"/>
              <a:t> the method and registers it with the </a:t>
            </a:r>
            <a:r>
              <a:rPr lang="en-US" dirty="0" err="1" smtClean="0"/>
              <a:t>awaitable</a:t>
            </a:r>
            <a:r>
              <a:rPr lang="en-US" dirty="0" smtClean="0"/>
              <a:t>.</a:t>
            </a:r>
          </a:p>
          <a:p>
            <a:pPr marL="796926" lvl="1" indent="-457200">
              <a:buFont typeface="Arial" panose="020B0604020202020204" pitchFamily="34" charset="0"/>
              <a:buChar char="•"/>
            </a:pPr>
            <a:r>
              <a:rPr lang="en-US" dirty="0" smtClean="0"/>
              <a:t>Then </a:t>
            </a:r>
            <a:r>
              <a:rPr lang="en-US" i="1" dirty="0" smtClean="0"/>
              <a:t>returns</a:t>
            </a:r>
            <a:r>
              <a:rPr lang="en-US" dirty="0" smtClean="0"/>
              <a:t>.</a:t>
            </a:r>
          </a:p>
        </p:txBody>
      </p:sp>
    </p:spTree>
    <p:extLst>
      <p:ext uri="{BB962C8B-B14F-4D97-AF65-F5344CB8AC3E}">
        <p14:creationId xmlns:p14="http://schemas.microsoft.com/office/powerpoint/2010/main" val="253991504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Async</a:t>
            </a:r>
            <a:endParaRPr lang="en-US" dirty="0"/>
          </a:p>
        </p:txBody>
      </p:sp>
      <p:sp>
        <p:nvSpPr>
          <p:cNvPr id="3" name="Text Placeholder 2"/>
          <p:cNvSpPr>
            <a:spLocks noGrp="1"/>
          </p:cNvSpPr>
          <p:nvPr>
            <p:ph type="body" sz="quarter" idx="10"/>
          </p:nvPr>
        </p:nvSpPr>
        <p:spPr>
          <a:xfrm>
            <a:off x="269239" y="1197322"/>
            <a:ext cx="11653522" cy="2468368"/>
          </a:xfrm>
        </p:spPr>
        <p:txBody>
          <a:bodyPr/>
          <a:lstStyle/>
          <a:p>
            <a:r>
              <a:rPr lang="en-US" sz="2800" dirty="0" err="1">
                <a:solidFill>
                  <a:schemeClr val="accent1"/>
                </a:solidFill>
                <a:latin typeface="Consolas" panose="020B0609020204030204" pitchFamily="49" charset="0"/>
                <a:cs typeface="Consolas" panose="020B0609020204030204" pitchFamily="49" charset="0"/>
              </a:rPr>
              <a:t>async</a:t>
            </a:r>
            <a:r>
              <a:rPr lang="en-US" sz="2800" dirty="0">
                <a:solidFill>
                  <a:schemeClr val="accent1"/>
                </a:solidFill>
                <a:latin typeface="Consolas" panose="020B0609020204030204" pitchFamily="49" charset="0"/>
                <a:cs typeface="Consolas" panose="020B0609020204030204" pitchFamily="49" charset="0"/>
              </a:rPr>
              <a:t> </a:t>
            </a:r>
            <a:r>
              <a:rPr lang="en-US" sz="2800" dirty="0">
                <a:solidFill>
                  <a:schemeClr val="tx2"/>
                </a:solidFill>
                <a:latin typeface="Consolas" panose="020B0609020204030204" pitchFamily="49" charset="0"/>
                <a:cs typeface="Consolas" panose="020B0609020204030204" pitchFamily="49" charset="0"/>
              </a:rPr>
              <a:t>Task </a:t>
            </a:r>
            <a:r>
              <a:rPr lang="en-US" sz="2800" dirty="0" err="1" smtClean="0">
                <a:latin typeface="Consolas" panose="020B0609020204030204" pitchFamily="49" charset="0"/>
                <a:cs typeface="Consolas" panose="020B0609020204030204" pitchFamily="49" charset="0"/>
              </a:rPr>
              <a:t>DoNothingAsync</a:t>
            </a:r>
            <a:r>
              <a:rPr lang="en-US" sz="2800" dirty="0">
                <a:latin typeface="Consolas" panose="020B0609020204030204" pitchFamily="49" charset="0"/>
                <a:cs typeface="Consolas" panose="020B0609020204030204" pitchFamily="49" charset="0"/>
              </a:rPr>
              <a:t>()</a:t>
            </a:r>
          </a:p>
          <a:p>
            <a:r>
              <a:rPr lang="en-US" sz="2800" dirty="0" smtClean="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a:solidFill>
                  <a:schemeClr val="accent2"/>
                </a:solidFill>
                <a:latin typeface="Consolas" panose="020B0609020204030204" pitchFamily="49" charset="0"/>
                <a:cs typeface="Consolas" panose="020B0609020204030204" pitchFamily="49" charset="0"/>
              </a:rPr>
              <a:t>// In the Real World, we would actually do something...</a:t>
            </a:r>
          </a:p>
          <a:p>
            <a:r>
              <a:rPr lang="en-US" sz="2800" dirty="0">
                <a:latin typeface="Consolas" panose="020B0609020204030204" pitchFamily="49" charset="0"/>
                <a:cs typeface="Consolas" panose="020B0609020204030204" pitchFamily="49" charset="0"/>
              </a:rPr>
              <a:t>  </a:t>
            </a:r>
            <a:r>
              <a:rPr lang="en-US" sz="2800" dirty="0">
                <a:solidFill>
                  <a:schemeClr val="accent1"/>
                </a:solidFill>
                <a:latin typeface="Consolas" panose="020B0609020204030204" pitchFamily="49" charset="0"/>
                <a:cs typeface="Consolas" panose="020B0609020204030204" pitchFamily="49" charset="0"/>
              </a:rPr>
              <a:t>await</a:t>
            </a:r>
            <a:r>
              <a:rPr lang="en-US" sz="2800" dirty="0">
                <a:latin typeface="Consolas" panose="020B0609020204030204" pitchFamily="49" charset="0"/>
                <a:cs typeface="Consolas" panose="020B0609020204030204" pitchFamily="49" charset="0"/>
              </a:rPr>
              <a:t> </a:t>
            </a:r>
            <a:r>
              <a:rPr lang="en-US" sz="2800" dirty="0" err="1" smtClean="0">
                <a:solidFill>
                  <a:schemeClr val="tx2"/>
                </a:solidFill>
                <a:latin typeface="Consolas" panose="020B0609020204030204" pitchFamily="49" charset="0"/>
                <a:cs typeface="Consolas" panose="020B0609020204030204" pitchFamily="49" charset="0"/>
              </a:rPr>
              <a:t>Task</a:t>
            </a:r>
            <a:r>
              <a:rPr lang="en-US" sz="2800" dirty="0" err="1" smtClean="0">
                <a:latin typeface="Consolas" panose="020B0609020204030204" pitchFamily="49" charset="0"/>
                <a:cs typeface="Consolas" panose="020B0609020204030204" pitchFamily="49" charset="0"/>
              </a:rPr>
              <a:t>.Delay</a:t>
            </a:r>
            <a:r>
              <a:rPr lang="en-US" sz="2800" dirty="0" smtClean="0">
                <a:latin typeface="Consolas" panose="020B0609020204030204" pitchFamily="49" charset="0"/>
                <a:cs typeface="Consolas" panose="020B0609020204030204" pitchFamily="49" charset="0"/>
              </a:rPr>
              <a:t>(100);</a:t>
            </a:r>
            <a:endParaRPr lang="en-US" sz="2800" dirty="0">
              <a:latin typeface="Consolas" panose="020B0609020204030204" pitchFamily="49" charset="0"/>
              <a:cs typeface="Consolas" panose="020B0609020204030204" pitchFamily="49" charset="0"/>
            </a:endParaRPr>
          </a:p>
          <a:p>
            <a:r>
              <a:rPr lang="en-US" sz="2800" dirty="0" smtClean="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6" name="Text Placeholder 2"/>
          <p:cNvSpPr txBox="1">
            <a:spLocks/>
          </p:cNvSpPr>
          <p:nvPr/>
        </p:nvSpPr>
        <p:spPr>
          <a:xfrm>
            <a:off x="269239" y="3665690"/>
            <a:ext cx="11653522" cy="2524537"/>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smtClean="0"/>
              <a:t>Pausing and Resuming (when awaiting tasks)</a:t>
            </a:r>
          </a:p>
          <a:p>
            <a:pPr marL="457200" indent="-457200">
              <a:buFont typeface="Arial" panose="020B0604020202020204" pitchFamily="34" charset="0"/>
              <a:buChar char="•"/>
            </a:pPr>
            <a:r>
              <a:rPr lang="en-US" dirty="0" smtClean="0"/>
              <a:t>A “context” is captured and used to resume.</a:t>
            </a:r>
          </a:p>
          <a:p>
            <a:pPr marL="457200" indent="-457200">
              <a:buFont typeface="Arial" panose="020B0604020202020204" pitchFamily="34" charset="0"/>
              <a:buChar char="•"/>
            </a:pPr>
            <a:r>
              <a:rPr lang="en-US" dirty="0" smtClean="0"/>
              <a:t>“await” = “asynchronous wait”</a:t>
            </a:r>
          </a:p>
          <a:p>
            <a:pPr marL="796926" lvl="1" indent="-457200">
              <a:buFont typeface="Arial" panose="020B0604020202020204" pitchFamily="34" charset="0"/>
              <a:buChar char="•"/>
            </a:pPr>
            <a:r>
              <a:rPr lang="en-US" dirty="0" smtClean="0"/>
              <a:t>Thread </a:t>
            </a:r>
            <a:r>
              <a:rPr lang="en-US" dirty="0"/>
              <a:t>is not blocked (asynchronous</a:t>
            </a:r>
            <a:r>
              <a:rPr lang="en-US" dirty="0" smtClean="0"/>
              <a:t>).</a:t>
            </a:r>
          </a:p>
          <a:p>
            <a:pPr marL="796926" lvl="1" indent="-457200">
              <a:buFont typeface="Arial" panose="020B0604020202020204" pitchFamily="34" charset="0"/>
              <a:buChar char="•"/>
            </a:pPr>
            <a:r>
              <a:rPr lang="en-US" dirty="0" smtClean="0"/>
              <a:t>Method is paused (waits).</a:t>
            </a:r>
          </a:p>
        </p:txBody>
      </p:sp>
    </p:spTree>
    <p:extLst>
      <p:ext uri="{BB962C8B-B14F-4D97-AF65-F5344CB8AC3E}">
        <p14:creationId xmlns:p14="http://schemas.microsoft.com/office/powerpoint/2010/main" val="369440941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is this guy?</a:t>
            </a:r>
            <a:endParaRPr lang="en-US" dirty="0"/>
          </a:p>
        </p:txBody>
      </p:sp>
    </p:spTree>
    <p:extLst>
      <p:ext uri="{BB962C8B-B14F-4D97-AF65-F5344CB8AC3E}">
        <p14:creationId xmlns:p14="http://schemas.microsoft.com/office/powerpoint/2010/main" val="22329089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Async</a:t>
            </a:r>
            <a:endParaRPr lang="en-US" dirty="0"/>
          </a:p>
        </p:txBody>
      </p:sp>
      <p:sp>
        <p:nvSpPr>
          <p:cNvPr id="3" name="Text Placeholder 2"/>
          <p:cNvSpPr>
            <a:spLocks noGrp="1"/>
          </p:cNvSpPr>
          <p:nvPr>
            <p:ph type="body" sz="quarter" idx="10"/>
          </p:nvPr>
        </p:nvSpPr>
        <p:spPr>
          <a:xfrm>
            <a:off x="269239" y="3516281"/>
            <a:ext cx="4836162" cy="1735860"/>
          </a:xfrm>
          <a:ln>
            <a:solidFill>
              <a:schemeClr val="accent1"/>
            </a:solidFill>
          </a:ln>
        </p:spPr>
        <p:txBody>
          <a:bodyPr/>
          <a:lstStyle/>
          <a:p>
            <a:r>
              <a:rPr lang="en-US" sz="2400" dirty="0" err="1">
                <a:solidFill>
                  <a:schemeClr val="accent1"/>
                </a:solidFill>
                <a:latin typeface="Consolas" panose="020B0609020204030204" pitchFamily="49" charset="0"/>
                <a:cs typeface="Consolas" panose="020B0609020204030204" pitchFamily="49" charset="0"/>
              </a:rPr>
              <a:t>async</a:t>
            </a: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Task </a:t>
            </a:r>
            <a:r>
              <a:rPr lang="en-US" sz="2400" dirty="0" err="1" smtClean="0">
                <a:latin typeface="Consolas" panose="020B0609020204030204" pitchFamily="49" charset="0"/>
                <a:cs typeface="Consolas" panose="020B0609020204030204" pitchFamily="49" charset="0"/>
              </a:rPr>
              <a:t>DoNothingAsync</a:t>
            </a:r>
            <a:r>
              <a:rPr lang="en-US" sz="2400" dirty="0">
                <a:latin typeface="Consolas" panose="020B0609020204030204" pitchFamily="49" charset="0"/>
                <a:cs typeface="Consolas" panose="020B0609020204030204" pitchFamily="49" charset="0"/>
              </a:rPr>
              <a:t>()</a:t>
            </a:r>
          </a:p>
          <a:p>
            <a:r>
              <a:rPr lang="en-US" sz="2400" dirty="0" smtClean="0">
                <a:latin typeface="Consolas" panose="020B0609020204030204" pitchFamily="49" charset="0"/>
                <a:cs typeface="Consolas" panose="020B0609020204030204" pitchFamily="49" charset="0"/>
              </a:rPr>
              <a:t>{</a:t>
            </a:r>
          </a:p>
          <a:p>
            <a:r>
              <a:rPr lang="en-US" sz="2400" dirty="0" smtClean="0">
                <a:solidFill>
                  <a:schemeClr val="accent1"/>
                </a:solidFill>
                <a:latin typeface="Consolas" panose="020B0609020204030204" pitchFamily="49" charset="0"/>
                <a:cs typeface="Consolas" panose="020B0609020204030204" pitchFamily="49" charset="0"/>
              </a:rPr>
              <a:t>  await</a:t>
            </a:r>
            <a:r>
              <a:rPr lang="en-US" sz="2400" dirty="0" smtClean="0">
                <a:latin typeface="Consolas" panose="020B0609020204030204" pitchFamily="49" charset="0"/>
                <a:cs typeface="Consolas" panose="020B0609020204030204" pitchFamily="49" charset="0"/>
              </a:rPr>
              <a:t> </a:t>
            </a:r>
            <a:r>
              <a:rPr lang="en-US" sz="2400" dirty="0" err="1" smtClean="0">
                <a:solidFill>
                  <a:schemeClr val="tx2"/>
                </a:solidFill>
                <a:latin typeface="Consolas" panose="020B0609020204030204" pitchFamily="49" charset="0"/>
                <a:cs typeface="Consolas" panose="020B0609020204030204" pitchFamily="49" charset="0"/>
              </a:rPr>
              <a:t>Task</a:t>
            </a:r>
            <a:r>
              <a:rPr lang="en-US" sz="2400" dirty="0" err="1" smtClean="0">
                <a:latin typeface="Consolas" panose="020B0609020204030204" pitchFamily="49" charset="0"/>
                <a:cs typeface="Consolas" panose="020B0609020204030204" pitchFamily="49" charset="0"/>
              </a:rPr>
              <a:t>.Delay</a:t>
            </a:r>
            <a:r>
              <a:rPr lang="en-US" sz="2400" dirty="0" smtClean="0">
                <a:latin typeface="Consolas" panose="020B0609020204030204" pitchFamily="49" charset="0"/>
                <a:cs typeface="Consolas" panose="020B0609020204030204" pitchFamily="49" charset="0"/>
              </a:rPr>
              <a:t>(100);</a:t>
            </a:r>
            <a:endParaRPr lang="en-US" sz="2400" dirty="0">
              <a:latin typeface="Consolas" panose="020B0609020204030204" pitchFamily="49" charset="0"/>
              <a:cs typeface="Consolas" panose="020B0609020204030204" pitchFamily="49" charset="0"/>
            </a:endParaRP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5" name="Text Placeholder 2"/>
          <p:cNvSpPr txBox="1">
            <a:spLocks/>
          </p:cNvSpPr>
          <p:nvPr/>
        </p:nvSpPr>
        <p:spPr>
          <a:xfrm>
            <a:off x="6242295" y="3313149"/>
            <a:ext cx="5682784" cy="2142125"/>
          </a:xfrm>
          <a:prstGeom prst="rect">
            <a:avLst/>
          </a:prstGeom>
          <a:ln>
            <a:solidFill>
              <a:schemeClr val="accent1"/>
            </a:solidFill>
          </a:ln>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err="1" smtClean="0">
                <a:solidFill>
                  <a:schemeClr val="accent1"/>
                </a:solidFill>
                <a:latin typeface="Consolas" panose="020B0609020204030204" pitchFamily="49" charset="0"/>
                <a:cs typeface="Consolas" panose="020B0609020204030204" pitchFamily="49" charset="0"/>
              </a:rPr>
              <a:t>async</a:t>
            </a:r>
            <a:r>
              <a:rPr lang="en-US" sz="2400" dirty="0" smtClean="0">
                <a:solidFill>
                  <a:schemeClr val="accent1"/>
                </a:solidFill>
                <a:latin typeface="Consolas" panose="020B0609020204030204" pitchFamily="49" charset="0"/>
                <a:cs typeface="Consolas" panose="020B0609020204030204" pitchFamily="49" charset="0"/>
              </a:rPr>
              <a:t> </a:t>
            </a:r>
            <a:r>
              <a:rPr lang="en-US" sz="2400" dirty="0" smtClean="0">
                <a:solidFill>
                  <a:schemeClr val="tx2"/>
                </a:solidFill>
                <a:latin typeface="Consolas" panose="020B0609020204030204" pitchFamily="49" charset="0"/>
                <a:cs typeface="Consolas" panose="020B0609020204030204" pitchFamily="49" charset="0"/>
              </a:rPr>
              <a:t>Task</a:t>
            </a:r>
            <a:r>
              <a:rPr lang="en-US" sz="2400" dirty="0" smtClean="0">
                <a:solidFill>
                  <a:schemeClr val="bg1"/>
                </a:solidFill>
                <a:latin typeface="Consolas" panose="020B0609020204030204" pitchFamily="49" charset="0"/>
                <a:cs typeface="Consolas" panose="020B0609020204030204" pitchFamily="49" charset="0"/>
              </a:rPr>
              <a:t>&lt;</a:t>
            </a:r>
            <a:r>
              <a:rPr lang="en-US" sz="2400" dirty="0" err="1" smtClean="0">
                <a:solidFill>
                  <a:schemeClr val="bg2"/>
                </a:solidFill>
                <a:latin typeface="Consolas" panose="020B0609020204030204" pitchFamily="49" charset="0"/>
                <a:cs typeface="Consolas" panose="020B0609020204030204" pitchFamily="49" charset="0"/>
              </a:rPr>
              <a:t>int</a:t>
            </a:r>
            <a:r>
              <a:rPr lang="en-US" sz="2400" dirty="0" smtClean="0">
                <a:solidFill>
                  <a:schemeClr val="bg1"/>
                </a:solidFill>
                <a:latin typeface="Consolas" panose="020B0609020204030204" pitchFamily="49" charset="0"/>
                <a:cs typeface="Consolas" panose="020B0609020204030204" pitchFamily="49" charset="0"/>
              </a:rPr>
              <a:t>&gt;</a:t>
            </a:r>
            <a:r>
              <a:rPr lang="en-US" sz="2400" dirty="0" smtClean="0">
                <a:solidFill>
                  <a:schemeClr val="tx2"/>
                </a:solidFill>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DoNothingAsync</a:t>
            </a:r>
            <a:r>
              <a:rPr lang="en-US" sz="2400" dirty="0" smtClean="0">
                <a:latin typeface="Consolas" panose="020B0609020204030204" pitchFamily="49" charset="0"/>
                <a:cs typeface="Consolas" panose="020B0609020204030204" pitchFamily="49" charset="0"/>
              </a:rPr>
              <a:t>()</a:t>
            </a:r>
          </a:p>
          <a:p>
            <a:r>
              <a:rPr lang="en-US" sz="2400" dirty="0" smtClean="0">
                <a:latin typeface="Consolas" panose="020B0609020204030204" pitchFamily="49" charset="0"/>
                <a:cs typeface="Consolas" panose="020B0609020204030204" pitchFamily="49" charset="0"/>
              </a:rPr>
              <a:t>{</a:t>
            </a:r>
          </a:p>
          <a:p>
            <a:r>
              <a:rPr lang="en-US" sz="2400" dirty="0" smtClean="0">
                <a:solidFill>
                  <a:schemeClr val="accent1"/>
                </a:solidFill>
                <a:latin typeface="Consolas" panose="020B0609020204030204" pitchFamily="49" charset="0"/>
                <a:cs typeface="Consolas" panose="020B0609020204030204" pitchFamily="49" charset="0"/>
              </a:rPr>
              <a:t>  await</a:t>
            </a:r>
            <a:r>
              <a:rPr lang="en-US" sz="2400" dirty="0" smtClean="0">
                <a:latin typeface="Consolas" panose="020B0609020204030204" pitchFamily="49" charset="0"/>
                <a:cs typeface="Consolas" panose="020B0609020204030204" pitchFamily="49" charset="0"/>
              </a:rPr>
              <a:t> </a:t>
            </a:r>
            <a:r>
              <a:rPr lang="en-US" sz="2400" dirty="0" err="1" smtClean="0">
                <a:solidFill>
                  <a:schemeClr val="tx2"/>
                </a:solidFill>
                <a:latin typeface="Consolas" panose="020B0609020204030204" pitchFamily="49" charset="0"/>
                <a:cs typeface="Consolas" panose="020B0609020204030204" pitchFamily="49" charset="0"/>
              </a:rPr>
              <a:t>Task</a:t>
            </a:r>
            <a:r>
              <a:rPr lang="en-US" sz="2400" dirty="0" err="1" smtClean="0">
                <a:latin typeface="Consolas" panose="020B0609020204030204" pitchFamily="49" charset="0"/>
                <a:cs typeface="Consolas" panose="020B0609020204030204" pitchFamily="49" charset="0"/>
              </a:rPr>
              <a:t>.Delay</a:t>
            </a:r>
            <a:r>
              <a:rPr lang="en-US" sz="2400" dirty="0" smtClean="0">
                <a:latin typeface="Consolas" panose="020B0609020204030204" pitchFamily="49" charset="0"/>
                <a:cs typeface="Consolas" panose="020B0609020204030204" pitchFamily="49" charset="0"/>
              </a:rPr>
              <a:t>(100);</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a:t>
            </a:r>
            <a:r>
              <a:rPr lang="en-US" sz="2400" dirty="0" smtClean="0">
                <a:solidFill>
                  <a:schemeClr val="accent1"/>
                </a:solidFill>
                <a:latin typeface="Consolas" panose="020B0609020204030204" pitchFamily="49" charset="0"/>
                <a:cs typeface="Consolas" panose="020B0609020204030204" pitchFamily="49" charset="0"/>
              </a:rPr>
              <a:t>return</a:t>
            </a:r>
            <a:r>
              <a:rPr lang="en-US" sz="2400" dirty="0" smtClean="0">
                <a:latin typeface="Consolas" panose="020B0609020204030204" pitchFamily="49" charset="0"/>
                <a:cs typeface="Consolas" panose="020B0609020204030204" pitchFamily="49" charset="0"/>
              </a:rPr>
              <a:t> 42;</a:t>
            </a: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7" name="Text Placeholder 2"/>
          <p:cNvSpPr txBox="1">
            <a:spLocks/>
          </p:cNvSpPr>
          <p:nvPr/>
        </p:nvSpPr>
        <p:spPr>
          <a:xfrm>
            <a:off x="269238" y="1189176"/>
            <a:ext cx="11655841" cy="1520416"/>
          </a:xfrm>
          <a:prstGeom prst="rect">
            <a:avLst/>
          </a:prstGeom>
          <a:ln>
            <a:noFill/>
          </a:ln>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sz="2800" dirty="0" smtClean="0">
              <a:latin typeface="+mn-lt"/>
              <a:cs typeface="Consolas" panose="020B0609020204030204" pitchFamily="49" charset="0"/>
            </a:endParaRPr>
          </a:p>
          <a:p>
            <a:r>
              <a:rPr lang="en-US" sz="2800" dirty="0" smtClean="0">
                <a:latin typeface="+mn-lt"/>
                <a:cs typeface="Consolas" panose="020B0609020204030204" pitchFamily="49" charset="0"/>
              </a:rPr>
              <a:t>Return types for </a:t>
            </a:r>
            <a:r>
              <a:rPr lang="en-US" sz="2800" dirty="0" err="1" smtClean="0">
                <a:solidFill>
                  <a:schemeClr val="accent1"/>
                </a:solidFill>
                <a:latin typeface="Consolas" panose="020B0609020204030204" pitchFamily="49" charset="0"/>
                <a:cs typeface="Consolas" panose="020B0609020204030204" pitchFamily="49" charset="0"/>
              </a:rPr>
              <a:t>async</a:t>
            </a:r>
            <a:r>
              <a:rPr lang="en-US" sz="2800" dirty="0" smtClean="0">
                <a:latin typeface="+mn-lt"/>
                <a:cs typeface="Consolas" panose="020B0609020204030204" pitchFamily="49" charset="0"/>
              </a:rPr>
              <a:t> methods: </a:t>
            </a:r>
            <a:r>
              <a:rPr lang="en-US" sz="2800" dirty="0" smtClean="0">
                <a:solidFill>
                  <a:schemeClr val="tx2"/>
                </a:solidFill>
                <a:latin typeface="Consolas" panose="020B0609020204030204" pitchFamily="49" charset="0"/>
                <a:cs typeface="Consolas" panose="020B0609020204030204" pitchFamily="49" charset="0"/>
              </a:rPr>
              <a:t>Task</a:t>
            </a:r>
            <a:r>
              <a:rPr lang="en-US" sz="2800" dirty="0" smtClean="0">
                <a:latin typeface="+mn-lt"/>
                <a:cs typeface="Consolas" panose="020B0609020204030204" pitchFamily="49" charset="0"/>
              </a:rPr>
              <a:t> or </a:t>
            </a:r>
            <a:r>
              <a:rPr lang="en-US" sz="2800" dirty="0" smtClean="0">
                <a:solidFill>
                  <a:schemeClr val="tx2"/>
                </a:solidFill>
                <a:latin typeface="Consolas" panose="020B0609020204030204" pitchFamily="49" charset="0"/>
                <a:cs typeface="Consolas" panose="020B0609020204030204" pitchFamily="49" charset="0"/>
              </a:rPr>
              <a:t>Task</a:t>
            </a:r>
            <a:r>
              <a:rPr lang="en-US" sz="2800" dirty="0" smtClean="0">
                <a:latin typeface="Consolas" panose="020B0609020204030204" pitchFamily="49" charset="0"/>
                <a:cs typeface="Consolas" panose="020B0609020204030204" pitchFamily="49" charset="0"/>
              </a:rPr>
              <a:t>&lt;T&gt;</a:t>
            </a:r>
            <a:r>
              <a:rPr lang="en-US" sz="2800" dirty="0" smtClean="0">
                <a:latin typeface="+mn-lt"/>
                <a:cs typeface="Consolas" panose="020B0609020204030204" pitchFamily="49" charset="0"/>
              </a:rPr>
              <a:t> (or </a:t>
            </a:r>
            <a:r>
              <a:rPr lang="en-US" sz="2800" dirty="0" smtClean="0">
                <a:solidFill>
                  <a:schemeClr val="accent1"/>
                </a:solidFill>
                <a:latin typeface="Consolas" panose="020B0609020204030204" pitchFamily="49" charset="0"/>
                <a:cs typeface="Consolas" panose="020B0609020204030204" pitchFamily="49" charset="0"/>
              </a:rPr>
              <a:t>void</a:t>
            </a:r>
            <a:r>
              <a:rPr lang="en-US" sz="2800" dirty="0" smtClean="0">
                <a:latin typeface="+mn-lt"/>
                <a:cs typeface="Consolas" panose="020B0609020204030204" pitchFamily="49" charset="0"/>
              </a:rPr>
              <a:t>)</a:t>
            </a:r>
          </a:p>
          <a:p>
            <a:r>
              <a:rPr lang="en-US" sz="2800" dirty="0" smtClean="0">
                <a:latin typeface="+mn-lt"/>
                <a:cs typeface="Consolas" panose="020B0609020204030204" pitchFamily="49" charset="0"/>
              </a:rPr>
              <a:t>Avoid</a:t>
            </a:r>
            <a:r>
              <a:rPr lang="en-US" sz="2800" dirty="0" smtClean="0">
                <a:latin typeface="Consolas" panose="020B0609020204030204" pitchFamily="49" charset="0"/>
                <a:cs typeface="Consolas" panose="020B0609020204030204" pitchFamily="49" charset="0"/>
              </a:rPr>
              <a:t> </a:t>
            </a:r>
            <a:r>
              <a:rPr lang="en-US" sz="2800" dirty="0" err="1" smtClean="0">
                <a:solidFill>
                  <a:schemeClr val="accent1"/>
                </a:solidFill>
                <a:latin typeface="Consolas" panose="020B0609020204030204" pitchFamily="49" charset="0"/>
                <a:cs typeface="Consolas" panose="020B0609020204030204" pitchFamily="49" charset="0"/>
              </a:rPr>
              <a:t>async</a:t>
            </a:r>
            <a:r>
              <a:rPr lang="en-US" sz="2800" dirty="0" smtClean="0">
                <a:solidFill>
                  <a:schemeClr val="accent1"/>
                </a:solidFill>
                <a:latin typeface="Consolas" panose="020B0609020204030204" pitchFamily="49" charset="0"/>
                <a:cs typeface="Consolas" panose="020B0609020204030204" pitchFamily="49" charset="0"/>
              </a:rPr>
              <a:t> void</a:t>
            </a:r>
            <a:r>
              <a:rPr lang="en-US" sz="2800" dirty="0" smtClean="0">
                <a:latin typeface="+mn-lt"/>
                <a:cs typeface="Consolas" panose="020B0609020204030204" pitchFamily="49" charset="0"/>
              </a:rPr>
              <a:t>.</a:t>
            </a:r>
            <a:endParaRPr lang="en-US" sz="2800" dirty="0">
              <a:latin typeface="+mn-lt"/>
              <a:cs typeface="Consolas" panose="020B0609020204030204" pitchFamily="49" charset="0"/>
            </a:endParaRPr>
          </a:p>
        </p:txBody>
      </p:sp>
    </p:spTree>
    <p:extLst>
      <p:ext uri="{BB962C8B-B14F-4D97-AF65-F5344CB8AC3E}">
        <p14:creationId xmlns:p14="http://schemas.microsoft.com/office/powerpoint/2010/main" val="124976392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Async</a:t>
            </a:r>
            <a:endParaRPr lang="en-US" dirty="0"/>
          </a:p>
        </p:txBody>
      </p:sp>
      <p:sp>
        <p:nvSpPr>
          <p:cNvPr id="7" name="Text Placeholder 2"/>
          <p:cNvSpPr txBox="1">
            <a:spLocks/>
          </p:cNvSpPr>
          <p:nvPr/>
        </p:nvSpPr>
        <p:spPr>
          <a:xfrm>
            <a:off x="269238" y="1189176"/>
            <a:ext cx="11655841" cy="4228850"/>
          </a:xfrm>
          <a:prstGeom prst="rect">
            <a:avLst/>
          </a:prstGeom>
          <a:ln>
            <a:noFill/>
          </a:ln>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sz="2800" dirty="0" smtClean="0">
              <a:latin typeface="+mn-lt"/>
              <a:cs typeface="Consolas" panose="020B0609020204030204" pitchFamily="49" charset="0"/>
            </a:endParaRPr>
          </a:p>
          <a:p>
            <a:r>
              <a:rPr lang="en-US" sz="2800" dirty="0" smtClean="0">
                <a:latin typeface="+mn-lt"/>
                <a:cs typeface="Consolas" panose="020B0609020204030204" pitchFamily="49" charset="0"/>
              </a:rPr>
              <a:t>Follow the Task-based Asynchronous Pattern (TAP):</a:t>
            </a:r>
          </a:p>
          <a:p>
            <a:pPr lvl="1"/>
            <a:r>
              <a:rPr lang="en-US" sz="2000" dirty="0">
                <a:hlinkClick r:id="rId3"/>
              </a:rPr>
              <a:t>http://</a:t>
            </a:r>
            <a:r>
              <a:rPr lang="en-US" sz="2000" dirty="0" smtClean="0">
                <a:hlinkClick r:id="rId3"/>
              </a:rPr>
              <a:t>msdn.microsoft.com/en-us/library/hh873175.aspx</a:t>
            </a:r>
            <a:endParaRPr lang="en-US" sz="2000" dirty="0" smtClean="0"/>
          </a:p>
          <a:p>
            <a:endParaRPr lang="en-US" sz="2800" dirty="0" smtClean="0">
              <a:latin typeface="+mn-lt"/>
              <a:cs typeface="Consolas" panose="020B0609020204030204" pitchFamily="49" charset="0"/>
            </a:endParaRPr>
          </a:p>
          <a:p>
            <a:r>
              <a:rPr lang="en-US" sz="2800" dirty="0" smtClean="0">
                <a:latin typeface="+mn-lt"/>
                <a:cs typeface="Consolas" panose="020B0609020204030204" pitchFamily="49" charset="0"/>
              </a:rPr>
              <a:t>Nam</a:t>
            </a:r>
            <a:r>
              <a:rPr lang="en-US" sz="2800" dirty="0" smtClean="0">
                <a:cs typeface="Consolas" panose="020B0609020204030204" pitchFamily="49" charset="0"/>
              </a:rPr>
              <a:t>ing:	</a:t>
            </a:r>
            <a:r>
              <a:rPr lang="en-US" sz="2800" dirty="0" err="1" smtClean="0">
                <a:latin typeface="Consolas" panose="020B0609020204030204" pitchFamily="49" charset="0"/>
                <a:cs typeface="Consolas" panose="020B0609020204030204" pitchFamily="49" charset="0"/>
              </a:rPr>
              <a:t>MyMethod</a:t>
            </a:r>
            <a:r>
              <a:rPr lang="en-US" sz="2800" b="1" dirty="0" err="1" smtClean="0">
                <a:latin typeface="Consolas" panose="020B0609020204030204" pitchFamily="49" charset="0"/>
                <a:cs typeface="Consolas" panose="020B0609020204030204" pitchFamily="49" charset="0"/>
              </a:rPr>
              <a:t>Async</a:t>
            </a:r>
            <a:endParaRPr lang="en-US" sz="2800" dirty="0" smtClean="0">
              <a:latin typeface="+mn-lt"/>
              <a:cs typeface="Consolas" panose="020B0609020204030204" pitchFamily="49" charset="0"/>
            </a:endParaRPr>
          </a:p>
          <a:p>
            <a:endParaRPr lang="en-US" sz="2800" b="1" dirty="0">
              <a:latin typeface="+mn-lt"/>
              <a:cs typeface="Consolas" panose="020B0609020204030204" pitchFamily="49" charset="0"/>
            </a:endParaRPr>
          </a:p>
          <a:p>
            <a:r>
              <a:rPr lang="en-US" sz="2800" dirty="0" smtClean="0">
                <a:latin typeface="+mn-lt"/>
                <a:cs typeface="Consolas" panose="020B0609020204030204" pitchFamily="49" charset="0"/>
              </a:rPr>
              <a:t>Cancellation:</a:t>
            </a:r>
          </a:p>
          <a:p>
            <a:pPr marL="457200" indent="-457200">
              <a:buFont typeface="Arial" panose="020B0604020202020204" pitchFamily="34" charset="0"/>
              <a:buChar char="•"/>
            </a:pPr>
            <a:r>
              <a:rPr lang="en-US" sz="2800" dirty="0" smtClean="0">
                <a:latin typeface="+mn-lt"/>
                <a:cs typeface="Consolas" panose="020B0609020204030204" pitchFamily="49" charset="0"/>
              </a:rPr>
              <a:t>Take a </a:t>
            </a:r>
            <a:r>
              <a:rPr lang="en-US" sz="2800" dirty="0" err="1" smtClean="0">
                <a:solidFill>
                  <a:schemeClr val="tx2"/>
                </a:solidFill>
                <a:latin typeface="Consolas" panose="020B0609020204030204" pitchFamily="49" charset="0"/>
                <a:cs typeface="Consolas" panose="020B0609020204030204" pitchFamily="49" charset="0"/>
              </a:rPr>
              <a:t>CancellationToken</a:t>
            </a:r>
            <a:r>
              <a:rPr lang="en-US" sz="2800" dirty="0" smtClean="0">
                <a:solidFill>
                  <a:schemeClr val="tx2"/>
                </a:solidFill>
                <a:latin typeface="+mn-lt"/>
                <a:cs typeface="Consolas" panose="020B0609020204030204" pitchFamily="49" charset="0"/>
              </a:rPr>
              <a:t> </a:t>
            </a:r>
            <a:r>
              <a:rPr lang="en-US" sz="2800" dirty="0" smtClean="0">
                <a:latin typeface="+mn-lt"/>
                <a:cs typeface="Consolas" panose="020B0609020204030204" pitchFamily="49" charset="0"/>
              </a:rPr>
              <a:t>parameter.</a:t>
            </a:r>
          </a:p>
          <a:p>
            <a:pPr marL="457200" indent="-457200">
              <a:buFont typeface="Arial" panose="020B0604020202020204" pitchFamily="34" charset="0"/>
              <a:buChar char="•"/>
            </a:pPr>
            <a:r>
              <a:rPr lang="en-US" sz="2800" dirty="0" smtClean="0">
                <a:latin typeface="+mn-lt"/>
                <a:cs typeface="Consolas" panose="020B0609020204030204" pitchFamily="49" charset="0"/>
              </a:rPr>
              <a:t>Pass the token through to other methods.</a:t>
            </a:r>
            <a:endParaRPr lang="en-US" sz="28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2474321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 Multithreading</a:t>
            </a:r>
            <a:endParaRPr lang="en-US" dirty="0"/>
          </a:p>
        </p:txBody>
      </p:sp>
      <p:sp>
        <p:nvSpPr>
          <p:cNvPr id="4" name="TextBox 3"/>
          <p:cNvSpPr txBox="1"/>
          <p:nvPr/>
        </p:nvSpPr>
        <p:spPr>
          <a:xfrm>
            <a:off x="269239" y="3331028"/>
            <a:ext cx="6478377" cy="1037207"/>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solidFill>
                  <a:srgbClr val="000000"/>
                </a:solidFill>
              </a:rPr>
              <a:t>“UNTHREAD’ING</a:t>
            </a:r>
            <a:r>
              <a:rPr lang="en-US" sz="2400" dirty="0">
                <a:solidFill>
                  <a:srgbClr val="000000"/>
                </a:solidFill>
              </a:rPr>
              <a:t>, </a:t>
            </a:r>
            <a:r>
              <a:rPr lang="en-US" sz="2400" dirty="0" err="1">
                <a:solidFill>
                  <a:srgbClr val="000000"/>
                </a:solidFill>
              </a:rPr>
              <a:t>ppr</a:t>
            </a:r>
            <a:r>
              <a:rPr lang="en-US" sz="2400" dirty="0">
                <a:solidFill>
                  <a:srgbClr val="000000"/>
                </a:solidFill>
              </a:rPr>
              <a:t>. Depriving of a thread</a:t>
            </a:r>
            <a:r>
              <a:rPr lang="en-US" sz="2400" dirty="0" smtClean="0">
                <a:solidFill>
                  <a:srgbClr val="000000"/>
                </a:solidFill>
              </a:rPr>
              <a:t>.”</a:t>
            </a:r>
            <a:endParaRPr lang="en-US" sz="2400" dirty="0">
              <a:solidFill>
                <a:srgbClr val="000000"/>
              </a:solidFill>
            </a:endParaRPr>
          </a:p>
          <a:p>
            <a:pPr algn="r">
              <a:lnSpc>
                <a:spcPct val="90000"/>
              </a:lnSpc>
              <a:spcAft>
                <a:spcPts val="600"/>
              </a:spcAft>
            </a:pPr>
            <a:r>
              <a:rPr lang="en-US" sz="2400" dirty="0" smtClean="0">
                <a:solidFill>
                  <a:srgbClr val="000000"/>
                </a:solidFill>
              </a:rPr>
              <a:t>Webster’s Dictionary (1828)</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8331" y="2022192"/>
            <a:ext cx="3829050" cy="3829050"/>
          </a:xfrm>
          <a:prstGeom prst="rect">
            <a:avLst/>
          </a:prstGeom>
        </p:spPr>
      </p:pic>
    </p:spTree>
    <p:extLst>
      <p:ext uri="{BB962C8B-B14F-4D97-AF65-F5344CB8AC3E}">
        <p14:creationId xmlns:p14="http://schemas.microsoft.com/office/powerpoint/2010/main" val="336453822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Is No Thread</a:t>
            </a:r>
            <a:endParaRPr lang="en-US" dirty="0"/>
          </a:p>
        </p:txBody>
      </p:sp>
      <p:cxnSp>
        <p:nvCxnSpPr>
          <p:cNvPr id="16" name="Straight Connector 15"/>
          <p:cNvCxnSpPr/>
          <p:nvPr/>
        </p:nvCxnSpPr>
        <p:spPr>
          <a:xfrm flipV="1">
            <a:off x="1413949" y="4205281"/>
            <a:ext cx="9366422" cy="823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96328" y="3844187"/>
            <a:ext cx="1392194" cy="369332"/>
          </a:xfrm>
          <a:prstGeom prst="rect">
            <a:avLst/>
          </a:prstGeom>
          <a:noFill/>
        </p:spPr>
        <p:txBody>
          <a:bodyPr wrap="square" rtlCol="0">
            <a:spAutoFit/>
          </a:bodyPr>
          <a:lstStyle/>
          <a:p>
            <a:r>
              <a:rPr lang="en-US" dirty="0" smtClean="0">
                <a:solidFill>
                  <a:schemeClr val="accent4"/>
                </a:solidFill>
              </a:rPr>
              <a:t>User mode</a:t>
            </a:r>
            <a:endParaRPr lang="en-US" dirty="0">
              <a:solidFill>
                <a:schemeClr val="accent4"/>
              </a:solidFill>
            </a:endParaRPr>
          </a:p>
        </p:txBody>
      </p:sp>
      <p:sp>
        <p:nvSpPr>
          <p:cNvPr id="18" name="TextBox 17"/>
          <p:cNvSpPr txBox="1"/>
          <p:nvPr/>
        </p:nvSpPr>
        <p:spPr>
          <a:xfrm>
            <a:off x="1496328" y="4213519"/>
            <a:ext cx="1622854" cy="369332"/>
          </a:xfrm>
          <a:prstGeom prst="rect">
            <a:avLst/>
          </a:prstGeom>
          <a:noFill/>
        </p:spPr>
        <p:txBody>
          <a:bodyPr wrap="square" rtlCol="0">
            <a:spAutoFit/>
          </a:bodyPr>
          <a:lstStyle/>
          <a:p>
            <a:r>
              <a:rPr lang="en-US" dirty="0" smtClean="0">
                <a:solidFill>
                  <a:schemeClr val="accent4"/>
                </a:solidFill>
              </a:rPr>
              <a:t>Kernel mode</a:t>
            </a:r>
            <a:endParaRPr lang="en-US" dirty="0">
              <a:solidFill>
                <a:schemeClr val="accent4"/>
              </a:solidFill>
            </a:endParaRPr>
          </a:p>
        </p:txBody>
      </p:sp>
      <p:sp>
        <p:nvSpPr>
          <p:cNvPr id="19" name="Rectangle 18"/>
          <p:cNvSpPr/>
          <p:nvPr/>
        </p:nvSpPr>
        <p:spPr>
          <a:xfrm>
            <a:off x="3119182" y="1436680"/>
            <a:ext cx="5486400" cy="728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code</a:t>
            </a:r>
            <a:endParaRPr lang="en-US" dirty="0"/>
          </a:p>
        </p:txBody>
      </p:sp>
      <p:sp>
        <p:nvSpPr>
          <p:cNvPr id="20" name="Rectangle 19"/>
          <p:cNvSpPr/>
          <p:nvPr/>
        </p:nvSpPr>
        <p:spPr>
          <a:xfrm>
            <a:off x="3119182" y="2417326"/>
            <a:ext cx="5486400" cy="728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BCL/library</a:t>
            </a:r>
            <a:endParaRPr lang="en-US" dirty="0"/>
          </a:p>
        </p:txBody>
      </p:sp>
      <p:sp>
        <p:nvSpPr>
          <p:cNvPr id="21" name="Rectangle 20"/>
          <p:cNvSpPr/>
          <p:nvPr/>
        </p:nvSpPr>
        <p:spPr>
          <a:xfrm>
            <a:off x="3119182" y="3397972"/>
            <a:ext cx="5486400" cy="1631093"/>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
        <p:nvSpPr>
          <p:cNvPr id="22" name="Rectangle 21"/>
          <p:cNvSpPr/>
          <p:nvPr/>
        </p:nvSpPr>
        <p:spPr>
          <a:xfrm>
            <a:off x="3119182" y="5281350"/>
            <a:ext cx="5486400" cy="728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 driver</a:t>
            </a:r>
            <a:endParaRPr lang="en-US" dirty="0"/>
          </a:p>
        </p:txBody>
      </p:sp>
      <p:sp>
        <p:nvSpPr>
          <p:cNvPr id="23" name="Rectangle 22"/>
          <p:cNvSpPr/>
          <p:nvPr/>
        </p:nvSpPr>
        <p:spPr>
          <a:xfrm>
            <a:off x="8724863" y="3029326"/>
            <a:ext cx="1670179" cy="51486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OVERLAPPED</a:t>
            </a:r>
            <a:endParaRPr lang="en-US" dirty="0"/>
          </a:p>
        </p:txBody>
      </p:sp>
      <p:sp>
        <p:nvSpPr>
          <p:cNvPr id="24" name="Rectangle 23"/>
          <p:cNvSpPr/>
          <p:nvPr/>
        </p:nvSpPr>
        <p:spPr>
          <a:xfrm>
            <a:off x="8724863" y="2030492"/>
            <a:ext cx="1670179" cy="51486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25" name="Rectangle 24"/>
          <p:cNvSpPr/>
          <p:nvPr/>
        </p:nvSpPr>
        <p:spPr>
          <a:xfrm>
            <a:off x="8724863" y="4874607"/>
            <a:ext cx="1670179" cy="51486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IRP</a:t>
            </a:r>
            <a:endParaRPr lang="en-US" dirty="0"/>
          </a:p>
        </p:txBody>
      </p:sp>
      <p:sp>
        <p:nvSpPr>
          <p:cNvPr id="26" name="Rectangle 25"/>
          <p:cNvSpPr/>
          <p:nvPr/>
        </p:nvSpPr>
        <p:spPr>
          <a:xfrm>
            <a:off x="5496386" y="5814329"/>
            <a:ext cx="731991" cy="39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ISR</a:t>
            </a:r>
            <a:endParaRPr lang="en-US" dirty="0"/>
          </a:p>
        </p:txBody>
      </p:sp>
      <p:sp>
        <p:nvSpPr>
          <p:cNvPr id="27" name="Rectangle 26"/>
          <p:cNvSpPr/>
          <p:nvPr/>
        </p:nvSpPr>
        <p:spPr>
          <a:xfrm>
            <a:off x="8104250" y="5185927"/>
            <a:ext cx="731991" cy="39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DPC</a:t>
            </a:r>
            <a:endParaRPr lang="en-US" dirty="0"/>
          </a:p>
        </p:txBody>
      </p:sp>
      <p:sp>
        <p:nvSpPr>
          <p:cNvPr id="28" name="Rectangle 27"/>
          <p:cNvSpPr/>
          <p:nvPr/>
        </p:nvSpPr>
        <p:spPr>
          <a:xfrm>
            <a:off x="8104251" y="3348811"/>
            <a:ext cx="731991" cy="39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APC</a:t>
            </a:r>
            <a:endParaRPr lang="en-US" dirty="0"/>
          </a:p>
        </p:txBody>
      </p:sp>
      <p:sp>
        <p:nvSpPr>
          <p:cNvPr id="29" name="Rectangle 28"/>
          <p:cNvSpPr/>
          <p:nvPr/>
        </p:nvSpPr>
        <p:spPr>
          <a:xfrm>
            <a:off x="8104250" y="2366163"/>
            <a:ext cx="731991" cy="982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IOCP</a:t>
            </a:r>
            <a:endParaRPr lang="en-US" dirty="0"/>
          </a:p>
        </p:txBody>
      </p:sp>
    </p:spTree>
    <p:extLst>
      <p:ext uri="{BB962C8B-B14F-4D97-AF65-F5344CB8AC3E}">
        <p14:creationId xmlns:p14="http://schemas.microsoft.com/office/powerpoint/2010/main" val="8790467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1+#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1+#ppt_w/2"/>
                                          </p:val>
                                        </p:tav>
                                        <p:tav tm="100000">
                                          <p:val>
                                            <p:strVal val="#ppt_x"/>
                                          </p:val>
                                        </p:tav>
                                      </p:tavLst>
                                    </p:anim>
                                    <p:anim calcmode="lin" valueType="num">
                                      <p:cBhvr additive="base">
                                        <p:cTn id="20"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down)">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down)">
                                      <p:cBhvr>
                                        <p:cTn id="3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The Great Confusion</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Promise Tasks</a:t>
            </a:r>
          </a:p>
          <a:p>
            <a:pPr marL="457200" indent="-457200">
              <a:buFont typeface="Arial" panose="020B0604020202020204" pitchFamily="34" charset="0"/>
              <a:buChar char="•"/>
            </a:pPr>
            <a:r>
              <a:rPr lang="en-US" dirty="0" smtClean="0"/>
              <a:t>Primarily used by Asynchronous code.</a:t>
            </a:r>
          </a:p>
          <a:p>
            <a:pPr marL="457200" indent="-457200">
              <a:buFont typeface="Arial" panose="020B0604020202020204" pitchFamily="34" charset="0"/>
              <a:buChar char="•"/>
            </a:pPr>
            <a:r>
              <a:rPr lang="en-US" dirty="0" smtClean="0"/>
              <a:t>Represents an event or signal.</a:t>
            </a:r>
          </a:p>
          <a:p>
            <a:endParaRPr lang="en-US" dirty="0"/>
          </a:p>
          <a:p>
            <a:r>
              <a:rPr lang="en-US" dirty="0" smtClean="0"/>
              <a:t>Delegate Tasks</a:t>
            </a:r>
          </a:p>
          <a:p>
            <a:pPr marL="457200" indent="-457200">
              <a:buFont typeface="Arial" panose="020B0604020202020204" pitchFamily="34" charset="0"/>
              <a:buChar char="•"/>
            </a:pPr>
            <a:r>
              <a:rPr lang="en-US" dirty="0" smtClean="0"/>
              <a:t>Primarily used by Parallel code.</a:t>
            </a:r>
          </a:p>
          <a:p>
            <a:pPr marL="457200" indent="-457200">
              <a:buFont typeface="Arial" panose="020B0604020202020204" pitchFamily="34" charset="0"/>
              <a:buChar char="•"/>
            </a:pPr>
            <a:r>
              <a:rPr lang="en-US" dirty="0" smtClean="0"/>
              <a:t>Has code (delegate) to run; is scheduled, etc.</a:t>
            </a:r>
            <a:endParaRPr lang="en-US" dirty="0"/>
          </a:p>
        </p:txBody>
      </p:sp>
    </p:spTree>
    <p:extLst>
      <p:ext uri="{BB962C8B-B14F-4D97-AF65-F5344CB8AC3E}">
        <p14:creationId xmlns:p14="http://schemas.microsoft.com/office/powerpoint/2010/main" val="27971892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Dataflow</a:t>
            </a:r>
            <a:endParaRPr lang="en-US" dirty="0"/>
          </a:p>
        </p:txBody>
      </p:sp>
    </p:spTree>
    <p:extLst>
      <p:ext uri="{BB962C8B-B14F-4D97-AF65-F5344CB8AC3E}">
        <p14:creationId xmlns:p14="http://schemas.microsoft.com/office/powerpoint/2010/main" val="254937451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
        <p:nvSpPr>
          <p:cNvPr id="4" name="Rectangle 3"/>
          <p:cNvSpPr/>
          <p:nvPr/>
        </p:nvSpPr>
        <p:spPr bwMode="auto">
          <a:xfrm>
            <a:off x="4180114" y="4296249"/>
            <a:ext cx="3864429" cy="94557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Dataflow!</a:t>
            </a: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048" y="1966265"/>
            <a:ext cx="6766560" cy="3560064"/>
          </a:xfrm>
          <a:prstGeom prst="rect">
            <a:avLst/>
          </a:prstGeom>
        </p:spPr>
      </p:pic>
    </p:spTree>
    <p:extLst>
      <p:ext uri="{BB962C8B-B14F-4D97-AF65-F5344CB8AC3E}">
        <p14:creationId xmlns:p14="http://schemas.microsoft.com/office/powerpoint/2010/main" val="3468080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a:t>
            </a:r>
            <a:endParaRPr lang="en-US" dirty="0"/>
          </a:p>
        </p:txBody>
      </p:sp>
      <p:sp>
        <p:nvSpPr>
          <p:cNvPr id="3" name="Text Placeholder 2"/>
          <p:cNvSpPr>
            <a:spLocks noGrp="1"/>
          </p:cNvSpPr>
          <p:nvPr>
            <p:ph type="body" sz="quarter" idx="10"/>
          </p:nvPr>
        </p:nvSpPr>
        <p:spPr>
          <a:xfrm>
            <a:off x="269239" y="1197322"/>
            <a:ext cx="11653522" cy="4366708"/>
          </a:xfrm>
        </p:spPr>
        <p:txBody>
          <a:bodyPr/>
          <a:lstStyle/>
          <a:p>
            <a:endParaRPr lang="en-US" dirty="0" smtClean="0"/>
          </a:p>
          <a:p>
            <a:r>
              <a:rPr lang="en-US" dirty="0" smtClean="0"/>
              <a:t>Blocks are source, target, or both (propagator).</a:t>
            </a:r>
            <a:endParaRPr lang="en-US" dirty="0"/>
          </a:p>
          <a:p>
            <a:r>
              <a:rPr lang="en-US" dirty="0"/>
              <a:t>Blocks can produce/receive data sync/</a:t>
            </a:r>
            <a:r>
              <a:rPr lang="en-US" dirty="0" err="1"/>
              <a:t>async</a:t>
            </a:r>
            <a:r>
              <a:rPr lang="en-US" dirty="0"/>
              <a:t>.</a:t>
            </a:r>
          </a:p>
          <a:p>
            <a:endParaRPr lang="en-US" dirty="0"/>
          </a:p>
          <a:p>
            <a:r>
              <a:rPr lang="en-US" dirty="0" smtClean="0"/>
              <a:t>Source blocks link to target blocks.</a:t>
            </a:r>
            <a:endParaRPr lang="en-US" dirty="0"/>
          </a:p>
          <a:p>
            <a:endParaRPr lang="en-US" dirty="0"/>
          </a:p>
          <a:p>
            <a:r>
              <a:rPr lang="en-US" dirty="0" smtClean="0"/>
              <a:t>“Mesh”: A directed graph of blocks.</a:t>
            </a:r>
            <a:br>
              <a:rPr lang="en-US" dirty="0" smtClean="0"/>
            </a:br>
            <a:r>
              <a:rPr lang="en-US" dirty="0" smtClean="0"/>
              <a:t>Usually a pipeline, but is capable of forks, joins, and loops.</a:t>
            </a:r>
            <a:endParaRPr lang="en-US" dirty="0"/>
          </a:p>
        </p:txBody>
      </p:sp>
    </p:spTree>
    <p:extLst>
      <p:ext uri="{BB962C8B-B14F-4D97-AF65-F5344CB8AC3E}">
        <p14:creationId xmlns:p14="http://schemas.microsoft.com/office/powerpoint/2010/main" val="215753055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Blocks</a:t>
            </a:r>
            <a:endParaRPr lang="en-US" dirty="0"/>
          </a:p>
        </p:txBody>
      </p:sp>
      <p:sp>
        <p:nvSpPr>
          <p:cNvPr id="3" name="Text Placeholder 2"/>
          <p:cNvSpPr>
            <a:spLocks noGrp="1"/>
          </p:cNvSpPr>
          <p:nvPr>
            <p:ph type="body" sz="quarter" idx="10"/>
          </p:nvPr>
        </p:nvSpPr>
        <p:spPr>
          <a:xfrm>
            <a:off x="269239" y="1197322"/>
            <a:ext cx="11653522" cy="2275688"/>
          </a:xfrm>
        </p:spPr>
        <p:txBody>
          <a:bodyPr/>
          <a:lstStyle/>
          <a:p>
            <a:endParaRPr lang="en-US" dirty="0" smtClean="0"/>
          </a:p>
          <a:p>
            <a:r>
              <a:rPr lang="en-US" dirty="0" smtClean="0"/>
              <a:t>Sort of like actors, but not a full-blown actor framework.</a:t>
            </a:r>
          </a:p>
          <a:p>
            <a:endParaRPr lang="en-US" dirty="0"/>
          </a:p>
          <a:p>
            <a:r>
              <a:rPr lang="en-US" dirty="0" smtClean="0"/>
              <a:t>Input buffer and independent task(s).</a:t>
            </a:r>
            <a:endParaRPr lang="en-US" dirty="0"/>
          </a:p>
        </p:txBody>
      </p:sp>
      <p:sp>
        <p:nvSpPr>
          <p:cNvPr id="4" name="Rectangle 3"/>
          <p:cNvSpPr/>
          <p:nvPr/>
        </p:nvSpPr>
        <p:spPr bwMode="auto">
          <a:xfrm>
            <a:off x="5266967" y="3965838"/>
            <a:ext cx="4158343" cy="1959428"/>
          </a:xfrm>
          <a:prstGeom prst="rect">
            <a:avLst/>
          </a:prstGeom>
          <a:noFill/>
          <a:ln w="508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Arrow Connector 5"/>
          <p:cNvCxnSpPr>
            <a:stCxn id="4" idx="3"/>
          </p:cNvCxnSpPr>
          <p:nvPr/>
        </p:nvCxnSpPr>
        <p:spPr>
          <a:xfrm>
            <a:off x="9425310" y="4945552"/>
            <a:ext cx="1641054" cy="6788"/>
          </a:xfrm>
          <a:prstGeom prst="straightConnector1">
            <a:avLst/>
          </a:prstGeom>
          <a:ln w="508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3084189" y="3965837"/>
            <a:ext cx="2182778" cy="1959429"/>
          </a:xfrm>
          <a:prstGeom prst="rect">
            <a:avLst/>
          </a:prstGeom>
          <a:noFill/>
          <a:ln w="254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0" name="Straight Arrow Connector 9"/>
          <p:cNvCxnSpPr/>
          <p:nvPr/>
        </p:nvCxnSpPr>
        <p:spPr>
          <a:xfrm>
            <a:off x="1443135" y="4938764"/>
            <a:ext cx="1641054" cy="6788"/>
          </a:xfrm>
          <a:prstGeom prst="straightConnector1">
            <a:avLst/>
          </a:prstGeom>
          <a:ln w="508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Isosceles Triangle 10"/>
          <p:cNvSpPr/>
          <p:nvPr/>
        </p:nvSpPr>
        <p:spPr bwMode="auto">
          <a:xfrm>
            <a:off x="7700211" y="4481564"/>
            <a:ext cx="1216152" cy="914400"/>
          </a:xfrm>
          <a:prstGeom prst="triangle">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Oval 11"/>
          <p:cNvSpPr/>
          <p:nvPr/>
        </p:nvSpPr>
        <p:spPr bwMode="auto">
          <a:xfrm>
            <a:off x="3295230" y="4747803"/>
            <a:ext cx="385631" cy="409073"/>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Oval 12"/>
          <p:cNvSpPr/>
          <p:nvPr/>
        </p:nvSpPr>
        <p:spPr bwMode="auto">
          <a:xfrm>
            <a:off x="3915179" y="4747803"/>
            <a:ext cx="385631" cy="409073"/>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Oval 13"/>
          <p:cNvSpPr/>
          <p:nvPr/>
        </p:nvSpPr>
        <p:spPr bwMode="auto">
          <a:xfrm>
            <a:off x="4511851" y="4741014"/>
            <a:ext cx="385631" cy="409073"/>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547878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500"/>
                            </p:stCondLst>
                            <p:childTnLst>
                              <p:par>
                                <p:cTn id="25" presetID="42" presetClass="path" presetSubtype="0" accel="50000" decel="50000" fill="hold" grpId="1" nodeType="afterEffect">
                                  <p:stCondLst>
                                    <p:cond delay="0"/>
                                  </p:stCondLst>
                                  <p:childTnLst>
                                    <p:animMotion origin="layout" path="M 2.70833E-6 -4.81481E-6 L 0.29609 0.00116 " pathEditMode="relative" rAng="0" ptsTypes="AA">
                                      <p:cBhvr>
                                        <p:cTn id="26" dur="1000" fill="hold"/>
                                        <p:tgtEl>
                                          <p:spTgt spid="14"/>
                                        </p:tgtEl>
                                        <p:attrNameLst>
                                          <p:attrName>ppt_x</p:attrName>
                                          <p:attrName>ppt_y</p:attrName>
                                        </p:attrNameLst>
                                      </p:cBhvr>
                                      <p:rCtr x="14805" y="46"/>
                                    </p:animMotion>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2" nodeType="clickEffect">
                                  <p:stCondLst>
                                    <p:cond delay="0"/>
                                  </p:stCondLst>
                                  <p:childTnLst>
                                    <p:anim calcmode="lin" valueType="num">
                                      <p:cBhvr additive="base">
                                        <p:cTn id="30" dur="500"/>
                                        <p:tgtEl>
                                          <p:spTgt spid="14"/>
                                        </p:tgtEl>
                                        <p:attrNameLst>
                                          <p:attrName>ppt_x</p:attrName>
                                        </p:attrNameLst>
                                      </p:cBhvr>
                                      <p:tavLst>
                                        <p:tav tm="0">
                                          <p:val>
                                            <p:strVal val="ppt_x"/>
                                          </p:val>
                                        </p:tav>
                                        <p:tav tm="100000">
                                          <p:val>
                                            <p:strVal val="1+ppt_w/2"/>
                                          </p:val>
                                        </p:tav>
                                      </p:tavLst>
                                    </p:anim>
                                    <p:anim calcmode="lin" valueType="num">
                                      <p:cBhvr additive="base">
                                        <p:cTn id="31" dur="500"/>
                                        <p:tgtEl>
                                          <p:spTgt spid="14"/>
                                        </p:tgtEl>
                                        <p:attrNameLst>
                                          <p:attrName>ppt_y</p:attrName>
                                        </p:attrNameLst>
                                      </p:cBhvr>
                                      <p:tavLst>
                                        <p:tav tm="0">
                                          <p:val>
                                            <p:strVal val="ppt_y"/>
                                          </p:val>
                                        </p:tav>
                                        <p:tav tm="100000">
                                          <p:val>
                                            <p:strVal val="ppt_y"/>
                                          </p:val>
                                        </p:tav>
                                      </p:tavLst>
                                    </p:anim>
                                    <p:set>
                                      <p:cBhvr>
                                        <p:cTn id="32" dur="1" fill="hold">
                                          <p:stCondLst>
                                            <p:cond delay="499"/>
                                          </p:stCondLst>
                                        </p:cTn>
                                        <p:tgtEl>
                                          <p:spTgt spid="14"/>
                                        </p:tgtEl>
                                        <p:attrNameLst>
                                          <p:attrName>style.visibility</p:attrName>
                                        </p:attrNameLst>
                                      </p:cBhvr>
                                      <p:to>
                                        <p:strVal val="hidden"/>
                                      </p:to>
                                    </p:set>
                                  </p:childTnLst>
                                </p:cTn>
                              </p:par>
                              <p:par>
                                <p:cTn id="33" presetID="42" presetClass="path" presetSubtype="0" accel="50000" decel="50000" fill="hold" grpId="1" nodeType="withEffect">
                                  <p:stCondLst>
                                    <p:cond delay="0"/>
                                  </p:stCondLst>
                                  <p:childTnLst>
                                    <p:animMotion origin="layout" path="M 1.04167E-6 -7.40741E-7 L 0.34505 0.00023 " pathEditMode="relative" rAng="0" ptsTypes="AA">
                                      <p:cBhvr>
                                        <p:cTn id="34" dur="1000" fill="hold"/>
                                        <p:tgtEl>
                                          <p:spTgt spid="13"/>
                                        </p:tgtEl>
                                        <p:attrNameLst>
                                          <p:attrName>ppt_x</p:attrName>
                                          <p:attrName>ppt_y</p:attrName>
                                        </p:attrNameLst>
                                      </p:cBhvr>
                                      <p:rCtr x="172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4" grpId="1" animBg="1"/>
      <p:bldP spid="14" grpId="2"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Block Types</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err="1" smtClean="0"/>
              <a:t>TransformBlock</a:t>
            </a:r>
            <a:r>
              <a:rPr lang="en-US" dirty="0" smtClean="0"/>
              <a:t>&lt;</a:t>
            </a:r>
            <a:r>
              <a:rPr lang="en-US" dirty="0" err="1" smtClean="0"/>
              <a:t>TInput</a:t>
            </a:r>
            <a:r>
              <a:rPr lang="en-US" dirty="0" smtClean="0"/>
              <a:t>, </a:t>
            </a:r>
            <a:r>
              <a:rPr lang="en-US" dirty="0" err="1" smtClean="0"/>
              <a:t>TOutput</a:t>
            </a:r>
            <a:r>
              <a:rPr lang="en-US" dirty="0" smtClean="0"/>
              <a:t>&gt; - Select</a:t>
            </a:r>
          </a:p>
          <a:p>
            <a:endParaRPr lang="en-US" dirty="0" smtClean="0"/>
          </a:p>
          <a:p>
            <a:r>
              <a:rPr lang="en-US" dirty="0" err="1" smtClean="0"/>
              <a:t>TransformManyBlock</a:t>
            </a:r>
            <a:r>
              <a:rPr lang="en-US" dirty="0" smtClean="0"/>
              <a:t>&lt;</a:t>
            </a:r>
            <a:r>
              <a:rPr lang="en-US" dirty="0" err="1" smtClean="0"/>
              <a:t>TInput</a:t>
            </a:r>
            <a:r>
              <a:rPr lang="en-US" dirty="0" smtClean="0"/>
              <a:t>, </a:t>
            </a:r>
            <a:r>
              <a:rPr lang="en-US" dirty="0" err="1" smtClean="0"/>
              <a:t>TOutput</a:t>
            </a:r>
            <a:r>
              <a:rPr lang="en-US" dirty="0" smtClean="0"/>
              <a:t>&gt; - </a:t>
            </a:r>
            <a:r>
              <a:rPr lang="en-US" dirty="0" err="1" smtClean="0"/>
              <a:t>SelectMany</a:t>
            </a:r>
            <a:endParaRPr lang="en-US" dirty="0" smtClean="0"/>
          </a:p>
          <a:p>
            <a:endParaRPr lang="en-US" dirty="0" smtClean="0"/>
          </a:p>
          <a:p>
            <a:r>
              <a:rPr lang="en-US" dirty="0" err="1" smtClean="0"/>
              <a:t>ActionBlock</a:t>
            </a:r>
            <a:r>
              <a:rPr lang="en-US" dirty="0" smtClean="0"/>
              <a:t>&lt;T&gt; - </a:t>
            </a:r>
            <a:r>
              <a:rPr lang="en-US" dirty="0" err="1" smtClean="0"/>
              <a:t>foreach</a:t>
            </a:r>
            <a:endParaRPr lang="en-US" dirty="0" smtClean="0"/>
          </a:p>
          <a:p>
            <a:endParaRPr lang="en-US" dirty="0" smtClean="0"/>
          </a:p>
          <a:p>
            <a:r>
              <a:rPr lang="en-US" dirty="0" err="1" smtClean="0"/>
              <a:t>BufferBlock</a:t>
            </a:r>
            <a:r>
              <a:rPr lang="en-US" dirty="0" smtClean="0"/>
              <a:t>&lt;T&gt; - </a:t>
            </a:r>
            <a:r>
              <a:rPr lang="en-US" dirty="0" err="1" smtClean="0"/>
              <a:t>async</a:t>
            </a:r>
            <a:r>
              <a:rPr lang="en-US" dirty="0" smtClean="0"/>
              <a:t>-friendly producer/consumer queue</a:t>
            </a:r>
            <a:endParaRPr lang="en-US" dirty="0"/>
          </a:p>
        </p:txBody>
      </p:sp>
    </p:spTree>
    <p:extLst>
      <p:ext uri="{BB962C8B-B14F-4D97-AF65-F5344CB8AC3E}">
        <p14:creationId xmlns:p14="http://schemas.microsoft.com/office/powerpoint/2010/main" val="366381033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788" y="0"/>
            <a:ext cx="5226423" cy="6858000"/>
          </a:xfrm>
          <a:prstGeom prst="rect">
            <a:avLst/>
          </a:prstGeom>
        </p:spPr>
      </p:pic>
    </p:spTree>
    <p:extLst>
      <p:ext uri="{BB962C8B-B14F-4D97-AF65-F5344CB8AC3E}">
        <p14:creationId xmlns:p14="http://schemas.microsoft.com/office/powerpoint/2010/main" val="3938575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Block and Link Options</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err="1" smtClean="0"/>
              <a:t>MaxDegreeOfParallelism</a:t>
            </a:r>
            <a:r>
              <a:rPr lang="en-US" dirty="0" smtClean="0"/>
              <a:t> – concurrency within a block.</a:t>
            </a:r>
          </a:p>
          <a:p>
            <a:endParaRPr lang="en-US" dirty="0"/>
          </a:p>
          <a:p>
            <a:r>
              <a:rPr lang="en-US" dirty="0" err="1" smtClean="0"/>
              <a:t>BoundedCapacity</a:t>
            </a:r>
            <a:r>
              <a:rPr lang="en-US" dirty="0" smtClean="0"/>
              <a:t> – throttling.</a:t>
            </a:r>
          </a:p>
          <a:p>
            <a:endParaRPr lang="en-US" dirty="0"/>
          </a:p>
          <a:p>
            <a:r>
              <a:rPr lang="en-US" dirty="0" err="1" smtClean="0"/>
              <a:t>PropagateCompletion</a:t>
            </a:r>
            <a:r>
              <a:rPr lang="en-US" dirty="0" smtClean="0"/>
              <a:t> (link option) – errors, too.</a:t>
            </a:r>
          </a:p>
          <a:p>
            <a:pPr marL="457200" indent="-457200">
              <a:buFont typeface="Arial" panose="020B0604020202020204" pitchFamily="34" charset="0"/>
              <a:buChar char="•"/>
            </a:pPr>
            <a:r>
              <a:rPr lang="en-US" dirty="0" smtClean="0"/>
              <a:t>void Complete();</a:t>
            </a:r>
          </a:p>
          <a:p>
            <a:pPr marL="457200" indent="-457200">
              <a:buFont typeface="Arial" panose="020B0604020202020204" pitchFamily="34" charset="0"/>
              <a:buChar char="•"/>
            </a:pPr>
            <a:r>
              <a:rPr lang="en-US" dirty="0" smtClean="0"/>
              <a:t>Task Completion { get; }</a:t>
            </a:r>
          </a:p>
        </p:txBody>
      </p:sp>
    </p:spTree>
    <p:extLst>
      <p:ext uri="{BB962C8B-B14F-4D97-AF65-F5344CB8AC3E}">
        <p14:creationId xmlns:p14="http://schemas.microsoft.com/office/powerpoint/2010/main" val="256410044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Reactive (Rx)</a:t>
            </a:r>
            <a:endParaRPr lang="en-US" dirty="0"/>
          </a:p>
        </p:txBody>
      </p:sp>
    </p:spTree>
    <p:extLst>
      <p:ext uri="{BB962C8B-B14F-4D97-AF65-F5344CB8AC3E}">
        <p14:creationId xmlns:p14="http://schemas.microsoft.com/office/powerpoint/2010/main" val="428125121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306517658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with Rx</a:t>
            </a:r>
            <a:endParaRPr lang="en-US" dirty="0"/>
          </a:p>
        </p:txBody>
      </p:sp>
      <p:sp>
        <p:nvSpPr>
          <p:cNvPr id="3" name="Text Placeholder 2"/>
          <p:cNvSpPr>
            <a:spLocks noGrp="1"/>
          </p:cNvSpPr>
          <p:nvPr>
            <p:ph type="body" sz="quarter" idx="10"/>
          </p:nvPr>
        </p:nvSpPr>
        <p:spPr>
          <a:xfrm>
            <a:off x="269239" y="1197322"/>
            <a:ext cx="11653522" cy="2275688"/>
          </a:xfrm>
        </p:spPr>
        <p:txBody>
          <a:bodyPr/>
          <a:lstStyle/>
          <a:p>
            <a:endParaRPr lang="en-US" dirty="0" smtClean="0"/>
          </a:p>
          <a:p>
            <a:r>
              <a:rPr lang="en-US" dirty="0" smtClean="0"/>
              <a:t>Rx is extremely powerful.</a:t>
            </a:r>
          </a:p>
          <a:p>
            <a:endParaRPr lang="en-US" dirty="0"/>
          </a:p>
          <a:p>
            <a:r>
              <a:rPr lang="en-US" dirty="0" smtClean="0"/>
              <a:t>But it’s hard to learn.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032" y="2335166"/>
            <a:ext cx="3905250" cy="2933700"/>
          </a:xfrm>
          <a:prstGeom prst="rect">
            <a:avLst/>
          </a:prstGeom>
        </p:spPr>
      </p:pic>
    </p:spTree>
    <p:extLst>
      <p:ext uri="{BB962C8B-B14F-4D97-AF65-F5344CB8AC3E}">
        <p14:creationId xmlns:p14="http://schemas.microsoft.com/office/powerpoint/2010/main" val="856998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Observables</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LINQ over events. Push instead of Pull.</a:t>
            </a:r>
          </a:p>
          <a:p>
            <a:endParaRPr lang="en-US" dirty="0"/>
          </a:p>
          <a:p>
            <a:r>
              <a:rPr lang="en-US" dirty="0" smtClean="0"/>
              <a:t>Anatomy of an Observable stream (</a:t>
            </a:r>
            <a:r>
              <a:rPr lang="en-US" dirty="0" err="1" smtClean="0"/>
              <a:t>IObservable</a:t>
            </a:r>
            <a:r>
              <a:rPr lang="en-US" dirty="0" smtClean="0"/>
              <a:t>&lt;T&gt;):</a:t>
            </a:r>
          </a:p>
          <a:p>
            <a:pPr marL="457200" indent="-457200">
              <a:buFont typeface="Arial" panose="020B0604020202020204" pitchFamily="34" charset="0"/>
              <a:buChar char="•"/>
            </a:pPr>
            <a:r>
              <a:rPr lang="en-US" dirty="0" smtClean="0"/>
              <a:t>Any number of data events: </a:t>
            </a:r>
            <a:r>
              <a:rPr lang="en-US" dirty="0" err="1" smtClean="0"/>
              <a:t>OnNext</a:t>
            </a:r>
            <a:r>
              <a:rPr lang="en-US" dirty="0" smtClean="0"/>
              <a:t>.</a:t>
            </a:r>
          </a:p>
          <a:p>
            <a:pPr marL="457200" indent="-457200">
              <a:buFont typeface="Arial" panose="020B0604020202020204" pitchFamily="34" charset="0"/>
              <a:buChar char="•"/>
            </a:pPr>
            <a:r>
              <a:rPr lang="en-US" dirty="0" smtClean="0"/>
              <a:t>May end with a success event: </a:t>
            </a:r>
            <a:r>
              <a:rPr lang="en-US" dirty="0" err="1" smtClean="0"/>
              <a:t>OnCompleted</a:t>
            </a:r>
            <a:r>
              <a:rPr lang="en-US" dirty="0" smtClean="0"/>
              <a:t>.</a:t>
            </a:r>
          </a:p>
          <a:p>
            <a:pPr marL="457200" indent="-457200">
              <a:buFont typeface="Arial" panose="020B0604020202020204" pitchFamily="34" charset="0"/>
              <a:buChar char="•"/>
            </a:pPr>
            <a:r>
              <a:rPr lang="en-US" dirty="0" smtClean="0"/>
              <a:t>May end with a fault event: </a:t>
            </a:r>
            <a:r>
              <a:rPr lang="en-US" dirty="0" err="1" smtClean="0"/>
              <a:t>OnError</a:t>
            </a:r>
            <a:r>
              <a:rPr lang="en-US" dirty="0" smtClean="0"/>
              <a:t>.</a:t>
            </a:r>
          </a:p>
          <a:p>
            <a:pPr marL="457200" indent="-457200">
              <a:buFont typeface="Arial" panose="020B0604020202020204" pitchFamily="34" charset="0"/>
              <a:buChar char="•"/>
            </a:pPr>
            <a:r>
              <a:rPr lang="en-US" dirty="0" smtClean="0"/>
              <a:t>May not end at all.</a:t>
            </a:r>
            <a:endParaRPr lang="en-US" dirty="0"/>
          </a:p>
        </p:txBody>
      </p:sp>
    </p:spTree>
    <p:extLst>
      <p:ext uri="{BB962C8B-B14F-4D97-AF65-F5344CB8AC3E}">
        <p14:creationId xmlns:p14="http://schemas.microsoft.com/office/powerpoint/2010/main" val="384670377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subscriptions</a:t>
            </a:r>
            <a:endParaRPr lang="en-US" dirty="0"/>
          </a:p>
        </p:txBody>
      </p:sp>
      <p:sp>
        <p:nvSpPr>
          <p:cNvPr id="3" name="Text Placeholder 2"/>
          <p:cNvSpPr>
            <a:spLocks noGrp="1"/>
          </p:cNvSpPr>
          <p:nvPr>
            <p:ph type="body" sz="quarter" idx="10"/>
          </p:nvPr>
        </p:nvSpPr>
        <p:spPr>
          <a:xfrm>
            <a:off x="269239" y="1197322"/>
            <a:ext cx="11653522" cy="4267130"/>
          </a:xfrm>
        </p:spPr>
        <p:txBody>
          <a:bodyPr/>
          <a:lstStyle/>
          <a:p>
            <a:endParaRPr lang="en-US" dirty="0" smtClean="0"/>
          </a:p>
          <a:p>
            <a:r>
              <a:rPr lang="en-US" dirty="0" smtClean="0"/>
              <a:t>Subscriptions provide callbacks for </a:t>
            </a:r>
            <a:r>
              <a:rPr lang="en-US" dirty="0" err="1" smtClean="0"/>
              <a:t>OnNext</a:t>
            </a:r>
            <a:r>
              <a:rPr lang="en-US" dirty="0" smtClean="0"/>
              <a:t> / </a:t>
            </a:r>
            <a:r>
              <a:rPr lang="en-US" dirty="0" err="1" smtClean="0"/>
              <a:t>OnCompleted</a:t>
            </a:r>
            <a:r>
              <a:rPr lang="en-US" dirty="0" smtClean="0"/>
              <a:t> / </a:t>
            </a:r>
            <a:r>
              <a:rPr lang="en-US" dirty="0" err="1" smtClean="0"/>
              <a:t>OnError</a:t>
            </a:r>
            <a:r>
              <a:rPr lang="en-US" dirty="0" smtClean="0"/>
              <a:t>.</a:t>
            </a:r>
            <a:endParaRPr lang="en-US" dirty="0"/>
          </a:p>
          <a:p>
            <a:endParaRPr lang="en-US" dirty="0" smtClean="0"/>
          </a:p>
          <a:p>
            <a:r>
              <a:rPr lang="en-US" dirty="0" smtClean="0"/>
              <a:t>Hot and cold observables:</a:t>
            </a:r>
          </a:p>
          <a:p>
            <a:pPr marL="457200" indent="-457200">
              <a:buFont typeface="Arial" panose="020B0604020202020204" pitchFamily="34" charset="0"/>
              <a:buChar char="•"/>
            </a:pPr>
            <a:r>
              <a:rPr lang="en-US" dirty="0" smtClean="0"/>
              <a:t>Cold sequences start when they’re subscribed to.</a:t>
            </a:r>
          </a:p>
          <a:p>
            <a:pPr marL="457200" indent="-457200">
              <a:buFont typeface="Arial" panose="020B0604020202020204" pitchFamily="34" charset="0"/>
              <a:buChar char="•"/>
            </a:pPr>
            <a:r>
              <a:rPr lang="en-US" dirty="0" smtClean="0"/>
              <a:t>Hot sequences are always running; if no subscribers, events are lost.</a:t>
            </a:r>
          </a:p>
        </p:txBody>
      </p:sp>
    </p:spTree>
    <p:extLst>
      <p:ext uri="{BB962C8B-B14F-4D97-AF65-F5344CB8AC3E}">
        <p14:creationId xmlns:p14="http://schemas.microsoft.com/office/powerpoint/2010/main" val="160301943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Example</a:t>
            </a:r>
            <a:endParaRPr lang="en-US" dirty="0"/>
          </a:p>
        </p:txBody>
      </p:sp>
      <p:sp>
        <p:nvSpPr>
          <p:cNvPr id="3" name="Text Placeholder 2"/>
          <p:cNvSpPr>
            <a:spLocks noGrp="1"/>
          </p:cNvSpPr>
          <p:nvPr>
            <p:ph type="body" sz="quarter" idx="10"/>
          </p:nvPr>
        </p:nvSpPr>
        <p:spPr>
          <a:xfrm>
            <a:off x="269239" y="1197322"/>
            <a:ext cx="11653522" cy="5513882"/>
          </a:xfrm>
        </p:spPr>
        <p:txBody>
          <a:bodyPr/>
          <a:lstStyle/>
          <a:p>
            <a:endParaRPr lang="en-US" dirty="0" smtClean="0"/>
          </a:p>
          <a:p>
            <a:r>
              <a:rPr lang="en-US" sz="3200" dirty="0" err="1" smtClean="0">
                <a:latin typeface="Consolas"/>
              </a:rPr>
              <a:t>var</a:t>
            </a:r>
            <a:r>
              <a:rPr lang="en-US" sz="3200" dirty="0" smtClean="0">
                <a:latin typeface="Consolas"/>
              </a:rPr>
              <a:t> timestamps </a:t>
            </a:r>
            <a:r>
              <a:rPr lang="en-US" sz="3200" dirty="0">
                <a:latin typeface="Consolas"/>
              </a:rPr>
              <a:t>= </a:t>
            </a:r>
            <a:r>
              <a:rPr lang="en-US" sz="3200" dirty="0" smtClean="0">
                <a:solidFill>
                  <a:srgbClr val="2B91AF"/>
                </a:solidFill>
                <a:latin typeface="Consolas"/>
              </a:rPr>
              <a:t>Observable</a:t>
            </a:r>
          </a:p>
          <a:p>
            <a:r>
              <a:rPr lang="en-US" sz="3200" dirty="0">
                <a:solidFill>
                  <a:srgbClr val="2B91AF"/>
                </a:solidFill>
                <a:latin typeface="Consolas"/>
              </a:rPr>
              <a:t> </a:t>
            </a:r>
            <a:r>
              <a:rPr lang="en-US" sz="3200" dirty="0" smtClean="0">
                <a:solidFill>
                  <a:srgbClr val="2B91AF"/>
                </a:solidFill>
                <a:latin typeface="Consolas"/>
              </a:rPr>
              <a:t>   </a:t>
            </a:r>
            <a:r>
              <a:rPr lang="en-US" sz="3200" dirty="0" smtClean="0">
                <a:latin typeface="Consolas"/>
              </a:rPr>
              <a:t>.Interval(</a:t>
            </a:r>
            <a:r>
              <a:rPr lang="en-US" sz="3200" dirty="0" err="1" smtClean="0">
                <a:solidFill>
                  <a:srgbClr val="2B91AF"/>
                </a:solidFill>
                <a:latin typeface="Consolas"/>
              </a:rPr>
              <a:t>TimeSpan</a:t>
            </a:r>
            <a:r>
              <a:rPr lang="en-US" sz="3200" dirty="0" err="1" smtClean="0">
                <a:latin typeface="Consolas"/>
              </a:rPr>
              <a:t>.FromSeconds</a:t>
            </a:r>
            <a:r>
              <a:rPr lang="en-US" sz="3200" dirty="0" smtClean="0">
                <a:latin typeface="Consolas"/>
              </a:rPr>
              <a:t>(1</a:t>
            </a:r>
            <a:r>
              <a:rPr lang="en-US" sz="3200" dirty="0">
                <a:latin typeface="Consolas"/>
              </a:rPr>
              <a:t>))</a:t>
            </a:r>
          </a:p>
          <a:p>
            <a:r>
              <a:rPr lang="en-US" sz="3200" dirty="0">
                <a:latin typeface="Consolas"/>
              </a:rPr>
              <a:t>    .Timestamp()</a:t>
            </a:r>
          </a:p>
          <a:p>
            <a:r>
              <a:rPr lang="en-US" sz="3200" dirty="0">
                <a:latin typeface="Consolas"/>
              </a:rPr>
              <a:t>    .Where(x =&gt; </a:t>
            </a:r>
            <a:r>
              <a:rPr lang="en-US" sz="3200" dirty="0" err="1">
                <a:latin typeface="Consolas"/>
              </a:rPr>
              <a:t>x.Value</a:t>
            </a:r>
            <a:r>
              <a:rPr lang="en-US" sz="3200" dirty="0">
                <a:latin typeface="Consolas"/>
              </a:rPr>
              <a:t> % 2 == 0)</a:t>
            </a:r>
          </a:p>
          <a:p>
            <a:r>
              <a:rPr lang="en-US" sz="3200" dirty="0">
                <a:latin typeface="Consolas"/>
              </a:rPr>
              <a:t>    .Select(x =&gt; </a:t>
            </a:r>
            <a:r>
              <a:rPr lang="en-US" sz="3200" dirty="0" err="1">
                <a:latin typeface="Consolas"/>
              </a:rPr>
              <a:t>x.Timestamp</a:t>
            </a:r>
            <a:r>
              <a:rPr lang="en-US" sz="3200" dirty="0" smtClean="0">
                <a:latin typeface="Consolas"/>
              </a:rPr>
              <a:t>);</a:t>
            </a:r>
          </a:p>
          <a:p>
            <a:r>
              <a:rPr lang="en-US" sz="3200" dirty="0" err="1" smtClean="0">
                <a:latin typeface="Consolas"/>
              </a:rPr>
              <a:t>var</a:t>
            </a:r>
            <a:r>
              <a:rPr lang="en-US" sz="3200" dirty="0" smtClean="0">
                <a:latin typeface="Consolas"/>
              </a:rPr>
              <a:t> subscription = timestamps</a:t>
            </a:r>
            <a:endParaRPr lang="en-US" sz="3200" dirty="0">
              <a:latin typeface="Consolas"/>
            </a:endParaRPr>
          </a:p>
          <a:p>
            <a:r>
              <a:rPr lang="en-US" sz="3200" dirty="0">
                <a:latin typeface="Consolas"/>
              </a:rPr>
              <a:t>    .Subscribe(x =&gt; </a:t>
            </a:r>
            <a:r>
              <a:rPr lang="en-US" sz="3200" dirty="0" err="1">
                <a:solidFill>
                  <a:srgbClr val="2B91AF"/>
                </a:solidFill>
                <a:latin typeface="Consolas"/>
              </a:rPr>
              <a:t>Console</a:t>
            </a:r>
            <a:r>
              <a:rPr lang="en-US" sz="3200" dirty="0" err="1">
                <a:latin typeface="Consolas"/>
              </a:rPr>
              <a:t>.WriteLine</a:t>
            </a:r>
            <a:r>
              <a:rPr lang="en-US" sz="3200" dirty="0">
                <a:latin typeface="Consolas"/>
              </a:rPr>
              <a:t>(x),</a:t>
            </a:r>
          </a:p>
          <a:p>
            <a:r>
              <a:rPr lang="en-US" sz="3200" dirty="0">
                <a:latin typeface="Consolas"/>
              </a:rPr>
              <a:t>        ex =&gt; </a:t>
            </a:r>
            <a:r>
              <a:rPr lang="en-US" sz="3200" dirty="0" err="1">
                <a:solidFill>
                  <a:srgbClr val="2B91AF"/>
                </a:solidFill>
                <a:latin typeface="Consolas"/>
              </a:rPr>
              <a:t>Console</a:t>
            </a:r>
            <a:r>
              <a:rPr lang="en-US" sz="3200" dirty="0" err="1">
                <a:latin typeface="Consolas"/>
              </a:rPr>
              <a:t>.WriteLine</a:t>
            </a:r>
            <a:r>
              <a:rPr lang="en-US" sz="3200" dirty="0">
                <a:latin typeface="Consolas"/>
              </a:rPr>
              <a:t>(ex));</a:t>
            </a:r>
          </a:p>
          <a:p>
            <a:endParaRPr lang="en-US" dirty="0"/>
          </a:p>
        </p:txBody>
      </p:sp>
    </p:spTree>
    <p:extLst>
      <p:ext uri="{BB962C8B-B14F-4D97-AF65-F5344CB8AC3E}">
        <p14:creationId xmlns:p14="http://schemas.microsoft.com/office/powerpoint/2010/main" val="336602947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and Events</a:t>
            </a:r>
            <a:endParaRPr lang="en-US" dirty="0"/>
          </a:p>
        </p:txBody>
      </p:sp>
      <p:sp>
        <p:nvSpPr>
          <p:cNvPr id="3" name="Text Placeholder 2"/>
          <p:cNvSpPr>
            <a:spLocks noGrp="1"/>
          </p:cNvSpPr>
          <p:nvPr>
            <p:ph type="body" sz="quarter" idx="10"/>
          </p:nvPr>
        </p:nvSpPr>
        <p:spPr>
          <a:xfrm>
            <a:off x="269239" y="1197322"/>
            <a:ext cx="11653522" cy="3819059"/>
          </a:xfrm>
        </p:spPr>
        <p:txBody>
          <a:bodyPr/>
          <a:lstStyle/>
          <a:p>
            <a:endParaRPr lang="en-US" dirty="0" smtClean="0"/>
          </a:p>
          <a:p>
            <a:r>
              <a:rPr lang="en-US" dirty="0" err="1" smtClean="0"/>
              <a:t>Observable.FromEventPattern</a:t>
            </a:r>
            <a:r>
              <a:rPr lang="en-US" dirty="0" smtClean="0"/>
              <a:t> – convert events to observables.</a:t>
            </a:r>
          </a:p>
          <a:p>
            <a:endParaRPr lang="en-US" dirty="0"/>
          </a:p>
          <a:p>
            <a:r>
              <a:rPr lang="en-US" dirty="0" err="1" smtClean="0"/>
              <a:t>ObserveOn</a:t>
            </a:r>
            <a:r>
              <a:rPr lang="en-US" dirty="0" smtClean="0"/>
              <a:t> – “move” stream to a context (e.g., UI or </a:t>
            </a:r>
            <a:r>
              <a:rPr lang="en-US" dirty="0" err="1" smtClean="0"/>
              <a:t>ThreadPool</a:t>
            </a:r>
            <a:r>
              <a:rPr lang="en-US" dirty="0" smtClean="0"/>
              <a:t>).</a:t>
            </a:r>
          </a:p>
          <a:p>
            <a:pPr marL="457200" indent="-457200">
              <a:buFont typeface="Arial" panose="020B0604020202020204" pitchFamily="34" charset="0"/>
              <a:buChar char="•"/>
            </a:pPr>
            <a:r>
              <a:rPr lang="en-US" dirty="0" smtClean="0"/>
              <a:t>Commonly used with </a:t>
            </a:r>
            <a:r>
              <a:rPr lang="en-US" dirty="0" err="1" smtClean="0"/>
              <a:t>SynchronizationContext</a:t>
            </a:r>
            <a:r>
              <a:rPr lang="en-US" dirty="0" smtClean="0"/>
              <a:t>.</a:t>
            </a:r>
          </a:p>
          <a:p>
            <a:pPr marL="457200" indent="-457200">
              <a:buFont typeface="Arial" panose="020B0604020202020204" pitchFamily="34" charset="0"/>
              <a:buChar char="•"/>
            </a:pPr>
            <a:r>
              <a:rPr lang="en-US" dirty="0" smtClean="0"/>
              <a:t>Actually uses an “Rx Scheduler”.</a:t>
            </a:r>
            <a:endParaRPr lang="en-US" dirty="0"/>
          </a:p>
        </p:txBody>
      </p:sp>
    </p:spTree>
    <p:extLst>
      <p:ext uri="{BB962C8B-B14F-4D97-AF65-F5344CB8AC3E}">
        <p14:creationId xmlns:p14="http://schemas.microsoft.com/office/powerpoint/2010/main" val="12777952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and Time</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Filtering fast input based on time:</a:t>
            </a:r>
          </a:p>
          <a:p>
            <a:pPr marL="457200" indent="-457200">
              <a:buFont typeface="Arial" panose="020B0604020202020204" pitchFamily="34" charset="0"/>
              <a:buChar char="•"/>
            </a:pPr>
            <a:r>
              <a:rPr lang="en-US" dirty="0" smtClean="0"/>
              <a:t>Throttle – sliding timeout window.</a:t>
            </a:r>
          </a:p>
          <a:p>
            <a:pPr marL="457200" indent="-457200">
              <a:buFont typeface="Arial" panose="020B0604020202020204" pitchFamily="34" charset="0"/>
              <a:buChar char="•"/>
            </a:pPr>
            <a:r>
              <a:rPr lang="en-US" dirty="0" smtClean="0"/>
              <a:t>Sample – periodic timeout window.</a:t>
            </a:r>
          </a:p>
          <a:p>
            <a:endParaRPr lang="en-US" dirty="0"/>
          </a:p>
          <a:p>
            <a:r>
              <a:rPr lang="en-US" dirty="0" smtClean="0"/>
              <a:t>Grouping fast input based on time or amount:</a:t>
            </a:r>
          </a:p>
          <a:p>
            <a:pPr marL="457200" indent="-457200">
              <a:buFont typeface="Arial" panose="020B0604020202020204" pitchFamily="34" charset="0"/>
              <a:buChar char="•"/>
            </a:pPr>
            <a:r>
              <a:rPr lang="en-US" dirty="0" smtClean="0"/>
              <a:t>Buffer – group inputs into </a:t>
            </a:r>
            <a:r>
              <a:rPr lang="en-US" dirty="0" err="1" smtClean="0"/>
              <a:t>IList</a:t>
            </a:r>
            <a:r>
              <a:rPr lang="en-US" dirty="0" smtClean="0"/>
              <a:t>&lt;T&gt;.</a:t>
            </a:r>
          </a:p>
          <a:p>
            <a:pPr marL="457200" indent="-457200">
              <a:buFont typeface="Arial" panose="020B0604020202020204" pitchFamily="34" charset="0"/>
              <a:buChar char="•"/>
            </a:pPr>
            <a:r>
              <a:rPr lang="en-US" dirty="0" smtClean="0"/>
              <a:t>Window – group inputs into </a:t>
            </a:r>
            <a:r>
              <a:rPr lang="en-US" dirty="0" err="1" smtClean="0"/>
              <a:t>IObservable</a:t>
            </a:r>
            <a:r>
              <a:rPr lang="en-US" dirty="0" smtClean="0"/>
              <a:t>&lt;T&gt;.</a:t>
            </a:r>
            <a:endParaRPr lang="en-US" dirty="0"/>
          </a:p>
        </p:txBody>
      </p:sp>
    </p:spTree>
    <p:extLst>
      <p:ext uri="{BB962C8B-B14F-4D97-AF65-F5344CB8AC3E}">
        <p14:creationId xmlns:p14="http://schemas.microsoft.com/office/powerpoint/2010/main" val="44991950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Demos</a:t>
            </a:r>
            <a:endParaRPr lang="en-US" dirty="0"/>
          </a:p>
        </p:txBody>
      </p:sp>
      <p:sp>
        <p:nvSpPr>
          <p:cNvPr id="5" name="Text Placeholder 4"/>
          <p:cNvSpPr>
            <a:spLocks noGrp="1"/>
          </p:cNvSpPr>
          <p:nvPr>
            <p:ph type="body" sz="quarter" idx="12"/>
          </p:nvPr>
        </p:nvSpPr>
        <p:spPr/>
        <p:txBody>
          <a:bodyPr/>
          <a:lstStyle/>
          <a:p>
            <a:r>
              <a:rPr lang="en-US" dirty="0" smtClean="0"/>
              <a:t>So you won’t forget, Steve.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331" y="2535350"/>
            <a:ext cx="5257675" cy="3507921"/>
          </a:xfrm>
          <a:prstGeom prst="rect">
            <a:avLst/>
          </a:prstGeom>
        </p:spPr>
      </p:pic>
    </p:spTree>
    <p:extLst>
      <p:ext uri="{BB962C8B-B14F-4D97-AF65-F5344CB8AC3E}">
        <p14:creationId xmlns:p14="http://schemas.microsoft.com/office/powerpoint/2010/main" val="341553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Terminology</a:t>
            </a:r>
            <a:endParaRPr lang="en-US" dirty="0"/>
          </a:p>
        </p:txBody>
      </p:sp>
    </p:spTree>
    <p:extLst>
      <p:ext uri="{BB962C8B-B14F-4D97-AF65-F5344CB8AC3E}">
        <p14:creationId xmlns:p14="http://schemas.microsoft.com/office/powerpoint/2010/main" val="320632616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Bonus Round</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8023" y="1352956"/>
            <a:ext cx="5234739" cy="4150894"/>
          </a:xfrm>
          <a:prstGeom prst="rect">
            <a:avLst/>
          </a:prstGeom>
        </p:spPr>
      </p:pic>
    </p:spTree>
    <p:extLst>
      <p:ext uri="{BB962C8B-B14F-4D97-AF65-F5344CB8AC3E}">
        <p14:creationId xmlns:p14="http://schemas.microsoft.com/office/powerpoint/2010/main" val="98656374"/>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Interop</a:t>
            </a:r>
            <a:endParaRPr lang="en-US" dirty="0"/>
          </a:p>
        </p:txBody>
      </p:sp>
      <p:sp>
        <p:nvSpPr>
          <p:cNvPr id="4" name="Text Placeholder 3"/>
          <p:cNvSpPr>
            <a:spLocks noGrp="1"/>
          </p:cNvSpPr>
          <p:nvPr>
            <p:ph type="body" sz="quarter" idx="10"/>
          </p:nvPr>
        </p:nvSpPr>
        <p:spPr>
          <a:xfrm>
            <a:off x="269239" y="1197322"/>
            <a:ext cx="11653522" cy="3370987"/>
          </a:xfrm>
        </p:spPr>
        <p:txBody>
          <a:bodyPr/>
          <a:lstStyle/>
          <a:p>
            <a:endParaRPr lang="en-US" dirty="0" smtClean="0"/>
          </a:p>
          <a:p>
            <a:r>
              <a:rPr lang="en-US" dirty="0" smtClean="0"/>
              <a:t>Parallel to </a:t>
            </a:r>
            <a:r>
              <a:rPr lang="en-US" dirty="0" err="1" smtClean="0"/>
              <a:t>Async</a:t>
            </a:r>
            <a:r>
              <a:rPr lang="en-US" dirty="0" smtClean="0"/>
              <a:t>: </a:t>
            </a:r>
            <a:r>
              <a:rPr lang="en-US" dirty="0" err="1" smtClean="0"/>
              <a:t>Task.Run</a:t>
            </a:r>
            <a:endParaRPr lang="en-US" dirty="0" smtClean="0"/>
          </a:p>
          <a:p>
            <a:endParaRPr lang="en-US" dirty="0"/>
          </a:p>
          <a:p>
            <a:r>
              <a:rPr lang="en-US" dirty="0" smtClean="0"/>
              <a:t>Dataflow to Rx: </a:t>
            </a:r>
            <a:r>
              <a:rPr lang="en-US" dirty="0" err="1" smtClean="0"/>
              <a:t>block.AsObservable</a:t>
            </a:r>
            <a:r>
              <a:rPr lang="en-US" dirty="0" smtClean="0"/>
              <a:t>()</a:t>
            </a:r>
          </a:p>
          <a:p>
            <a:endParaRPr lang="en-US" dirty="0"/>
          </a:p>
          <a:p>
            <a:r>
              <a:rPr lang="en-US" dirty="0" smtClean="0"/>
              <a:t>Rx to Dataflow: </a:t>
            </a:r>
            <a:r>
              <a:rPr lang="en-US" dirty="0" err="1" smtClean="0"/>
              <a:t>block.AsObserver</a:t>
            </a:r>
            <a:r>
              <a:rPr lang="en-US" dirty="0" smtClean="0"/>
              <a:t>()</a:t>
            </a:r>
          </a:p>
        </p:txBody>
      </p:sp>
    </p:spTree>
    <p:extLst>
      <p:ext uri="{BB962C8B-B14F-4D97-AF65-F5344CB8AC3E}">
        <p14:creationId xmlns:p14="http://schemas.microsoft.com/office/powerpoint/2010/main" val="409159006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Interop</a:t>
            </a:r>
            <a:endParaRPr lang="en-US" dirty="0"/>
          </a:p>
        </p:txBody>
      </p:sp>
      <p:sp>
        <p:nvSpPr>
          <p:cNvPr id="4" name="Text Placeholder 3"/>
          <p:cNvSpPr>
            <a:spLocks noGrp="1"/>
          </p:cNvSpPr>
          <p:nvPr>
            <p:ph type="body" sz="quarter" idx="10"/>
          </p:nvPr>
        </p:nvSpPr>
        <p:spPr>
          <a:xfrm>
            <a:off x="269239" y="1197322"/>
            <a:ext cx="11653522" cy="4515788"/>
          </a:xfrm>
        </p:spPr>
        <p:txBody>
          <a:bodyPr/>
          <a:lstStyle/>
          <a:p>
            <a:endParaRPr lang="en-US" dirty="0" smtClean="0"/>
          </a:p>
          <a:p>
            <a:r>
              <a:rPr lang="en-US" dirty="0" smtClean="0"/>
              <a:t>Rx over </a:t>
            </a:r>
            <a:r>
              <a:rPr lang="en-US" dirty="0" err="1" smtClean="0"/>
              <a:t>Async</a:t>
            </a:r>
            <a:r>
              <a:rPr lang="en-US" dirty="0" smtClean="0"/>
              <a:t>:</a:t>
            </a:r>
          </a:p>
          <a:p>
            <a:pPr marL="796926" lvl="1" indent="-457200">
              <a:buFont typeface="Arial" panose="020B0604020202020204" pitchFamily="34" charset="0"/>
              <a:buChar char="•"/>
            </a:pPr>
            <a:r>
              <a:rPr lang="en-US" dirty="0" err="1" smtClean="0"/>
              <a:t>Task.ToObservable</a:t>
            </a:r>
            <a:r>
              <a:rPr lang="en-US" dirty="0" smtClean="0"/>
              <a:t>()</a:t>
            </a:r>
          </a:p>
          <a:p>
            <a:pPr marL="796926" lvl="1" indent="-457200">
              <a:buFont typeface="Arial" panose="020B0604020202020204" pitchFamily="34" charset="0"/>
              <a:buChar char="•"/>
            </a:pPr>
            <a:r>
              <a:rPr lang="en-US" dirty="0" err="1" smtClean="0"/>
              <a:t>Observable.StartAsync</a:t>
            </a:r>
            <a:r>
              <a:rPr lang="en-US" dirty="0" smtClean="0"/>
              <a:t> – supports cancellation</a:t>
            </a:r>
          </a:p>
          <a:p>
            <a:pPr marL="796926" lvl="1" indent="-457200">
              <a:buFont typeface="Arial" panose="020B0604020202020204" pitchFamily="34" charset="0"/>
              <a:buChar char="•"/>
            </a:pPr>
            <a:r>
              <a:rPr lang="en-US" dirty="0" err="1" smtClean="0"/>
              <a:t>Observable.FromAsync</a:t>
            </a:r>
            <a:r>
              <a:rPr lang="en-US" dirty="0" smtClean="0"/>
              <a:t> – starts operation on subscription</a:t>
            </a:r>
          </a:p>
          <a:p>
            <a:pPr marL="796926" lvl="1" indent="-457200">
              <a:buFont typeface="Arial" panose="020B0604020202020204" pitchFamily="34" charset="0"/>
              <a:buChar char="•"/>
            </a:pPr>
            <a:r>
              <a:rPr lang="en-US" dirty="0" err="1" smtClean="0"/>
              <a:t>SelectMany</a:t>
            </a:r>
            <a:r>
              <a:rPr lang="en-US" dirty="0" smtClean="0"/>
              <a:t> – starts operation for each data item</a:t>
            </a:r>
          </a:p>
          <a:p>
            <a:pPr marL="796926" lvl="1" indent="-457200">
              <a:buFont typeface="Arial" panose="020B0604020202020204" pitchFamily="34" charset="0"/>
              <a:buChar char="•"/>
            </a:pPr>
            <a:endParaRPr lang="en-US" dirty="0"/>
          </a:p>
          <a:p>
            <a:r>
              <a:rPr lang="en-US" dirty="0" err="1" smtClean="0"/>
              <a:t>Async</a:t>
            </a:r>
            <a:r>
              <a:rPr lang="en-US" dirty="0" smtClean="0"/>
              <a:t> over Rx:</a:t>
            </a:r>
          </a:p>
          <a:p>
            <a:pPr marL="796926" lvl="1" indent="-457200">
              <a:buFont typeface="Arial" panose="020B0604020202020204" pitchFamily="34" charset="0"/>
              <a:buChar char="•"/>
            </a:pPr>
            <a:r>
              <a:rPr lang="en-US" dirty="0" smtClean="0"/>
              <a:t>await observable – returns last data item.</a:t>
            </a:r>
          </a:p>
          <a:p>
            <a:pPr marL="796926" lvl="1" indent="-457200">
              <a:buFont typeface="Arial" panose="020B0604020202020204" pitchFamily="34" charset="0"/>
              <a:buChar char="•"/>
            </a:pPr>
            <a:r>
              <a:rPr lang="en-US" dirty="0" smtClean="0"/>
              <a:t>Also: </a:t>
            </a:r>
            <a:r>
              <a:rPr lang="en-US" dirty="0" err="1" smtClean="0"/>
              <a:t>FirstAsync</a:t>
            </a:r>
            <a:r>
              <a:rPr lang="en-US" dirty="0" smtClean="0"/>
              <a:t>, </a:t>
            </a:r>
            <a:r>
              <a:rPr lang="en-US" dirty="0" err="1" smtClean="0"/>
              <a:t>LastAsync</a:t>
            </a:r>
            <a:r>
              <a:rPr lang="en-US" dirty="0" smtClean="0"/>
              <a:t>, </a:t>
            </a:r>
            <a:r>
              <a:rPr lang="en-US" dirty="0" err="1" smtClean="0"/>
              <a:t>ToList</a:t>
            </a:r>
            <a:r>
              <a:rPr lang="en-US" dirty="0" smtClean="0"/>
              <a:t>.</a:t>
            </a:r>
          </a:p>
        </p:txBody>
      </p:sp>
    </p:spTree>
    <p:extLst>
      <p:ext uri="{BB962C8B-B14F-4D97-AF65-F5344CB8AC3E}">
        <p14:creationId xmlns:p14="http://schemas.microsoft.com/office/powerpoint/2010/main" val="32139439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378792609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What?</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137013436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Get the Good Stuff?</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Parallel: all built-in to .NET 4.0 and higher, </a:t>
            </a:r>
            <a:r>
              <a:rPr lang="en-US" strike="sngStrike" dirty="0" smtClean="0"/>
              <a:t>but not WP</a:t>
            </a:r>
            <a:r>
              <a:rPr lang="en-US" dirty="0" smtClean="0"/>
              <a:t>.</a:t>
            </a:r>
          </a:p>
          <a:p>
            <a:endParaRPr lang="en-US" dirty="0" smtClean="0"/>
          </a:p>
          <a:p>
            <a:r>
              <a:rPr lang="en-US" dirty="0" err="1" smtClean="0"/>
              <a:t>Async</a:t>
            </a:r>
            <a:r>
              <a:rPr lang="en-US" dirty="0" smtClean="0"/>
              <a:t>/await (</a:t>
            </a:r>
            <a:r>
              <a:rPr lang="en-US" dirty="0" err="1" smtClean="0"/>
              <a:t>downlevel</a:t>
            </a:r>
            <a:r>
              <a:rPr lang="en-US" dirty="0" smtClean="0"/>
              <a:t>): </a:t>
            </a:r>
            <a:r>
              <a:rPr lang="en-US" b="1" dirty="0" err="1" smtClean="0"/>
              <a:t>Microsfot.Bcl.Async</a:t>
            </a:r>
            <a:r>
              <a:rPr lang="en-US" dirty="0" smtClean="0"/>
              <a:t> on </a:t>
            </a:r>
            <a:r>
              <a:rPr lang="en-US" dirty="0" err="1" smtClean="0"/>
              <a:t>NuGet</a:t>
            </a:r>
            <a:r>
              <a:rPr lang="en-US" dirty="0" smtClean="0"/>
              <a:t>.</a:t>
            </a:r>
            <a:endParaRPr lang="en-US" dirty="0"/>
          </a:p>
          <a:p>
            <a:endParaRPr lang="en-US" dirty="0"/>
          </a:p>
          <a:p>
            <a:r>
              <a:rPr lang="en-US" dirty="0" smtClean="0"/>
              <a:t>Dataflow: </a:t>
            </a:r>
            <a:r>
              <a:rPr lang="en-US" b="1" dirty="0" err="1" smtClean="0"/>
              <a:t>Microsoft.Tpl.Dataflow</a:t>
            </a:r>
            <a:r>
              <a:rPr lang="en-US" dirty="0"/>
              <a:t> </a:t>
            </a:r>
            <a:r>
              <a:rPr lang="en-US" dirty="0" smtClean="0"/>
              <a:t>on </a:t>
            </a:r>
            <a:r>
              <a:rPr lang="en-US" dirty="0" err="1" smtClean="0"/>
              <a:t>NuGet</a:t>
            </a:r>
            <a:r>
              <a:rPr lang="en-US" dirty="0" smtClean="0"/>
              <a:t>.</a:t>
            </a:r>
            <a:endParaRPr lang="en-US" b="1" dirty="0" smtClean="0"/>
          </a:p>
          <a:p>
            <a:endParaRPr lang="en-US" dirty="0" smtClean="0"/>
          </a:p>
          <a:p>
            <a:r>
              <a:rPr lang="en-US" dirty="0" smtClean="0"/>
              <a:t>Rx: </a:t>
            </a:r>
            <a:r>
              <a:rPr lang="en-US" b="1" dirty="0" smtClean="0"/>
              <a:t>Rx-Main</a:t>
            </a:r>
            <a:r>
              <a:rPr lang="en-US" dirty="0" smtClean="0"/>
              <a:t> on </a:t>
            </a:r>
            <a:r>
              <a:rPr lang="en-US" dirty="0" err="1" smtClean="0"/>
              <a:t>NuGet</a:t>
            </a:r>
            <a:r>
              <a:rPr lang="en-US" dirty="0" smtClean="0"/>
              <a:t>.</a:t>
            </a:r>
            <a:endParaRPr lang="en-US" dirty="0"/>
          </a:p>
        </p:txBody>
      </p:sp>
    </p:spTree>
    <p:extLst>
      <p:ext uri="{BB962C8B-B14F-4D97-AF65-F5344CB8AC3E}">
        <p14:creationId xmlns:p14="http://schemas.microsoft.com/office/powerpoint/2010/main" val="2059880453"/>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Where do I go from here?</a:t>
            </a:r>
            <a:endParaRPr lang="en-US" dirty="0"/>
          </a:p>
        </p:txBody>
      </p:sp>
      <p:sp>
        <p:nvSpPr>
          <p:cNvPr id="4" name="Text Placeholder 3"/>
          <p:cNvSpPr>
            <a:spLocks noGrp="1"/>
          </p:cNvSpPr>
          <p:nvPr>
            <p:ph type="body" sz="quarter" idx="10"/>
          </p:nvPr>
        </p:nvSpPr>
        <p:spPr>
          <a:xfrm>
            <a:off x="269239" y="1197322"/>
            <a:ext cx="11653522" cy="3244093"/>
          </a:xfrm>
        </p:spPr>
        <p:txBody>
          <a:bodyPr/>
          <a:lstStyle/>
          <a:p>
            <a:endParaRPr lang="en-US" dirty="0" smtClean="0"/>
          </a:p>
          <a:p>
            <a:r>
              <a:rPr lang="en-US" dirty="0" smtClean="0"/>
              <a:t>Parallel:</a:t>
            </a:r>
          </a:p>
          <a:p>
            <a:pPr marL="796926" lvl="1" indent="-457200">
              <a:buFont typeface="Arial" panose="020B0604020202020204" pitchFamily="34" charset="0"/>
              <a:buChar char="•"/>
            </a:pPr>
            <a:r>
              <a:rPr lang="en-US" dirty="0" smtClean="0"/>
              <a:t>Parallel Programming with Microsoft .NET.</a:t>
            </a:r>
          </a:p>
          <a:p>
            <a:pPr marL="1030290" lvl="2" indent="-457200">
              <a:buFont typeface="Arial" panose="020B0604020202020204" pitchFamily="34" charset="0"/>
              <a:buChar char="•"/>
            </a:pPr>
            <a:r>
              <a:rPr lang="en-US" dirty="0" smtClean="0">
                <a:hlinkClick r:id="rId3"/>
              </a:rPr>
              <a:t>http</a:t>
            </a:r>
            <a:r>
              <a:rPr lang="en-US" dirty="0">
                <a:hlinkClick r:id="rId3"/>
              </a:rPr>
              <a:t>://</a:t>
            </a:r>
            <a:r>
              <a:rPr lang="en-US" dirty="0" smtClean="0">
                <a:hlinkClick r:id="rId3"/>
              </a:rPr>
              <a:t>msdn.microsoft.com/en-us/library/ff963553.aspx</a:t>
            </a:r>
            <a:r>
              <a:rPr lang="en-US" dirty="0" smtClean="0"/>
              <a:t> </a:t>
            </a:r>
          </a:p>
          <a:p>
            <a:pPr marL="1030290" lvl="2" indent="-457200">
              <a:buFont typeface="Arial" panose="020B0604020202020204" pitchFamily="34" charset="0"/>
              <a:buChar char="•"/>
            </a:pPr>
            <a:r>
              <a:rPr lang="en-US" dirty="0" smtClean="0"/>
              <a:t>Sections on Futures and Pipelines are out-of-date (Futures should use asynchronous code; Pipelines should use TPL Dataflow).</a:t>
            </a:r>
          </a:p>
          <a:p>
            <a:pPr marL="796926" lvl="1" indent="-457200">
              <a:buFont typeface="Arial" panose="020B0604020202020204" pitchFamily="34" charset="0"/>
              <a:buChar char="•"/>
            </a:pPr>
            <a:r>
              <a:rPr lang="en-US" dirty="0"/>
              <a:t>S</a:t>
            </a:r>
            <a:r>
              <a:rPr lang="en-US" dirty="0" smtClean="0"/>
              <a:t>amples:</a:t>
            </a:r>
          </a:p>
          <a:p>
            <a:pPr marL="1030290" lvl="2" indent="-457200">
              <a:buFont typeface="Arial" panose="020B0604020202020204" pitchFamily="34" charset="0"/>
              <a:buChar char="•"/>
            </a:pPr>
            <a:r>
              <a:rPr lang="en-US" dirty="0" smtClean="0">
                <a:hlinkClick r:id="rId4"/>
              </a:rPr>
              <a:t>http</a:t>
            </a:r>
            <a:r>
              <a:rPr lang="en-US" dirty="0">
                <a:hlinkClick r:id="rId4"/>
              </a:rPr>
              <a:t>://</a:t>
            </a:r>
            <a:r>
              <a:rPr lang="en-US" dirty="0" smtClean="0">
                <a:hlinkClick r:id="rId4"/>
              </a:rPr>
              <a:t>code.msdn.microsoft.com/windowsdesktop/Samples-for-Parallel-b4b76364</a:t>
            </a:r>
            <a:r>
              <a:rPr lang="en-US" dirty="0" smtClean="0"/>
              <a:t> </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1150" y="4449561"/>
            <a:ext cx="1409700" cy="1743075"/>
          </a:xfrm>
          <a:prstGeom prst="rect">
            <a:avLst/>
          </a:prstGeom>
        </p:spPr>
      </p:pic>
    </p:spTree>
    <p:extLst>
      <p:ext uri="{BB962C8B-B14F-4D97-AF65-F5344CB8AC3E}">
        <p14:creationId xmlns:p14="http://schemas.microsoft.com/office/powerpoint/2010/main" val="2372581648"/>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Where do I go from here?</a:t>
            </a:r>
            <a:endParaRPr lang="en-US" dirty="0"/>
          </a:p>
        </p:txBody>
      </p:sp>
      <p:sp>
        <p:nvSpPr>
          <p:cNvPr id="4" name="Text Placeholder 3"/>
          <p:cNvSpPr>
            <a:spLocks noGrp="1"/>
          </p:cNvSpPr>
          <p:nvPr>
            <p:ph type="body" sz="quarter" idx="10"/>
          </p:nvPr>
        </p:nvSpPr>
        <p:spPr>
          <a:xfrm>
            <a:off x="269239" y="1197322"/>
            <a:ext cx="11653522" cy="4715137"/>
          </a:xfrm>
        </p:spPr>
        <p:txBody>
          <a:bodyPr/>
          <a:lstStyle/>
          <a:p>
            <a:endParaRPr lang="en-US" dirty="0" smtClean="0"/>
          </a:p>
          <a:p>
            <a:r>
              <a:rPr lang="en-US" dirty="0" smtClean="0"/>
              <a:t>Asynchronous:</a:t>
            </a:r>
          </a:p>
          <a:p>
            <a:pPr marL="796926" lvl="1" indent="-457200">
              <a:buFont typeface="Arial" panose="020B0604020202020204" pitchFamily="34" charset="0"/>
              <a:buChar char="•"/>
            </a:pPr>
            <a:r>
              <a:rPr lang="en-US" dirty="0">
                <a:hlinkClick r:id="rId3"/>
              </a:rPr>
              <a:t>http://</a:t>
            </a:r>
            <a:r>
              <a:rPr lang="en-US" dirty="0" smtClean="0">
                <a:hlinkClick r:id="rId3"/>
              </a:rPr>
              <a:t>blog.stephencleary.com/2012/02/async-and-await.html</a:t>
            </a:r>
            <a:r>
              <a:rPr lang="en-US" dirty="0" smtClean="0"/>
              <a:t> </a:t>
            </a:r>
          </a:p>
          <a:p>
            <a:pPr marL="457200" indent="-457200">
              <a:buFont typeface="Arial" panose="020B0604020202020204" pitchFamily="34" charset="0"/>
              <a:buChar char="•"/>
            </a:pPr>
            <a:endParaRPr lang="en-US" dirty="0"/>
          </a:p>
          <a:p>
            <a:r>
              <a:rPr lang="en-US" dirty="0" smtClean="0"/>
              <a:t>TPL Dataflow:</a:t>
            </a:r>
          </a:p>
          <a:p>
            <a:pPr marL="796926" lvl="1" indent="-457200">
              <a:buFont typeface="Arial" panose="020B0604020202020204" pitchFamily="34" charset="0"/>
              <a:buChar char="•"/>
            </a:pPr>
            <a:r>
              <a:rPr lang="en-US" dirty="0">
                <a:hlinkClick r:id="rId4"/>
              </a:rPr>
              <a:t>http://</a:t>
            </a:r>
            <a:r>
              <a:rPr lang="en-US" dirty="0" smtClean="0">
                <a:hlinkClick r:id="rId4"/>
              </a:rPr>
              <a:t>www.microsoft.com/en-us/download/details.aspx?id=14782</a:t>
            </a:r>
            <a:r>
              <a:rPr lang="en-US" dirty="0" smtClean="0"/>
              <a:t> </a:t>
            </a:r>
          </a:p>
          <a:p>
            <a:endParaRPr lang="en-US" dirty="0"/>
          </a:p>
          <a:p>
            <a:r>
              <a:rPr lang="en-US" dirty="0" smtClean="0"/>
              <a:t>Reactive Extensions:</a:t>
            </a:r>
          </a:p>
          <a:p>
            <a:pPr marL="796926" lvl="1" indent="-457200">
              <a:buFont typeface="Arial" panose="020B0604020202020204" pitchFamily="34" charset="0"/>
              <a:buChar char="•"/>
            </a:pPr>
            <a:r>
              <a:rPr lang="en-US" dirty="0">
                <a:hlinkClick r:id="rId5"/>
              </a:rPr>
              <a:t>http://www.introtorx.com</a:t>
            </a:r>
            <a:r>
              <a:rPr lang="en-US" dirty="0" smtClean="0">
                <a:hlinkClick r:id="rId5"/>
              </a:rPr>
              <a:t>/</a:t>
            </a:r>
            <a:r>
              <a:rPr lang="en-US" dirty="0" smtClean="0"/>
              <a:t> (Lee Campbell)</a:t>
            </a:r>
          </a:p>
        </p:txBody>
      </p:sp>
    </p:spTree>
    <p:extLst>
      <p:ext uri="{BB962C8B-B14F-4D97-AF65-F5344CB8AC3E}">
        <p14:creationId xmlns:p14="http://schemas.microsoft.com/office/powerpoint/2010/main" val="1560678857"/>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Q&amp;A</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038" y="327760"/>
            <a:ext cx="4172133" cy="5309040"/>
          </a:xfrm>
          <a:prstGeom prst="rect">
            <a:avLst/>
          </a:prstGeom>
        </p:spPr>
      </p:pic>
      <p:sp>
        <p:nvSpPr>
          <p:cNvPr id="6" name="TextBox 5"/>
          <p:cNvSpPr txBox="1"/>
          <p:nvPr/>
        </p:nvSpPr>
        <p:spPr>
          <a:xfrm>
            <a:off x="269239" y="3252525"/>
            <a:ext cx="3991477" cy="627864"/>
          </a:xfrm>
          <a:prstGeom prst="rect">
            <a:avLst/>
          </a:prstGeom>
          <a:noFill/>
        </p:spPr>
        <p:txBody>
          <a:bodyPr wrap="none" lIns="182880" tIns="146304" rIns="182880" bIns="146304" rtlCol="0">
            <a:spAutoFit/>
          </a:bodyPr>
          <a:lstStyle/>
          <a:p>
            <a:pPr>
              <a:lnSpc>
                <a:spcPct val="90000"/>
              </a:lnSpc>
              <a:spcAft>
                <a:spcPts val="600"/>
              </a:spcAft>
            </a:pPr>
            <a:r>
              <a:rPr lang="en-US" sz="2400" i="1" dirty="0" smtClean="0">
                <a:gradFill>
                  <a:gsLst>
                    <a:gs pos="2917">
                      <a:schemeClr val="tx1"/>
                    </a:gs>
                    <a:gs pos="30000">
                      <a:schemeClr val="tx1"/>
                    </a:gs>
                  </a:gsLst>
                  <a:lin ang="5400000" scaled="0"/>
                </a:gradFill>
              </a:rPr>
              <a:t>Go forth and be awesome!</a:t>
            </a:r>
          </a:p>
        </p:txBody>
      </p:sp>
      <p:sp>
        <p:nvSpPr>
          <p:cNvPr id="7" name="TextBox 6"/>
          <p:cNvSpPr txBox="1"/>
          <p:nvPr/>
        </p:nvSpPr>
        <p:spPr>
          <a:xfrm>
            <a:off x="7029046" y="5636800"/>
            <a:ext cx="3982116"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solidFill>
                  <a:schemeClr val="accent4"/>
                </a:solidFill>
              </a:rPr>
              <a:t>Image from </a:t>
            </a:r>
            <a:r>
              <a:rPr lang="en-US" sz="1200" dirty="0" err="1" smtClean="0">
                <a:solidFill>
                  <a:schemeClr val="accent4"/>
                </a:solidFill>
              </a:rPr>
              <a:t>Etsy</a:t>
            </a:r>
            <a:r>
              <a:rPr lang="en-US" sz="1200" dirty="0">
                <a:solidFill>
                  <a:schemeClr val="accent4"/>
                </a:solidFill>
              </a:rPr>
              <a:t> user </a:t>
            </a:r>
            <a:r>
              <a:rPr lang="en-US" sz="1200" dirty="0" err="1" smtClean="0">
                <a:solidFill>
                  <a:schemeClr val="accent4"/>
                </a:solidFill>
              </a:rPr>
              <a:t>Rosewine</a:t>
            </a:r>
            <a:r>
              <a:rPr lang="en-US" sz="1200" dirty="0" smtClean="0">
                <a:solidFill>
                  <a:schemeClr val="accent4"/>
                </a:solidFill>
              </a:rPr>
              <a:t>; used with permission</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1218" y="1061775"/>
            <a:ext cx="4572000" cy="4381500"/>
          </a:xfrm>
          <a:prstGeom prst="rect">
            <a:avLst/>
          </a:prstGeom>
        </p:spPr>
      </p:pic>
    </p:spTree>
    <p:extLst>
      <p:ext uri="{BB962C8B-B14F-4D97-AF65-F5344CB8AC3E}">
        <p14:creationId xmlns:p14="http://schemas.microsoft.com/office/powerpoint/2010/main" val="705862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1+ppt_w/2"/>
                                          </p:val>
                                        </p:tav>
                                      </p:tavLst>
                                    </p:anim>
                                    <p:anim calcmode="lin" valueType="num">
                                      <p:cBhvr additive="base">
                                        <p:cTn id="7" dur="500"/>
                                        <p:tgtEl>
                                          <p:spTgt spid="9"/>
                                        </p:tgtEl>
                                        <p:attrNameLst>
                                          <p:attrName>ppt_y</p:attrName>
                                        </p:attrNameLst>
                                      </p:cBhvr>
                                      <p:tavLst>
                                        <p:tav tm="0">
                                          <p:val>
                                            <p:strVal val="ppt_y"/>
                                          </p:val>
                                        </p:tav>
                                        <p:tav tm="100000">
                                          <p:val>
                                            <p:strVal val="ppt_y"/>
                                          </p:val>
                                        </p:tav>
                                      </p:tavLst>
                                    </p:anim>
                                    <p:set>
                                      <p:cBhvr>
                                        <p:cTn id="8" dur="1" fill="hold">
                                          <p:stCondLst>
                                            <p:cond delay="499"/>
                                          </p:stCondLst>
                                        </p:cTn>
                                        <p:tgtEl>
                                          <p:spTgt spid="9"/>
                                        </p:tgtEl>
                                        <p:attrNameLst>
                                          <p:attrName>style.visibility</p:attrName>
                                        </p:attrNameLst>
                                      </p:cBhvr>
                                      <p:to>
                                        <p:strVal val="hidden"/>
                                      </p:to>
                                    </p:se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19152868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Parallel Programming</a:t>
            </a:r>
            <a:endParaRPr lang="en-US" dirty="0"/>
          </a:p>
        </p:txBody>
      </p:sp>
    </p:spTree>
    <p:extLst>
      <p:ext uri="{BB962C8B-B14F-4D97-AF65-F5344CB8AC3E}">
        <p14:creationId xmlns:p14="http://schemas.microsoft.com/office/powerpoint/2010/main" val="324336979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Multi</a:t>
            </a:r>
            <a:r>
              <a:rPr lang="en-US" i="1" dirty="0" smtClean="0"/>
              <a:t>thread</a:t>
            </a:r>
            <a:r>
              <a:rPr lang="en-US" dirty="0" smtClean="0"/>
              <a:t>ing?</a:t>
            </a:r>
            <a:endParaRPr lang="en-US" dirty="0"/>
          </a:p>
        </p:txBody>
      </p:sp>
      <p:sp>
        <p:nvSpPr>
          <p:cNvPr id="4" name="Text Placeholder 3"/>
          <p:cNvSpPr>
            <a:spLocks noGrp="1"/>
          </p:cNvSpPr>
          <p:nvPr>
            <p:ph type="body" sz="quarter" idx="10"/>
          </p:nvPr>
        </p:nvSpPr>
        <p:spPr>
          <a:xfrm>
            <a:off x="269239" y="1197322"/>
            <a:ext cx="11653522" cy="2275688"/>
          </a:xfrm>
        </p:spPr>
        <p:txBody>
          <a:bodyPr/>
          <a:lstStyle/>
          <a:p>
            <a:endParaRPr lang="en-US" dirty="0" smtClean="0"/>
          </a:p>
          <a:p>
            <a:r>
              <a:rPr lang="en-US" dirty="0" smtClean="0"/>
              <a:t>Multiple </a:t>
            </a:r>
            <a:r>
              <a:rPr lang="en-US" dirty="0"/>
              <a:t>threads?</a:t>
            </a:r>
            <a:endParaRPr lang="en-US" dirty="0" smtClean="0"/>
          </a:p>
          <a:p>
            <a:pPr marL="457200" indent="-457200">
              <a:buFont typeface="Arial" panose="020B0604020202020204" pitchFamily="34" charset="0"/>
              <a:buChar char="•"/>
            </a:pPr>
            <a:r>
              <a:rPr lang="en-US" dirty="0" smtClean="0"/>
              <a:t>new Thread();</a:t>
            </a:r>
          </a:p>
          <a:p>
            <a:pPr marL="457200" indent="-457200">
              <a:buFont typeface="Arial" panose="020B0604020202020204" pitchFamily="34" charset="0"/>
              <a:buChar char="•"/>
            </a:pPr>
            <a:r>
              <a:rPr lang="en-US" dirty="0" err="1" smtClean="0"/>
              <a:t>BackgroundWorker</a:t>
            </a:r>
            <a:endParaRPr lang="en-US" dirty="0" smtClean="0"/>
          </a:p>
        </p:txBody>
      </p:sp>
      <p:sp>
        <p:nvSpPr>
          <p:cNvPr id="5" name="Text Placeholder 3"/>
          <p:cNvSpPr txBox="1">
            <a:spLocks/>
          </p:cNvSpPr>
          <p:nvPr/>
        </p:nvSpPr>
        <p:spPr>
          <a:xfrm>
            <a:off x="1110343" y="1270984"/>
            <a:ext cx="3246847" cy="2954655"/>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0" dirty="0" smtClean="0">
                <a:solidFill>
                  <a:srgbClr val="FF0000"/>
                </a:solidFill>
              </a:rPr>
              <a:t>X</a:t>
            </a:r>
          </a:p>
        </p:txBody>
      </p:sp>
      <p:sp>
        <p:nvSpPr>
          <p:cNvPr id="6" name="Text Placeholder 3"/>
          <p:cNvSpPr txBox="1">
            <a:spLocks/>
          </p:cNvSpPr>
          <p:nvPr/>
        </p:nvSpPr>
        <p:spPr>
          <a:xfrm>
            <a:off x="269239" y="3473010"/>
            <a:ext cx="11653522" cy="2723759"/>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dirty="0" smtClean="0"/>
          </a:p>
          <a:p>
            <a:r>
              <a:rPr lang="en-US" dirty="0" smtClean="0"/>
              <a:t>Multiple </a:t>
            </a:r>
            <a:r>
              <a:rPr lang="en-US" i="1" dirty="0" smtClean="0"/>
              <a:t>tasks</a:t>
            </a:r>
          </a:p>
          <a:p>
            <a:pPr marL="457200" indent="-457200">
              <a:buFont typeface="Arial" panose="020B0604020202020204" pitchFamily="34" charset="0"/>
              <a:buChar char="•"/>
            </a:pPr>
            <a:r>
              <a:rPr lang="en-US" dirty="0" smtClean="0"/>
              <a:t>Just let the </a:t>
            </a:r>
            <a:r>
              <a:rPr lang="en-US" dirty="0" err="1" smtClean="0"/>
              <a:t>ThreadPool</a:t>
            </a:r>
            <a:r>
              <a:rPr lang="en-US" dirty="0"/>
              <a:t/>
            </a:r>
            <a:br>
              <a:rPr lang="en-US" dirty="0"/>
            </a:br>
            <a:r>
              <a:rPr lang="en-US" dirty="0" smtClean="0"/>
              <a:t>manage the threads </a:t>
            </a:r>
            <a:r>
              <a:rPr lang="en-US" i="1" dirty="0" smtClean="0"/>
              <a:t>for</a:t>
            </a:r>
            <a:r>
              <a:rPr lang="en-US" dirty="0" smtClean="0"/>
              <a:t> you!</a:t>
            </a:r>
          </a:p>
          <a:p>
            <a:pPr marL="457200" indent="-457200">
              <a:buFont typeface="Arial" panose="020B0604020202020204" pitchFamily="34" charset="0"/>
              <a:buChar char="•"/>
            </a:pPr>
            <a:r>
              <a:rPr lang="en-US" dirty="0" err="1" smtClean="0"/>
              <a:t>Task.Run</a:t>
            </a:r>
            <a:r>
              <a:rPr lang="en-US" dirty="0" smtClean="0"/>
              <a:t> for simple stuff.</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569" y="1670756"/>
            <a:ext cx="3181350" cy="3810000"/>
          </a:xfrm>
          <a:prstGeom prst="rect">
            <a:avLst/>
          </a:prstGeom>
        </p:spPr>
      </p:pic>
    </p:spTree>
    <p:extLst>
      <p:ext uri="{BB962C8B-B14F-4D97-AF65-F5344CB8AC3E}">
        <p14:creationId xmlns:p14="http://schemas.microsoft.com/office/powerpoint/2010/main" val="13894116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Parallel Programming</a:t>
            </a:r>
            <a:endParaRPr lang="en-US" dirty="0"/>
          </a:p>
        </p:txBody>
      </p:sp>
      <p:sp>
        <p:nvSpPr>
          <p:cNvPr id="4" name="Text Placeholder 3"/>
          <p:cNvSpPr>
            <a:spLocks noGrp="1"/>
          </p:cNvSpPr>
          <p:nvPr>
            <p:ph type="body" sz="quarter" idx="10"/>
          </p:nvPr>
        </p:nvSpPr>
        <p:spPr>
          <a:xfrm>
            <a:off x="269239" y="1197322"/>
            <a:ext cx="11653522" cy="4918654"/>
          </a:xfrm>
        </p:spPr>
        <p:txBody>
          <a:bodyPr/>
          <a:lstStyle/>
          <a:p>
            <a:endParaRPr lang="en-US" dirty="0" smtClean="0"/>
          </a:p>
          <a:p>
            <a:r>
              <a:rPr lang="en-US" dirty="0" smtClean="0"/>
              <a:t>Data parallelism</a:t>
            </a:r>
          </a:p>
          <a:p>
            <a:pPr marL="796926" lvl="1" indent="-457200">
              <a:buFont typeface="Arial" panose="020B0604020202020204" pitchFamily="34" charset="0"/>
              <a:buChar char="•"/>
            </a:pPr>
            <a:r>
              <a:rPr lang="en-US" dirty="0" smtClean="0"/>
              <a:t>Identical processing over large data sets.</a:t>
            </a:r>
          </a:p>
          <a:p>
            <a:pPr marL="796926" lvl="1" indent="-457200">
              <a:buFont typeface="Arial" panose="020B0604020202020204" pitchFamily="34" charset="0"/>
              <a:buChar char="•"/>
            </a:pPr>
            <a:r>
              <a:rPr lang="en-US" dirty="0" smtClean="0"/>
              <a:t>LINQ/for/</a:t>
            </a:r>
            <a:r>
              <a:rPr lang="en-US" dirty="0" err="1" smtClean="0"/>
              <a:t>foreach</a:t>
            </a:r>
            <a:r>
              <a:rPr lang="en-US" dirty="0" smtClean="0"/>
              <a:t>.</a:t>
            </a:r>
            <a:br>
              <a:rPr lang="en-US" dirty="0" smtClean="0"/>
            </a:br>
            <a:endParaRPr lang="en-US" dirty="0"/>
          </a:p>
          <a:p>
            <a:r>
              <a:rPr lang="en-US" dirty="0" smtClean="0"/>
              <a:t>Task parallelism</a:t>
            </a:r>
          </a:p>
          <a:p>
            <a:pPr marL="796926" lvl="1" indent="-457200">
              <a:buFont typeface="Arial" panose="020B0604020202020204" pitchFamily="34" charset="0"/>
              <a:buChar char="•"/>
            </a:pPr>
            <a:r>
              <a:rPr lang="en-US" dirty="0" smtClean="0"/>
              <a:t>Set of operations to execute.</a:t>
            </a:r>
          </a:p>
          <a:p>
            <a:pPr marL="796926" lvl="1" indent="-457200">
              <a:buFont typeface="Arial" panose="020B0604020202020204" pitchFamily="34" charset="0"/>
              <a:buChar char="•"/>
            </a:pPr>
            <a:r>
              <a:rPr lang="en-US" dirty="0" smtClean="0"/>
              <a:t>Methods called sequentially: f1(); f2(); f3();</a:t>
            </a:r>
            <a:br>
              <a:rPr lang="en-US" dirty="0" smtClean="0"/>
            </a:br>
            <a:endParaRPr lang="en-US" dirty="0"/>
          </a:p>
          <a:p>
            <a:r>
              <a:rPr lang="en-US" dirty="0" smtClean="0"/>
              <a:t>Dynamic parallelism</a:t>
            </a:r>
          </a:p>
          <a:p>
            <a:pPr marL="796926" lvl="1" indent="-457200">
              <a:buFont typeface="Arial" panose="020B0604020202020204" pitchFamily="34" charset="0"/>
              <a:buChar char="•"/>
            </a:pPr>
            <a:r>
              <a:rPr lang="en-US" dirty="0" smtClean="0"/>
              <a:t>Divide-and-conquer at runtime or recursive structures.</a:t>
            </a:r>
          </a:p>
        </p:txBody>
      </p:sp>
    </p:spTree>
    <p:extLst>
      <p:ext uri="{BB962C8B-B14F-4D97-AF65-F5344CB8AC3E}">
        <p14:creationId xmlns:p14="http://schemas.microsoft.com/office/powerpoint/2010/main" val="2777557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Parallelism</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Original code: LINQ/for/</a:t>
            </a:r>
            <a:r>
              <a:rPr lang="en-US" dirty="0" err="1" smtClean="0"/>
              <a:t>foreach</a:t>
            </a:r>
            <a:endParaRPr lang="en-US" dirty="0"/>
          </a:p>
          <a:p>
            <a:endParaRPr lang="en-US" dirty="0" smtClean="0"/>
          </a:p>
          <a:p>
            <a:r>
              <a:rPr lang="en-US" dirty="0" smtClean="0"/>
              <a:t>Parallel translation: PLINQ (</a:t>
            </a:r>
            <a:r>
              <a:rPr lang="en-US" dirty="0" err="1" smtClean="0"/>
              <a:t>AsParallel</a:t>
            </a:r>
            <a:r>
              <a:rPr lang="en-US" dirty="0" smtClean="0"/>
              <a:t>) / Parallel .For / .</a:t>
            </a:r>
            <a:r>
              <a:rPr lang="en-US" dirty="0" err="1" smtClean="0"/>
              <a:t>ForEach</a:t>
            </a:r>
            <a:endParaRPr lang="en-US" dirty="0" smtClean="0"/>
          </a:p>
          <a:p>
            <a:endParaRPr lang="en-US" dirty="0" smtClean="0"/>
          </a:p>
          <a:p>
            <a:r>
              <a:rPr lang="en-US" dirty="0" err="1" smtClean="0"/>
              <a:t>ParallelLoopState.Stop</a:t>
            </a:r>
            <a:r>
              <a:rPr lang="en-US" dirty="0" smtClean="0"/>
              <a:t> (and Break)</a:t>
            </a:r>
          </a:p>
          <a:p>
            <a:endParaRPr lang="en-US" dirty="0"/>
          </a:p>
          <a:p>
            <a:r>
              <a:rPr lang="en-US" dirty="0" smtClean="0"/>
              <a:t>Aggregation: PLINQ (Sum, </a:t>
            </a:r>
            <a:r>
              <a:rPr lang="en-US" dirty="0" err="1" smtClean="0"/>
              <a:t>etc</a:t>
            </a:r>
            <a:r>
              <a:rPr lang="en-US" dirty="0" smtClean="0"/>
              <a:t>)</a:t>
            </a:r>
            <a:endParaRPr lang="en-US" dirty="0"/>
          </a:p>
        </p:txBody>
      </p:sp>
    </p:spTree>
    <p:extLst>
      <p:ext uri="{BB962C8B-B14F-4D97-AF65-F5344CB8AC3E}">
        <p14:creationId xmlns:p14="http://schemas.microsoft.com/office/powerpoint/2010/main" val="22497358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icrosoft">
  <a:themeElements>
    <a:clrScheme name="Custom 1">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00518E"/>
      </a:hlink>
      <a:folHlink>
        <a:srgbClr val="00518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id="{AC9B6D51-8BBA-4D25-816B-B1B284F1984B}" vid="{5CB1449E-9144-40FE-A958-E686E7966457}"/>
    </a:ext>
  </a:extLst>
</a:theme>
</file>

<file path=ppt/theme/theme2.xml><?xml version="1.0" encoding="utf-8"?>
<a:theme xmlns:a="http://schemas.openxmlformats.org/drawingml/2006/main" name="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1_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Template>
  <TotalTime>14619</TotalTime>
  <Words>2639</Words>
  <Application>Microsoft Office PowerPoint</Application>
  <PresentationFormat>Widescreen</PresentationFormat>
  <Paragraphs>482</Paragraphs>
  <Slides>48</Slides>
  <Notes>38</Notes>
  <HiddenSlides>7</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48</vt:i4>
      </vt:variant>
    </vt:vector>
  </HeadingPairs>
  <TitlesOfParts>
    <vt:vector size="57" baseType="lpstr">
      <vt:lpstr>Arial</vt:lpstr>
      <vt:lpstr>Calibri</vt:lpstr>
      <vt:lpstr>Consolas</vt:lpstr>
      <vt:lpstr>Segoe UI</vt:lpstr>
      <vt:lpstr>Segoe UI Light</vt:lpstr>
      <vt:lpstr>Wingdings</vt:lpstr>
      <vt:lpstr>Microsoft</vt:lpstr>
      <vt:lpstr>VS11_Beta_Template_Dark_16x9</vt:lpstr>
      <vt:lpstr>1_VS11_Beta_Template_Dark_16x9</vt:lpstr>
      <vt:lpstr>Asynchronous? Parallel? Reactive? Help!</vt:lpstr>
      <vt:lpstr>Who is this guy?</vt:lpstr>
      <vt:lpstr>PowerPoint Presentation</vt:lpstr>
      <vt:lpstr>Concurrent Terminology</vt:lpstr>
      <vt:lpstr>Terminology</vt:lpstr>
      <vt:lpstr>Parallel Programming</vt:lpstr>
      <vt:lpstr>Multithreading?</vt:lpstr>
      <vt:lpstr>Parallel Programming</vt:lpstr>
      <vt:lpstr>Data Parallelism</vt:lpstr>
      <vt:lpstr>Task Parallelism</vt:lpstr>
      <vt:lpstr>Dynamic Parallelism</vt:lpstr>
      <vt:lpstr>Asynchronous</vt:lpstr>
      <vt:lpstr>Terminology</vt:lpstr>
      <vt:lpstr>Asynchronous Tasks</vt:lpstr>
      <vt:lpstr>Introduction to Async</vt:lpstr>
      <vt:lpstr>Introduction to Async</vt:lpstr>
      <vt:lpstr>Introduction to Async</vt:lpstr>
      <vt:lpstr>Introduction to Async</vt:lpstr>
      <vt:lpstr>Introduction to Async</vt:lpstr>
      <vt:lpstr>Introduction to Async</vt:lpstr>
      <vt:lpstr>Introduction to Async</vt:lpstr>
      <vt:lpstr>Asynchronous != Multithreading</vt:lpstr>
      <vt:lpstr>There Is No Thread</vt:lpstr>
      <vt:lpstr>Task: The Great Confusion</vt:lpstr>
      <vt:lpstr>Dataflow</vt:lpstr>
      <vt:lpstr>Terminology</vt:lpstr>
      <vt:lpstr>Blocks</vt:lpstr>
      <vt:lpstr>More on Blocks</vt:lpstr>
      <vt:lpstr>Common Block Types</vt:lpstr>
      <vt:lpstr>Common Block and Link Options</vt:lpstr>
      <vt:lpstr>Reactive (Rx)</vt:lpstr>
      <vt:lpstr>Terminology</vt:lpstr>
      <vt:lpstr>The Problem with Rx</vt:lpstr>
      <vt:lpstr>Rx Observables</vt:lpstr>
      <vt:lpstr>Rx subscriptions</vt:lpstr>
      <vt:lpstr>Rx Example</vt:lpstr>
      <vt:lpstr>Rx and Events</vt:lpstr>
      <vt:lpstr>Rx and Time</vt:lpstr>
      <vt:lpstr>Demos</vt:lpstr>
      <vt:lpstr>Bonus Round</vt:lpstr>
      <vt:lpstr>Interop</vt:lpstr>
      <vt:lpstr>Interop</vt:lpstr>
      <vt:lpstr>Resources</vt:lpstr>
      <vt:lpstr>When to Use What?</vt:lpstr>
      <vt:lpstr>Where to Get the Good Stuff?</vt:lpstr>
      <vt:lpstr>Where do I go from here?</vt:lpstr>
      <vt:lpstr>Where do I go from here?</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Async</dc:title>
  <dc:creator>Stephen Cleary</dc:creator>
  <cp:lastModifiedBy>Stephen Cleary</cp:lastModifiedBy>
  <cp:revision>325</cp:revision>
  <dcterms:created xsi:type="dcterms:W3CDTF">2013-02-28T01:41:02Z</dcterms:created>
  <dcterms:modified xsi:type="dcterms:W3CDTF">2014-09-11T18:10:51Z</dcterms:modified>
</cp:coreProperties>
</file>