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  <p:sldMasterId id="2147483695" r:id="rId3"/>
  </p:sldMasterIdLst>
  <p:notesMasterIdLst>
    <p:notesMasterId r:id="rId47"/>
  </p:notesMasterIdLst>
  <p:sldIdLst>
    <p:sldId id="256" r:id="rId4"/>
    <p:sldId id="258" r:id="rId5"/>
    <p:sldId id="317" r:id="rId6"/>
    <p:sldId id="288" r:id="rId7"/>
    <p:sldId id="257" r:id="rId8"/>
    <p:sldId id="276" r:id="rId9"/>
    <p:sldId id="305" r:id="rId10"/>
    <p:sldId id="309" r:id="rId11"/>
    <p:sldId id="330" r:id="rId12"/>
    <p:sldId id="322" r:id="rId13"/>
    <p:sldId id="320" r:id="rId14"/>
    <p:sldId id="279" r:id="rId15"/>
    <p:sldId id="282" r:id="rId16"/>
    <p:sldId id="331" r:id="rId17"/>
    <p:sldId id="332" r:id="rId18"/>
    <p:sldId id="333" r:id="rId19"/>
    <p:sldId id="329" r:id="rId20"/>
    <p:sldId id="321" r:id="rId21"/>
    <p:sldId id="334" r:id="rId22"/>
    <p:sldId id="335" r:id="rId23"/>
    <p:sldId id="337" r:id="rId24"/>
    <p:sldId id="338" r:id="rId25"/>
    <p:sldId id="339" r:id="rId26"/>
    <p:sldId id="341" r:id="rId27"/>
    <p:sldId id="340" r:id="rId28"/>
    <p:sldId id="289" r:id="rId29"/>
    <p:sldId id="308" r:id="rId30"/>
    <p:sldId id="286" r:id="rId31"/>
    <p:sldId id="285" r:id="rId32"/>
    <p:sldId id="319" r:id="rId33"/>
    <p:sldId id="287" r:id="rId34"/>
    <p:sldId id="292" r:id="rId35"/>
    <p:sldId id="293" r:id="rId36"/>
    <p:sldId id="300" r:id="rId37"/>
    <p:sldId id="306" r:id="rId38"/>
    <p:sldId id="307" r:id="rId39"/>
    <p:sldId id="302" r:id="rId40"/>
    <p:sldId id="303" r:id="rId41"/>
    <p:sldId id="310" r:id="rId42"/>
    <p:sldId id="291" r:id="rId43"/>
    <p:sldId id="312" r:id="rId44"/>
    <p:sldId id="311" r:id="rId45"/>
    <p:sldId id="27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40A61D7E-2C9D-4E7E-977C-2B6EC2434CD7}">
          <p14:sldIdLst>
            <p14:sldId id="256"/>
            <p14:sldId id="258"/>
            <p14:sldId id="317"/>
            <p14:sldId id="288"/>
            <p14:sldId id="257"/>
            <p14:sldId id="276"/>
            <p14:sldId id="305"/>
            <p14:sldId id="309"/>
            <p14:sldId id="330"/>
            <p14:sldId id="322"/>
            <p14:sldId id="320"/>
            <p14:sldId id="279"/>
            <p14:sldId id="282"/>
            <p14:sldId id="331"/>
            <p14:sldId id="332"/>
            <p14:sldId id="333"/>
            <p14:sldId id="329"/>
            <p14:sldId id="321"/>
            <p14:sldId id="334"/>
            <p14:sldId id="335"/>
            <p14:sldId id="337"/>
            <p14:sldId id="338"/>
            <p14:sldId id="339"/>
            <p14:sldId id="341"/>
            <p14:sldId id="340"/>
            <p14:sldId id="289"/>
            <p14:sldId id="308"/>
            <p14:sldId id="286"/>
            <p14:sldId id="285"/>
            <p14:sldId id="319"/>
            <p14:sldId id="287"/>
            <p14:sldId id="292"/>
            <p14:sldId id="293"/>
            <p14:sldId id="300"/>
            <p14:sldId id="306"/>
            <p14:sldId id="307"/>
            <p14:sldId id="302"/>
            <p14:sldId id="303"/>
            <p14:sldId id="310"/>
            <p14:sldId id="291"/>
            <p14:sldId id="312"/>
            <p14:sldId id="311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5472" autoAdjust="0"/>
  </p:normalViewPr>
  <p:slideViewPr>
    <p:cSldViewPr snapToGrid="0">
      <p:cViewPr varScale="1">
        <p:scale>
          <a:sx n="88" d="100"/>
          <a:sy n="88" d="100"/>
        </p:scale>
        <p:origin x="135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E8BCA-0B4F-4373-B78E-3D2899449797}" type="datetimeFigureOut">
              <a:rPr lang="en-US" smtClean="0"/>
              <a:t>3/22/2014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3395-F8FF-4336-B2AA-E15575B990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0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pfxteam/archive/2010/02/08/9960003.aspx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 welcome!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21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Current stable node.js version (0.10.23) uses V8</a:t>
            </a:r>
            <a:r>
              <a:rPr lang="en-US" baseline="0" dirty="0" smtClean="0"/>
              <a:t> 3.14.5.9 with a few </a:t>
            </a:r>
            <a:r>
              <a:rPr lang="en-US" baseline="0" dirty="0" err="1" smtClean="0"/>
              <a:t>backported</a:t>
            </a:r>
            <a:r>
              <a:rPr lang="en-US" baseline="0" dirty="0" smtClean="0"/>
              <a:t> patches.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Except for these differences,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in Node.js and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on ASP.NET are </a:t>
            </a:r>
            <a:r>
              <a:rPr lang="en-US" i="1" baseline="0" dirty="0" smtClean="0"/>
              <a:t>very</a:t>
            </a:r>
            <a:r>
              <a:rPr lang="en-US" baseline="0" dirty="0" smtClean="0"/>
              <a:t> similar.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745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86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“Scale up” on this slide really means “take full advantage of your server</a:t>
            </a:r>
            <a:r>
              <a:rPr lang="en-US" baseline="0" dirty="0" smtClean="0"/>
              <a:t> resources”.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Async</a:t>
            </a:r>
            <a:r>
              <a:rPr lang="en-US" baseline="0" dirty="0" smtClean="0"/>
              <a:t> does help you so you don’t have to scale out </a:t>
            </a:r>
            <a:r>
              <a:rPr lang="en-US" i="1" baseline="0" dirty="0" smtClean="0"/>
              <a:t>as often</a:t>
            </a:r>
            <a:r>
              <a:rPr lang="en-US" baseline="0" dirty="0" smtClean="0"/>
              <a:t>, but you should still design for scale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942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72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If all</a:t>
            </a:r>
            <a:r>
              <a:rPr lang="en-US" baseline="0" smtClean="0"/>
              <a:t> your requests hit the DB, and it’s just a single DB machine…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44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We’ve covered asynchronous requests in general.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Now we’ll look at the new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and await keywords specifically.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25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dive right in. This is the</a:t>
            </a:r>
            <a:r>
              <a:rPr lang="en-US" baseline="0" dirty="0" smtClean="0"/>
              <a:t> real syntax for the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and await keywords.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08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async</a:t>
            </a:r>
            <a:r>
              <a:rPr lang="en-US" dirty="0" smtClean="0"/>
              <a:t> keyword can only be applied to a method.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Details of the transformation are</a:t>
            </a:r>
            <a:r>
              <a:rPr lang="en-US" baseline="0" dirty="0" smtClean="0"/>
              <a:t> not important; just be aware that there is a transformation going on.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method does </a:t>
            </a:r>
            <a:r>
              <a:rPr lang="en-US" i="1" baseline="0" dirty="0" smtClean="0"/>
              <a:t>not</a:t>
            </a:r>
            <a:r>
              <a:rPr lang="en-US" baseline="0" dirty="0" smtClean="0"/>
              <a:t> mean it runs on a thread pool thread.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When you call an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method, it starts executing synchronously.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07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“Await” is like a unary operator; it takes a single argument (like a cast).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This argument</a:t>
            </a:r>
            <a:r>
              <a:rPr lang="en-US" baseline="0" dirty="0" smtClean="0"/>
              <a:t> is an “</a:t>
            </a:r>
            <a:r>
              <a:rPr lang="en-US" baseline="0" dirty="0" err="1" smtClean="0"/>
              <a:t>awaitable</a:t>
            </a:r>
            <a:r>
              <a:rPr lang="en-US" baseline="0" dirty="0" smtClean="0"/>
              <a:t>”. I won’t get into the specifics, but an “</a:t>
            </a:r>
            <a:r>
              <a:rPr lang="en-US" baseline="0" dirty="0" err="1" smtClean="0"/>
              <a:t>awaitable</a:t>
            </a:r>
            <a:r>
              <a:rPr lang="en-US" baseline="0" dirty="0" smtClean="0"/>
              <a:t>” is a type that matches a certain pattern (similar to how </a:t>
            </a:r>
            <a:r>
              <a:rPr lang="en-US" baseline="0" dirty="0" err="1" smtClean="0"/>
              <a:t>foreach</a:t>
            </a:r>
            <a:r>
              <a:rPr lang="en-US" baseline="0" dirty="0" smtClean="0"/>
              <a:t> works).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 “</a:t>
            </a:r>
            <a:r>
              <a:rPr lang="en-US" dirty="0" err="1" smtClean="0"/>
              <a:t>awaitable</a:t>
            </a:r>
            <a:r>
              <a:rPr lang="en-US" dirty="0" smtClean="0"/>
              <a:t>” represents</a:t>
            </a:r>
            <a:r>
              <a:rPr lang="en-US" baseline="0" dirty="0" smtClean="0"/>
              <a:t> an asynchronous operation. In this talk, all our “</a:t>
            </a:r>
            <a:r>
              <a:rPr lang="en-US" baseline="0" dirty="0" err="1" smtClean="0"/>
              <a:t>awaitables</a:t>
            </a:r>
            <a:r>
              <a:rPr lang="en-US" baseline="0" dirty="0" smtClean="0"/>
              <a:t>” are Task objects.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Technically, you don’t “await” a method; you call the method and then “await” the Task it returns. But “await a method” and “</a:t>
            </a:r>
            <a:r>
              <a:rPr lang="en-US" baseline="0" dirty="0" err="1" smtClean="0"/>
              <a:t>awaitable</a:t>
            </a:r>
            <a:r>
              <a:rPr lang="en-US" baseline="0" dirty="0" smtClean="0"/>
              <a:t> method” are common phrases.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- Another method can await the task returned from </a:t>
            </a:r>
            <a:r>
              <a:rPr lang="en-US" baseline="0" dirty="0" err="1" smtClean="0"/>
              <a:t>DoNothingAsync</a:t>
            </a:r>
            <a:r>
              <a:rPr lang="en-US" baseline="0" dirty="0" smtClean="0"/>
              <a:t>, not b/c the method is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, but b/c it returns a Task.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Async</a:t>
            </a:r>
            <a:r>
              <a:rPr lang="en-US" baseline="0" dirty="0" smtClean="0"/>
              <a:t> methods start synchronously; so this method will (synchronously) call </a:t>
            </a:r>
            <a:r>
              <a:rPr lang="en-US" baseline="0" dirty="0" err="1" smtClean="0"/>
              <a:t>Task.Delay</a:t>
            </a:r>
            <a:r>
              <a:rPr lang="en-US" baseline="0" dirty="0" smtClean="0"/>
              <a:t> and </a:t>
            </a:r>
            <a:r>
              <a:rPr lang="en-US" i="1" baseline="0" dirty="0" smtClean="0"/>
              <a:t>then</a:t>
            </a:r>
            <a:r>
              <a:rPr lang="en-US" baseline="0" dirty="0" smtClean="0"/>
              <a:t> await.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Await is where things can start to get asynchronous.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72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“registering” is saying, “when</a:t>
            </a:r>
            <a:r>
              <a:rPr lang="en-US" baseline="0" dirty="0" smtClean="0"/>
              <a:t> you complete, please </a:t>
            </a:r>
            <a:r>
              <a:rPr lang="en-US" i="1" baseline="0" dirty="0" smtClean="0"/>
              <a:t>resume</a:t>
            </a:r>
            <a:r>
              <a:rPr lang="en-US" baseline="0" dirty="0" smtClean="0"/>
              <a:t> this method”.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When </a:t>
            </a:r>
            <a:r>
              <a:rPr lang="en-US" baseline="0" dirty="0" err="1" smtClean="0"/>
              <a:t>DoNothingAsync</a:t>
            </a:r>
            <a:r>
              <a:rPr lang="en-US" baseline="0" dirty="0" smtClean="0"/>
              <a:t> returns, it returns an incomplete Task.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returned Task represents this method; when this method completes, it will complete the Task.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54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This talk is about how </a:t>
            </a:r>
            <a:r>
              <a:rPr lang="en-US" dirty="0" err="1" smtClean="0"/>
              <a:t>async</a:t>
            </a:r>
            <a:r>
              <a:rPr lang="en-US" dirty="0" smtClean="0"/>
              <a:t>/await works on the server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first section is about how asynchronous requests work, why we might want them, and what they are </a:t>
            </a:r>
            <a:r>
              <a:rPr lang="en-US" i="1" baseline="0" dirty="0" smtClean="0"/>
              <a:t>not</a:t>
            </a:r>
            <a:r>
              <a:rPr lang="en-US" baseline="0" dirty="0" smtClean="0"/>
              <a:t> capable of.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55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ASP.NET the “context” is the request context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HttpContext.Current</a:t>
            </a:r>
            <a:r>
              <a:rPr lang="en-US" baseline="0" dirty="0" smtClean="0"/>
              <a:t>, identity, and culture).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this example, if you have the request context before the await, then you’ll have it after the await.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Request context only allows one thread at a time.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Technically: </a:t>
            </a:r>
            <a:r>
              <a:rPr lang="en-US" dirty="0" err="1" smtClean="0"/>
              <a:t>SynchronizationContext.Current</a:t>
            </a:r>
            <a:r>
              <a:rPr lang="en-US" dirty="0" smtClean="0"/>
              <a:t> or </a:t>
            </a:r>
            <a:r>
              <a:rPr lang="en-US" dirty="0" err="1" smtClean="0"/>
              <a:t>TaskScheduler.Current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344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method may return Task or Task&lt;T&gt; (or void).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Task if you have nothing to return.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Task&lt;T&gt; if you have a return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- Note that the return type is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while the method return type is Task&lt;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&gt;. You don’t return a task object directly if the method is marked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Avoid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void.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93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26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258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Aborting</a:t>
            </a:r>
            <a:r>
              <a:rPr lang="en-US" baseline="0" dirty="0" smtClean="0"/>
              <a:t> is more important as our apps become more dependent on services (e.g., Azure retries with exponential </a:t>
            </a:r>
            <a:r>
              <a:rPr lang="en-US" baseline="0" dirty="0" err="1" smtClean="0"/>
              <a:t>backoff</a:t>
            </a:r>
            <a:r>
              <a:rPr lang="en-US" baseline="0" dirty="0" smtClean="0"/>
              <a:t>).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WebAPI</a:t>
            </a:r>
            <a:r>
              <a:rPr lang="en-US" baseline="0" dirty="0" smtClean="0"/>
              <a:t>/MVC/</a:t>
            </a:r>
            <a:r>
              <a:rPr lang="en-US" baseline="0" dirty="0" err="1" smtClean="0"/>
              <a:t>SignalR</a:t>
            </a:r>
            <a:r>
              <a:rPr lang="en-US" baseline="0" dirty="0" smtClean="0"/>
              <a:t> all pass you a </a:t>
            </a:r>
            <a:r>
              <a:rPr lang="en-US" baseline="0" dirty="0" err="1" smtClean="0"/>
              <a:t>CancellationToken</a:t>
            </a:r>
            <a:r>
              <a:rPr lang="en-US" baseline="0" dirty="0" smtClean="0"/>
              <a:t> directly and you don’t need to use these.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4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http://blogs.msdn.com/b/pfxteam/archive/2010/02/08/9960003.aspx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Concurrency is OK! It’s encouraged! But parallelism not so much.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Parallel code will use multiple threads per request instead of one</a:t>
            </a:r>
            <a:r>
              <a:rPr lang="en-US" baseline="0" dirty="0" smtClean="0"/>
              <a:t> thread handling multiple requests.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Parallelism cannot use </a:t>
            </a:r>
            <a:r>
              <a:rPr lang="en-US" dirty="0" err="1" smtClean="0"/>
              <a:t>SynchronizationContext</a:t>
            </a:r>
            <a:r>
              <a:rPr lang="en-US" dirty="0" smtClean="0"/>
              <a:t>,</a:t>
            </a:r>
            <a:r>
              <a:rPr lang="en-US" baseline="0" dirty="0" smtClean="0"/>
              <a:t> so you can’t use </a:t>
            </a:r>
            <a:r>
              <a:rPr lang="en-US" baseline="0" dirty="0" err="1" smtClean="0"/>
              <a:t>HttpContext.Current</a:t>
            </a:r>
            <a:r>
              <a:rPr lang="en-US" baseline="0" dirty="0" smtClean="0"/>
              <a:t> or Culture settings.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858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Fake asynchronous methods consume</a:t>
            </a:r>
            <a:r>
              <a:rPr lang="en-US" baseline="0" dirty="0" smtClean="0"/>
              <a:t> a thread pool thread so they </a:t>
            </a:r>
            <a:r>
              <a:rPr lang="en-US" i="1" baseline="0" dirty="0" smtClean="0"/>
              <a:t>appear</a:t>
            </a:r>
            <a:r>
              <a:rPr lang="en-US" baseline="0" dirty="0" smtClean="0"/>
              <a:t> asynchronous. In this example, our methods are assuming that the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stream methods are actually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, but they’re not; internally, they’re </a:t>
            </a:r>
            <a:r>
              <a:rPr lang="en-US" baseline="0" dirty="0" err="1" smtClean="0"/>
              <a:t>queueing</a:t>
            </a:r>
            <a:r>
              <a:rPr lang="en-US" baseline="0" dirty="0" smtClean="0"/>
              <a:t> synchronous work to the thread pool (e.g., </a:t>
            </a:r>
            <a:r>
              <a:rPr lang="en-US" baseline="0" dirty="0" err="1" smtClean="0"/>
              <a:t>Task.Run</a:t>
            </a:r>
            <a:r>
              <a:rPr lang="en-US" baseline="0" dirty="0" smtClean="0"/>
              <a:t>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means extra thread swapping (inefficient) and using a thread for the entire request (kills scalability).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At no point does this request have all its threads free! It is always using at least one thread.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56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EAP =</a:t>
            </a:r>
            <a:r>
              <a:rPr lang="en-US" baseline="0" dirty="0" smtClean="0"/>
              <a:t> Event-based Asynchronous Programming.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Replace </a:t>
            </a:r>
            <a:r>
              <a:rPr lang="en-US" dirty="0" err="1" smtClean="0"/>
              <a:t>WebClient</a:t>
            </a:r>
            <a:r>
              <a:rPr lang="en-US" dirty="0" smtClean="0"/>
              <a:t> (EAP) with </a:t>
            </a:r>
            <a:r>
              <a:rPr lang="en-US" dirty="0" err="1" smtClean="0"/>
              <a:t>HttpClient</a:t>
            </a:r>
            <a:r>
              <a:rPr lang="en-US" dirty="0" smtClean="0"/>
              <a:t> (TAP).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For </a:t>
            </a:r>
            <a:r>
              <a:rPr lang="en-US" dirty="0" err="1" smtClean="0"/>
              <a:t>SmtpClient</a:t>
            </a:r>
            <a:r>
              <a:rPr lang="en-US" dirty="0" smtClean="0"/>
              <a:t>, use a method I’ll be posting on my blog shortly.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974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Logical Get/Set Data is </a:t>
            </a:r>
            <a:r>
              <a:rPr lang="en-US" baseline="0" dirty="0" smtClean="0"/>
              <a:t>more portable than Items </a:t>
            </a:r>
            <a:r>
              <a:rPr lang="en-US" i="1" baseline="0" dirty="0" smtClean="0"/>
              <a:t>and</a:t>
            </a:r>
            <a:r>
              <a:rPr lang="en-US" baseline="0" dirty="0" smtClean="0"/>
              <a:t> flows outside the request context.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However, you should only store immutable data there. </a:t>
            </a:r>
            <a:r>
              <a:rPr lang="en-US" baseline="0" dirty="0" err="1" smtClean="0"/>
              <a:t>Microsoft.Bcl.Immutable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97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Your situation is not unique.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Your company is not a precious little snowflake.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778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On the Internet,</a:t>
            </a:r>
            <a:r>
              <a:rPr lang="en-US" baseline="0" dirty="0" smtClean="0"/>
              <a:t> most “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” resources assume a client-side application: Windows Store or Desktop.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Many developers aren’t aware that “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” is useful on the server side as well.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understand why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helps severs scale, we’ll compare synchronous and asynchronous requests.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5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Code on my blog will track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/sync tasks executing outside the request context and notify ASP.NET that they’re running. Also publishes a </a:t>
            </a:r>
            <a:r>
              <a:rPr lang="en-US" baseline="0" dirty="0" err="1" smtClean="0"/>
              <a:t>CancellationToken</a:t>
            </a:r>
            <a:r>
              <a:rPr lang="en-US" baseline="0" dirty="0" smtClean="0"/>
              <a:t> which is set when ASP.NET has requested the </a:t>
            </a:r>
            <a:r>
              <a:rPr lang="en-US" baseline="0" dirty="0" err="1" smtClean="0"/>
              <a:t>AppDomain</a:t>
            </a:r>
            <a:r>
              <a:rPr lang="en-US" baseline="0" dirty="0" smtClean="0"/>
              <a:t> to exit.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don’t use this unless you are perfectly fine with the task never being executed!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880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Not an</a:t>
            </a:r>
            <a:r>
              <a:rPr lang="en-US" baseline="0" smtClean="0"/>
              <a:t> ideal solution for a multi-core server.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32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Existing frameworks (and</a:t>
            </a:r>
            <a:r>
              <a:rPr lang="en-US" baseline="0" dirty="0" smtClean="0"/>
              <a:t> libraries) have very strong backwards-compatibility requirements that can make new features like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/await a bit awkward or unusable in some scenarios.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521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32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Resources are available</a:t>
            </a:r>
            <a:r>
              <a:rPr lang="en-US" baseline="0" dirty="0" smtClean="0"/>
              <a:t> at StephenCleary.com - slides, example code,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98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One thread per request</a:t>
            </a:r>
            <a:r>
              <a:rPr lang="en-US" baseline="0" dirty="0" smtClean="0"/>
              <a:t> – a common approach in simple ASP.NET apps.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There’s a thread pool (ha, ha) on the left, and requests come in on the right.</a:t>
            </a:r>
          </a:p>
          <a:p>
            <a:r>
              <a:rPr lang="en-US" baseline="0" dirty="0" smtClean="0"/>
              <a:t>[CLICK] The first request comes in.</a:t>
            </a:r>
          </a:p>
          <a:p>
            <a:r>
              <a:rPr lang="en-US" baseline="0" dirty="0" smtClean="0"/>
              <a:t>[CLICK] A thread pool thread is dispatched to handle the request, blocking the thread.</a:t>
            </a:r>
          </a:p>
          <a:p>
            <a:r>
              <a:rPr lang="en-US" baseline="0" dirty="0" smtClean="0"/>
              <a:t>[CLICK] The request will wait for an external resource. While waiting, the thread is still blocked.</a:t>
            </a:r>
          </a:p>
          <a:p>
            <a:r>
              <a:rPr lang="en-US" baseline="0" dirty="0" smtClean="0"/>
              <a:t>[CLICK] Eventually, the external call will complete, and the request resumes executing (still on the same thread).</a:t>
            </a:r>
          </a:p>
          <a:p>
            <a:r>
              <a:rPr lang="en-US" baseline="0" dirty="0" smtClean="0"/>
              <a:t>[CLICK] When the request completes, the thread is freed and returned to the thread pool.</a:t>
            </a:r>
          </a:p>
          <a:p>
            <a:r>
              <a:rPr lang="en-US" baseline="0" dirty="0" smtClean="0"/>
              <a:t>[CLICK] This gets interesting when you have more requests than threads.</a:t>
            </a:r>
          </a:p>
          <a:p>
            <a:r>
              <a:rPr lang="en-US" baseline="0" dirty="0" smtClean="0"/>
              <a:t>[CLICK] All existing threads are assigned to requests.</a:t>
            </a:r>
          </a:p>
          <a:p>
            <a:r>
              <a:rPr lang="en-US" baseline="0" dirty="0" smtClean="0"/>
              <a:t>[CLICK] These requests also wait for external resources, blocking those threads.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third request has to wait for a free thread before it can start. It is in danger of a 503.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 this situation, the threads are blocked but are not doing anything useful.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Now let’s look at how asynchronous requests are handled.</a:t>
            </a:r>
          </a:p>
          <a:p>
            <a:r>
              <a:rPr lang="en-US" dirty="0" smtClean="0"/>
              <a:t>[CLICK] When a request comes in, a thread pool thread is assigned and blocks working on that request.</a:t>
            </a:r>
          </a:p>
          <a:p>
            <a:r>
              <a:rPr lang="en-US" dirty="0" smtClean="0"/>
              <a:t>[CLICK]</a:t>
            </a:r>
            <a:r>
              <a:rPr lang="en-US" baseline="0" dirty="0" smtClean="0"/>
              <a:t> When the request waits on an external resource, the thread is </a:t>
            </a:r>
            <a:r>
              <a:rPr lang="en-US" i="1" baseline="0" dirty="0" smtClean="0"/>
              <a:t>immediately</a:t>
            </a:r>
            <a:r>
              <a:rPr lang="en-US" baseline="0" dirty="0" smtClean="0"/>
              <a:t> freed back to the thread pool.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While the thread is in the thread pool, it does not have a request context.</a:t>
            </a:r>
          </a:p>
          <a:p>
            <a:r>
              <a:rPr lang="en-US" baseline="0" dirty="0" smtClean="0"/>
              <a:t>[CLICK] Eventually, the external call completes, and the request is ready to resume.</a:t>
            </a:r>
          </a:p>
          <a:p>
            <a:r>
              <a:rPr lang="en-US" baseline="0" dirty="0" smtClean="0"/>
              <a:t>[CLICK] A thread pool thread is assigned to the request, and continues working on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can be any thread pool thread, not the same thread.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When a thread resumes a request, it enters the request context.</a:t>
            </a:r>
          </a:p>
          <a:p>
            <a:r>
              <a:rPr lang="en-US" baseline="0" dirty="0" smtClean="0"/>
              <a:t>[CLICK] When the request completes, the thread is returned to the thread pool.</a:t>
            </a:r>
          </a:p>
          <a:p>
            <a:r>
              <a:rPr lang="en-US" baseline="0" dirty="0" smtClean="0"/>
              <a:t>[CLICK] Now, when there are more requests than threads…</a:t>
            </a:r>
          </a:p>
          <a:p>
            <a:r>
              <a:rPr lang="en-US" baseline="0" dirty="0" smtClean="0"/>
              <a:t>[CLICK] Available threads are assigned to those requests.</a:t>
            </a:r>
          </a:p>
          <a:p>
            <a:r>
              <a:rPr lang="en-US" baseline="0" dirty="0" smtClean="0"/>
              <a:t>[CLICK] As soon as the requests wait on external resources, their threads are freed to work on other requests or to return to the thread pool.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 we see that asynchronous requests allow a smaller number of threads to handle a larger number of requests.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2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Requests </a:t>
            </a:r>
            <a:r>
              <a:rPr lang="en-US" baseline="0" dirty="0" smtClean="0"/>
              <a:t>scale much better than blocking threads.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Async</a:t>
            </a:r>
            <a:r>
              <a:rPr lang="en-US" baseline="0" dirty="0" smtClean="0"/>
              <a:t> scales </a:t>
            </a:r>
            <a:r>
              <a:rPr lang="en-US" i="1" baseline="0" dirty="0" smtClean="0"/>
              <a:t>further</a:t>
            </a:r>
            <a:r>
              <a:rPr lang="en-US" baseline="0" dirty="0" smtClean="0"/>
              <a:t> than blocking threads.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Threads have ~1MB stack, plus kernel stack (</a:t>
            </a:r>
            <a:r>
              <a:rPr lang="en-US" baseline="0" dirty="0" err="1" smtClean="0"/>
              <a:t>unpageable</a:t>
            </a:r>
            <a:r>
              <a:rPr lang="en-US" baseline="0" dirty="0" smtClean="0"/>
              <a:t>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Async</a:t>
            </a:r>
            <a:r>
              <a:rPr lang="en-US" baseline="0" dirty="0" smtClean="0"/>
              <a:t> scales </a:t>
            </a:r>
            <a:r>
              <a:rPr lang="en-US" i="1" baseline="0" dirty="0" smtClean="0"/>
              <a:t>faster</a:t>
            </a:r>
            <a:r>
              <a:rPr lang="en-US" baseline="0" dirty="0" smtClean="0"/>
              <a:t> than blocking threads.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ThreadPool</a:t>
            </a:r>
            <a:r>
              <a:rPr lang="en-US" baseline="0" dirty="0" smtClean="0"/>
              <a:t> has a limited injection rate (1 every 2 seconds currently) to avoid constant thread creation/destruction.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Async</a:t>
            </a:r>
            <a:r>
              <a:rPr lang="en-US" baseline="0" dirty="0" smtClean="0"/>
              <a:t> lets you use your memory (e.g., for caching) until you </a:t>
            </a:r>
            <a:r>
              <a:rPr lang="en-US" i="1" baseline="0" dirty="0" smtClean="0"/>
              <a:t>need</a:t>
            </a:r>
            <a:r>
              <a:rPr lang="en-US" baseline="0" dirty="0" smtClean="0"/>
              <a:t> to handle lots of requests.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Async</a:t>
            </a:r>
            <a:r>
              <a:rPr lang="en-US" baseline="0" dirty="0" smtClean="0"/>
              <a:t> does not replace the </a:t>
            </a:r>
            <a:r>
              <a:rPr lang="en-US" baseline="0" dirty="0" err="1" smtClean="0"/>
              <a:t>threadpool</a:t>
            </a:r>
            <a:r>
              <a:rPr lang="en-US" baseline="0" dirty="0" smtClean="0"/>
              <a:t>; rather, it ensures your code is making optimum use of the </a:t>
            </a:r>
            <a:r>
              <a:rPr lang="en-US" baseline="0" dirty="0" err="1" smtClean="0"/>
              <a:t>threadpool</a:t>
            </a:r>
            <a:r>
              <a:rPr lang="en-US" baseline="0" dirty="0" smtClean="0"/>
              <a:t>. (up to 11)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DEMO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47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</a:t>
            </a:r>
            <a:r>
              <a:rPr lang="en-US" baseline="0" dirty="0" smtClean="0"/>
              <a:t> is mostly about terminology, and there’s no definite standard or consensus yet.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 prefer to use the term “concurrency” for multiple things happening </a:t>
            </a:r>
            <a:r>
              <a:rPr lang="en-US" i="1" dirty="0" smtClean="0"/>
              <a:t>at the same time</a:t>
            </a:r>
            <a:r>
              <a:rPr lang="en-US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Multithreading</a:t>
            </a:r>
            <a:r>
              <a:rPr lang="en-US" baseline="0" dirty="0" smtClean="0"/>
              <a:t> is one way to get concurrency; e.g., ASP.NET will handle multiple requests on different threads by default.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“Parallelism” is parallel</a:t>
            </a:r>
            <a:r>
              <a:rPr lang="en-US" baseline="0" dirty="0" smtClean="0"/>
              <a:t> processing, one type of multithreading. E.g.,</a:t>
            </a:r>
            <a:r>
              <a:rPr lang="en-US" dirty="0" smtClean="0"/>
              <a:t> Parallel LINQ and the Parallel Task Library.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Asynchronicity</a:t>
            </a:r>
            <a:r>
              <a:rPr lang="en-US" dirty="0" smtClean="0"/>
              <a:t> is a</a:t>
            </a:r>
            <a:r>
              <a:rPr lang="en-US" baseline="0" dirty="0" smtClean="0"/>
              <a:t> way to get concurrency </a:t>
            </a:r>
            <a:r>
              <a:rPr lang="en-US" i="1" baseline="0" dirty="0" smtClean="0"/>
              <a:t>without</a:t>
            </a:r>
            <a:r>
              <a:rPr lang="en-US" baseline="0" dirty="0" smtClean="0"/>
              <a:t> multithreading. “There is no thread”.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Multithreading and Parallelism are colored red because you usually don’t want them on ASP.NET.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60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Asynchronous request handlers are so</a:t>
            </a:r>
            <a:r>
              <a:rPr lang="en-US" baseline="0" dirty="0" smtClean="0"/>
              <a:t> good for scalability that they’ve actually been supported since .NET 1.1.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But up until recently, asynchronous code has always been awkward.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What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/await bring to the table is </a:t>
            </a:r>
            <a:r>
              <a:rPr lang="en-US" i="1" baseline="0" dirty="0" smtClean="0"/>
              <a:t>maintainable</a:t>
            </a:r>
            <a:r>
              <a:rPr lang="en-US" baseline="0" dirty="0" smtClean="0"/>
              <a:t> asynchronous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55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Asynchronous request handlers are so</a:t>
            </a:r>
            <a:r>
              <a:rPr lang="en-US" baseline="0" dirty="0" smtClean="0"/>
              <a:t> good for scalability that they’ve actually been supported since .NET 1.1.</a:t>
            </a:r>
          </a:p>
          <a:p>
            <a:r>
              <a:rPr lang="en-US" baseline="0" dirty="0" smtClean="0"/>
              <a:t>Support for asynchronous pages was added in .NET 2.0.</a:t>
            </a:r>
            <a:endParaRPr lang="en-US" dirty="0" smtClean="0"/>
          </a:p>
          <a:p>
            <a:r>
              <a:rPr lang="en-US" baseline="0" dirty="0" smtClean="0"/>
              <a:t>But up until recently, asynchronous code has always been awkward.</a:t>
            </a:r>
          </a:p>
          <a:p>
            <a:r>
              <a:rPr lang="en-US" baseline="0" dirty="0" smtClean="0"/>
              <a:t>What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/await bring to the table is </a:t>
            </a:r>
            <a:r>
              <a:rPr lang="en-US" i="1" baseline="0" dirty="0" smtClean="0"/>
              <a:t>maintainable</a:t>
            </a:r>
            <a:r>
              <a:rPr lang="en-US" baseline="0" dirty="0" smtClean="0"/>
              <a:t> asynchronous code.</a:t>
            </a:r>
          </a:p>
          <a:p>
            <a:r>
              <a:rPr lang="en-US" baseline="0" dirty="0" smtClean="0"/>
              <a:t>We are focusing on TAP in this talk, but there are still parts of ASP.NET that use these older patterns. TAP interoperates cleanly with APM.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39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9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375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82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18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17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54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76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283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5479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767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436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3458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84700" y="6230136"/>
            <a:ext cx="302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bg2"/>
                </a:soli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415690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07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0232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16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10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582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9139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407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64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787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1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2130427"/>
            <a:ext cx="10363199" cy="747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9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56377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18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02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91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021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178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80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48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2130427"/>
            <a:ext cx="10363199" cy="747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45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36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01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66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25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35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11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584700" y="6230136"/>
            <a:ext cx="302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857464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9" r:id="rId17"/>
    <p:sldLayoutId id="2147483680" r:id="rId18"/>
    <p:sldLayoutId id="2147483681" r:id="rId19"/>
    <p:sldLayoutId id="2147483682" r:id="rId20"/>
    <p:sldLayoutId id="2147483683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21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47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rickandy/archive/2009/11/14/should-my-database-calls-be-asynchronous.asp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hh873175.aspx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webdev/archive/2012/11/19/all-about-httpruntime-targetframework.aspx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sp.net/post/5339766.aspx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magazine/gg598924.aspx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tephencleary.com/2012/12/returning-early-from-aspnet-requests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hyperlink" Target="http://www.asp.net/mvc/tutorials/mvc-4/using-asynchronous-methods-in-aspnet-mvc-4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0.png"/><Relationship Id="rId5" Type="http://schemas.openxmlformats.org/officeDocument/2006/relationships/hyperlink" Target="https://aspnetwebstack.codeplex.com/workitem/601" TargetMode="External"/><Relationship Id="rId4" Type="http://schemas.openxmlformats.org/officeDocument/2006/relationships/hyperlink" Target="https://aspnetwebstack.codeplex.com/workitem/1185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web-forms/tutorials/aspnet-45/using-asynchronous-methods-in-aspnet-45" TargetMode="External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aspnet/overview/aspnet-and-visual-studio-2012/whats-new#_Toc318097377" TargetMode="External"/><Relationship Id="rId2" Type="http://schemas.openxmlformats.org/officeDocument/2006/relationships/hyperlink" Target="http://www.asp.net/aspnet/overview/aspnet-and-visual-studio-2012/whats-new#_Toc318097378" TargetMode="External"/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msdn.microsoft.com/en-us/magazine/jj991977.asp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GRDevDay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</a:t>
            </a:r>
            <a:r>
              <a:rPr lang="en-US" dirty="0" smtClean="0"/>
              <a:t>to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smtClean="0"/>
              <a:t>on </a:t>
            </a:r>
            <a:r>
              <a:rPr lang="en-US" dirty="0" smtClean="0"/>
              <a:t>ASP.NET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6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Didn’t We Have </a:t>
            </a:r>
            <a:r>
              <a:rPr lang="en-US" dirty="0" err="1" smtClean="0"/>
              <a:t>Async</a:t>
            </a:r>
            <a:r>
              <a:rPr lang="en-US" dirty="0" smtClean="0"/>
              <a:t> Already?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565737"/>
          </a:xfrm>
        </p:spPr>
        <p:txBody>
          <a:bodyPr numCol="1"/>
          <a:lstStyle/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Asynchronous handlers and modules (.NET 1.1)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Asynchronous Web Pages (.NET 2.0)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Similar for ASP.NET MVC 2 (</a:t>
            </a:r>
            <a:r>
              <a:rPr lang="en-US" dirty="0" err="1" smtClean="0"/>
              <a:t>AsyncController</a:t>
            </a:r>
            <a:r>
              <a:rPr lang="en-US" dirty="0" smtClean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Awkward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Task-based </a:t>
            </a:r>
            <a:r>
              <a:rPr lang="en-US" dirty="0"/>
              <a:t>A</a:t>
            </a:r>
            <a:r>
              <a:rPr lang="en-US" dirty="0" smtClean="0"/>
              <a:t>synchronous Pattern (.NET 4.5) – </a:t>
            </a:r>
            <a:r>
              <a:rPr lang="en-US" dirty="0" err="1" smtClean="0"/>
              <a:t>async</a:t>
            </a:r>
            <a:r>
              <a:rPr lang="en-US" dirty="0" smtClean="0"/>
              <a:t>, await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Asynchronous code is now </a:t>
            </a:r>
            <a:r>
              <a:rPr lang="en-US" i="1" dirty="0" smtClean="0"/>
              <a:t>maintainable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Supported by ASP.NET MVC, Web Pages, </a:t>
            </a:r>
            <a:r>
              <a:rPr lang="en-US" dirty="0" err="1" smtClean="0"/>
              <a:t>WebAPI</a:t>
            </a:r>
            <a:r>
              <a:rPr lang="en-US" dirty="0" smtClean="0"/>
              <a:t>, </a:t>
            </a:r>
            <a:r>
              <a:rPr lang="en-US" dirty="0" err="1" smtClean="0"/>
              <a:t>SignalR</a:t>
            </a:r>
            <a:r>
              <a:rPr lang="en-US" dirty="0" smtClean="0"/>
              <a:t>, handlers, modules…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627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(Brief) History </a:t>
            </a:r>
            <a:r>
              <a:rPr lang="en-US" dirty="0"/>
              <a:t>of </a:t>
            </a:r>
            <a:r>
              <a:rPr lang="en-US" dirty="0" smtClean="0"/>
              <a:t>Asynchronous </a:t>
            </a:r>
            <a:r>
              <a:rPr lang="en-US" dirty="0"/>
              <a:t>ASP.NET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236883"/>
          </a:xfrm>
        </p:spPr>
        <p:txBody>
          <a:bodyPr numCol="1"/>
          <a:lstStyle/>
          <a:p>
            <a:r>
              <a:rPr lang="en-US" dirty="0" smtClean="0"/>
              <a:t>APM – Asynchronous Programming Model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Begin*/End*,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IAsyncResult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Awkward code but has the widest support. .NET 1.1 (2003).</a:t>
            </a:r>
          </a:p>
          <a:p>
            <a:endParaRPr lang="en-US" dirty="0" smtClean="0"/>
          </a:p>
          <a:p>
            <a:r>
              <a:rPr lang="en-US" dirty="0" smtClean="0"/>
              <a:t>EAP – Event-based Asynchronous Pattern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/*Completed,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AsyncCompletedEventArgs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Slightly less awkward. .NET 2.0 (2005).</a:t>
            </a:r>
          </a:p>
          <a:p>
            <a:endParaRPr lang="en-US" dirty="0" smtClean="0"/>
          </a:p>
          <a:p>
            <a:r>
              <a:rPr lang="en-US" dirty="0" smtClean="0"/>
              <a:t>TAP – Task-based Asynchronous Pattern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Task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Natural code. .NET 4.5 (2012).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27135" y="1293544"/>
            <a:ext cx="309562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 smtClean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HttpWebRequest</a:t>
            </a:r>
            <a:endParaRPr lang="en-US" sz="2400" dirty="0">
              <a:gradFill>
                <a:gsLst>
                  <a:gs pos="125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7134" y="3169321"/>
            <a:ext cx="309562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 smtClean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WebClient</a:t>
            </a:r>
            <a:endParaRPr lang="en-US" sz="3000" dirty="0">
              <a:gradFill>
                <a:gsLst>
                  <a:gs pos="125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27135" y="5045098"/>
            <a:ext cx="309562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 smtClean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endParaRPr lang="en-US" sz="2400" dirty="0">
              <a:gradFill>
                <a:gsLst>
                  <a:gs pos="125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0164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Node.js?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930709"/>
          </a:xfrm>
        </p:spPr>
        <p:txBody>
          <a:bodyPr/>
          <a:lstStyle/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Asynchronicity</a:t>
            </a:r>
            <a:endParaRPr lang="en-US" dirty="0" smtClean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Node is asynchronously single-threaded. Load-balancing, etc.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ASP.NET is asynchronously multithreaded.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Language: JavaScript everywhere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.NET </a:t>
            </a:r>
            <a:r>
              <a:rPr lang="en-US" dirty="0" err="1" smtClean="0"/>
              <a:t>async</a:t>
            </a:r>
            <a:r>
              <a:rPr lang="en-US" dirty="0" smtClean="0"/>
              <a:t>/await enables </a:t>
            </a:r>
            <a:r>
              <a:rPr lang="en-US" i="1" dirty="0" smtClean="0"/>
              <a:t>maintainable</a:t>
            </a:r>
            <a:r>
              <a:rPr lang="en-US" dirty="0" smtClean="0"/>
              <a:t> asynchronous code.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JS currently has callbacks (+promises). Code is still awkward.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ES6 introduces generators which will simplify </a:t>
            </a:r>
            <a:r>
              <a:rPr lang="en-US" dirty="0" err="1" smtClean="0"/>
              <a:t>async</a:t>
            </a:r>
            <a:r>
              <a:rPr lang="en-US" dirty="0" smtClean="0"/>
              <a:t> code.</a:t>
            </a:r>
          </a:p>
          <a:p>
            <a:pPr marL="103029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Available (as of 2013-05-13) in V8 3.19 / Node.js 0.11.2 (Unstable)</a:t>
            </a:r>
          </a:p>
          <a:p>
            <a:pPr marL="103029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Pass --harmony or --harmony-generators</a:t>
            </a:r>
          </a:p>
        </p:txBody>
      </p:sp>
    </p:spTree>
    <p:extLst>
      <p:ext uri="{BB962C8B-B14F-4D97-AF65-F5344CB8AC3E}">
        <p14:creationId xmlns:p14="http://schemas.microsoft.com/office/powerpoint/2010/main" val="30122231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Asynchronicity</a:t>
            </a:r>
            <a:r>
              <a:rPr lang="en-US" dirty="0" smtClean="0"/>
              <a:t> Doesn’t Do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7081522" cy="381905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err="1" smtClean="0"/>
              <a:t>Async</a:t>
            </a:r>
            <a:r>
              <a:rPr lang="en-US" dirty="0" smtClean="0"/>
              <a:t> does not change HTTP.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When the thread returns to the pool, the response is not yet sent.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One request, one response.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61" y="1861438"/>
            <a:ext cx="4572000" cy="3038475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270399" y="4896425"/>
            <a:ext cx="11653522" cy="17280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Still </a:t>
            </a:r>
            <a:r>
              <a:rPr lang="en-US" dirty="0"/>
              <a:t>need </a:t>
            </a:r>
            <a:r>
              <a:rPr lang="en-US" dirty="0" err="1" smtClean="0"/>
              <a:t>WebAPI</a:t>
            </a:r>
            <a:r>
              <a:rPr lang="en-US" dirty="0" smtClean="0"/>
              <a:t>/</a:t>
            </a:r>
            <a:r>
              <a:rPr lang="en-US" dirty="0" err="1" smtClean="0"/>
              <a:t>SignalR</a:t>
            </a:r>
            <a:r>
              <a:rPr lang="en-US" dirty="0" smtClean="0"/>
              <a:t>/AJAX/</a:t>
            </a:r>
            <a:r>
              <a:rPr lang="en-US" dirty="0" err="1" smtClean="0"/>
              <a:t>UpdatePanel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4599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/>
              <a:t>Asynchronicity</a:t>
            </a:r>
            <a:r>
              <a:rPr lang="en-US" dirty="0"/>
              <a:t> Doesn’t </a:t>
            </a:r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7081522" cy="49639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err="1" smtClean="0"/>
              <a:t>Async</a:t>
            </a:r>
            <a:r>
              <a:rPr lang="en-US" dirty="0" smtClean="0"/>
              <a:t> does not scale out.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helps scale </a:t>
            </a:r>
            <a:r>
              <a:rPr lang="en-US" i="1" dirty="0" smtClean="0"/>
              <a:t>up</a:t>
            </a:r>
            <a:r>
              <a:rPr lang="en-US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Still should design for scale </a:t>
            </a:r>
            <a:r>
              <a:rPr lang="en-US" i="1" dirty="0" smtClean="0"/>
              <a:t>out: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Stateless, idempotent requests.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Reliable </a:t>
            </a:r>
            <a:r>
              <a:rPr lang="en-US" dirty="0" err="1" smtClean="0"/>
              <a:t>queueing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61" y="1861438"/>
            <a:ext cx="45720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497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/>
              <a:t>Asynchronicity</a:t>
            </a:r>
            <a:r>
              <a:rPr lang="en-US" dirty="0"/>
              <a:t> Doesn’t </a:t>
            </a:r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7081522" cy="337098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err="1" smtClean="0"/>
              <a:t>Async</a:t>
            </a:r>
            <a:r>
              <a:rPr lang="en-US" dirty="0" smtClean="0"/>
              <a:t> is bad for CPU-bound tasks.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excels at I/O.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CPU work always requires a thread.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61" y="1861438"/>
            <a:ext cx="4572000" cy="3038475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270399" y="4896425"/>
            <a:ext cx="11653522" cy="162845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“Fake” </a:t>
            </a:r>
            <a:r>
              <a:rPr lang="en-US" dirty="0" err="1" smtClean="0"/>
              <a:t>asynchronicity</a:t>
            </a:r>
            <a:r>
              <a:rPr lang="en-US" dirty="0" smtClean="0"/>
              <a:t> (pushing work to background threads) actually </a:t>
            </a:r>
            <a:r>
              <a:rPr lang="en-US" i="1" dirty="0" smtClean="0"/>
              <a:t>hurts</a:t>
            </a:r>
            <a:r>
              <a:rPr lang="en-US" dirty="0" smtClean="0"/>
              <a:t> scalability.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4425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/>
              <a:t>Asynchronicity</a:t>
            </a:r>
            <a:r>
              <a:rPr lang="en-US" dirty="0"/>
              <a:t> Doesn’t </a:t>
            </a:r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7081522" cy="504548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err="1" smtClean="0"/>
              <a:t>Async</a:t>
            </a:r>
            <a:r>
              <a:rPr lang="en-US" dirty="0" smtClean="0"/>
              <a:t> won’t help with a single DB backend.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DB is scalability bottleneck.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Should my database calls be Asynchronous</a:t>
            </a:r>
            <a:r>
              <a:rPr lang="en-US" dirty="0" smtClean="0"/>
              <a:t>?”</a:t>
            </a:r>
            <a:br>
              <a:rPr lang="en-US" dirty="0" smtClean="0"/>
            </a:br>
            <a:r>
              <a:rPr lang="en-US" dirty="0" smtClean="0">
                <a:solidFill>
                  <a:schemeClr val="bg2"/>
                </a:solidFill>
                <a:hlinkClick r:id="rId3"/>
              </a:rPr>
              <a:t>http</a:t>
            </a:r>
            <a:r>
              <a:rPr lang="en-US" dirty="0">
                <a:solidFill>
                  <a:schemeClr val="bg2"/>
                </a:solidFill>
                <a:hlinkClick r:id="rId3"/>
              </a:rPr>
              <a:t>://blogs.msdn.com/b/rickandy/archive/2009/11/14/should-my-database-calls-be-asynchronous.aspx</a:t>
            </a:r>
            <a:endParaRPr lang="en-US" dirty="0">
              <a:solidFill>
                <a:schemeClr val="bg2"/>
              </a:solidFill>
            </a:endParaRPr>
          </a:p>
          <a:p>
            <a:pPr lvl="1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61" y="1861438"/>
            <a:ext cx="4572000" cy="3038475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270399" y="4896425"/>
            <a:ext cx="11653522" cy="118038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good for: DB cluster, Azure storage, web APIs.</a:t>
            </a:r>
          </a:p>
        </p:txBody>
      </p:sp>
    </p:spTree>
    <p:extLst>
      <p:ext uri="{BB962C8B-B14F-4D97-AF65-F5344CB8AC3E}">
        <p14:creationId xmlns:p14="http://schemas.microsoft.com/office/powerpoint/2010/main" val="3594527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and Await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41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468368"/>
          </a:xfrm>
        </p:spPr>
        <p:txBody>
          <a:bodyPr/>
          <a:lstStyle/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8968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468368"/>
          </a:xfrm>
        </p:spPr>
        <p:txBody>
          <a:bodyPr/>
          <a:lstStyle/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25245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keyword: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Enables the </a:t>
            </a: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keyword for that method.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Transforms the method into a state machine, very similar to the </a:t>
            </a: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keyword.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That’s it.</a:t>
            </a:r>
          </a:p>
        </p:txBody>
      </p:sp>
    </p:spTree>
    <p:extLst>
      <p:ext uri="{BB962C8B-B14F-4D97-AF65-F5344CB8AC3E}">
        <p14:creationId xmlns:p14="http://schemas.microsoft.com/office/powerpoint/2010/main" val="40378468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guy?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0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468368"/>
          </a:xfrm>
        </p:spPr>
        <p:txBody>
          <a:bodyPr/>
          <a:lstStyle/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958361"/>
            <a:ext cx="11653522" cy="228357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Takes a single argument.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Awaitable</a:t>
            </a:r>
            <a:r>
              <a:rPr lang="en-US" dirty="0" smtClean="0"/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Usually a </a:t>
            </a:r>
            <a:r>
              <a:rPr lang="en-US" sz="3232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3282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or </a:t>
            </a:r>
            <a:r>
              <a:rPr lang="en-US" sz="3282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dirty="0" smtClean="0"/>
              <a:t>.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0" y="2958023"/>
            <a:ext cx="5641703" cy="21421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delay =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(100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delay;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095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468368"/>
          </a:xfrm>
        </p:spPr>
        <p:txBody>
          <a:bodyPr/>
          <a:lstStyle/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25245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dirty="0" smtClean="0"/>
              <a:t> behavior: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 err="1" smtClean="0"/>
              <a:t>awaitable</a:t>
            </a:r>
            <a:r>
              <a:rPr lang="en-US" dirty="0" smtClean="0"/>
              <a:t> (task) is complete, continues synchronously.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Otherwise: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i="1" dirty="0" smtClean="0"/>
              <a:t>Pauses</a:t>
            </a:r>
            <a:r>
              <a:rPr lang="en-US" dirty="0" smtClean="0"/>
              <a:t> the method and registers it with the </a:t>
            </a:r>
            <a:r>
              <a:rPr lang="en-US" dirty="0" err="1" smtClean="0"/>
              <a:t>awaitable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Then </a:t>
            </a:r>
            <a:r>
              <a:rPr lang="en-US" i="1" dirty="0" smtClean="0"/>
              <a:t>returns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7094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468368"/>
          </a:xfrm>
        </p:spPr>
        <p:txBody>
          <a:bodyPr/>
          <a:lstStyle/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25245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Pausing and Resuming (when awaiting tasks)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 “context” is captured and used to resume.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“await” = “asynchronous wait”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Thread </a:t>
            </a:r>
            <a:r>
              <a:rPr lang="en-US" dirty="0"/>
              <a:t>is not blocked (asynchronous</a:t>
            </a:r>
            <a:r>
              <a:rPr lang="en-US" dirty="0" smtClean="0"/>
              <a:t>).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Method is paused (waits).</a:t>
            </a:r>
          </a:p>
        </p:txBody>
      </p:sp>
    </p:spTree>
    <p:extLst>
      <p:ext uri="{BB962C8B-B14F-4D97-AF65-F5344CB8AC3E}">
        <p14:creationId xmlns:p14="http://schemas.microsoft.com/office/powerpoint/2010/main" val="38263521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3516281"/>
            <a:ext cx="4836162" cy="173586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await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242295" y="3313149"/>
            <a:ext cx="5682784" cy="21421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await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42;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69238" y="1189176"/>
            <a:ext cx="11655841" cy="1520416"/>
          </a:xfrm>
          <a:prstGeom prst="rect">
            <a:avLst/>
          </a:prstGeom>
          <a:ln>
            <a:noFill/>
          </a:ln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>
              <a:latin typeface="+mn-lt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+mn-lt"/>
                <a:cs typeface="Consolas" panose="020B0609020204030204" pitchFamily="49" charset="0"/>
              </a:rPr>
              <a:t>Return types for </a:t>
            </a:r>
            <a:r>
              <a:rPr lang="en-US" sz="2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 smtClean="0">
                <a:latin typeface="+mn-lt"/>
                <a:cs typeface="Consolas" panose="020B0609020204030204" pitchFamily="49" charset="0"/>
              </a:rPr>
              <a:t> methods: </a:t>
            </a:r>
            <a:r>
              <a:rPr lang="en-US" sz="2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 smtClean="0">
                <a:latin typeface="+mn-lt"/>
                <a:cs typeface="Consolas" panose="020B0609020204030204" pitchFamily="49" charset="0"/>
              </a:rPr>
              <a:t> or </a:t>
            </a:r>
            <a:r>
              <a:rPr lang="en-US" sz="2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sz="2800" dirty="0" smtClean="0">
                <a:latin typeface="+mn-lt"/>
                <a:cs typeface="Consolas" panose="020B0609020204030204" pitchFamily="49" charset="0"/>
              </a:rPr>
              <a:t> (or </a:t>
            </a:r>
            <a:r>
              <a:rPr lang="en-US" sz="2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800" dirty="0" smtClean="0">
                <a:latin typeface="+mn-lt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 smtClean="0">
                <a:latin typeface="+mn-lt"/>
                <a:cs typeface="Consolas" panose="020B0609020204030204" pitchFamily="49" charset="0"/>
              </a:rPr>
              <a:t>Avoid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</a:t>
            </a:r>
            <a:r>
              <a:rPr lang="en-US" sz="2800" dirty="0" smtClean="0">
                <a:latin typeface="+mn-lt"/>
                <a:cs typeface="Consolas" panose="020B0609020204030204" pitchFamily="49" charset="0"/>
              </a:rPr>
              <a:t>.</a:t>
            </a:r>
            <a:endParaRPr lang="en-US" sz="2800" dirty="0"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939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69238" y="1189176"/>
            <a:ext cx="11655841" cy="4228850"/>
          </a:xfrm>
          <a:prstGeom prst="rect">
            <a:avLst/>
          </a:prstGeom>
          <a:ln>
            <a:noFill/>
          </a:ln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>
              <a:latin typeface="+mn-lt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+mn-lt"/>
                <a:cs typeface="Consolas" panose="020B0609020204030204" pitchFamily="49" charset="0"/>
              </a:rPr>
              <a:t>Follow the Task-based Asynchronous Pattern (TAP):</a:t>
            </a:r>
          </a:p>
          <a:p>
            <a:pPr lvl="1"/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msdn.microsoft.com/en-us/library/hh873175.aspx</a:t>
            </a:r>
            <a:endParaRPr lang="en-US" sz="2000" dirty="0" smtClean="0"/>
          </a:p>
          <a:p>
            <a:endParaRPr lang="en-US" sz="2800" dirty="0" smtClean="0">
              <a:latin typeface="+mn-lt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+mn-lt"/>
                <a:cs typeface="Consolas" panose="020B0609020204030204" pitchFamily="49" charset="0"/>
              </a:rPr>
              <a:t>Nam</a:t>
            </a:r>
            <a:r>
              <a:rPr lang="en-US" sz="2800" dirty="0" smtClean="0">
                <a:cs typeface="Consolas" panose="020B0609020204030204" pitchFamily="49" charset="0"/>
              </a:rPr>
              <a:t>ing: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MyMethod</a:t>
            </a: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endParaRPr lang="en-US" sz="2800" dirty="0" smtClean="0">
              <a:latin typeface="+mn-lt"/>
              <a:cs typeface="Consolas" panose="020B0609020204030204" pitchFamily="49" charset="0"/>
            </a:endParaRPr>
          </a:p>
          <a:p>
            <a:endParaRPr lang="en-US" sz="2800" b="1" dirty="0">
              <a:latin typeface="+mn-lt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+mn-lt"/>
                <a:cs typeface="Consolas" panose="020B0609020204030204" pitchFamily="49" charset="0"/>
              </a:rPr>
              <a:t>Cancellation: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  <a:cs typeface="Consolas" panose="020B0609020204030204" pitchFamily="49" charset="0"/>
              </a:rPr>
              <a:t>Take a </a:t>
            </a:r>
            <a:r>
              <a:rPr lang="en-US" sz="2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lang="en-US" sz="2800" dirty="0" smtClean="0">
                <a:solidFill>
                  <a:schemeClr val="tx2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+mn-lt"/>
                <a:cs typeface="Consolas" panose="020B0609020204030204" pitchFamily="49" charset="0"/>
              </a:rPr>
              <a:t>parameter.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  <a:cs typeface="Consolas" panose="020B0609020204030204" pitchFamily="49" charset="0"/>
              </a:rPr>
              <a:t>Pass the token through to other methods.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644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/await on ASP.NET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9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Requirements and Settings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70955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.NET 4.5 is </a:t>
            </a:r>
            <a:r>
              <a:rPr lang="en-US" i="1" dirty="0" smtClean="0"/>
              <a:t>required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Microsoft.Bcl.Async</a:t>
            </a:r>
            <a:r>
              <a:rPr lang="en-US" dirty="0" smtClean="0"/>
              <a:t> enables </a:t>
            </a:r>
            <a:r>
              <a:rPr lang="en-US" dirty="0" err="1" smtClean="0"/>
              <a:t>async</a:t>
            </a:r>
            <a:r>
              <a:rPr lang="en-US" dirty="0" smtClean="0"/>
              <a:t>/await on .NET 4.0 desktop/SL/WP/WS.</a:t>
            </a:r>
            <a:br>
              <a:rPr lang="en-US" dirty="0" smtClean="0"/>
            </a:br>
            <a:r>
              <a:rPr lang="en-US" dirty="0" smtClean="0"/>
              <a:t>It will install without warnings in ASP.NET 4.0 but will </a:t>
            </a:r>
            <a:r>
              <a:rPr lang="en-US" i="1" dirty="0" smtClean="0"/>
              <a:t>not</a:t>
            </a:r>
            <a:r>
              <a:rPr lang="en-US" dirty="0" smtClean="0"/>
              <a:t> work correctly.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Be sure to </a:t>
            </a:r>
            <a:r>
              <a:rPr lang="en-US" i="1" dirty="0" smtClean="0"/>
              <a:t>target</a:t>
            </a:r>
            <a:r>
              <a:rPr lang="en-US" dirty="0" smtClean="0"/>
              <a:t> .NET 4.5 or at least turn off </a:t>
            </a:r>
            <a:r>
              <a:rPr lang="en-US" dirty="0" err="1" smtClean="0"/>
              <a:t>SyncCtx</a:t>
            </a:r>
            <a:r>
              <a:rPr lang="en-US" dirty="0" smtClean="0"/>
              <a:t> “quirk”.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Particularly a problem when upgrading an existing project to 4.5.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httpRuntime</a:t>
            </a:r>
            <a:r>
              <a:rPr lang="en-US" dirty="0" smtClean="0"/>
              <a:t>[@</a:t>
            </a:r>
            <a:r>
              <a:rPr lang="en-US" dirty="0" err="1" smtClean="0"/>
              <a:t>targetFramework</a:t>
            </a:r>
            <a:r>
              <a:rPr lang="en-US" dirty="0" smtClean="0"/>
              <a:t>=“4.5”]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appSettings</a:t>
            </a:r>
            <a:r>
              <a:rPr lang="en-US" dirty="0" smtClean="0"/>
              <a:t>/add[@key=“</a:t>
            </a:r>
            <a:r>
              <a:rPr lang="en-US" dirty="0" err="1" smtClean="0"/>
              <a:t>aspnet:UseTaskFriendlySynchronizationContext</a:t>
            </a:r>
            <a:r>
              <a:rPr lang="en-US" dirty="0" smtClean="0"/>
              <a:t>”, @value=“true”]</a:t>
            </a:r>
          </a:p>
          <a:p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://blogs.msdn.com/b/webdev/archive/2012/11/19/all-about-httpruntime-targetframework.aspx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81749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446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22158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IIS/HTTP.sys has default queue limit of 1,000.</a:t>
            </a:r>
          </a:p>
          <a:p>
            <a:r>
              <a:rPr lang="en-US" dirty="0" smtClean="0"/>
              <a:t>At least 5,000 is recommended for </a:t>
            </a:r>
            <a:r>
              <a:rPr lang="en-US" dirty="0" err="1" smtClean="0"/>
              <a:t>async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Application Pools -&gt; Advanced Settings -&gt; Queue Length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ServicePointManager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.DefaultConnectionLimit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791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Aborting ASP.NET Requests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17513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Sync would </a:t>
            </a:r>
            <a:r>
              <a:rPr lang="en-US" dirty="0" err="1" smtClean="0"/>
              <a:t>Thread.Abort</a:t>
            </a:r>
            <a:r>
              <a:rPr lang="en-US" dirty="0" smtClean="0"/>
              <a:t> on timeout &amp; ignore disconnect.</a:t>
            </a:r>
          </a:p>
          <a:p>
            <a:endParaRPr lang="en-US" dirty="0"/>
          </a:p>
          <a:p>
            <a:r>
              <a:rPr lang="en-US" sz="2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HttpRequest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.TimedOutToken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async</a:t>
            </a:r>
            <a:r>
              <a:rPr lang="en-US" dirty="0" smtClean="0"/>
              <a:t> timeout.</a:t>
            </a:r>
          </a:p>
          <a:p>
            <a:pPr lvl="1"/>
            <a:r>
              <a:rPr lang="en-US" dirty="0" err="1" smtClean="0"/>
              <a:t>httpRuntime</a:t>
            </a:r>
            <a:r>
              <a:rPr lang="en-US" dirty="0" smtClean="0"/>
              <a:t>[@</a:t>
            </a:r>
            <a:r>
              <a:rPr lang="en-US" dirty="0" err="1" smtClean="0"/>
              <a:t>executionTimeout</a:t>
            </a:r>
            <a:r>
              <a:rPr lang="en-US" dirty="0" smtClean="0"/>
              <a:t>]</a:t>
            </a:r>
          </a:p>
          <a:p>
            <a:pPr lvl="1"/>
            <a:endParaRPr lang="en-US" dirty="0"/>
          </a:p>
          <a:p>
            <a:r>
              <a:rPr lang="en-US" sz="2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HttpResponse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.ClientDisconnectedToken</a:t>
            </a:r>
            <a:r>
              <a:rPr lang="en-US" dirty="0" smtClean="0"/>
              <a:t> - </a:t>
            </a:r>
            <a:r>
              <a:rPr lang="en-US" dirty="0" err="1" smtClean="0"/>
              <a:t>async</a:t>
            </a:r>
            <a:r>
              <a:rPr lang="en-US" dirty="0" smtClean="0"/>
              <a:t> disconnect.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Do not use for now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forums.asp.net/post/5339766.aspx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Newer frameworks pass you a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lang="en-US" dirty="0" smtClean="0"/>
              <a:t> directly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932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 and Background Threads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26713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Parallel server code is almost always a bad idea (though it can be useful in controlled environments - known # of users).</a:t>
            </a:r>
          </a:p>
          <a:p>
            <a:endParaRPr lang="en-US" dirty="0"/>
          </a:p>
          <a:p>
            <a:r>
              <a:rPr lang="en-US" dirty="0" smtClean="0"/>
              <a:t>Avoid: Parallel/PLINQ, </a:t>
            </a:r>
            <a:r>
              <a:rPr lang="en-US" dirty="0" err="1" smtClean="0"/>
              <a:t>Task.Run</a:t>
            </a:r>
            <a:r>
              <a:rPr lang="en-US" dirty="0" smtClean="0"/>
              <a:t>, </a:t>
            </a:r>
            <a:r>
              <a:rPr lang="en-US" dirty="0" err="1" smtClean="0"/>
              <a:t>TaskFactory.StartNew</a:t>
            </a:r>
            <a:r>
              <a:rPr lang="en-US" dirty="0" smtClean="0"/>
              <a:t>, </a:t>
            </a:r>
            <a:r>
              <a:rPr lang="en-US" dirty="0" err="1" smtClean="0"/>
              <a:t>Task.ContinueWith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Beware: Fake asynchronous methods (e.g. file streams).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485268"/>
            <a:ext cx="45720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67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788" y="0"/>
            <a:ext cx="5226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7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Asynchronous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43274" y="3461499"/>
            <a:ext cx="9052324" cy="2142125"/>
          </a:xfrm>
        </p:spPr>
        <p:txBody>
          <a:bodyPr/>
          <a:lstStyle/>
          <a:p>
            <a:r>
              <a:rPr lang="en-US" sz="2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SaveAsync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myStream.WriteAllBytesAsync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myStream.FlushAsync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178722" y="1778532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416450" y="2078598"/>
            <a:ext cx="354842" cy="354841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75488" y="1556596"/>
            <a:ext cx="2498280" cy="1304273"/>
            <a:chOff x="1460310" y="2586251"/>
            <a:chExt cx="2498280" cy="1957614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463040" y="2588455"/>
              <a:ext cx="0" cy="195541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958590" y="2588455"/>
              <a:ext cx="0" cy="195541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1463040" y="4543865"/>
              <a:ext cx="2495550" cy="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 bwMode="auto">
            <a:xfrm>
              <a:off x="1460310" y="2586251"/>
              <a:ext cx="2497541" cy="232016"/>
            </a:xfrm>
            <a:custGeom>
              <a:avLst/>
              <a:gdLst>
                <a:gd name="connsiteX0" fmla="*/ 0 w 2497541"/>
                <a:gd name="connsiteY0" fmla="*/ 0 h 232016"/>
                <a:gd name="connsiteX1" fmla="*/ 238836 w 2497541"/>
                <a:gd name="connsiteY1" fmla="*/ 232012 h 232016"/>
                <a:gd name="connsiteX2" fmla="*/ 504968 w 2497541"/>
                <a:gd name="connsiteY2" fmla="*/ 6824 h 232016"/>
                <a:gd name="connsiteX3" fmla="*/ 750627 w 2497541"/>
                <a:gd name="connsiteY3" fmla="*/ 225188 h 232016"/>
                <a:gd name="connsiteX4" fmla="*/ 975815 w 2497541"/>
                <a:gd name="connsiteY4" fmla="*/ 13648 h 232016"/>
                <a:gd name="connsiteX5" fmla="*/ 1173708 w 2497541"/>
                <a:gd name="connsiteY5" fmla="*/ 225188 h 232016"/>
                <a:gd name="connsiteX6" fmla="*/ 1392072 w 2497541"/>
                <a:gd name="connsiteY6" fmla="*/ 6824 h 232016"/>
                <a:gd name="connsiteX7" fmla="*/ 1610436 w 2497541"/>
                <a:gd name="connsiteY7" fmla="*/ 225188 h 232016"/>
                <a:gd name="connsiteX8" fmla="*/ 1794681 w 2497541"/>
                <a:gd name="connsiteY8" fmla="*/ 6824 h 232016"/>
                <a:gd name="connsiteX9" fmla="*/ 2006221 w 2497541"/>
                <a:gd name="connsiteY9" fmla="*/ 218364 h 232016"/>
                <a:gd name="connsiteX10" fmla="*/ 2210938 w 2497541"/>
                <a:gd name="connsiteY10" fmla="*/ 6824 h 232016"/>
                <a:gd name="connsiteX11" fmla="*/ 2381535 w 2497541"/>
                <a:gd name="connsiteY11" fmla="*/ 225188 h 232016"/>
                <a:gd name="connsiteX12" fmla="*/ 2497541 w 2497541"/>
                <a:gd name="connsiteY12" fmla="*/ 150125 h 23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7541" h="232016">
                  <a:moveTo>
                    <a:pt x="0" y="0"/>
                  </a:moveTo>
                  <a:cubicBezTo>
                    <a:pt x="77337" y="115437"/>
                    <a:pt x="154675" y="230875"/>
                    <a:pt x="238836" y="232012"/>
                  </a:cubicBezTo>
                  <a:cubicBezTo>
                    <a:pt x="322997" y="233149"/>
                    <a:pt x="419670" y="7961"/>
                    <a:pt x="504968" y="6824"/>
                  </a:cubicBezTo>
                  <a:cubicBezTo>
                    <a:pt x="590266" y="5687"/>
                    <a:pt x="672153" y="224051"/>
                    <a:pt x="750627" y="225188"/>
                  </a:cubicBezTo>
                  <a:cubicBezTo>
                    <a:pt x="829101" y="226325"/>
                    <a:pt x="905302" y="13648"/>
                    <a:pt x="975815" y="13648"/>
                  </a:cubicBezTo>
                  <a:cubicBezTo>
                    <a:pt x="1046328" y="13648"/>
                    <a:pt x="1104332" y="226325"/>
                    <a:pt x="1173708" y="225188"/>
                  </a:cubicBezTo>
                  <a:cubicBezTo>
                    <a:pt x="1243084" y="224051"/>
                    <a:pt x="1319284" y="6824"/>
                    <a:pt x="1392072" y="6824"/>
                  </a:cubicBezTo>
                  <a:cubicBezTo>
                    <a:pt x="1464860" y="6824"/>
                    <a:pt x="1543335" y="225188"/>
                    <a:pt x="1610436" y="225188"/>
                  </a:cubicBezTo>
                  <a:cubicBezTo>
                    <a:pt x="1677537" y="225188"/>
                    <a:pt x="1728717" y="7961"/>
                    <a:pt x="1794681" y="6824"/>
                  </a:cubicBezTo>
                  <a:cubicBezTo>
                    <a:pt x="1860645" y="5687"/>
                    <a:pt x="1936845" y="218364"/>
                    <a:pt x="2006221" y="218364"/>
                  </a:cubicBezTo>
                  <a:cubicBezTo>
                    <a:pt x="2075597" y="218364"/>
                    <a:pt x="2148386" y="5687"/>
                    <a:pt x="2210938" y="6824"/>
                  </a:cubicBezTo>
                  <a:cubicBezTo>
                    <a:pt x="2273490" y="7961"/>
                    <a:pt x="2333768" y="201305"/>
                    <a:pt x="2381535" y="225188"/>
                  </a:cubicBezTo>
                  <a:cubicBezTo>
                    <a:pt x="2429302" y="249071"/>
                    <a:pt x="2463421" y="199598"/>
                    <a:pt x="2497541" y="150125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 bwMode="auto">
          <a:xfrm>
            <a:off x="7001301" y="1892378"/>
            <a:ext cx="354842" cy="354841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538322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0.40417 -0.0273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08" y="-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11111E-6 L -0.3526 0.0245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30" y="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417 -0.02732 L 0.45807 -0.0259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26 0.02454 L -0.05391 -0.0002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92" y="-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07 -0.02593 L -4.16667E-7 3.7037E-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65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20" grpId="1" animBg="1"/>
      <p:bldP spid="20" grpId="2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Gotchas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37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 err="1" smtClean="0"/>
              <a:t>SynchronizationContext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312608"/>
          </a:xfrm>
        </p:spPr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void and EAP methods notify </a:t>
            </a:r>
            <a:r>
              <a:rPr lang="en-US" dirty="0" err="1" smtClean="0"/>
              <a:t>SyncCtx</a:t>
            </a:r>
            <a:r>
              <a:rPr lang="en-US" dirty="0" smtClean="0"/>
              <a:t> of operations.</a:t>
            </a:r>
          </a:p>
          <a:p>
            <a:pPr lvl="1"/>
            <a:r>
              <a:rPr lang="en-US" dirty="0">
                <a:hlinkClick r:id="rId3"/>
              </a:rPr>
              <a:t>http://msdn.microsoft.com/en-us/magazine/gg598924.aspx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ASP.NET will catch improper use of </a:t>
            </a:r>
            <a:r>
              <a:rPr lang="en-US" dirty="0" err="1" smtClean="0"/>
              <a:t>SyncCtx</a:t>
            </a:r>
            <a:r>
              <a:rPr lang="en-US" dirty="0" smtClean="0"/>
              <a:t> and throw: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 NOT mess with the </a:t>
            </a:r>
            <a:r>
              <a:rPr lang="en-US" dirty="0" err="1" smtClean="0"/>
              <a:t>aspnet:AllowAsyncDuringSyncStages</a:t>
            </a:r>
            <a:r>
              <a:rPr lang="en-US" dirty="0" smtClean="0"/>
              <a:t> </a:t>
            </a:r>
            <a:r>
              <a:rPr lang="en-US" dirty="0" err="1" smtClean="0"/>
              <a:t>appSetting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74" y="3215376"/>
            <a:ext cx="645885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808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Thread-Local State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0634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Remove: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[</a:t>
            </a:r>
            <a:r>
              <a:rPr lang="en-US" dirty="0" err="1" smtClean="0"/>
              <a:t>ThreadStatic</a:t>
            </a:r>
            <a:r>
              <a:rPr lang="en-US" dirty="0" smtClean="0"/>
              <a:t>]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ThreadLocal</a:t>
            </a:r>
            <a:r>
              <a:rPr lang="en-US" dirty="0" smtClean="0"/>
              <a:t>&lt;T&gt;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Thread data </a:t>
            </a:r>
            <a:r>
              <a:rPr lang="en-US" dirty="0" smtClean="0"/>
              <a:t>slots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CallContext</a:t>
            </a:r>
            <a:r>
              <a:rPr lang="en-US" dirty="0" smtClean="0"/>
              <a:t>.[</a:t>
            </a:r>
            <a:r>
              <a:rPr lang="en-US" dirty="0" err="1" smtClean="0"/>
              <a:t>Get|Set</a:t>
            </a:r>
            <a:r>
              <a:rPr lang="en-US" dirty="0" smtClean="0"/>
              <a:t>]Data</a:t>
            </a:r>
          </a:p>
          <a:p>
            <a:endParaRPr lang="en-US" dirty="0" smtClean="0"/>
          </a:p>
          <a:p>
            <a:r>
              <a:rPr lang="en-US" dirty="0" smtClean="0"/>
              <a:t>Replace with: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HttpContext.Current.Items</a:t>
            </a:r>
            <a:endParaRPr lang="en-US" dirty="0" smtClean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AsyncLocal</a:t>
            </a:r>
            <a:r>
              <a:rPr lang="en-US" dirty="0" smtClean="0"/>
              <a:t>&lt;T&gt; (not yet available)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CallContext.Logical</a:t>
            </a:r>
            <a:r>
              <a:rPr lang="en-US" dirty="0" smtClean="0"/>
              <a:t>[</a:t>
            </a:r>
            <a:r>
              <a:rPr lang="en-US" dirty="0" err="1" smtClean="0"/>
              <a:t>Get|Set</a:t>
            </a:r>
            <a:r>
              <a:rPr lang="en-US" dirty="0" smtClean="0"/>
              <a:t>]Data (if you must)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61" y="1472972"/>
            <a:ext cx="45720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224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Early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54712" y="5166500"/>
            <a:ext cx="3682577" cy="738664"/>
          </a:xfrm>
        </p:spPr>
        <p:txBody>
          <a:bodyPr anchor="ctr"/>
          <a:lstStyle/>
          <a:p>
            <a:r>
              <a:rPr lang="en-US" sz="4000" dirty="0" smtClean="0"/>
              <a:t>This</a:t>
            </a:r>
            <a:r>
              <a:rPr lang="en-US" sz="4000" dirty="0"/>
              <a:t> </a:t>
            </a:r>
            <a:r>
              <a:rPr lang="en-US" sz="4000" dirty="0" smtClean="0"/>
              <a:t>is not you.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498" y="1346806"/>
            <a:ext cx="2834640" cy="2724912"/>
          </a:xfrm>
          <a:prstGeom prst="rect">
            <a:avLst/>
          </a:prstGeom>
        </p:spPr>
      </p:pic>
      <p:sp>
        <p:nvSpPr>
          <p:cNvPr id="5" name="Bent Arrow 4"/>
          <p:cNvSpPr/>
          <p:nvPr/>
        </p:nvSpPr>
        <p:spPr bwMode="auto">
          <a:xfrm rot="19276848">
            <a:off x="3847803" y="4230782"/>
            <a:ext cx="813816" cy="86868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2216"/>
            </a:avLst>
          </a:prstGeom>
          <a:solidFill>
            <a:schemeClr val="tx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79765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Early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2128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Correct solution:</a:t>
            </a:r>
          </a:p>
          <a:p>
            <a:pPr marL="854076" lvl="1" indent="-514350">
              <a:buFont typeface="+mj-lt"/>
              <a:buAutoNum type="arabicPeriod"/>
            </a:pPr>
            <a:r>
              <a:rPr lang="en-US" dirty="0" smtClean="0"/>
              <a:t>Persistent storage (Azure queue, MSMQ, </a:t>
            </a:r>
            <a:r>
              <a:rPr lang="en-US" dirty="0" err="1" smtClean="0"/>
              <a:t>WebSphere</a:t>
            </a:r>
            <a:r>
              <a:rPr lang="en-US" dirty="0" smtClean="0"/>
              <a:t> MQ, etc.).</a:t>
            </a:r>
          </a:p>
          <a:p>
            <a:pPr marL="854076" lvl="1" indent="-514350">
              <a:buFont typeface="+mj-lt"/>
              <a:buAutoNum type="arabicPeriod"/>
            </a:pPr>
            <a:r>
              <a:rPr lang="en-US" dirty="0" smtClean="0"/>
              <a:t>Processing backend (Azure worker role, </a:t>
            </a:r>
            <a:r>
              <a:rPr lang="en-US" dirty="0"/>
              <a:t>Win32 service, etc.).</a:t>
            </a:r>
            <a:endParaRPr lang="en-US" dirty="0" smtClean="0"/>
          </a:p>
          <a:p>
            <a:pPr marL="854076" lvl="1" indent="-514350">
              <a:buFont typeface="+mj-lt"/>
              <a:buAutoNum type="arabicPeriod"/>
            </a:pPr>
            <a:r>
              <a:rPr lang="en-US" dirty="0" smtClean="0"/>
              <a:t>Completion notification (Azure message bus, </a:t>
            </a:r>
            <a:r>
              <a:rPr lang="en-US" dirty="0" err="1" smtClean="0"/>
              <a:t>SignalR</a:t>
            </a:r>
            <a:r>
              <a:rPr lang="en-US" dirty="0" smtClean="0"/>
              <a:t>, AJAX polling</a:t>
            </a:r>
            <a:r>
              <a:rPr lang="en-US" dirty="0"/>
              <a:t>, etc</a:t>
            </a:r>
            <a:r>
              <a:rPr lang="en-US" dirty="0" smtClean="0"/>
              <a:t>.).</a:t>
            </a:r>
          </a:p>
          <a:p>
            <a:pPr marL="854076" lvl="1" indent="-51435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Incorrect solutions: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Task.Run</a:t>
            </a:r>
            <a:r>
              <a:rPr lang="en-US" dirty="0" smtClean="0"/>
              <a:t>, </a:t>
            </a:r>
            <a:r>
              <a:rPr lang="en-US" dirty="0" err="1" smtClean="0"/>
              <a:t>Task.ContinueWith</a:t>
            </a:r>
            <a:r>
              <a:rPr lang="en-US" dirty="0" smtClean="0"/>
              <a:t>, </a:t>
            </a:r>
            <a:r>
              <a:rPr lang="en-US" dirty="0" err="1" smtClean="0"/>
              <a:t>TaskFactory.StartNew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But if </a:t>
            </a:r>
            <a:r>
              <a:rPr lang="en-US" dirty="0"/>
              <a:t>you must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3"/>
              </a:rPr>
              <a:t>http://blog.stephencleary.com/2012/12/returning-early-from-aspnet-requests.html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812" y="670994"/>
            <a:ext cx="45243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78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Loop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86868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Nito.AsyncEx</a:t>
            </a:r>
            <a:r>
              <a:rPr lang="en-US" dirty="0" smtClean="0"/>
              <a:t> – </a:t>
            </a:r>
            <a:r>
              <a:rPr lang="en-US" dirty="0" err="1" smtClean="0"/>
              <a:t>NuGet</a:t>
            </a:r>
            <a:r>
              <a:rPr lang="en-US" dirty="0" smtClean="0"/>
              <a:t> library by yours truly.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General-purpose </a:t>
            </a:r>
            <a:r>
              <a:rPr lang="en-US" dirty="0" err="1" smtClean="0"/>
              <a:t>async</a:t>
            </a:r>
            <a:r>
              <a:rPr lang="en-US" dirty="0" smtClean="0"/>
              <a:t>/await helpers.</a:t>
            </a:r>
          </a:p>
          <a:p>
            <a:endParaRPr lang="en-US" dirty="0" smtClean="0"/>
          </a:p>
          <a:p>
            <a:r>
              <a:rPr lang="en-US" dirty="0" err="1" smtClean="0"/>
              <a:t>Nito.AsyncEx.AsyncContext.Run</a:t>
            </a:r>
            <a:r>
              <a:rPr lang="en-US" dirty="0" smtClean="0"/>
              <a:t>(</a:t>
            </a:r>
            <a:r>
              <a:rPr lang="en-US" i="1" dirty="0" smtClean="0"/>
              <a:t>delegate</a:t>
            </a:r>
            <a:r>
              <a:rPr lang="en-US" dirty="0" smtClean="0"/>
              <a:t>).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Win32 services, Azure worker roles.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Single-threaded context for </a:t>
            </a:r>
            <a:r>
              <a:rPr lang="en-US" dirty="0" err="1" smtClean="0"/>
              <a:t>async</a:t>
            </a:r>
            <a:r>
              <a:rPr lang="en-US" dirty="0" smtClean="0"/>
              <a:t>/await.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Similar architecture to Node.js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1433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Framework/Library Support</a:t>
            </a:r>
          </a:p>
        </p:txBody>
      </p:sp>
    </p:spTree>
    <p:extLst>
      <p:ext uri="{BB962C8B-B14F-4D97-AF65-F5344CB8AC3E}">
        <p14:creationId xmlns:p14="http://schemas.microsoft.com/office/powerpoint/2010/main" val="3395159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Newer Development: Full </a:t>
            </a:r>
            <a:r>
              <a:rPr lang="en-US" dirty="0" err="1" smtClean="0"/>
              <a:t>Async</a:t>
            </a:r>
            <a:r>
              <a:rPr lang="en-US" dirty="0" smtClean="0"/>
              <a:t> Support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4704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WebApi</a:t>
            </a:r>
            <a:r>
              <a:rPr lang="en-US" dirty="0" smtClean="0"/>
              <a:t>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controllers.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Entire pipeline is </a:t>
            </a:r>
            <a:r>
              <a:rPr lang="en-US" dirty="0" err="1" smtClean="0"/>
              <a:t>async</a:t>
            </a:r>
            <a:r>
              <a:rPr lang="en-US" dirty="0" smtClean="0"/>
              <a:t> (</a:t>
            </a:r>
            <a:r>
              <a:rPr lang="en-US" dirty="0" err="1" smtClean="0"/>
              <a:t>async</a:t>
            </a:r>
            <a:r>
              <a:rPr lang="en-US" dirty="0" smtClean="0"/>
              <a:t> filters, handlers,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err="1" smtClean="0"/>
              <a:t>SignalR</a:t>
            </a:r>
            <a:r>
              <a:rPr lang="en-US" dirty="0" smtClean="0"/>
              <a:t>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Full support for </a:t>
            </a:r>
            <a:r>
              <a:rPr lang="en-US" dirty="0" err="1" smtClean="0"/>
              <a:t>async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9021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Newer Development: Full </a:t>
            </a:r>
            <a:r>
              <a:rPr lang="en-US" dirty="0" err="1" smtClean="0"/>
              <a:t>Async</a:t>
            </a:r>
            <a:r>
              <a:rPr lang="en-US" dirty="0" smtClean="0"/>
              <a:t> Support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9186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Entity Framework </a:t>
            </a:r>
            <a:r>
              <a:rPr lang="en-US" dirty="0" smtClean="0"/>
              <a:t>6+ (</a:t>
            </a:r>
            <a:r>
              <a:rPr lang="en-US" dirty="0" err="1" smtClean="0"/>
              <a:t>EntityFramework</a:t>
            </a:r>
            <a:r>
              <a:rPr lang="en-US" dirty="0" smtClean="0"/>
              <a:t>)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Don’t use lazy loading in </a:t>
            </a:r>
            <a:r>
              <a:rPr lang="en-US" dirty="0" err="1" smtClean="0"/>
              <a:t>async</a:t>
            </a:r>
            <a:r>
              <a:rPr lang="en-US" dirty="0" smtClean="0"/>
              <a:t> code!</a:t>
            </a:r>
          </a:p>
          <a:p>
            <a:endParaRPr lang="en-US" dirty="0"/>
          </a:p>
          <a:p>
            <a:r>
              <a:rPr lang="en-US" dirty="0" err="1" smtClean="0"/>
              <a:t>HttpClient</a:t>
            </a:r>
            <a:r>
              <a:rPr lang="en-US" dirty="0" smtClean="0"/>
              <a:t> (</a:t>
            </a:r>
            <a:r>
              <a:rPr lang="en-US" dirty="0" err="1" smtClean="0"/>
              <a:t>Microsoft.Net.Http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Azure Storage Client Library 2.1+ (</a:t>
            </a:r>
            <a:r>
              <a:rPr lang="en-US" dirty="0" err="1" smtClean="0"/>
              <a:t>WindowsAzure.Storage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62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26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MVC: Partial </a:t>
            </a:r>
            <a:r>
              <a:rPr lang="en-US" dirty="0" err="1" smtClean="0"/>
              <a:t>Async</a:t>
            </a:r>
            <a:r>
              <a:rPr lang="en-US" dirty="0" smtClean="0"/>
              <a:t> Support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1"/>
            <a:ext cx="11655841" cy="5031827"/>
          </a:xfrm>
        </p:spPr>
        <p:txBody>
          <a:bodyPr/>
          <a:lstStyle/>
          <a:p>
            <a:pPr algn="ctr"/>
            <a:endParaRPr lang="en-US" sz="2000" dirty="0" smtClean="0">
              <a:hlinkClick r:id="rId3"/>
            </a:endParaRPr>
          </a:p>
          <a:p>
            <a:pPr algn="ctr"/>
            <a:r>
              <a:rPr lang="en-US" sz="2100" dirty="0" smtClean="0">
                <a:hlinkClick r:id="rId3"/>
              </a:rPr>
              <a:t>http</a:t>
            </a:r>
            <a:r>
              <a:rPr lang="en-US" sz="2100" dirty="0">
                <a:hlinkClick r:id="rId3"/>
              </a:rPr>
              <a:t>://www.asp.net/mvc/tutorials/mvc-4/using-asynchronous-methods-in-aspnet-mvc-4</a:t>
            </a:r>
            <a:endParaRPr lang="en-US" sz="2100" dirty="0" smtClean="0"/>
          </a:p>
          <a:p>
            <a:endParaRPr lang="en-US" dirty="0" smtClean="0"/>
          </a:p>
          <a:p>
            <a:r>
              <a:rPr lang="en-US" dirty="0" smtClean="0"/>
              <a:t>Supported: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controller actions.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Cancellation.</a:t>
            </a:r>
          </a:p>
          <a:p>
            <a:pPr marL="1030290" lvl="2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Not supported: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filters. </a:t>
            </a:r>
            <a:r>
              <a:rPr lang="en-US" dirty="0">
                <a:hlinkClick r:id="rId4"/>
              </a:rPr>
              <a:t>https://aspnetwebstack.codeplex.com/workitem/1185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child actions. </a:t>
            </a:r>
            <a:r>
              <a:rPr lang="en-US" dirty="0">
                <a:hlinkClick r:id="rId5"/>
              </a:rPr>
              <a:t>https://aspnetwebstack.codeplex.com/workitem/601</a:t>
            </a:r>
            <a:endParaRPr lang="en-US" dirty="0" smtClean="0"/>
          </a:p>
          <a:p>
            <a:pPr lvl="2"/>
            <a:r>
              <a:rPr lang="en-US" dirty="0"/>
              <a:t>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89" y="5828057"/>
            <a:ext cx="8259328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89" y="5095327"/>
            <a:ext cx="8907118" cy="2476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499" y="1598021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174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 err="1" smtClean="0"/>
              <a:t>WebForms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503879"/>
          </a:xfrm>
        </p:spPr>
        <p:txBody>
          <a:bodyPr/>
          <a:lstStyle/>
          <a:p>
            <a:pPr algn="ctr"/>
            <a:endParaRPr lang="en-US" sz="2000" dirty="0" smtClean="0">
              <a:hlinkClick r:id="rId2"/>
            </a:endParaRPr>
          </a:p>
          <a:p>
            <a:pPr algn="ctr"/>
            <a:r>
              <a:rPr lang="en-US" sz="2100" dirty="0" smtClean="0">
                <a:hlinkClick r:id="rId2"/>
              </a:rPr>
              <a:t>http</a:t>
            </a:r>
            <a:r>
              <a:rPr lang="en-US" sz="2100" dirty="0">
                <a:hlinkClick r:id="rId2"/>
              </a:rPr>
              <a:t>://</a:t>
            </a:r>
            <a:r>
              <a:rPr lang="en-US" sz="2100" dirty="0" smtClean="0">
                <a:hlinkClick r:id="rId2"/>
              </a:rPr>
              <a:t>www.asp.net/web-forms/tutorials/aspnet-45/using-asynchronous-methods-in-aspnet-45</a:t>
            </a:r>
            <a:endParaRPr lang="en-US" sz="2100" dirty="0" smtClean="0"/>
          </a:p>
          <a:p>
            <a:pPr algn="ctr"/>
            <a:endParaRPr lang="en-US" sz="2100" dirty="0"/>
          </a:p>
          <a:p>
            <a:r>
              <a:rPr lang="en-US" dirty="0" err="1" smtClean="0"/>
              <a:t>Page.Async</a:t>
            </a:r>
            <a:endParaRPr lang="en-US" dirty="0" smtClean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support is “opt-in”.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Page.RegisterAsyncTask</a:t>
            </a:r>
            <a:r>
              <a:rPr lang="en-US" dirty="0" smtClean="0"/>
              <a:t> / </a:t>
            </a:r>
            <a:r>
              <a:rPr lang="en-US" dirty="0" err="1" smtClean="0"/>
              <a:t>PageAsyncTask</a:t>
            </a:r>
            <a:endParaRPr lang="en-US" dirty="0" smtClean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ASP.NET team prefers these over </a:t>
            </a:r>
            <a:r>
              <a:rPr lang="en-US" dirty="0" err="1" smtClean="0"/>
              <a:t>async</a:t>
            </a:r>
            <a:r>
              <a:rPr lang="en-US" dirty="0" smtClean="0"/>
              <a:t> void event handlers.</a:t>
            </a:r>
          </a:p>
          <a:p>
            <a:endParaRPr lang="en-US" dirty="0"/>
          </a:p>
          <a:p>
            <a:r>
              <a:rPr lang="en-US" dirty="0" err="1" smtClean="0"/>
              <a:t>Page.AsyncTimeout</a:t>
            </a:r>
            <a:endParaRPr lang="en-US" dirty="0" smtClean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Timeout for the </a:t>
            </a:r>
            <a:r>
              <a:rPr lang="en-US" dirty="0" err="1" smtClean="0"/>
              <a:t>CancellationToken</a:t>
            </a:r>
            <a:r>
              <a:rPr lang="en-US" dirty="0" smtClean="0"/>
              <a:t> passed to the </a:t>
            </a:r>
            <a:r>
              <a:rPr lang="en-US" dirty="0" err="1" smtClean="0"/>
              <a:t>PageAsyncTask</a:t>
            </a:r>
            <a:r>
              <a:rPr lang="en-US" smtClean="0"/>
              <a:t> delegate.</a:t>
            </a:r>
            <a:endParaRPr lang="en-US" dirty="0" smtClean="0"/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0556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47340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Http Handlers: </a:t>
            </a:r>
            <a:r>
              <a:rPr lang="en-US" dirty="0" err="1" smtClean="0"/>
              <a:t>HttpTaskAsyncHandler</a:t>
            </a:r>
            <a:endParaRPr lang="en-US" dirty="0" smtClean="0"/>
          </a:p>
          <a:p>
            <a:pPr lvl="1"/>
            <a:r>
              <a:rPr lang="en-US" sz="2000" dirty="0">
                <a:hlinkClick r:id="rId2"/>
              </a:rPr>
              <a:t>http://www.asp.net/aspnet/overview/aspnet-and-visual-studio-2012/whats-new#_Toc318097378</a:t>
            </a:r>
            <a:endParaRPr lang="en-US" sz="2000" dirty="0" smtClean="0"/>
          </a:p>
          <a:p>
            <a:endParaRPr lang="en-US" dirty="0"/>
          </a:p>
          <a:p>
            <a:r>
              <a:rPr lang="en-US" dirty="0" smtClean="0"/>
              <a:t>Http Modules:</a:t>
            </a:r>
          </a:p>
          <a:p>
            <a:pPr lvl="1"/>
            <a:r>
              <a:rPr lang="en-US" sz="2000" dirty="0">
                <a:hlinkClick r:id="rId3"/>
              </a:rPr>
              <a:t>http://www.asp.net/aspnet/overview/aspnet-and-visual-studio-2012/whats-new#_</a:t>
            </a:r>
            <a:r>
              <a:rPr lang="en-US" sz="2000" dirty="0" smtClean="0">
                <a:hlinkClick r:id="rId3"/>
              </a:rPr>
              <a:t>Toc318097377</a:t>
            </a:r>
            <a:endParaRPr lang="en-US" sz="2000" dirty="0" smtClean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Wrap </a:t>
            </a:r>
            <a:r>
              <a:rPr lang="en-US" dirty="0" err="1" smtClean="0"/>
              <a:t>async</a:t>
            </a:r>
            <a:r>
              <a:rPr lang="en-US" dirty="0" smtClean="0"/>
              <a:t> handler in </a:t>
            </a:r>
            <a:r>
              <a:rPr lang="en-US" dirty="0" err="1" smtClean="0"/>
              <a:t>EventHandlerTaskAsyncHelper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That wrapper exposes </a:t>
            </a:r>
            <a:r>
              <a:rPr lang="en-US" dirty="0" err="1" smtClean="0"/>
              <a:t>BeginEventHandler</a:t>
            </a:r>
            <a:r>
              <a:rPr lang="en-US" dirty="0" smtClean="0"/>
              <a:t> and </a:t>
            </a:r>
            <a:r>
              <a:rPr lang="en-US" dirty="0" err="1" smtClean="0"/>
              <a:t>EndEventHandler</a:t>
            </a:r>
            <a:r>
              <a:rPr lang="en-US" dirty="0" smtClean="0"/>
              <a:t> properties, which you then pass to </a:t>
            </a:r>
            <a:r>
              <a:rPr lang="en-US" dirty="0" err="1" smtClean="0"/>
              <a:t>AddOnBeginRequestAsync</a:t>
            </a:r>
            <a:r>
              <a:rPr lang="en-US" dirty="0" smtClean="0"/>
              <a:t> from your </a:t>
            </a:r>
            <a:r>
              <a:rPr lang="en-US" dirty="0" err="1" smtClean="0"/>
              <a:t>Init</a:t>
            </a:r>
            <a:r>
              <a:rPr lang="en-US" dirty="0" smtClean="0"/>
              <a:t> method.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Wrapper translates TAP (</a:t>
            </a:r>
            <a:r>
              <a:rPr lang="en-US" dirty="0" err="1" smtClean="0"/>
              <a:t>async</a:t>
            </a:r>
            <a:r>
              <a:rPr lang="en-US" dirty="0" smtClean="0"/>
              <a:t> Task) to APM (Begin/End/</a:t>
            </a:r>
            <a:r>
              <a:rPr lang="en-US" dirty="0" err="1" smtClean="0"/>
              <a:t>IAsyncResult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01757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057" y="1363030"/>
            <a:ext cx="4572000" cy="3238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9239" y="4804068"/>
            <a:ext cx="9178475" cy="1037207"/>
          </a:xfrm>
          <a:prstGeom prst="rect">
            <a:avLst/>
          </a:prstGeom>
          <a:solidFill>
            <a:schemeClr val="tx1"/>
          </a:solidFill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bg1"/>
                </a:solidFill>
              </a:rPr>
              <a:t>Best Practices in Asynchronous Programming: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	</a:t>
            </a:r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://msdn.microsoft.com/en-us/magazine/jj991977.aspx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058622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Asynchronicity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26693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 the client, the primary benefit is </a:t>
            </a:r>
            <a:r>
              <a:rPr lang="en-US" i="1" dirty="0" smtClean="0"/>
              <a:t>responsiveness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Keeping the UI thread free.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Most </a:t>
            </a:r>
            <a:r>
              <a:rPr lang="en-US" dirty="0" err="1" smtClean="0"/>
              <a:t>async</a:t>
            </a:r>
            <a:r>
              <a:rPr lang="en-US" dirty="0" smtClean="0"/>
              <a:t>/await resources assume client-side.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 the server, the primary benefit is </a:t>
            </a:r>
            <a:r>
              <a:rPr lang="en-US" i="1" dirty="0" smtClean="0"/>
              <a:t>scalability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“10x to 100x” scalability improvement.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Handles bursting traffic.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Asynchronicity</a:t>
            </a:r>
            <a:r>
              <a:rPr lang="en-US" dirty="0" smtClean="0"/>
              <a:t> drives the scalability of Node.js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85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Requests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60310" y="2586251"/>
            <a:ext cx="2498280" cy="1957614"/>
            <a:chOff x="1460310" y="2586251"/>
            <a:chExt cx="2498280" cy="195761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63040" y="2588455"/>
              <a:ext cx="0" cy="195541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958590" y="2588455"/>
              <a:ext cx="0" cy="195541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463040" y="4543865"/>
              <a:ext cx="2495550" cy="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 bwMode="auto">
            <a:xfrm>
              <a:off x="1460310" y="2586251"/>
              <a:ext cx="2497541" cy="232016"/>
            </a:xfrm>
            <a:custGeom>
              <a:avLst/>
              <a:gdLst>
                <a:gd name="connsiteX0" fmla="*/ 0 w 2497541"/>
                <a:gd name="connsiteY0" fmla="*/ 0 h 232016"/>
                <a:gd name="connsiteX1" fmla="*/ 238836 w 2497541"/>
                <a:gd name="connsiteY1" fmla="*/ 232012 h 232016"/>
                <a:gd name="connsiteX2" fmla="*/ 504968 w 2497541"/>
                <a:gd name="connsiteY2" fmla="*/ 6824 h 232016"/>
                <a:gd name="connsiteX3" fmla="*/ 750627 w 2497541"/>
                <a:gd name="connsiteY3" fmla="*/ 225188 h 232016"/>
                <a:gd name="connsiteX4" fmla="*/ 975815 w 2497541"/>
                <a:gd name="connsiteY4" fmla="*/ 13648 h 232016"/>
                <a:gd name="connsiteX5" fmla="*/ 1173708 w 2497541"/>
                <a:gd name="connsiteY5" fmla="*/ 225188 h 232016"/>
                <a:gd name="connsiteX6" fmla="*/ 1392072 w 2497541"/>
                <a:gd name="connsiteY6" fmla="*/ 6824 h 232016"/>
                <a:gd name="connsiteX7" fmla="*/ 1610436 w 2497541"/>
                <a:gd name="connsiteY7" fmla="*/ 225188 h 232016"/>
                <a:gd name="connsiteX8" fmla="*/ 1794681 w 2497541"/>
                <a:gd name="connsiteY8" fmla="*/ 6824 h 232016"/>
                <a:gd name="connsiteX9" fmla="*/ 2006221 w 2497541"/>
                <a:gd name="connsiteY9" fmla="*/ 218364 h 232016"/>
                <a:gd name="connsiteX10" fmla="*/ 2210938 w 2497541"/>
                <a:gd name="connsiteY10" fmla="*/ 6824 h 232016"/>
                <a:gd name="connsiteX11" fmla="*/ 2381535 w 2497541"/>
                <a:gd name="connsiteY11" fmla="*/ 225188 h 232016"/>
                <a:gd name="connsiteX12" fmla="*/ 2497541 w 2497541"/>
                <a:gd name="connsiteY12" fmla="*/ 150125 h 23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7541" h="232016">
                  <a:moveTo>
                    <a:pt x="0" y="0"/>
                  </a:moveTo>
                  <a:cubicBezTo>
                    <a:pt x="77337" y="115437"/>
                    <a:pt x="154675" y="230875"/>
                    <a:pt x="238836" y="232012"/>
                  </a:cubicBezTo>
                  <a:cubicBezTo>
                    <a:pt x="322997" y="233149"/>
                    <a:pt x="419670" y="7961"/>
                    <a:pt x="504968" y="6824"/>
                  </a:cubicBezTo>
                  <a:cubicBezTo>
                    <a:pt x="590266" y="5687"/>
                    <a:pt x="672153" y="224051"/>
                    <a:pt x="750627" y="225188"/>
                  </a:cubicBezTo>
                  <a:cubicBezTo>
                    <a:pt x="829101" y="226325"/>
                    <a:pt x="905302" y="13648"/>
                    <a:pt x="975815" y="13648"/>
                  </a:cubicBezTo>
                  <a:cubicBezTo>
                    <a:pt x="1046328" y="13648"/>
                    <a:pt x="1104332" y="226325"/>
                    <a:pt x="1173708" y="225188"/>
                  </a:cubicBezTo>
                  <a:cubicBezTo>
                    <a:pt x="1243084" y="224051"/>
                    <a:pt x="1319284" y="6824"/>
                    <a:pt x="1392072" y="6824"/>
                  </a:cubicBezTo>
                  <a:cubicBezTo>
                    <a:pt x="1464860" y="6824"/>
                    <a:pt x="1543335" y="225188"/>
                    <a:pt x="1610436" y="225188"/>
                  </a:cubicBezTo>
                  <a:cubicBezTo>
                    <a:pt x="1677537" y="225188"/>
                    <a:pt x="1728717" y="7961"/>
                    <a:pt x="1794681" y="6824"/>
                  </a:cubicBezTo>
                  <a:cubicBezTo>
                    <a:pt x="1860645" y="5687"/>
                    <a:pt x="1936845" y="218364"/>
                    <a:pt x="2006221" y="218364"/>
                  </a:cubicBezTo>
                  <a:cubicBezTo>
                    <a:pt x="2075597" y="218364"/>
                    <a:pt x="2148386" y="5687"/>
                    <a:pt x="2210938" y="6824"/>
                  </a:cubicBezTo>
                  <a:cubicBezTo>
                    <a:pt x="2273490" y="7961"/>
                    <a:pt x="2333768" y="201305"/>
                    <a:pt x="2381535" y="225188"/>
                  </a:cubicBezTo>
                  <a:cubicBezTo>
                    <a:pt x="2429302" y="249071"/>
                    <a:pt x="2463421" y="199598"/>
                    <a:pt x="2497541" y="150125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 bwMode="auto">
          <a:xfrm>
            <a:off x="7178722" y="1778532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178720" y="2575253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178720" y="3371974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178720" y="4168695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2914166" y="3718180"/>
            <a:ext cx="354842" cy="354841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15152" y="3111690"/>
            <a:ext cx="354842" cy="354841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46098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33528 -0.2634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-1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D7FC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D7FC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D7F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58244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8244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28 -0.26343 L 2.29167E-6 -3.7037E-7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6" y="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42539 -0.06667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63" y="-333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33528 -0.03889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9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3" animBg="1"/>
      <p:bldP spid="28" grpId="0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3" grpId="0" animBg="1"/>
      <p:bldP spid="2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Requests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60310" y="2586251"/>
            <a:ext cx="2498280" cy="1957614"/>
            <a:chOff x="1460310" y="2586251"/>
            <a:chExt cx="2498280" cy="195761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63040" y="2588455"/>
              <a:ext cx="0" cy="195541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958590" y="2588455"/>
              <a:ext cx="0" cy="195541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463040" y="4543865"/>
              <a:ext cx="2495550" cy="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 bwMode="auto">
            <a:xfrm>
              <a:off x="1460310" y="2586251"/>
              <a:ext cx="2497541" cy="232016"/>
            </a:xfrm>
            <a:custGeom>
              <a:avLst/>
              <a:gdLst>
                <a:gd name="connsiteX0" fmla="*/ 0 w 2497541"/>
                <a:gd name="connsiteY0" fmla="*/ 0 h 232016"/>
                <a:gd name="connsiteX1" fmla="*/ 238836 w 2497541"/>
                <a:gd name="connsiteY1" fmla="*/ 232012 h 232016"/>
                <a:gd name="connsiteX2" fmla="*/ 504968 w 2497541"/>
                <a:gd name="connsiteY2" fmla="*/ 6824 h 232016"/>
                <a:gd name="connsiteX3" fmla="*/ 750627 w 2497541"/>
                <a:gd name="connsiteY3" fmla="*/ 225188 h 232016"/>
                <a:gd name="connsiteX4" fmla="*/ 975815 w 2497541"/>
                <a:gd name="connsiteY4" fmla="*/ 13648 h 232016"/>
                <a:gd name="connsiteX5" fmla="*/ 1173708 w 2497541"/>
                <a:gd name="connsiteY5" fmla="*/ 225188 h 232016"/>
                <a:gd name="connsiteX6" fmla="*/ 1392072 w 2497541"/>
                <a:gd name="connsiteY6" fmla="*/ 6824 h 232016"/>
                <a:gd name="connsiteX7" fmla="*/ 1610436 w 2497541"/>
                <a:gd name="connsiteY7" fmla="*/ 225188 h 232016"/>
                <a:gd name="connsiteX8" fmla="*/ 1794681 w 2497541"/>
                <a:gd name="connsiteY8" fmla="*/ 6824 h 232016"/>
                <a:gd name="connsiteX9" fmla="*/ 2006221 w 2497541"/>
                <a:gd name="connsiteY9" fmla="*/ 218364 h 232016"/>
                <a:gd name="connsiteX10" fmla="*/ 2210938 w 2497541"/>
                <a:gd name="connsiteY10" fmla="*/ 6824 h 232016"/>
                <a:gd name="connsiteX11" fmla="*/ 2381535 w 2497541"/>
                <a:gd name="connsiteY11" fmla="*/ 225188 h 232016"/>
                <a:gd name="connsiteX12" fmla="*/ 2497541 w 2497541"/>
                <a:gd name="connsiteY12" fmla="*/ 150125 h 23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7541" h="232016">
                  <a:moveTo>
                    <a:pt x="0" y="0"/>
                  </a:moveTo>
                  <a:cubicBezTo>
                    <a:pt x="77337" y="115437"/>
                    <a:pt x="154675" y="230875"/>
                    <a:pt x="238836" y="232012"/>
                  </a:cubicBezTo>
                  <a:cubicBezTo>
                    <a:pt x="322997" y="233149"/>
                    <a:pt x="419670" y="7961"/>
                    <a:pt x="504968" y="6824"/>
                  </a:cubicBezTo>
                  <a:cubicBezTo>
                    <a:pt x="590266" y="5687"/>
                    <a:pt x="672153" y="224051"/>
                    <a:pt x="750627" y="225188"/>
                  </a:cubicBezTo>
                  <a:cubicBezTo>
                    <a:pt x="829101" y="226325"/>
                    <a:pt x="905302" y="13648"/>
                    <a:pt x="975815" y="13648"/>
                  </a:cubicBezTo>
                  <a:cubicBezTo>
                    <a:pt x="1046328" y="13648"/>
                    <a:pt x="1104332" y="226325"/>
                    <a:pt x="1173708" y="225188"/>
                  </a:cubicBezTo>
                  <a:cubicBezTo>
                    <a:pt x="1243084" y="224051"/>
                    <a:pt x="1319284" y="6824"/>
                    <a:pt x="1392072" y="6824"/>
                  </a:cubicBezTo>
                  <a:cubicBezTo>
                    <a:pt x="1464860" y="6824"/>
                    <a:pt x="1543335" y="225188"/>
                    <a:pt x="1610436" y="225188"/>
                  </a:cubicBezTo>
                  <a:cubicBezTo>
                    <a:pt x="1677537" y="225188"/>
                    <a:pt x="1728717" y="7961"/>
                    <a:pt x="1794681" y="6824"/>
                  </a:cubicBezTo>
                  <a:cubicBezTo>
                    <a:pt x="1860645" y="5687"/>
                    <a:pt x="1936845" y="218364"/>
                    <a:pt x="2006221" y="218364"/>
                  </a:cubicBezTo>
                  <a:cubicBezTo>
                    <a:pt x="2075597" y="218364"/>
                    <a:pt x="2148386" y="5687"/>
                    <a:pt x="2210938" y="6824"/>
                  </a:cubicBezTo>
                  <a:cubicBezTo>
                    <a:pt x="2273490" y="7961"/>
                    <a:pt x="2333768" y="201305"/>
                    <a:pt x="2381535" y="225188"/>
                  </a:cubicBezTo>
                  <a:cubicBezTo>
                    <a:pt x="2429302" y="249071"/>
                    <a:pt x="2463421" y="199598"/>
                    <a:pt x="2497541" y="150125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 bwMode="auto">
          <a:xfrm>
            <a:off x="7178722" y="1778532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178720" y="2575253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178720" y="3371974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178720" y="4168695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2914166" y="3718180"/>
            <a:ext cx="354842" cy="354841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15152" y="3111690"/>
            <a:ext cx="354842" cy="354841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263508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33528 -0.2634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-1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58244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8244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28 -0.26343 L 2.29167E-6 -3.7037E-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6" y="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D7FC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D7F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D7F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33528 -0.26343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-1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9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9" presetClass="emph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28 -0.26343 L 3.33333E-6 -3.7037E-7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32" y="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42539 -0.06667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63" y="-3333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33528 -0.03889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9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9" presetClass="emph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539 -0.06667 L 2.08333E-7 3.7037E-7 " pathEditMode="relative" rAng="0" ptsTypes="AA">
                                      <p:cBhvr>
                                        <p:cTn id="1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28" y="3333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42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28 -0.03889 L 0.33528 0.0787 " pathEditMode="relative" rAng="0" ptsTypes="AA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  <p:bldP spid="24" grpId="7" animBg="1"/>
      <p:bldP spid="24" grpId="8" animBg="1"/>
      <p:bldP spid="24" grpId="9" animBg="1"/>
      <p:bldP spid="24" grpId="10" animBg="1"/>
      <p:bldP spid="24" grpId="11" animBg="1"/>
      <p:bldP spid="23" grpId="0" animBg="1"/>
      <p:bldP spid="23" grpId="1" animBg="1"/>
      <p:bldP spid="23" grpId="2" animBg="1"/>
      <p:bldP spid="23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8" y="1197321"/>
            <a:ext cx="11922761" cy="472450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question that is always asked:</a:t>
            </a:r>
          </a:p>
          <a:p>
            <a:endParaRPr lang="en-US" dirty="0"/>
          </a:p>
          <a:p>
            <a:r>
              <a:rPr lang="en-US" dirty="0" smtClean="0"/>
              <a:t>	Why not just increase the </a:t>
            </a:r>
            <a:r>
              <a:rPr lang="en-US" dirty="0" err="1" smtClean="0"/>
              <a:t>threadpool</a:t>
            </a:r>
            <a:r>
              <a:rPr lang="en-US" dirty="0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160" y="289511"/>
            <a:ext cx="45720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09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!= Parallel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36576" y="1268964"/>
            <a:ext cx="8518849" cy="4993934"/>
            <a:chOff x="1836576" y="1268964"/>
            <a:chExt cx="8518849" cy="4993934"/>
          </a:xfrm>
        </p:grpSpPr>
        <p:sp>
          <p:nvSpPr>
            <p:cNvPr id="8" name="Oval 7"/>
            <p:cNvSpPr/>
            <p:nvPr/>
          </p:nvSpPr>
          <p:spPr bwMode="auto">
            <a:xfrm>
              <a:off x="1836576" y="1268964"/>
              <a:ext cx="8518849" cy="4993934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 smtClean="0">
                  <a:solidFill>
                    <a:schemeClr val="bg2"/>
                  </a:solidFill>
                </a:rPr>
                <a:t>Concurrent</a:t>
              </a:r>
              <a:endParaRPr lang="en-US" sz="3200" dirty="0">
                <a:solidFill>
                  <a:schemeClr val="bg2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667226" y="2510110"/>
              <a:ext cx="6869488" cy="3200400"/>
              <a:chOff x="2667226" y="2510110"/>
              <a:chExt cx="6869488" cy="32004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667226" y="2510110"/>
                <a:ext cx="3200400" cy="3200400"/>
                <a:chOff x="0" y="439322"/>
                <a:chExt cx="2764610" cy="278299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0" y="439322"/>
                  <a:ext cx="2764610" cy="2782990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5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5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/>
                </a:fontRef>
              </p:style>
            </p:sp>
            <p:sp>
              <p:nvSpPr>
                <p:cNvPr id="9" name="Oval 4"/>
                <p:cNvSpPr/>
                <p:nvPr/>
              </p:nvSpPr>
              <p:spPr>
                <a:xfrm>
                  <a:off x="404868" y="846881"/>
                  <a:ext cx="1954874" cy="196787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spcFirstLastPara="0" vert="horz" wrap="square" lIns="93919" tIns="21590" rIns="93919" bIns="21590" numCol="1" spcCol="1270" anchor="t" anchorCtr="0">
                  <a:noAutofit/>
                </a:bodyPr>
                <a:lstStyle/>
                <a:p>
                  <a:pPr lvl="0" algn="ctr" defTabSz="7556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700" kern="1200" dirty="0" smtClean="0"/>
                    <a:t>Asynchronous</a:t>
                  </a:r>
                  <a:endParaRPr lang="en-US" sz="1700" kern="1200" dirty="0"/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6336314" y="2510110"/>
                <a:ext cx="3200400" cy="3200400"/>
                <a:chOff x="6511325" y="2426545"/>
                <a:chExt cx="3200400" cy="3200400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6511325" y="2426545"/>
                  <a:ext cx="3200400" cy="3200400"/>
                  <a:chOff x="3157989" y="2202872"/>
                  <a:chExt cx="1706591" cy="698200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3157989" y="2202872"/>
                    <a:ext cx="1706591" cy="698200"/>
                  </a:xfrm>
                  <a:prstGeom prst="ellipse">
                    <a:avLst/>
                  </a:prstGeom>
                  <a:solidFill>
                    <a:srgbClr val="FF0000">
                      <a:alpha val="50000"/>
                    </a:srgbClr>
                  </a:solidFill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rgbClr r="0" g="0" b="0"/>
                  </a:fillRef>
                  <a:effectRef idx="0">
                    <a:schemeClr val="accent1">
                      <a:alpha val="5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/>
                  </a:fontRef>
                </p:style>
              </p:sp>
              <p:sp>
                <p:nvSpPr>
                  <p:cNvPr id="15" name="Oval 4"/>
                  <p:cNvSpPr/>
                  <p:nvPr/>
                </p:nvSpPr>
                <p:spPr>
                  <a:xfrm>
                    <a:off x="3407913" y="2305121"/>
                    <a:ext cx="1206743" cy="493702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spcFirstLastPara="0" vert="horz" wrap="square" lIns="93919" tIns="21590" rIns="93919" bIns="21590" numCol="1" spcCol="1270" anchor="t" anchorCtr="0">
                    <a:noAutofit/>
                  </a:bodyPr>
                  <a:lstStyle/>
                  <a:p>
                    <a:pPr lvl="0" algn="ctr" defTabSz="7556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700" kern="1200" dirty="0" smtClean="0"/>
                      <a:t>Multithreaded</a:t>
                    </a:r>
                    <a:endParaRPr lang="en-US" sz="1700" kern="1200" dirty="0"/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258230" y="3677645"/>
                  <a:ext cx="1706591" cy="698200"/>
                  <a:chOff x="3157989" y="2202872"/>
                  <a:chExt cx="1706591" cy="698200"/>
                </a:xfrm>
              </p:grpSpPr>
              <p:sp>
                <p:nvSpPr>
                  <p:cNvPr id="11" name="Oval 10"/>
                  <p:cNvSpPr/>
                  <p:nvPr/>
                </p:nvSpPr>
                <p:spPr>
                  <a:xfrm>
                    <a:off x="3157989" y="2202872"/>
                    <a:ext cx="1706591" cy="698200"/>
                  </a:xfrm>
                  <a:prstGeom prst="ellipse">
                    <a:avLst/>
                  </a:prstGeom>
                  <a:solidFill>
                    <a:srgbClr val="FF0000">
                      <a:alpha val="50000"/>
                    </a:srgbClr>
                  </a:solidFill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rgbClr r="0" g="0" b="0"/>
                  </a:fillRef>
                  <a:effectRef idx="0">
                    <a:schemeClr val="accent1">
                      <a:alpha val="5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/>
                  </a:fontRef>
                </p:style>
              </p:sp>
              <p:sp>
                <p:nvSpPr>
                  <p:cNvPr id="12" name="Oval 4"/>
                  <p:cNvSpPr/>
                  <p:nvPr/>
                </p:nvSpPr>
                <p:spPr>
                  <a:xfrm>
                    <a:off x="3407913" y="2305121"/>
                    <a:ext cx="1206743" cy="493702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spcFirstLastPara="0" vert="horz" wrap="square" lIns="93919" tIns="21590" rIns="93919" bIns="21590" numCol="1" spcCol="1270" anchor="ctr" anchorCtr="0">
                    <a:noAutofit/>
                  </a:bodyPr>
                  <a:lstStyle/>
                  <a:p>
                    <a:pPr lvl="0" algn="ctr" defTabSz="7556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700" kern="1200" dirty="0" smtClean="0"/>
                      <a:t>Parallel</a:t>
                    </a:r>
                    <a:endParaRPr lang="en-US" sz="1700" kern="1200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9152868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crosoft">
  <a:themeElements>
    <a:clrScheme name="Custom 1">
      <a:dk1>
        <a:srgbClr val="505050"/>
      </a:dk1>
      <a:lt1>
        <a:srgbClr val="FFFFFF"/>
      </a:lt1>
      <a:dk2>
        <a:srgbClr val="00518E"/>
      </a:dk2>
      <a:lt2>
        <a:srgbClr val="9DD7FC"/>
      </a:lt2>
      <a:accent1>
        <a:srgbClr val="0072C6"/>
      </a:accent1>
      <a:accent2>
        <a:srgbClr val="258244"/>
      </a:accent2>
      <a:accent3>
        <a:srgbClr val="F15628"/>
      </a:accent3>
      <a:accent4>
        <a:srgbClr val="442359"/>
      </a:accent4>
      <a:accent5>
        <a:srgbClr val="B4009E"/>
      </a:accent5>
      <a:accent6>
        <a:srgbClr val="F47836"/>
      </a:accent6>
      <a:hlink>
        <a:srgbClr val="00518E"/>
      </a:hlink>
      <a:folHlink>
        <a:srgbClr val="00518E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2.xml><?xml version="1.0" encoding="utf-8"?>
<a:theme xmlns:a="http://schemas.openxmlformats.org/drawingml/2006/main" name="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</Template>
  <TotalTime>11502</TotalTime>
  <Words>3046</Words>
  <Application>Microsoft Office PowerPoint</Application>
  <PresentationFormat>Widescreen</PresentationFormat>
  <Paragraphs>475</Paragraphs>
  <Slides>43</Slides>
  <Notes>34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Consolas</vt:lpstr>
      <vt:lpstr>Segoe UI</vt:lpstr>
      <vt:lpstr>Segoe UI Light</vt:lpstr>
      <vt:lpstr>Wingdings</vt:lpstr>
      <vt:lpstr>Microsoft</vt:lpstr>
      <vt:lpstr>VS11_Beta_Template_Dark_16x9</vt:lpstr>
      <vt:lpstr>1_VS11_Beta_Template_Dark_16x9</vt:lpstr>
      <vt:lpstr>Intro to Async on ASP.NET</vt:lpstr>
      <vt:lpstr>Who is this guy?</vt:lpstr>
      <vt:lpstr>PowerPoint Presentation</vt:lpstr>
      <vt:lpstr>Asynchronous Requests</vt:lpstr>
      <vt:lpstr>Benefits of Asynchronicity</vt:lpstr>
      <vt:lpstr>Synchronous Requests</vt:lpstr>
      <vt:lpstr>Asynchronous Requests</vt:lpstr>
      <vt:lpstr>The Question</vt:lpstr>
      <vt:lpstr>Asynchronous != Parallel</vt:lpstr>
      <vt:lpstr>Why Didn’t We Have Async Already?</vt:lpstr>
      <vt:lpstr>A (Brief) History of Asynchronous ASP.NET</vt:lpstr>
      <vt:lpstr>What about Node.js?</vt:lpstr>
      <vt:lpstr>What Asynchronicity Doesn’t Do</vt:lpstr>
      <vt:lpstr>What Asynchronicity Doesn’t Do</vt:lpstr>
      <vt:lpstr>What Asynchronicity Doesn’t Do</vt:lpstr>
      <vt:lpstr>What Asynchronicity Doesn’t Do</vt:lpstr>
      <vt:lpstr>Async and Await</vt:lpstr>
      <vt:lpstr>Introduction to Async</vt:lpstr>
      <vt:lpstr>Introduction to Async</vt:lpstr>
      <vt:lpstr>Introduction to Async</vt:lpstr>
      <vt:lpstr>Introduction to Async</vt:lpstr>
      <vt:lpstr>Introduction to Async</vt:lpstr>
      <vt:lpstr>Introduction to Async</vt:lpstr>
      <vt:lpstr>Introduction to Async</vt:lpstr>
      <vt:lpstr>Async/await on ASP.NET</vt:lpstr>
      <vt:lpstr>ASP.NET Requirements and Settings</vt:lpstr>
      <vt:lpstr>Other Useful Settings</vt:lpstr>
      <vt:lpstr>Aborting ASP.NET Requests</vt:lpstr>
      <vt:lpstr>Parallelism and Background Threads</vt:lpstr>
      <vt:lpstr>Fake Asynchronous Methods</vt:lpstr>
      <vt:lpstr>Gotchas</vt:lpstr>
      <vt:lpstr>ASP.NET SynchronizationContext</vt:lpstr>
      <vt:lpstr>Thread-Local State</vt:lpstr>
      <vt:lpstr>Returning Early</vt:lpstr>
      <vt:lpstr>Returning Early</vt:lpstr>
      <vt:lpstr>Main Loop</vt:lpstr>
      <vt:lpstr>Framework/Library Support</vt:lpstr>
      <vt:lpstr>Newer Development: Full Async Support</vt:lpstr>
      <vt:lpstr>Newer Development: Full Async Support</vt:lpstr>
      <vt:lpstr>ASP.NET MVC: Partial Async Support</vt:lpstr>
      <vt:lpstr>ASP.NET WebForms</vt:lpstr>
      <vt:lpstr>ASP.NET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Async</dc:title>
  <dc:creator>Stephen Cleary</dc:creator>
  <cp:lastModifiedBy>Stephen Cleary</cp:lastModifiedBy>
  <cp:revision>255</cp:revision>
  <dcterms:created xsi:type="dcterms:W3CDTF">2013-02-28T01:41:02Z</dcterms:created>
  <dcterms:modified xsi:type="dcterms:W3CDTF">2014-03-22T19:33:40Z</dcterms:modified>
</cp:coreProperties>
</file>