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1" r:id="rId3"/>
    <p:sldId id="263" r:id="rId4"/>
    <p:sldId id="257" r:id="rId5"/>
    <p:sldId id="265" r:id="rId6"/>
    <p:sldId id="262" r:id="rId7"/>
    <p:sldId id="264" r:id="rId8"/>
    <p:sldId id="266" r:id="rId9"/>
    <p:sldId id="267" r:id="rId10"/>
    <p:sldId id="269" r:id="rId11"/>
    <p:sldId id="270" r:id="rId12"/>
    <p:sldId id="268"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83">
          <p15:clr>
            <a:srgbClr val="A4A3A4"/>
          </p15:clr>
        </p15:guide>
        <p15:guide id="2" orient="horz" pos="245">
          <p15:clr>
            <a:srgbClr val="A4A3A4"/>
          </p15:clr>
        </p15:guide>
        <p15:guide id="3" pos="5532">
          <p15:clr>
            <a:srgbClr val="A4A3A4"/>
          </p15:clr>
        </p15:guide>
        <p15:guide id="4" pos="22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varScale="1">
        <p:scale>
          <a:sx n="154" d="100"/>
          <a:sy n="154" d="100"/>
        </p:scale>
        <p:origin x="366" y="126"/>
      </p:cViewPr>
      <p:guideLst>
        <p:guide orient="horz" pos="2983"/>
        <p:guide orient="horz" pos="245"/>
        <p:guide pos="5532"/>
        <p:guide pos="223"/>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EC1AD-EC8E-4EFD-9D12-2F127671C984}" type="datetimeFigureOut">
              <a:rPr lang="en-US" smtClean="0"/>
              <a:t>5/15/2015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1A07C-3A66-47E1-899E-1299205EFAD7}" type="slidenum">
              <a:rPr lang="en-US" smtClean="0"/>
              <a:t>‹#›</a:t>
            </a:fld>
            <a:endParaRPr lang="en-US"/>
          </a:p>
        </p:txBody>
      </p:sp>
    </p:spTree>
    <p:extLst>
      <p:ext uri="{BB962C8B-B14F-4D97-AF65-F5344CB8AC3E}">
        <p14:creationId xmlns:p14="http://schemas.microsoft.com/office/powerpoint/2010/main" val="11475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 </a:t>
            </a:r>
            <a:r>
              <a:rPr lang="en-US" dirty="0" err="1" smtClean="0"/>
              <a:t>Hoerster</a:t>
            </a:r>
            <a:r>
              <a:rPr lang="en-US" dirty="0" smtClean="0"/>
              <a:t> also works for Confluence; he spoke yesterday on </a:t>
            </a:r>
            <a:r>
              <a:rPr lang="en-US" dirty="0"/>
              <a:t>Mongo </a:t>
            </a:r>
            <a:r>
              <a:rPr lang="en-US" dirty="0" smtClean="0"/>
              <a:t>Baseball.NET.</a:t>
            </a:r>
            <a:endParaRPr lang="en-US" dirty="0"/>
          </a:p>
        </p:txBody>
      </p:sp>
      <p:sp>
        <p:nvSpPr>
          <p:cNvPr id="4" name="Slide Number Placeholder 3"/>
          <p:cNvSpPr>
            <a:spLocks noGrp="1"/>
          </p:cNvSpPr>
          <p:nvPr>
            <p:ph type="sldNum" sz="quarter" idx="10"/>
          </p:nvPr>
        </p:nvSpPr>
        <p:spPr/>
        <p:txBody>
          <a:bodyPr/>
          <a:lstStyle/>
          <a:p>
            <a:fld id="{6571A07C-3A66-47E1-899E-1299205EFAD7}" type="slidenum">
              <a:rPr lang="en-US" smtClean="0"/>
              <a:t>2</a:t>
            </a:fld>
            <a:endParaRPr lang="en-US"/>
          </a:p>
        </p:txBody>
      </p:sp>
    </p:spTree>
    <p:extLst>
      <p:ext uri="{BB962C8B-B14F-4D97-AF65-F5344CB8AC3E}">
        <p14:creationId xmlns:p14="http://schemas.microsoft.com/office/powerpoint/2010/main" val="416283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have a secret goal to kill the event stream feed with too many viewers. So tell your tweeps that you’re in this totally awesome presentation by this real radical dude. Or the equivalent for your generation.</a:t>
            </a:r>
            <a:endParaRPr lang="en-US" dirty="0"/>
          </a:p>
        </p:txBody>
      </p:sp>
      <p:sp>
        <p:nvSpPr>
          <p:cNvPr id="4" name="Slide Number Placeholder 3"/>
          <p:cNvSpPr>
            <a:spLocks noGrp="1"/>
          </p:cNvSpPr>
          <p:nvPr>
            <p:ph type="sldNum" sz="quarter" idx="10"/>
          </p:nvPr>
        </p:nvSpPr>
        <p:spPr/>
        <p:txBody>
          <a:bodyPr/>
          <a:lstStyle/>
          <a:p>
            <a:fld id="{6571A07C-3A66-47E1-899E-1299205EFAD7}" type="slidenum">
              <a:rPr lang="en-US" smtClean="0"/>
              <a:t>3</a:t>
            </a:fld>
            <a:endParaRPr lang="en-US"/>
          </a:p>
        </p:txBody>
      </p:sp>
    </p:spTree>
    <p:extLst>
      <p:ext uri="{BB962C8B-B14F-4D97-AF65-F5344CB8AC3E}">
        <p14:creationId xmlns:p14="http://schemas.microsoft.com/office/powerpoint/2010/main" val="569987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MVP_Logo_Preferred_Cyan300_CMYK.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10848" y="3830003"/>
            <a:ext cx="578117" cy="915352"/>
          </a:xfrm>
          <a:prstGeom prst="rect">
            <a:avLst/>
          </a:prstGeom>
        </p:spPr>
      </p:pic>
      <p:pic>
        <p:nvPicPr>
          <p:cNvPr id="13" name="Picture 12" descr="MSFT_logo_rgb_C-Wht.pd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58782" y="293453"/>
            <a:ext cx="1041943" cy="383220"/>
          </a:xfrm>
          <a:prstGeom prst="rect">
            <a:avLst/>
          </a:prstGeom>
        </p:spPr>
      </p:pic>
    </p:spTree>
    <p:extLst>
      <p:ext uri="{BB962C8B-B14F-4D97-AF65-F5344CB8AC3E}">
        <p14:creationId xmlns:p14="http://schemas.microsoft.com/office/powerpoint/2010/main" val="160709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ne Column No Subhead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013" y="0"/>
            <a:ext cx="7631747" cy="1137920"/>
          </a:xfrm>
          <a:prstGeom prst="rect">
            <a:avLst/>
          </a:prstGeom>
        </p:spPr>
        <p:txBody>
          <a:bodyPr lIns="0" tIns="0" rIns="0" bIns="0" anchor="ctr" anchorCtr="0"/>
          <a:lstStyle>
            <a:lvl1pPr algn="l">
              <a:defRPr sz="35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5600" y="1148081"/>
            <a:ext cx="8456930" cy="3423919"/>
          </a:xfrm>
          <a:prstGeom prst="rect">
            <a:avLst/>
          </a:prstGeom>
        </p:spPr>
        <p:txBody>
          <a:bodyPr lIns="0" tIns="91440" rIns="0" bIns="91440"/>
          <a:lstStyle>
            <a:lvl1pPr>
              <a:defRPr sz="22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MSFT_logo_rgb_C-Wht.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58782" y="4665743"/>
            <a:ext cx="1041943" cy="383220"/>
          </a:xfrm>
          <a:prstGeom prst="rect">
            <a:avLst/>
          </a:prstGeom>
        </p:spPr>
      </p:pic>
      <p:pic>
        <p:nvPicPr>
          <p:cNvPr id="8" name="Picture 7" descr="MVP_Logo_Preferred_Cyan300_CMYK.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88251" y="182563"/>
            <a:ext cx="500714" cy="792797"/>
          </a:xfrm>
          <a:prstGeom prst="rect">
            <a:avLst/>
          </a:prstGeom>
        </p:spPr>
      </p:pic>
    </p:spTree>
    <p:extLst>
      <p:ext uri="{BB962C8B-B14F-4D97-AF65-F5344CB8AC3E}">
        <p14:creationId xmlns:p14="http://schemas.microsoft.com/office/powerpoint/2010/main" val="356524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Subhea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148080"/>
            <a:ext cx="8422640" cy="544037"/>
          </a:xfrm>
          <a:prstGeom prst="rect">
            <a:avLst/>
          </a:prstGeom>
        </p:spPr>
        <p:txBody>
          <a:bodyPr lIns="0" rIns="0" anchor="ctr" anchorCtr="0"/>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0" name="Picture 9" descr="MSFT_logo_rgb_C-Wht.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58782" y="4665743"/>
            <a:ext cx="1041943" cy="383220"/>
          </a:xfrm>
          <a:prstGeom prst="rect">
            <a:avLst/>
          </a:prstGeom>
        </p:spPr>
      </p:pic>
      <p:pic>
        <p:nvPicPr>
          <p:cNvPr id="11" name="Picture 10" descr="MVP_Logo_Preferred_Cyan300_CMYK.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88251" y="182563"/>
            <a:ext cx="500714" cy="792797"/>
          </a:xfrm>
          <a:prstGeom prst="rect">
            <a:avLst/>
          </a:prstGeom>
        </p:spPr>
      </p:pic>
      <p:sp>
        <p:nvSpPr>
          <p:cNvPr id="12" name="Title 1"/>
          <p:cNvSpPr>
            <a:spLocks noGrp="1"/>
          </p:cNvSpPr>
          <p:nvPr>
            <p:ph type="title"/>
          </p:nvPr>
        </p:nvSpPr>
        <p:spPr>
          <a:xfrm>
            <a:off x="354013" y="0"/>
            <a:ext cx="7631747" cy="1137920"/>
          </a:xfrm>
          <a:prstGeom prst="rect">
            <a:avLst/>
          </a:prstGeom>
        </p:spPr>
        <p:txBody>
          <a:bodyPr lIns="0" tIns="0" rIns="0" bIns="0" anchor="ctr" anchorCtr="0"/>
          <a:lstStyle>
            <a:lvl1pPr algn="l">
              <a:defRPr sz="3500">
                <a:solidFill>
                  <a:srgbClr val="FFFFFF"/>
                </a:solidFill>
              </a:defRPr>
            </a:lvl1pPr>
          </a:lstStyle>
          <a:p>
            <a:r>
              <a:rPr lang="en-US" smtClean="0"/>
              <a:t>Click to edit Master title style</a:t>
            </a:r>
            <a:endParaRPr lang="en-US" dirty="0"/>
          </a:p>
        </p:txBody>
      </p:sp>
      <p:sp>
        <p:nvSpPr>
          <p:cNvPr id="14" name="Content Placeholder 2"/>
          <p:cNvSpPr>
            <a:spLocks noGrp="1"/>
          </p:cNvSpPr>
          <p:nvPr>
            <p:ph idx="10"/>
          </p:nvPr>
        </p:nvSpPr>
        <p:spPr>
          <a:xfrm>
            <a:off x="355600" y="1696720"/>
            <a:ext cx="8456930" cy="2875280"/>
          </a:xfrm>
          <a:prstGeom prst="rect">
            <a:avLst/>
          </a:prstGeom>
        </p:spPr>
        <p:txBody>
          <a:bodyPr lIns="0" tIns="91440" rIns="0" bIns="91440"/>
          <a:lstStyle>
            <a:lvl1pPr>
              <a:defRPr sz="22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40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wo Column No Subhead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013" y="0"/>
            <a:ext cx="7631747" cy="1137920"/>
          </a:xfrm>
          <a:prstGeom prst="rect">
            <a:avLst/>
          </a:prstGeom>
        </p:spPr>
        <p:txBody>
          <a:bodyPr lIns="0" tIns="0" rIns="0" bIns="0" anchor="ctr" anchorCtr="0"/>
          <a:lstStyle>
            <a:lvl1pPr algn="l">
              <a:defRPr sz="35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5600" y="1148081"/>
            <a:ext cx="4206240" cy="3423919"/>
          </a:xfrm>
          <a:prstGeom prst="rect">
            <a:avLst/>
          </a:prstGeom>
        </p:spPr>
        <p:txBody>
          <a:bodyPr lIns="0" tIns="91440" rIns="0" bIns="91440"/>
          <a:lstStyle>
            <a:lvl1pPr>
              <a:defRPr sz="22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MSFT_logo_rgb_C-Wht.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58782" y="4665743"/>
            <a:ext cx="1041943" cy="383220"/>
          </a:xfrm>
          <a:prstGeom prst="rect">
            <a:avLst/>
          </a:prstGeom>
        </p:spPr>
      </p:pic>
      <p:pic>
        <p:nvPicPr>
          <p:cNvPr id="8" name="Picture 7" descr="MVP_Logo_Preferred_Cyan300_CMYK.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88251" y="182563"/>
            <a:ext cx="500714" cy="792797"/>
          </a:xfrm>
          <a:prstGeom prst="rect">
            <a:avLst/>
          </a:prstGeom>
        </p:spPr>
      </p:pic>
      <p:sp>
        <p:nvSpPr>
          <p:cNvPr id="6" name="Content Placeholder 2"/>
          <p:cNvSpPr>
            <a:spLocks noGrp="1"/>
          </p:cNvSpPr>
          <p:nvPr>
            <p:ph idx="10"/>
          </p:nvPr>
        </p:nvSpPr>
        <p:spPr>
          <a:xfrm>
            <a:off x="4744720" y="1148081"/>
            <a:ext cx="4206240" cy="3423919"/>
          </a:xfrm>
          <a:prstGeom prst="rect">
            <a:avLst/>
          </a:prstGeom>
        </p:spPr>
        <p:txBody>
          <a:bodyPr lIns="0" tIns="91440" rIns="0" bIns="91440"/>
          <a:lstStyle>
            <a:lvl1pPr>
              <a:defRPr sz="22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035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Subhea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148080"/>
            <a:ext cx="4206240" cy="544037"/>
          </a:xfrm>
          <a:prstGeom prst="rect">
            <a:avLst/>
          </a:prstGeom>
        </p:spPr>
        <p:txBody>
          <a:bodyPr lIns="0" rIns="0" anchor="ctr" anchorCtr="0"/>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0" name="Picture 9" descr="MSFT_logo_rgb_C-Wht.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58782" y="4665743"/>
            <a:ext cx="1041943" cy="383220"/>
          </a:xfrm>
          <a:prstGeom prst="rect">
            <a:avLst/>
          </a:prstGeom>
        </p:spPr>
      </p:pic>
      <p:pic>
        <p:nvPicPr>
          <p:cNvPr id="11" name="Picture 10" descr="MVP_Logo_Preferred_Cyan300_CMYK.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88251" y="182563"/>
            <a:ext cx="500714" cy="792797"/>
          </a:xfrm>
          <a:prstGeom prst="rect">
            <a:avLst/>
          </a:prstGeom>
        </p:spPr>
      </p:pic>
      <p:sp>
        <p:nvSpPr>
          <p:cNvPr id="12" name="Title 1"/>
          <p:cNvSpPr>
            <a:spLocks noGrp="1"/>
          </p:cNvSpPr>
          <p:nvPr>
            <p:ph type="title"/>
          </p:nvPr>
        </p:nvSpPr>
        <p:spPr>
          <a:xfrm>
            <a:off x="354013" y="0"/>
            <a:ext cx="7631747" cy="1137920"/>
          </a:xfrm>
          <a:prstGeom prst="rect">
            <a:avLst/>
          </a:prstGeom>
        </p:spPr>
        <p:txBody>
          <a:bodyPr lIns="0" tIns="0" rIns="0" bIns="0" anchor="ctr" anchorCtr="0"/>
          <a:lstStyle>
            <a:lvl1pPr algn="l">
              <a:defRPr sz="3500">
                <a:solidFill>
                  <a:srgbClr val="FFFFFF"/>
                </a:solidFill>
              </a:defRPr>
            </a:lvl1pPr>
          </a:lstStyle>
          <a:p>
            <a:r>
              <a:rPr lang="en-US" smtClean="0"/>
              <a:t>Click to edit Master title style</a:t>
            </a:r>
            <a:endParaRPr lang="en-US" dirty="0"/>
          </a:p>
        </p:txBody>
      </p:sp>
      <p:sp>
        <p:nvSpPr>
          <p:cNvPr id="14" name="Content Placeholder 2"/>
          <p:cNvSpPr>
            <a:spLocks noGrp="1"/>
          </p:cNvSpPr>
          <p:nvPr>
            <p:ph idx="10"/>
          </p:nvPr>
        </p:nvSpPr>
        <p:spPr>
          <a:xfrm>
            <a:off x="355600" y="1696720"/>
            <a:ext cx="4206240" cy="2875280"/>
          </a:xfrm>
          <a:prstGeom prst="rect">
            <a:avLst/>
          </a:prstGeom>
        </p:spPr>
        <p:txBody>
          <a:bodyPr lIns="0" tIns="91440" rIns="0" bIns="91440"/>
          <a:lstStyle>
            <a:lvl1pPr>
              <a:defRPr sz="22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2"/>
          </p:nvPr>
        </p:nvSpPr>
        <p:spPr>
          <a:xfrm>
            <a:off x="4744720" y="1148080"/>
            <a:ext cx="4206240" cy="544037"/>
          </a:xfrm>
          <a:prstGeom prst="rect">
            <a:avLst/>
          </a:prstGeom>
        </p:spPr>
        <p:txBody>
          <a:bodyPr lIns="0" rIns="0" anchor="ctr" anchorCtr="0"/>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2"/>
          <p:cNvSpPr>
            <a:spLocks noGrp="1"/>
          </p:cNvSpPr>
          <p:nvPr>
            <p:ph idx="13"/>
          </p:nvPr>
        </p:nvSpPr>
        <p:spPr>
          <a:xfrm>
            <a:off x="4744720" y="1706880"/>
            <a:ext cx="4206240" cy="2865120"/>
          </a:xfrm>
          <a:prstGeom prst="rect">
            <a:avLst/>
          </a:prstGeom>
        </p:spPr>
        <p:txBody>
          <a:bodyPr lIns="0" tIns="91440" rIns="0" bIns="91440"/>
          <a:lstStyle>
            <a:lvl1pPr>
              <a:defRPr sz="22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7675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87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blog.stephencleary.com/2013/01/async-oop-0-introduction.html" TargetMode="External"/><Relationship Id="rId2" Type="http://schemas.openxmlformats.org/officeDocument/2006/relationships/hyperlink" Target="http://msdn.microsoft.com/en-us/library/hh873175.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tephencleary.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www.mypassionfor.ne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3853" y="3952240"/>
            <a:ext cx="2845117" cy="792480"/>
          </a:xfrm>
          <a:prstGeom prst="rect">
            <a:avLst/>
          </a:prstGeom>
        </p:spPr>
        <p:txBody>
          <a:bodyPr lIns="0" tIns="0" rIns="0" bIns="0"/>
          <a:lstStyle>
            <a:lvl1pPr marL="0" indent="0" algn="l" defTabSz="457200" rtl="0" eaLnBrk="1" latinLnBrk="0" hangingPunct="1">
              <a:spcBef>
                <a:spcPct val="20000"/>
              </a:spcBef>
              <a:buFont typeface="Arial"/>
              <a:buNone/>
              <a:defRPr sz="2000" kern="1200">
                <a:solidFill>
                  <a:srgbClr val="FFFFFF"/>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spcBef>
                <a:spcPts val="0"/>
              </a:spcBef>
              <a:defRPr/>
            </a:pPr>
            <a:r>
              <a:rPr lang="en-US" sz="1800" dirty="0" smtClean="0">
                <a:latin typeface="+mn-lt"/>
              </a:rPr>
              <a:t>Surviving </a:t>
            </a:r>
            <a:r>
              <a:rPr lang="en-US" sz="1800" dirty="0">
                <a:latin typeface="+mn-lt"/>
              </a:rPr>
              <a:t>in an </a:t>
            </a:r>
            <a:r>
              <a:rPr lang="en-US" sz="1800" dirty="0" err="1">
                <a:latin typeface="+mn-lt"/>
              </a:rPr>
              <a:t>Async</a:t>
            </a:r>
            <a:r>
              <a:rPr lang="en-US" sz="1800" dirty="0">
                <a:latin typeface="+mn-lt"/>
              </a:rPr>
              <a:t>-First Development </a:t>
            </a:r>
            <a:r>
              <a:rPr lang="en-US" sz="1800" dirty="0" smtClean="0">
                <a:latin typeface="+mn-lt"/>
              </a:rPr>
              <a:t>World</a:t>
            </a:r>
            <a:r>
              <a:rPr lang="en-US" sz="1800" b="0" kern="1200" dirty="0" smtClean="0">
                <a:solidFill>
                  <a:srgbClr val="FFFFFF"/>
                </a:solidFill>
                <a:latin typeface="+mn-lt"/>
              </a:rPr>
              <a:t/>
            </a:r>
            <a:br>
              <a:rPr lang="en-US" sz="1800" b="0" kern="1200" dirty="0" smtClean="0">
                <a:solidFill>
                  <a:srgbClr val="FFFFFF"/>
                </a:solidFill>
                <a:latin typeface="+mn-lt"/>
              </a:rPr>
            </a:br>
            <a:r>
              <a:rPr lang="en-US" sz="1800" dirty="0" smtClean="0"/>
              <a:t>Stephen Cleary</a:t>
            </a:r>
            <a:br>
              <a:rPr lang="en-US" sz="1800" dirty="0" smtClean="0"/>
            </a:br>
            <a:r>
              <a:rPr lang="en-US" sz="1800" dirty="0" smtClean="0"/>
              <a:t>May 15, 2015</a:t>
            </a:r>
          </a:p>
        </p:txBody>
      </p:sp>
      <p:sp>
        <p:nvSpPr>
          <p:cNvPr id="6" name="Subtitle 2"/>
          <p:cNvSpPr txBox="1">
            <a:spLocks/>
          </p:cNvSpPr>
          <p:nvPr/>
        </p:nvSpPr>
        <p:spPr>
          <a:xfrm>
            <a:off x="343853" y="2900205"/>
            <a:ext cx="2845117" cy="462755"/>
          </a:xfrm>
          <a:prstGeom prst="rect">
            <a:avLst/>
          </a:prstGeom>
        </p:spPr>
        <p:txBody>
          <a:bodyPr lIns="0" tIns="0" rIns="0" bIns="0"/>
          <a:lstStyle>
            <a:lvl1pPr marL="0" indent="0" algn="l" defTabSz="457200" rtl="0" eaLnBrk="1" latinLnBrk="0" hangingPunct="1">
              <a:spcBef>
                <a:spcPct val="20000"/>
              </a:spcBef>
              <a:buFont typeface="Arial"/>
              <a:buNone/>
              <a:defRPr sz="2000" kern="1200">
                <a:solidFill>
                  <a:srgbClr val="FFFFFF"/>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2500" dirty="0" smtClean="0"/>
              <a:t>May 14 – 15, 2015</a:t>
            </a:r>
          </a:p>
        </p:txBody>
      </p:sp>
      <p:sp>
        <p:nvSpPr>
          <p:cNvPr id="7" name="Title 1"/>
          <p:cNvSpPr txBox="1">
            <a:spLocks/>
          </p:cNvSpPr>
          <p:nvPr/>
        </p:nvSpPr>
        <p:spPr>
          <a:xfrm>
            <a:off x="323533" y="296229"/>
            <a:ext cx="2845117" cy="2507932"/>
          </a:xfrm>
          <a:prstGeom prst="rect">
            <a:avLst/>
          </a:prstGeom>
        </p:spPr>
        <p:txBody>
          <a:bodyPr lIns="0" tIns="0" rIns="0" bIns="0" anchor="t" anchorCtr="0"/>
          <a:lstStyle>
            <a:lvl1pPr algn="l" defTabSz="457200" rtl="0" eaLnBrk="1" latinLnBrk="0" hangingPunct="1">
              <a:lnSpc>
                <a:spcPct val="90000"/>
              </a:lnSpc>
              <a:spcBef>
                <a:spcPct val="0"/>
              </a:spcBef>
              <a:buNone/>
              <a:defRPr sz="4500" kern="1200">
                <a:solidFill>
                  <a:schemeClr val="bg1"/>
                </a:solidFill>
                <a:latin typeface="+mj-lt"/>
                <a:ea typeface="+mj-ea"/>
                <a:cs typeface="+mj-cs"/>
              </a:defRPr>
            </a:lvl1pPr>
          </a:lstStyle>
          <a:p>
            <a:r>
              <a:rPr lang="en-US" sz="4400" dirty="0" smtClean="0"/>
              <a:t>2015 Microsoft MVP Virtual Conference</a:t>
            </a:r>
            <a:endParaRPr lang="en-US" sz="4400" dirty="0"/>
          </a:p>
        </p:txBody>
      </p:sp>
    </p:spTree>
    <p:extLst>
      <p:ext uri="{BB962C8B-B14F-4D97-AF65-F5344CB8AC3E}">
        <p14:creationId xmlns:p14="http://schemas.microsoft.com/office/powerpoint/2010/main" val="3542891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Sender</a:t>
            </a:r>
            <a:endParaRPr lang="en-US" dirty="0"/>
          </a:p>
        </p:txBody>
      </p:sp>
      <p:sp>
        <p:nvSpPr>
          <p:cNvPr id="3" name="Title 2"/>
          <p:cNvSpPr>
            <a:spLocks noGrp="1"/>
          </p:cNvSpPr>
          <p:nvPr>
            <p:ph type="title"/>
          </p:nvPr>
        </p:nvSpPr>
        <p:spPr/>
        <p:txBody>
          <a:bodyPr/>
          <a:lstStyle/>
          <a:p>
            <a:r>
              <a:rPr lang="en-US" dirty="0" smtClean="0"/>
              <a:t>Cancellation</a:t>
            </a:r>
            <a:endParaRPr lang="en-US" dirty="0"/>
          </a:p>
        </p:txBody>
      </p:sp>
      <p:sp>
        <p:nvSpPr>
          <p:cNvPr id="4" name="Content Placeholder 3"/>
          <p:cNvSpPr>
            <a:spLocks noGrp="1"/>
          </p:cNvSpPr>
          <p:nvPr>
            <p:ph idx="10"/>
          </p:nvPr>
        </p:nvSpPr>
        <p:spPr/>
        <p:txBody>
          <a:bodyPr/>
          <a:lstStyle/>
          <a:p>
            <a:r>
              <a:rPr lang="en-US" dirty="0" err="1" smtClean="0"/>
              <a:t>CancellationTokenSource</a:t>
            </a:r>
            <a:endParaRPr lang="en-US" dirty="0" smtClean="0"/>
          </a:p>
          <a:p>
            <a:r>
              <a:rPr lang="en-US" dirty="0" smtClean="0"/>
              <a:t>Call Cancel() to issue a cancellation request.</a:t>
            </a:r>
            <a:endParaRPr lang="en-US" dirty="0"/>
          </a:p>
        </p:txBody>
      </p:sp>
      <p:sp>
        <p:nvSpPr>
          <p:cNvPr id="5" name="Text Placeholder 4"/>
          <p:cNvSpPr>
            <a:spLocks noGrp="1"/>
          </p:cNvSpPr>
          <p:nvPr>
            <p:ph type="body" idx="12"/>
          </p:nvPr>
        </p:nvSpPr>
        <p:spPr/>
        <p:txBody>
          <a:bodyPr/>
          <a:lstStyle/>
          <a:p>
            <a:r>
              <a:rPr lang="en-US" dirty="0" smtClean="0"/>
              <a:t>Receiver</a:t>
            </a:r>
            <a:endParaRPr lang="en-US" dirty="0"/>
          </a:p>
        </p:txBody>
      </p:sp>
      <p:sp>
        <p:nvSpPr>
          <p:cNvPr id="6" name="Content Placeholder 5"/>
          <p:cNvSpPr>
            <a:spLocks noGrp="1"/>
          </p:cNvSpPr>
          <p:nvPr>
            <p:ph idx="13"/>
          </p:nvPr>
        </p:nvSpPr>
        <p:spPr/>
        <p:txBody>
          <a:bodyPr/>
          <a:lstStyle/>
          <a:p>
            <a:r>
              <a:rPr lang="en-US" dirty="0" err="1" smtClean="0"/>
              <a:t>CancellationToken</a:t>
            </a:r>
            <a:endParaRPr lang="en-US" dirty="0" smtClean="0"/>
          </a:p>
          <a:p>
            <a:r>
              <a:rPr lang="en-US" dirty="0" smtClean="0"/>
              <a:t>Seldom used directly.</a:t>
            </a:r>
          </a:p>
          <a:p>
            <a:r>
              <a:rPr lang="en-US" dirty="0" smtClean="0"/>
              <a:t>Register() to cancel asynchronous operations.</a:t>
            </a:r>
          </a:p>
          <a:p>
            <a:r>
              <a:rPr lang="en-US" dirty="0" err="1" smtClean="0"/>
              <a:t>ThrowIfCancellationRequested</a:t>
            </a:r>
            <a:r>
              <a:rPr lang="en-US" dirty="0"/>
              <a:t> </a:t>
            </a:r>
            <a:r>
              <a:rPr lang="en-US" dirty="0" smtClean="0"/>
              <a:t>to cancel synchronous operations.</a:t>
            </a:r>
            <a:endParaRPr lang="en-US" dirty="0"/>
          </a:p>
        </p:txBody>
      </p:sp>
    </p:spTree>
    <p:extLst>
      <p:ext uri="{BB962C8B-B14F-4D97-AF65-F5344CB8AC3E}">
        <p14:creationId xmlns:p14="http://schemas.microsoft.com/office/powerpoint/2010/main" val="864016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Receiver</a:t>
            </a:r>
            <a:endParaRPr lang="en-US" dirty="0"/>
          </a:p>
        </p:txBody>
      </p:sp>
      <p:sp>
        <p:nvSpPr>
          <p:cNvPr id="3" name="Title 2"/>
          <p:cNvSpPr>
            <a:spLocks noGrp="1"/>
          </p:cNvSpPr>
          <p:nvPr>
            <p:ph type="title"/>
          </p:nvPr>
        </p:nvSpPr>
        <p:spPr/>
        <p:txBody>
          <a:bodyPr/>
          <a:lstStyle/>
          <a:p>
            <a:r>
              <a:rPr lang="en-US" dirty="0" smtClean="0"/>
              <a:t>Reporting Progress</a:t>
            </a:r>
            <a:endParaRPr lang="en-US" dirty="0"/>
          </a:p>
        </p:txBody>
      </p:sp>
      <p:sp>
        <p:nvSpPr>
          <p:cNvPr id="4" name="Content Placeholder 3"/>
          <p:cNvSpPr>
            <a:spLocks noGrp="1"/>
          </p:cNvSpPr>
          <p:nvPr>
            <p:ph idx="10"/>
          </p:nvPr>
        </p:nvSpPr>
        <p:spPr/>
        <p:txBody>
          <a:bodyPr/>
          <a:lstStyle/>
          <a:p>
            <a:r>
              <a:rPr lang="en-US" dirty="0" smtClean="0"/>
              <a:t>Progress&lt;T&gt; for simple UIs.</a:t>
            </a:r>
          </a:p>
          <a:p>
            <a:endParaRPr lang="en-US" dirty="0" smtClean="0"/>
          </a:p>
          <a:p>
            <a:r>
              <a:rPr lang="en-US" dirty="0" smtClean="0"/>
              <a:t>Others, e.g., </a:t>
            </a:r>
            <a:r>
              <a:rPr lang="en-US" dirty="0" err="1" smtClean="0"/>
              <a:t>SignalR</a:t>
            </a:r>
            <a:r>
              <a:rPr lang="en-US" dirty="0" smtClean="0"/>
              <a:t>.</a:t>
            </a:r>
            <a:endParaRPr lang="en-US" dirty="0"/>
          </a:p>
          <a:p>
            <a:endParaRPr lang="en-US" dirty="0"/>
          </a:p>
          <a:p>
            <a:r>
              <a:rPr lang="en-US" dirty="0" smtClean="0"/>
              <a:t>Can use Rx to throttle UI updates.</a:t>
            </a:r>
            <a:endParaRPr lang="en-US" dirty="0"/>
          </a:p>
        </p:txBody>
      </p:sp>
      <p:sp>
        <p:nvSpPr>
          <p:cNvPr id="5" name="Text Placeholder 4"/>
          <p:cNvSpPr>
            <a:spLocks noGrp="1"/>
          </p:cNvSpPr>
          <p:nvPr>
            <p:ph type="body" idx="12"/>
          </p:nvPr>
        </p:nvSpPr>
        <p:spPr/>
        <p:txBody>
          <a:bodyPr/>
          <a:lstStyle/>
          <a:p>
            <a:r>
              <a:rPr lang="en-US" dirty="0" smtClean="0"/>
              <a:t>Sender</a:t>
            </a:r>
            <a:endParaRPr lang="en-US" dirty="0"/>
          </a:p>
        </p:txBody>
      </p:sp>
      <p:sp>
        <p:nvSpPr>
          <p:cNvPr id="6" name="Content Placeholder 5"/>
          <p:cNvSpPr>
            <a:spLocks noGrp="1"/>
          </p:cNvSpPr>
          <p:nvPr>
            <p:ph idx="13"/>
          </p:nvPr>
        </p:nvSpPr>
        <p:spPr/>
        <p:txBody>
          <a:bodyPr/>
          <a:lstStyle/>
          <a:p>
            <a:r>
              <a:rPr lang="en-US" dirty="0" err="1" smtClean="0"/>
              <a:t>IProgress</a:t>
            </a:r>
            <a:r>
              <a:rPr lang="en-US" dirty="0" smtClean="0"/>
              <a:t>&lt;T&gt;.</a:t>
            </a:r>
          </a:p>
          <a:p>
            <a:endParaRPr lang="en-US" dirty="0"/>
          </a:p>
          <a:p>
            <a:r>
              <a:rPr lang="en-US" dirty="0" smtClean="0"/>
              <a:t>Call Report(T) to report a progress value.</a:t>
            </a:r>
          </a:p>
          <a:p>
            <a:endParaRPr lang="en-US" dirty="0"/>
          </a:p>
          <a:p>
            <a:r>
              <a:rPr lang="en-US" dirty="0" smtClean="0"/>
              <a:t>T should be immutable.</a:t>
            </a:r>
            <a:endParaRPr lang="en-US" dirty="0"/>
          </a:p>
        </p:txBody>
      </p:sp>
    </p:spTree>
    <p:extLst>
      <p:ext uri="{BB962C8B-B14F-4D97-AF65-F5344CB8AC3E}">
        <p14:creationId xmlns:p14="http://schemas.microsoft.com/office/powerpoint/2010/main" val="2435800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Steps</a:t>
            </a:r>
            <a:endParaRPr lang="en-US" dirty="0"/>
          </a:p>
        </p:txBody>
      </p:sp>
      <p:sp>
        <p:nvSpPr>
          <p:cNvPr id="3" name="Content Placeholder 2"/>
          <p:cNvSpPr>
            <a:spLocks noGrp="1"/>
          </p:cNvSpPr>
          <p:nvPr>
            <p:ph idx="1"/>
          </p:nvPr>
        </p:nvSpPr>
        <p:spPr/>
        <p:txBody>
          <a:bodyPr/>
          <a:lstStyle/>
          <a:p>
            <a:endParaRPr lang="en-US" dirty="0" smtClean="0"/>
          </a:p>
          <a:p>
            <a:r>
              <a:rPr lang="en-US" dirty="0" smtClean="0"/>
              <a:t>Follow the Task-based Asynchronous Pattern (TAP):</a:t>
            </a:r>
          </a:p>
          <a:p>
            <a:pPr lvl="1"/>
            <a:r>
              <a:rPr lang="en-US" dirty="0">
                <a:hlinkClick r:id="rId2"/>
              </a:rPr>
              <a:t>http://</a:t>
            </a:r>
            <a:r>
              <a:rPr lang="en-US" dirty="0" smtClean="0">
                <a:hlinkClick r:id="rId2"/>
              </a:rPr>
              <a:t>msdn.microsoft.com/en-us/library/hh873175.aspx</a:t>
            </a:r>
            <a:endParaRPr lang="en-US" dirty="0" smtClean="0"/>
          </a:p>
          <a:p>
            <a:pPr lvl="1"/>
            <a:endParaRPr lang="en-US" dirty="0"/>
          </a:p>
          <a:p>
            <a:r>
              <a:rPr lang="en-US" dirty="0" smtClean="0"/>
              <a:t>“But I can’t make the caller </a:t>
            </a:r>
            <a:r>
              <a:rPr lang="en-US" dirty="0" err="1" smtClean="0"/>
              <a:t>async</a:t>
            </a:r>
            <a:r>
              <a:rPr lang="en-US" dirty="0" smtClean="0"/>
              <a:t>!” (constructors, properties, </a:t>
            </a:r>
            <a:r>
              <a:rPr lang="en-US" dirty="0" err="1" smtClean="0"/>
              <a:t>etc</a:t>
            </a:r>
            <a:r>
              <a:rPr lang="en-US" dirty="0" smtClean="0"/>
              <a:t>):</a:t>
            </a:r>
          </a:p>
          <a:p>
            <a:pPr lvl="1"/>
            <a:r>
              <a:rPr lang="en-US" dirty="0">
                <a:hlinkClick r:id="rId3"/>
              </a:rPr>
              <a:t>http://blog.stephencleary.com/2013/01/async-oop-0-introduction.html</a:t>
            </a:r>
            <a:endParaRPr lang="en-US" dirty="0"/>
          </a:p>
        </p:txBody>
      </p:sp>
    </p:spTree>
    <p:extLst>
      <p:ext uri="{BB962C8B-B14F-4D97-AF65-F5344CB8AC3E}">
        <p14:creationId xmlns:p14="http://schemas.microsoft.com/office/powerpoint/2010/main" val="2921283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Stephen Cleary</a:t>
            </a:r>
            <a:endParaRPr lang="en-US" dirty="0"/>
          </a:p>
        </p:txBody>
      </p:sp>
      <p:sp>
        <p:nvSpPr>
          <p:cNvPr id="3" name="Title 2"/>
          <p:cNvSpPr>
            <a:spLocks noGrp="1"/>
          </p:cNvSpPr>
          <p:nvPr>
            <p:ph type="title"/>
          </p:nvPr>
        </p:nvSpPr>
        <p:spPr/>
        <p:txBody>
          <a:bodyPr/>
          <a:lstStyle/>
          <a:p>
            <a:r>
              <a:rPr lang="en-US" dirty="0" smtClean="0"/>
              <a:t>Speakers</a:t>
            </a:r>
            <a:endParaRPr lang="en-US" dirty="0"/>
          </a:p>
        </p:txBody>
      </p:sp>
      <p:sp>
        <p:nvSpPr>
          <p:cNvPr id="4" name="Content Placeholder 3"/>
          <p:cNvSpPr>
            <a:spLocks noGrp="1"/>
          </p:cNvSpPr>
          <p:nvPr>
            <p:ph idx="10"/>
          </p:nvPr>
        </p:nvSpPr>
        <p:spPr/>
        <p:txBody>
          <a:bodyPr/>
          <a:lstStyle/>
          <a:p>
            <a:r>
              <a:rPr lang="en-US" dirty="0" smtClean="0"/>
              <a:t>Microsoft MVP</a:t>
            </a:r>
          </a:p>
          <a:p>
            <a:r>
              <a:rPr lang="en-US" dirty="0" smtClean="0">
                <a:hlinkClick r:id="rId3"/>
              </a:rPr>
              <a:t>stephencleary.com</a:t>
            </a:r>
            <a:endParaRPr lang="en-US" dirty="0" smtClean="0"/>
          </a:p>
          <a:p>
            <a:r>
              <a:rPr lang="en-US" dirty="0" smtClean="0"/>
              <a:t>@</a:t>
            </a:r>
            <a:r>
              <a:rPr lang="en-US" dirty="0" err="1" smtClean="0"/>
              <a:t>aSteveCleary</a:t>
            </a:r>
            <a:endParaRPr lang="en-US" dirty="0" smtClean="0"/>
          </a:p>
          <a:p>
            <a:r>
              <a:rPr lang="en-US" dirty="0" smtClean="0"/>
              <a:t>Confluence (MI/PA)</a:t>
            </a:r>
          </a:p>
          <a:p>
            <a:r>
              <a:rPr lang="en-US"/>
              <a:t>Concurrency in C# Cookbook</a:t>
            </a:r>
          </a:p>
          <a:p>
            <a:endParaRPr lang="en-US" dirty="0" smtClean="0"/>
          </a:p>
        </p:txBody>
      </p:sp>
      <p:sp>
        <p:nvSpPr>
          <p:cNvPr id="5" name="Text Placeholder 4"/>
          <p:cNvSpPr>
            <a:spLocks noGrp="1"/>
          </p:cNvSpPr>
          <p:nvPr>
            <p:ph type="body" idx="12"/>
          </p:nvPr>
        </p:nvSpPr>
        <p:spPr/>
        <p:txBody>
          <a:bodyPr/>
          <a:lstStyle/>
          <a:p>
            <a:r>
              <a:rPr lang="en-US" dirty="0" err="1"/>
              <a:t>Vidya</a:t>
            </a:r>
            <a:r>
              <a:rPr lang="en-US" dirty="0"/>
              <a:t> </a:t>
            </a:r>
            <a:r>
              <a:rPr lang="en-US" dirty="0" err="1"/>
              <a:t>Vrat</a:t>
            </a:r>
            <a:r>
              <a:rPr lang="en-US" dirty="0"/>
              <a:t> Agarwal</a:t>
            </a:r>
          </a:p>
        </p:txBody>
      </p:sp>
      <p:sp>
        <p:nvSpPr>
          <p:cNvPr id="6" name="Content Placeholder 5"/>
          <p:cNvSpPr>
            <a:spLocks noGrp="1"/>
          </p:cNvSpPr>
          <p:nvPr>
            <p:ph idx="13"/>
          </p:nvPr>
        </p:nvSpPr>
        <p:spPr/>
        <p:txBody>
          <a:bodyPr/>
          <a:lstStyle/>
          <a:p>
            <a:r>
              <a:rPr lang="en-US" dirty="0" smtClean="0"/>
              <a:t>Microsoft MVP</a:t>
            </a:r>
          </a:p>
          <a:p>
            <a:r>
              <a:rPr lang="en-US" dirty="0" smtClean="0">
                <a:hlinkClick r:id="rId4"/>
              </a:rPr>
              <a:t>www.MyPassionFor.Net</a:t>
            </a:r>
            <a:endParaRPr lang="en-US" dirty="0" smtClean="0"/>
          </a:p>
          <a:p>
            <a:r>
              <a:rPr lang="en-US" dirty="0"/>
              <a:t>@</a:t>
            </a:r>
            <a:r>
              <a:rPr lang="en-US" dirty="0" err="1" smtClean="0"/>
              <a:t>DotNetAuthor</a:t>
            </a:r>
            <a:endParaRPr lang="en-US" dirty="0" smtClean="0"/>
          </a:p>
          <a:p>
            <a:r>
              <a:rPr lang="en-US" dirty="0"/>
              <a:t> .NET </a:t>
            </a:r>
            <a:r>
              <a:rPr lang="en-US" dirty="0" smtClean="0"/>
              <a:t>Consultant (Seattle, WA)</a:t>
            </a:r>
            <a:endParaRPr lang="en-US" dirty="0"/>
          </a:p>
        </p:txBody>
      </p:sp>
    </p:spTree>
    <p:extLst>
      <p:ext uri="{BB962C8B-B14F-4D97-AF65-F5344CB8AC3E}">
        <p14:creationId xmlns:p14="http://schemas.microsoft.com/office/powerpoint/2010/main" val="2847136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a:t>
            </a:r>
            <a:endParaRPr lang="en-US" dirty="0"/>
          </a:p>
        </p:txBody>
      </p:sp>
      <p:sp>
        <p:nvSpPr>
          <p:cNvPr id="3" name="Content Placeholder 2"/>
          <p:cNvSpPr>
            <a:spLocks noGrp="1"/>
          </p:cNvSpPr>
          <p:nvPr>
            <p:ph idx="1"/>
          </p:nvPr>
        </p:nvSpPr>
        <p:spPr/>
        <p:txBody>
          <a:bodyPr/>
          <a:lstStyle/>
          <a:p>
            <a:endParaRPr lang="en-US" dirty="0" smtClean="0"/>
          </a:p>
          <a:p>
            <a:r>
              <a:rPr lang="en-US" dirty="0" smtClean="0"/>
              <a:t>Few slides.</a:t>
            </a:r>
          </a:p>
          <a:p>
            <a:endParaRPr lang="en-US" dirty="0" smtClean="0"/>
          </a:p>
          <a:p>
            <a:r>
              <a:rPr lang="en-US" dirty="0" smtClean="0"/>
              <a:t>Ask questions!</a:t>
            </a:r>
            <a:endParaRPr lang="en-US" dirty="0"/>
          </a:p>
        </p:txBody>
      </p:sp>
    </p:spTree>
    <p:extLst>
      <p:ext uri="{BB962C8B-B14F-4D97-AF65-F5344CB8AC3E}">
        <p14:creationId xmlns:p14="http://schemas.microsoft.com/office/powerpoint/2010/main" val="1576669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4"/>
          <p:cNvSpPr/>
          <p:nvPr/>
        </p:nvSpPr>
        <p:spPr>
          <a:xfrm>
            <a:off x="2941185" y="1326894"/>
            <a:ext cx="3261630" cy="155617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3200" kern="1200" dirty="0" smtClean="0">
                <a:solidFill>
                  <a:schemeClr val="accent2"/>
                </a:solidFill>
              </a:rPr>
              <a:t>Concurrent</a:t>
            </a:r>
          </a:p>
        </p:txBody>
      </p:sp>
      <p:sp>
        <p:nvSpPr>
          <p:cNvPr id="2" name="Title 1"/>
          <p:cNvSpPr>
            <a:spLocks noGrp="1"/>
          </p:cNvSpPr>
          <p:nvPr>
            <p:ph type="title"/>
          </p:nvPr>
        </p:nvSpPr>
        <p:spPr/>
        <p:txBody>
          <a:bodyPr/>
          <a:lstStyle/>
          <a:p>
            <a:r>
              <a:rPr lang="en-US" dirty="0" smtClean="0"/>
              <a:t>Terminology</a:t>
            </a:r>
            <a:endParaRPr lang="en-US" dirty="0"/>
          </a:p>
        </p:txBody>
      </p:sp>
      <p:sp>
        <p:nvSpPr>
          <p:cNvPr id="6" name="Oval 5"/>
          <p:cNvSpPr/>
          <p:nvPr/>
        </p:nvSpPr>
        <p:spPr>
          <a:xfrm>
            <a:off x="4756622" y="1990616"/>
            <a:ext cx="2406069" cy="2200756"/>
          </a:xfrm>
          <a:prstGeom prst="ellipse">
            <a:avLst/>
          </a:prstGeom>
          <a:noFill/>
          <a:ln w="38100">
            <a:solidFill>
              <a:schemeClr val="accent2"/>
            </a:solidFill>
            <a:prstDash val="solid"/>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7" name="Oval 4"/>
          <p:cNvSpPr/>
          <p:nvPr/>
        </p:nvSpPr>
        <p:spPr>
          <a:xfrm>
            <a:off x="5108136" y="2312617"/>
            <a:ext cx="1701349" cy="155617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solidFill>
                  <a:schemeClr val="accent2"/>
                </a:solidFill>
              </a:rPr>
              <a:t>Multithreaded</a:t>
            </a:r>
            <a:endParaRPr lang="en-US" sz="1700" kern="1200" dirty="0">
              <a:solidFill>
                <a:schemeClr val="accent2"/>
              </a:solidFill>
            </a:endParaRPr>
          </a:p>
        </p:txBody>
      </p:sp>
      <p:sp>
        <p:nvSpPr>
          <p:cNvPr id="8" name="Oval 7"/>
          <p:cNvSpPr/>
          <p:nvPr/>
        </p:nvSpPr>
        <p:spPr>
          <a:xfrm>
            <a:off x="2004806" y="1990616"/>
            <a:ext cx="2406069" cy="2200756"/>
          </a:xfrm>
          <a:prstGeom prst="ellipse">
            <a:avLst/>
          </a:prstGeom>
          <a:noFill/>
          <a:ln w="38100">
            <a:solidFill>
              <a:schemeClr val="accent2"/>
            </a:solidFill>
            <a:prstDash val="solid"/>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2356321" y="2312616"/>
            <a:ext cx="1701347" cy="45850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solidFill>
                  <a:schemeClr val="accent2"/>
                </a:solidFill>
              </a:rPr>
              <a:t>Reactive</a:t>
            </a:r>
            <a:endParaRPr lang="en-US" sz="1700" kern="1200" dirty="0">
              <a:solidFill>
                <a:schemeClr val="accent2"/>
              </a:solidFill>
            </a:endParaRPr>
          </a:p>
        </p:txBody>
      </p:sp>
      <p:sp>
        <p:nvSpPr>
          <p:cNvPr id="10" name="Oval 9"/>
          <p:cNvSpPr/>
          <p:nvPr/>
        </p:nvSpPr>
        <p:spPr>
          <a:xfrm>
            <a:off x="2176064" y="2883224"/>
            <a:ext cx="2062345" cy="851041"/>
          </a:xfrm>
          <a:prstGeom prst="ellipse">
            <a:avLst/>
          </a:prstGeom>
          <a:noFill/>
          <a:ln w="38100">
            <a:solidFill>
              <a:schemeClr val="accent2"/>
            </a:solidFill>
            <a:prstDash val="solid"/>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1" name="Oval 4"/>
          <p:cNvSpPr/>
          <p:nvPr/>
        </p:nvSpPr>
        <p:spPr>
          <a:xfrm>
            <a:off x="2177609" y="3097787"/>
            <a:ext cx="2060800" cy="42191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endParaRPr lang="en-US" sz="1700" kern="1200" dirty="0" smtClean="0">
              <a:solidFill>
                <a:schemeClr val="accent2"/>
              </a:solidFill>
            </a:endParaRPr>
          </a:p>
          <a:p>
            <a:pPr lvl="0" algn="ctr" defTabSz="755650">
              <a:lnSpc>
                <a:spcPct val="90000"/>
              </a:lnSpc>
              <a:spcBef>
                <a:spcPct val="0"/>
              </a:spcBef>
              <a:spcAft>
                <a:spcPct val="35000"/>
              </a:spcAft>
            </a:pPr>
            <a:r>
              <a:rPr lang="en-US" sz="1700" kern="1200" dirty="0" smtClean="0">
                <a:solidFill>
                  <a:schemeClr val="accent2"/>
                </a:solidFill>
              </a:rPr>
              <a:t>Asynchronous</a:t>
            </a:r>
          </a:p>
          <a:p>
            <a:pPr lvl="0" algn="ctr" defTabSz="755650">
              <a:lnSpc>
                <a:spcPct val="90000"/>
              </a:lnSpc>
              <a:spcBef>
                <a:spcPct val="0"/>
              </a:spcBef>
              <a:spcAft>
                <a:spcPct val="35000"/>
              </a:spcAft>
            </a:pPr>
            <a:endParaRPr lang="en-US" sz="1700" kern="1200" dirty="0">
              <a:solidFill>
                <a:schemeClr val="bg2"/>
              </a:solidFill>
            </a:endParaRPr>
          </a:p>
        </p:txBody>
      </p:sp>
      <p:sp>
        <p:nvSpPr>
          <p:cNvPr id="14" name="Oval 13"/>
          <p:cNvSpPr/>
          <p:nvPr/>
        </p:nvSpPr>
        <p:spPr>
          <a:xfrm>
            <a:off x="4928071" y="2883223"/>
            <a:ext cx="2062345" cy="851041"/>
          </a:xfrm>
          <a:prstGeom prst="ellipse">
            <a:avLst/>
          </a:prstGeom>
          <a:noFill/>
          <a:ln w="38100">
            <a:solidFill>
              <a:schemeClr val="accent2"/>
            </a:solidFill>
            <a:prstDash val="solid"/>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5274687" y="3097787"/>
            <a:ext cx="1368246" cy="42191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endParaRPr lang="en-US" sz="1700" kern="1200" dirty="0" smtClean="0">
              <a:solidFill>
                <a:schemeClr val="accent2"/>
              </a:solidFill>
            </a:endParaRPr>
          </a:p>
          <a:p>
            <a:pPr lvl="0" algn="ctr" defTabSz="755650">
              <a:lnSpc>
                <a:spcPct val="90000"/>
              </a:lnSpc>
              <a:spcBef>
                <a:spcPct val="0"/>
              </a:spcBef>
              <a:spcAft>
                <a:spcPct val="35000"/>
              </a:spcAft>
            </a:pPr>
            <a:r>
              <a:rPr lang="en-US" sz="1700" kern="1200" dirty="0" smtClean="0">
                <a:solidFill>
                  <a:schemeClr val="accent2"/>
                </a:solidFill>
              </a:rPr>
              <a:t>Parallel</a:t>
            </a:r>
          </a:p>
          <a:p>
            <a:pPr lvl="0" algn="ctr" defTabSz="755650">
              <a:lnSpc>
                <a:spcPct val="90000"/>
              </a:lnSpc>
              <a:spcBef>
                <a:spcPct val="0"/>
              </a:spcBef>
              <a:spcAft>
                <a:spcPct val="35000"/>
              </a:spcAft>
            </a:pPr>
            <a:endParaRPr lang="en-US" sz="1700" kern="1200" dirty="0">
              <a:solidFill>
                <a:schemeClr val="bg2"/>
              </a:solidFill>
            </a:endParaRPr>
          </a:p>
        </p:txBody>
      </p:sp>
    </p:spTree>
    <p:extLst>
      <p:ext uri="{BB962C8B-B14F-4D97-AF65-F5344CB8AC3E}">
        <p14:creationId xmlns:p14="http://schemas.microsoft.com/office/powerpoint/2010/main" val="1333348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Client side</a:t>
            </a:r>
            <a:endParaRPr lang="en-US" dirty="0"/>
          </a:p>
        </p:txBody>
      </p:sp>
      <p:sp>
        <p:nvSpPr>
          <p:cNvPr id="3" name="Title 2"/>
          <p:cNvSpPr>
            <a:spLocks noGrp="1"/>
          </p:cNvSpPr>
          <p:nvPr>
            <p:ph type="title"/>
          </p:nvPr>
        </p:nvSpPr>
        <p:spPr/>
        <p:txBody>
          <a:bodyPr/>
          <a:lstStyle/>
          <a:p>
            <a:r>
              <a:rPr lang="en-US" dirty="0" smtClean="0"/>
              <a:t>Benefits of Asynchrony</a:t>
            </a:r>
            <a:endParaRPr lang="en-US" dirty="0"/>
          </a:p>
        </p:txBody>
      </p:sp>
      <p:sp>
        <p:nvSpPr>
          <p:cNvPr id="4" name="Content Placeholder 3"/>
          <p:cNvSpPr>
            <a:spLocks noGrp="1"/>
          </p:cNvSpPr>
          <p:nvPr>
            <p:ph idx="10"/>
          </p:nvPr>
        </p:nvSpPr>
        <p:spPr/>
        <p:txBody>
          <a:bodyPr/>
          <a:lstStyle/>
          <a:p>
            <a:r>
              <a:rPr lang="en-US" dirty="0" smtClean="0"/>
              <a:t>Responsiveness.</a:t>
            </a:r>
          </a:p>
          <a:p>
            <a:r>
              <a:rPr lang="en-US" dirty="0" smtClean="0"/>
              <a:t>Free up UI thread.</a:t>
            </a:r>
            <a:endParaRPr lang="en-US" dirty="0"/>
          </a:p>
        </p:txBody>
      </p:sp>
      <p:sp>
        <p:nvSpPr>
          <p:cNvPr id="5" name="Text Placeholder 4"/>
          <p:cNvSpPr>
            <a:spLocks noGrp="1"/>
          </p:cNvSpPr>
          <p:nvPr>
            <p:ph type="body" idx="12"/>
          </p:nvPr>
        </p:nvSpPr>
        <p:spPr/>
        <p:txBody>
          <a:bodyPr/>
          <a:lstStyle/>
          <a:p>
            <a:r>
              <a:rPr lang="en-US" dirty="0" smtClean="0"/>
              <a:t>Server side</a:t>
            </a:r>
            <a:endParaRPr lang="en-US" dirty="0"/>
          </a:p>
        </p:txBody>
      </p:sp>
      <p:sp>
        <p:nvSpPr>
          <p:cNvPr id="6" name="Content Placeholder 5"/>
          <p:cNvSpPr>
            <a:spLocks noGrp="1"/>
          </p:cNvSpPr>
          <p:nvPr>
            <p:ph idx="13"/>
          </p:nvPr>
        </p:nvSpPr>
        <p:spPr/>
        <p:txBody>
          <a:bodyPr/>
          <a:lstStyle/>
          <a:p>
            <a:r>
              <a:rPr lang="en-US" dirty="0" smtClean="0"/>
              <a:t>Scalability.</a:t>
            </a:r>
          </a:p>
          <a:p>
            <a:r>
              <a:rPr lang="en-US" dirty="0" smtClean="0"/>
              <a:t>Free up request thread.</a:t>
            </a:r>
            <a:endParaRPr lang="en-US" dirty="0"/>
          </a:p>
        </p:txBody>
      </p:sp>
    </p:spTree>
    <p:extLst>
      <p:ext uri="{BB962C8B-B14F-4D97-AF65-F5344CB8AC3E}">
        <p14:creationId xmlns:p14="http://schemas.microsoft.com/office/powerpoint/2010/main" val="2195412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Asynchrony</a:t>
            </a:r>
            <a:endParaRPr lang="en-US" dirty="0"/>
          </a:p>
        </p:txBody>
      </p:sp>
      <p:sp>
        <p:nvSpPr>
          <p:cNvPr id="3" name="Content Placeholder 2"/>
          <p:cNvSpPr>
            <a:spLocks noGrp="1"/>
          </p:cNvSpPr>
          <p:nvPr>
            <p:ph idx="1"/>
          </p:nvPr>
        </p:nvSpPr>
        <p:spPr/>
        <p:txBody>
          <a:bodyPr/>
          <a:lstStyle/>
          <a:p>
            <a:endParaRPr lang="en-US" dirty="0" smtClean="0"/>
          </a:p>
          <a:p>
            <a:r>
              <a:rPr lang="en-US" dirty="0" smtClean="0"/>
              <a:t>Free up threads.</a:t>
            </a:r>
          </a:p>
          <a:p>
            <a:endParaRPr lang="en-US" dirty="0"/>
          </a:p>
          <a:p>
            <a:r>
              <a:rPr lang="en-US" dirty="0" smtClean="0"/>
              <a:t>This is the </a:t>
            </a:r>
            <a:r>
              <a:rPr lang="en-US" i="1" dirty="0" smtClean="0"/>
              <a:t>opposite</a:t>
            </a:r>
            <a:r>
              <a:rPr lang="en-US" dirty="0" smtClean="0"/>
              <a:t> of “creating more threads” or “using a thread pool thread”.</a:t>
            </a:r>
          </a:p>
          <a:p>
            <a:endParaRPr lang="en-US" dirty="0"/>
          </a:p>
          <a:p>
            <a:r>
              <a:rPr lang="en-US" dirty="0" smtClean="0"/>
              <a:t>Reminder: Terminology is inconsistent.</a:t>
            </a:r>
            <a:endParaRPr lang="en-US" dirty="0"/>
          </a:p>
        </p:txBody>
      </p:sp>
    </p:spTree>
    <p:extLst>
      <p:ext uri="{BB962C8B-B14F-4D97-AF65-F5344CB8AC3E}">
        <p14:creationId xmlns:p14="http://schemas.microsoft.com/office/powerpoint/2010/main" val="525341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lstStyle/>
          <a:p>
            <a:endParaRPr lang="en-US" dirty="0" smtClean="0"/>
          </a:p>
          <a:p>
            <a:r>
              <a:rPr lang="en-US" dirty="0" smtClean="0"/>
              <a:t>Task – a “future” (an operation that completes in the future).</a:t>
            </a:r>
          </a:p>
          <a:p>
            <a:pPr lvl="1"/>
            <a:r>
              <a:rPr lang="en-US" dirty="0" smtClean="0"/>
              <a:t>May complete with an exception, or cancellation.</a:t>
            </a:r>
          </a:p>
          <a:p>
            <a:endParaRPr lang="en-US" dirty="0" smtClean="0"/>
          </a:p>
          <a:p>
            <a:r>
              <a:rPr lang="en-US" dirty="0" smtClean="0"/>
              <a:t>Task&lt;T</a:t>
            </a:r>
            <a:r>
              <a:rPr lang="en-US" dirty="0"/>
              <a:t>&gt; – </a:t>
            </a:r>
            <a:r>
              <a:rPr lang="en-US" dirty="0" smtClean="0"/>
              <a:t>a future that completes with a result of type T.</a:t>
            </a:r>
          </a:p>
          <a:p>
            <a:endParaRPr lang="en-US" dirty="0"/>
          </a:p>
          <a:p>
            <a:r>
              <a:rPr lang="en-US" dirty="0" smtClean="0"/>
              <a:t>Forget what you know (TPL / dynamic task parallelism).</a:t>
            </a:r>
          </a:p>
        </p:txBody>
      </p:sp>
    </p:spTree>
    <p:extLst>
      <p:ext uri="{BB962C8B-B14F-4D97-AF65-F5344CB8AC3E}">
        <p14:creationId xmlns:p14="http://schemas.microsoft.com/office/powerpoint/2010/main" val="25152073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Endless Demo</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Tree>
    <p:extLst>
      <p:ext uri="{BB962C8B-B14F-4D97-AF65-F5344CB8AC3E}">
        <p14:creationId xmlns:p14="http://schemas.microsoft.com/office/powerpoint/2010/main" val="1925998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async</a:t>
            </a:r>
            <a:r>
              <a:rPr lang="en-US" dirty="0" smtClean="0"/>
              <a:t> void</a:t>
            </a:r>
          </a:p>
          <a:p>
            <a:endParaRPr lang="en-US" dirty="0"/>
          </a:p>
          <a:p>
            <a:r>
              <a:rPr lang="en-US" dirty="0" smtClean="0"/>
              <a:t>Blocking on tasks (</a:t>
            </a:r>
            <a:r>
              <a:rPr lang="en-US" dirty="0" err="1" smtClean="0"/>
              <a:t>Task.Wait</a:t>
            </a:r>
            <a:r>
              <a:rPr lang="en-US" dirty="0" smtClean="0"/>
              <a:t>, Task&lt;T&gt;.Result).</a:t>
            </a:r>
            <a:endParaRPr lang="en-US" dirty="0"/>
          </a:p>
        </p:txBody>
      </p:sp>
    </p:spTree>
    <p:extLst>
      <p:ext uri="{BB962C8B-B14F-4D97-AF65-F5344CB8AC3E}">
        <p14:creationId xmlns:p14="http://schemas.microsoft.com/office/powerpoint/2010/main" val="685536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MVP Summit 2015">
      <a:dk1>
        <a:srgbClr val="000000"/>
      </a:dk1>
      <a:lt1>
        <a:srgbClr val="FFFFFF"/>
      </a:lt1>
      <a:dk2>
        <a:srgbClr val="00163E"/>
      </a:dk2>
      <a:lt2>
        <a:srgbClr val="C8C8C8"/>
      </a:lt2>
      <a:accent1>
        <a:srgbClr val="0B61CE"/>
      </a:accent1>
      <a:accent2>
        <a:srgbClr val="00007C"/>
      </a:accent2>
      <a:accent3>
        <a:srgbClr val="15AEEF"/>
      </a:accent3>
      <a:accent4>
        <a:srgbClr val="3F3F3F"/>
      </a:accent4>
      <a:accent5>
        <a:srgbClr val="606060"/>
      </a:accent5>
      <a:accent6>
        <a:srgbClr val="0E715F"/>
      </a:accent6>
      <a:hlink>
        <a:srgbClr val="0B61CE"/>
      </a:hlink>
      <a:folHlink>
        <a:srgbClr val="0B61CE"/>
      </a:folHlink>
    </a:clrScheme>
    <a:fontScheme name="Segoe UI">
      <a:majorFont>
        <a:latin typeface="Segoe UI Light"/>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Segoe UI"/>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MVP15_MicrosoftMVP_VC_PPT_Template_16x9</Template>
  <TotalTime>1605</TotalTime>
  <Words>341</Words>
  <Application>Microsoft Office PowerPoint</Application>
  <PresentationFormat>On-screen Show (16:9)</PresentationFormat>
  <Paragraphs>89</Paragraphs>
  <Slides>12</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Segoe UI Light</vt:lpstr>
      <vt:lpstr>Office Theme</vt:lpstr>
      <vt:lpstr>PowerPoint Presentation</vt:lpstr>
      <vt:lpstr>Speakers</vt:lpstr>
      <vt:lpstr>Meta</vt:lpstr>
      <vt:lpstr>Terminology</vt:lpstr>
      <vt:lpstr>Benefits of Asynchrony</vt:lpstr>
      <vt:lpstr>Benefit of Asynchrony</vt:lpstr>
      <vt:lpstr>Tasks</vt:lpstr>
      <vt:lpstr>The Endless Demo</vt:lpstr>
      <vt:lpstr>Pitfalls</vt:lpstr>
      <vt:lpstr>Cancellation</vt:lpstr>
      <vt:lpstr>Reporting Progress</vt:lpstr>
      <vt:lpstr>Future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Cleary</dc:creator>
  <cp:lastModifiedBy>Stephen Cleary</cp:lastModifiedBy>
  <cp:revision>19</cp:revision>
  <dcterms:created xsi:type="dcterms:W3CDTF">2015-05-08T00:50:29Z</dcterms:created>
  <dcterms:modified xsi:type="dcterms:W3CDTF">2015-05-15T15:59:17Z</dcterms:modified>
</cp:coreProperties>
</file>