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  <p:sldMasterId id="2147483695" r:id="rId3"/>
    <p:sldMasterId id="2147483705" r:id="rId4"/>
  </p:sldMasterIdLst>
  <p:notesMasterIdLst>
    <p:notesMasterId r:id="rId50"/>
  </p:notesMasterIdLst>
  <p:sldIdLst>
    <p:sldId id="256" r:id="rId5"/>
    <p:sldId id="315" r:id="rId6"/>
    <p:sldId id="258" r:id="rId7"/>
    <p:sldId id="317" r:id="rId8"/>
    <p:sldId id="288" r:id="rId9"/>
    <p:sldId id="257" r:id="rId10"/>
    <p:sldId id="275" r:id="rId11"/>
    <p:sldId id="276" r:id="rId12"/>
    <p:sldId id="305" r:id="rId13"/>
    <p:sldId id="309" r:id="rId14"/>
    <p:sldId id="279" r:id="rId15"/>
    <p:sldId id="280" r:id="rId16"/>
    <p:sldId id="281" r:id="rId17"/>
    <p:sldId id="283" r:id="rId18"/>
    <p:sldId id="282" r:id="rId19"/>
    <p:sldId id="318" r:id="rId20"/>
    <p:sldId id="284" r:id="rId21"/>
    <p:sldId id="285" r:id="rId22"/>
    <p:sldId id="319" r:id="rId23"/>
    <p:sldId id="286" r:id="rId24"/>
    <p:sldId id="287" r:id="rId25"/>
    <p:sldId id="289" r:id="rId26"/>
    <p:sldId id="308" r:id="rId27"/>
    <p:sldId id="290" r:id="rId28"/>
    <p:sldId id="292" r:id="rId29"/>
    <p:sldId id="293" r:id="rId30"/>
    <p:sldId id="294" r:id="rId31"/>
    <p:sldId id="295" r:id="rId32"/>
    <p:sldId id="297" r:id="rId33"/>
    <p:sldId id="296" r:id="rId34"/>
    <p:sldId id="298" r:id="rId35"/>
    <p:sldId id="299" r:id="rId36"/>
    <p:sldId id="300" r:id="rId37"/>
    <p:sldId id="306" r:id="rId38"/>
    <p:sldId id="307" r:id="rId39"/>
    <p:sldId id="301" r:id="rId40"/>
    <p:sldId id="302" r:id="rId41"/>
    <p:sldId id="303" r:id="rId42"/>
    <p:sldId id="310" r:id="rId43"/>
    <p:sldId id="311" r:id="rId44"/>
    <p:sldId id="291" r:id="rId45"/>
    <p:sldId id="312" r:id="rId46"/>
    <p:sldId id="313" r:id="rId47"/>
    <p:sldId id="274" r:id="rId48"/>
    <p:sldId id="31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85573" autoAdjust="0"/>
  </p:normalViewPr>
  <p:slideViewPr>
    <p:cSldViewPr snapToGrid="0">
      <p:cViewPr varScale="1">
        <p:scale>
          <a:sx n="64" d="100"/>
          <a:sy n="64" d="100"/>
        </p:scale>
        <p:origin x="204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E8BCA-0B4F-4373-B78E-3D2899449797}" type="datetimeFigureOut">
              <a:rPr lang="en-US" smtClean="0"/>
              <a:t>8/11/2013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E3395-F8FF-4336-B2AA-E15575B990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0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 take</a:t>
            </a:r>
            <a:r>
              <a:rPr lang="en-US" baseline="0" dirty="0" smtClean="0"/>
              <a:t> a brief opportunity and thank our platinum and gold sponsors. They have invested a lot of time and money into making That Conference the success it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9D261-3AB5-4D4B-A6B9-D184BC0554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SynchrononizationContext</a:t>
            </a:r>
            <a:r>
              <a:rPr lang="en-US" baseline="0" dirty="0" smtClean="0"/>
              <a:t> enforces o</a:t>
            </a:r>
            <a:r>
              <a:rPr lang="en-US" dirty="0" smtClean="0"/>
              <a:t>ne thread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25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ConfigureAwait</a:t>
            </a:r>
            <a:r>
              <a:rPr lang="en-US" dirty="0" smtClean="0"/>
              <a:t> allows you to schedule some work for a request that does</a:t>
            </a:r>
            <a:r>
              <a:rPr lang="en-US" baseline="0" dirty="0" smtClean="0"/>
              <a:t> not have to enter the request context.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“request context” is the </a:t>
            </a:r>
            <a:r>
              <a:rPr lang="en-US" baseline="0" dirty="0" err="1" smtClean="0"/>
              <a:t>SynchronizationContext</a:t>
            </a:r>
            <a:r>
              <a:rPr lang="en-US" baseline="0" dirty="0" smtClean="0"/>
              <a:t> that enforces the “one thread at a time” rule. So on an idle server, </a:t>
            </a:r>
            <a:r>
              <a:rPr lang="en-US" baseline="0" dirty="0" err="1" smtClean="0"/>
              <a:t>ConfigureAwait</a:t>
            </a:r>
            <a:r>
              <a:rPr lang="en-US" baseline="0" dirty="0" smtClean="0"/>
              <a:t>(false) will get you a small amount of parallelism “for free”.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ConfigureAwait</a:t>
            </a:r>
            <a:r>
              <a:rPr lang="en-US" baseline="0" dirty="0" smtClean="0"/>
              <a:t>(false) is </a:t>
            </a:r>
            <a:r>
              <a:rPr lang="en-US" i="0" baseline="0" dirty="0" smtClean="0"/>
              <a:t>never</a:t>
            </a:r>
            <a:r>
              <a:rPr lang="en-US" baseline="0" dirty="0" smtClean="0"/>
              <a:t> </a:t>
            </a:r>
            <a:r>
              <a:rPr lang="en-US" i="1" baseline="0" dirty="0" smtClean="0"/>
              <a:t>less</a:t>
            </a:r>
            <a:r>
              <a:rPr lang="en-US" baseline="0" dirty="0" smtClean="0"/>
              <a:t> efficient, so use it whenever you don’t need the request context.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773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Concurrency is OK! It’s encouraged! But parallelism not so much.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Parallel code will use multiple threads per request instead of one</a:t>
            </a:r>
            <a:r>
              <a:rPr lang="en-US" baseline="0" dirty="0" smtClean="0"/>
              <a:t> thread handling multiple requests.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Parallelism cannot use </a:t>
            </a:r>
            <a:r>
              <a:rPr lang="en-US" dirty="0" err="1" smtClean="0"/>
              <a:t>SynchronizationContext</a:t>
            </a:r>
            <a:r>
              <a:rPr lang="en-US" dirty="0" smtClean="0"/>
              <a:t>,</a:t>
            </a:r>
            <a:r>
              <a:rPr lang="en-US" baseline="0" dirty="0" smtClean="0"/>
              <a:t> so you can’t use </a:t>
            </a:r>
            <a:r>
              <a:rPr lang="en-US" baseline="0" dirty="0" err="1" smtClean="0"/>
              <a:t>HttpContext.Current</a:t>
            </a:r>
            <a:r>
              <a:rPr lang="en-US" baseline="0" dirty="0" smtClean="0"/>
              <a:t> or Culture settings.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85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Fake asynchronous methods consume</a:t>
            </a:r>
            <a:r>
              <a:rPr lang="en-US" baseline="0" dirty="0" smtClean="0"/>
              <a:t> a thread pool thread so they </a:t>
            </a:r>
            <a:r>
              <a:rPr lang="en-US" i="1" baseline="0" dirty="0" smtClean="0"/>
              <a:t>appear</a:t>
            </a:r>
            <a:r>
              <a:rPr lang="en-US" baseline="0" dirty="0" smtClean="0"/>
              <a:t> asynchronous. In this example, our methods are assuming that the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stream methods are actually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, but they’re not; internally, they’re </a:t>
            </a:r>
            <a:r>
              <a:rPr lang="en-US" baseline="0" dirty="0" err="1" smtClean="0"/>
              <a:t>queueing</a:t>
            </a:r>
            <a:r>
              <a:rPr lang="en-US" baseline="0" dirty="0" smtClean="0"/>
              <a:t> synchronous work to the thread pool (e.g., </a:t>
            </a:r>
            <a:r>
              <a:rPr lang="en-US" baseline="0" dirty="0" err="1" smtClean="0"/>
              <a:t>Task.Run</a:t>
            </a:r>
            <a:r>
              <a:rPr lang="en-US" baseline="0" dirty="0" smtClean="0"/>
              <a:t>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means extra thread swapping (inefficient) and using a thread for the entire request (kills scalability).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At no point does this request have all its threads free! It is always using at least one thread.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56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Aborting</a:t>
            </a:r>
            <a:r>
              <a:rPr lang="en-US" baseline="0" dirty="0" smtClean="0"/>
              <a:t> is more important as our apps become more dependent on services (e.g., Azure retries with exponential </a:t>
            </a:r>
            <a:r>
              <a:rPr lang="en-US" baseline="0" dirty="0" err="1" smtClean="0"/>
              <a:t>backoff</a:t>
            </a:r>
            <a:r>
              <a:rPr lang="en-US" baseline="0" dirty="0" smtClean="0"/>
              <a:t>).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4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25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</a:t>
            </a:r>
            <a:r>
              <a:rPr lang="en-US" baseline="0" dirty="0" smtClean="0"/>
              <a:t> executing outside a request context, </a:t>
            </a:r>
            <a:r>
              <a:rPr lang="en-US" baseline="0" dirty="0" err="1" smtClean="0"/>
              <a:t>CurrentPrincipal</a:t>
            </a:r>
            <a:r>
              <a:rPr lang="en-US" baseline="0" dirty="0" smtClean="0"/>
              <a:t> is just whatever is left on that thread.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Task.Yield</a:t>
            </a:r>
            <a:r>
              <a:rPr lang="en-US" dirty="0" smtClean="0"/>
              <a:t> ensures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CurrentPrincipal</a:t>
            </a:r>
            <a:r>
              <a:rPr lang="en-US" baseline="0" dirty="0" smtClean="0"/>
              <a:t> is flowed correctly.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(The Yield overhead is minor. The request thread actually is not returned to the thread pool; it resumes immediately.)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87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most common cause of this right now is </a:t>
            </a:r>
            <a:r>
              <a:rPr lang="en-US" dirty="0" err="1" smtClean="0"/>
              <a:t>WebClient</a:t>
            </a:r>
            <a:r>
              <a:rPr lang="en-US" dirty="0" smtClean="0"/>
              <a:t> (EAP) instead of </a:t>
            </a:r>
            <a:r>
              <a:rPr lang="en-US" dirty="0" err="1" smtClean="0"/>
              <a:t>HttpClient</a:t>
            </a:r>
            <a:r>
              <a:rPr lang="en-US" dirty="0" smtClean="0"/>
              <a:t> (TAP).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Possible EAP workarounds: </a:t>
            </a:r>
            <a:r>
              <a:rPr lang="en-US" dirty="0" err="1" smtClean="0"/>
              <a:t>Task.Run</a:t>
            </a:r>
            <a:r>
              <a:rPr lang="en-US" dirty="0" smtClean="0"/>
              <a:t> or a “switcher” using </a:t>
            </a:r>
            <a:r>
              <a:rPr lang="en-US" dirty="0" err="1" smtClean="0"/>
              <a:t>SynchronizationContext.SetSynchronizationContext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974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Get/Set Data is </a:t>
            </a:r>
            <a:r>
              <a:rPr lang="en-US" baseline="0" dirty="0" smtClean="0"/>
              <a:t>more portable than Items </a:t>
            </a:r>
            <a:r>
              <a:rPr lang="en-US" i="1" baseline="0" dirty="0" smtClean="0"/>
              <a:t>and</a:t>
            </a:r>
            <a:r>
              <a:rPr lang="en-US" baseline="0" dirty="0" smtClean="0"/>
              <a:t> flows outside the request context.</a:t>
            </a:r>
          </a:p>
          <a:p>
            <a:r>
              <a:rPr lang="en-US" baseline="0" dirty="0" smtClean="0"/>
              <a:t>However, you should only store immutable data there. </a:t>
            </a:r>
            <a:r>
              <a:rPr lang="en-US" baseline="0" dirty="0" err="1" smtClean="0"/>
              <a:t>Microsoft.Bcl.Immutable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9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notes apply to any library code, but particularly libraries shared between UI and ASP.NET apps.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318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talk is about how </a:t>
            </a:r>
            <a:r>
              <a:rPr lang="en-US" dirty="0" err="1" smtClean="0"/>
              <a:t>async</a:t>
            </a:r>
            <a:r>
              <a:rPr lang="en-US" dirty="0" smtClean="0"/>
              <a:t>/await works on the server side.</a:t>
            </a:r>
            <a:r>
              <a:rPr lang="en-US" baseline="0" dirty="0" smtClean="0"/>
              <a:t> Some of this talk will only apply to ASP.NET; some will apply to any kind of server.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first section, we’ll do a conceptual overview of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/await, compare it to Node.js, and cover some semantics.</a:t>
            </a:r>
          </a:p>
          <a:p>
            <a:endParaRPr lang="en-US" baseline="0" dirty="0" smtClean="0"/>
          </a:p>
          <a:p>
            <a:r>
              <a:rPr lang="en-US" dirty="0" smtClean="0"/>
              <a:t>In the next section, we’ll bring out some common problems when you use </a:t>
            </a:r>
            <a:r>
              <a:rPr lang="en-US" dirty="0" err="1" smtClean="0"/>
              <a:t>async</a:t>
            </a:r>
            <a:r>
              <a:rPr lang="en-US" dirty="0" smtClean="0"/>
              <a:t>/await on the server side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Next, we’ll cover a few reusable techniques, or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“code patterns” that will help you write good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code.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Finally (time permitting), we’ll look at the current state of library and framework support for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, with an eye towards the best approach in various scenarios.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55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64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60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AsyncLazy</a:t>
            </a:r>
            <a:r>
              <a:rPr lang="en-US" dirty="0" smtClean="0"/>
              <a:t>&lt;T&gt; works great for properties, but not </a:t>
            </a:r>
            <a:r>
              <a:rPr lang="en-US" dirty="0" err="1" smtClean="0"/>
              <a:t>IoC</a:t>
            </a:r>
            <a:r>
              <a:rPr lang="en-US" dirty="0" smtClean="0"/>
              <a:t>/DI.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4528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pointers</a:t>
            </a:r>
            <a:r>
              <a:rPr lang="en-US" baseline="0" dirty="0" smtClean="0"/>
              <a:t> to a series of articles on my blog exploring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/await and how it fits (or doesn’t fit) into classical OOP.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446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 situation is not unique.</a:t>
            </a:r>
          </a:p>
          <a:p>
            <a:r>
              <a:rPr lang="en-US" dirty="0" smtClean="0"/>
              <a:t>Your company is not a precious little snowflake.</a:t>
            </a:r>
          </a:p>
          <a:p>
            <a:r>
              <a:rPr lang="en-US" dirty="0" smtClean="0"/>
              <a:t>If</a:t>
            </a:r>
            <a:r>
              <a:rPr lang="en-US" baseline="0" dirty="0" smtClean="0"/>
              <a:t> I had a dollar for every custom .NET </a:t>
            </a:r>
            <a:r>
              <a:rPr lang="en-US" baseline="0" dirty="0" err="1" smtClean="0"/>
              <a:t>threadpool</a:t>
            </a:r>
            <a:r>
              <a:rPr lang="en-US" baseline="0" dirty="0" smtClean="0"/>
              <a:t> implementation I’ve seen that was </a:t>
            </a:r>
            <a:r>
              <a:rPr lang="en-US" i="1" baseline="0" dirty="0" smtClean="0"/>
              <a:t>completely unnecessary</a:t>
            </a:r>
            <a:r>
              <a:rPr lang="en-US" baseline="0" dirty="0" smtClean="0"/>
              <a:t>, I’d have about five bucks. I have yet to see a custom .NET </a:t>
            </a:r>
            <a:r>
              <a:rPr lang="en-US" baseline="0" dirty="0" err="1" smtClean="0"/>
              <a:t>threadpool</a:t>
            </a:r>
            <a:r>
              <a:rPr lang="en-US" baseline="0" dirty="0" smtClean="0"/>
              <a:t> that </a:t>
            </a:r>
            <a:r>
              <a:rPr lang="en-US" i="1" baseline="0" dirty="0" smtClean="0"/>
              <a:t>was</a:t>
            </a:r>
            <a:r>
              <a:rPr lang="en-US" baseline="0" dirty="0" smtClean="0"/>
              <a:t>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7786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doesn’t change the HTTP protocol. You still</a:t>
            </a:r>
            <a:r>
              <a:rPr lang="en-US" baseline="0" dirty="0" smtClean="0"/>
              <a:t> only have one response per request, and “await” will not cause a response to be sent.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returning early can be useful in a handful </a:t>
            </a:r>
            <a:r>
              <a:rPr lang="en-US" baseline="0" smtClean="0"/>
              <a:t>of situations, </a:t>
            </a:r>
            <a:r>
              <a:rPr lang="en-US" baseline="0" dirty="0" smtClean="0"/>
              <a:t>e.g., updating a local on-disk cache after the response returns. NOT useful for logging!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Code on my blog will track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/sync tasks executing outside the request context and notify ASP.NET that they’re running. Also publishes a </a:t>
            </a:r>
            <a:r>
              <a:rPr lang="en-US" baseline="0" dirty="0" err="1" smtClean="0"/>
              <a:t>CancellationToken</a:t>
            </a:r>
            <a:r>
              <a:rPr lang="en-US" baseline="0" dirty="0" smtClean="0"/>
              <a:t> which is set when ASP.NET has requested the </a:t>
            </a:r>
            <a:r>
              <a:rPr lang="en-US" baseline="0" dirty="0" err="1" smtClean="0"/>
              <a:t>AppDomain</a:t>
            </a:r>
            <a:r>
              <a:rPr lang="en-US" baseline="0" dirty="0" smtClean="0"/>
              <a:t> to exit.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don’t use this unless you are perfectly fine with the task never being executed!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880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E.g.</a:t>
            </a:r>
            <a:r>
              <a:rPr lang="en-US" baseline="0" dirty="0" smtClean="0"/>
              <a:t>, ASP.NET MVC child 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32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Question: who</a:t>
            </a:r>
            <a:r>
              <a:rPr lang="en-US" baseline="0" dirty="0" smtClean="0"/>
              <a:t> thinks a stack trace tells you where the code came from (i.e., how you got there)? Actually, a stack trace tells you where your code is </a:t>
            </a:r>
            <a:r>
              <a:rPr lang="en-US" i="1" baseline="0" dirty="0" smtClean="0"/>
              <a:t>going!</a:t>
            </a:r>
          </a:p>
          <a:p>
            <a:endParaRPr lang="en-US" i="1" baseline="0" dirty="0" smtClean="0"/>
          </a:p>
          <a:p>
            <a:r>
              <a:rPr lang="en-US" i="0" baseline="0" dirty="0" smtClean="0"/>
              <a:t>For synchronous code, those are the same thing. For </a:t>
            </a:r>
            <a:r>
              <a:rPr lang="en-US" i="0" baseline="0" dirty="0" err="1" smtClean="0"/>
              <a:t>async</a:t>
            </a:r>
            <a:r>
              <a:rPr lang="en-US" i="0" baseline="0" dirty="0" smtClean="0"/>
              <a:t> code, they’re </a:t>
            </a:r>
            <a:r>
              <a:rPr lang="en-US" i="1" baseline="0" dirty="0" smtClean="0"/>
              <a:t>not</a:t>
            </a:r>
            <a:r>
              <a:rPr lang="en-US" i="0" baseline="0" dirty="0" smtClean="0"/>
              <a:t>.</a:t>
            </a:r>
          </a:p>
          <a:p>
            <a:endParaRPr lang="en-US" i="0" baseline="0" dirty="0" smtClean="0"/>
          </a:p>
          <a:p>
            <a:r>
              <a:rPr lang="en-US" i="0" dirty="0" err="1" smtClean="0"/>
              <a:t>AsyncDiagnostics</a:t>
            </a:r>
            <a:r>
              <a:rPr lang="en-US" i="0" dirty="0" smtClean="0"/>
              <a:t> works</a:t>
            </a:r>
            <a:r>
              <a:rPr lang="en-US" i="0" baseline="0" dirty="0" smtClean="0"/>
              <a:t> by storing immutable stacks in Logical Get/Set Data, and attaching a copy of that stack to the Data member of every Exception that is thrown.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0178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Existing frameworks (and</a:t>
            </a:r>
            <a:r>
              <a:rPr lang="en-US" baseline="0" dirty="0" smtClean="0"/>
              <a:t> libraries) have very strong backwards-compatibility requirements that can make new features like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/await a bit awkward or unusable in some scenarios.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521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Async</a:t>
            </a:r>
            <a:r>
              <a:rPr lang="en-US" dirty="0" smtClean="0"/>
              <a:t> child actions: </a:t>
            </a:r>
            <a:r>
              <a:rPr lang="en-US" dirty="0" err="1" smtClean="0"/>
              <a:t>AsyncContext.Run</a:t>
            </a:r>
            <a:r>
              <a:rPr lang="en-US" dirty="0" smtClean="0"/>
              <a:t> can only be used </a:t>
            </a:r>
            <a:r>
              <a:rPr lang="en-US" i="1" dirty="0" smtClean="0"/>
              <a:t>within</a:t>
            </a:r>
            <a:r>
              <a:rPr lang="en-US" dirty="0" smtClean="0"/>
              <a:t> a child 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23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compare a synchronous request</a:t>
            </a:r>
            <a:r>
              <a:rPr lang="en-US" baseline="0" dirty="0" smtClean="0"/>
              <a:t> handler with an asynchronous request handler.</a:t>
            </a:r>
          </a:p>
          <a:p>
            <a:r>
              <a:rPr lang="en-US" baseline="0" dirty="0" smtClean="0"/>
              <a:t>Thread pools are common for servers, but the same principle holds for single-threaded servers (e.g., Node.js, self-hosted WCF, Azure worker roles are all commonly single-threaded).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8471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Resources are available</a:t>
            </a:r>
            <a:r>
              <a:rPr lang="en-US" baseline="0" dirty="0" smtClean="0"/>
              <a:t> at StephenCleary.com - slides, example code,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988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the end of your presentation we would be grateful</a:t>
            </a:r>
            <a:r>
              <a:rPr lang="en-US" baseline="0" dirty="0" smtClean="0"/>
              <a:t> if you could help </a:t>
            </a:r>
            <a:r>
              <a:rPr lang="en-US" baseline="0" smtClean="0"/>
              <a:t>us announce next years date.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9D261-3AB5-4D4B-A6B9-D184BC0554AC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97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thread per request</a:t>
            </a:r>
            <a:r>
              <a:rPr lang="en-US" baseline="0" dirty="0" smtClean="0"/>
              <a:t> – a common approach in simple ASP.NET apps, or if writing your own TCP/IP server.</a:t>
            </a:r>
          </a:p>
          <a:p>
            <a:r>
              <a:rPr lang="en-US" baseline="0" dirty="0" smtClean="0"/>
              <a:t>There’s a thread pool (ha, ha) on the left, and requests come in on the right.</a:t>
            </a:r>
          </a:p>
          <a:p>
            <a:r>
              <a:rPr lang="en-US" baseline="0" dirty="0" smtClean="0"/>
              <a:t>[CLICK] The first request comes in.</a:t>
            </a:r>
          </a:p>
          <a:p>
            <a:r>
              <a:rPr lang="en-US" baseline="0" dirty="0" smtClean="0"/>
              <a:t>[CLICK] A thread pool thread is dispatched to handle the request, blocking the thread.</a:t>
            </a:r>
          </a:p>
          <a:p>
            <a:r>
              <a:rPr lang="en-US" baseline="0" dirty="0" smtClean="0"/>
              <a:t>[CLICK] The request will wait for an external resource. While waiting, the thread is still blocked.</a:t>
            </a:r>
          </a:p>
          <a:p>
            <a:r>
              <a:rPr lang="en-US" baseline="0" dirty="0" smtClean="0"/>
              <a:t>[CLICK] Eventually, the external call will complete, and the request resumes executing (still on the same thread).</a:t>
            </a:r>
          </a:p>
          <a:p>
            <a:r>
              <a:rPr lang="en-US" baseline="0" dirty="0" smtClean="0"/>
              <a:t>[CLICK] When the request completes, the thread is freed and returned to the thread pool.</a:t>
            </a:r>
          </a:p>
          <a:p>
            <a:r>
              <a:rPr lang="en-US" baseline="0" dirty="0" smtClean="0"/>
              <a:t>[CLICK] This gets interesting when you have more requests than threads.</a:t>
            </a:r>
          </a:p>
          <a:p>
            <a:r>
              <a:rPr lang="en-US" baseline="0" dirty="0" smtClean="0"/>
              <a:t>[CLICK] All existing threads are assigned to requests.</a:t>
            </a:r>
          </a:p>
          <a:p>
            <a:r>
              <a:rPr lang="en-US" baseline="0" dirty="0" smtClean="0"/>
              <a:t>[CLICK] These requests also wait for external resources, blocking those threads.</a:t>
            </a:r>
          </a:p>
          <a:p>
            <a:r>
              <a:rPr lang="en-US" baseline="0" dirty="0" smtClean="0"/>
              <a:t>The third request has to wait for a free thread before it can start. It is in danger of a 503.</a:t>
            </a:r>
          </a:p>
          <a:p>
            <a:r>
              <a:rPr lang="en-US" baseline="0" dirty="0" smtClean="0"/>
              <a:t>In this situation, the threads are blocked but are not doing anything useful.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Now let’s look at how asynchronous requests are handled.</a:t>
            </a:r>
          </a:p>
          <a:p>
            <a:r>
              <a:rPr lang="en-US" dirty="0" smtClean="0"/>
              <a:t>[CLICK] When a request comes in, a thread pool thread is assigned and blocks working on that request.</a:t>
            </a:r>
          </a:p>
          <a:p>
            <a:r>
              <a:rPr lang="en-US" dirty="0" smtClean="0"/>
              <a:t>[CLICK]</a:t>
            </a:r>
            <a:r>
              <a:rPr lang="en-US" baseline="0" dirty="0" smtClean="0"/>
              <a:t> When the request waits on an external resource, the thread is </a:t>
            </a:r>
            <a:r>
              <a:rPr lang="en-US" i="1" baseline="0" dirty="0" smtClean="0"/>
              <a:t>immediately</a:t>
            </a:r>
            <a:r>
              <a:rPr lang="en-US" baseline="0" dirty="0" smtClean="0"/>
              <a:t> freed back to the thread pool.</a:t>
            </a:r>
          </a:p>
          <a:p>
            <a:r>
              <a:rPr lang="en-US" baseline="0" dirty="0" smtClean="0"/>
              <a:t>- While the thread is in the thread pool, it does not have a request context.</a:t>
            </a:r>
          </a:p>
          <a:p>
            <a:r>
              <a:rPr lang="en-US" baseline="0" dirty="0" smtClean="0"/>
              <a:t>[CLICK] Eventually, the external call completes, and the request is ready to resume.</a:t>
            </a:r>
          </a:p>
          <a:p>
            <a:r>
              <a:rPr lang="en-US" baseline="0" dirty="0" smtClean="0"/>
              <a:t>[CLICK] A thread pool thread is assigned to the request, and continues working on it.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can be any thread pool thread, not the same thread.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When a thread resumes a request, it enters the request context.</a:t>
            </a:r>
          </a:p>
          <a:p>
            <a:r>
              <a:rPr lang="en-US" baseline="0" dirty="0" smtClean="0"/>
              <a:t>[CLICK] When the request completes, the thread is returned to the thread pool.</a:t>
            </a:r>
          </a:p>
          <a:p>
            <a:r>
              <a:rPr lang="en-US" baseline="0" dirty="0" smtClean="0"/>
              <a:t>[CLICK] Now, when there are more requests than threads…</a:t>
            </a:r>
          </a:p>
          <a:p>
            <a:r>
              <a:rPr lang="en-US" baseline="0" dirty="0" smtClean="0"/>
              <a:t>[CLICK] Available threads are assigned to those requests.</a:t>
            </a:r>
          </a:p>
          <a:p>
            <a:r>
              <a:rPr lang="en-US" baseline="0" dirty="0" smtClean="0"/>
              <a:t>[CLICK] As soon as the requests wait on external resources, their threads are freed to work on other requests or to return to the thread pool.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we see that asynchronous requests allow a smaller number of threads to handle a larger number of requests.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2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Requests (and</a:t>
            </a:r>
            <a:r>
              <a:rPr lang="en-US" baseline="0" dirty="0" smtClean="0"/>
              <a:t> Tasks) can scale much better than threads.</a:t>
            </a:r>
          </a:p>
          <a:p>
            <a:r>
              <a:rPr lang="en-US" baseline="0" dirty="0" smtClean="0"/>
              <a:t>Threads have ~1MB stack, plus kernel stack (</a:t>
            </a:r>
            <a:r>
              <a:rPr lang="en-US" baseline="0" dirty="0" err="1" smtClean="0"/>
              <a:t>unpageable</a:t>
            </a:r>
            <a:r>
              <a:rPr lang="en-US" baseline="0" dirty="0" smtClean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47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think JS libraries will standardize on callbacks instead of generators (a</a:t>
            </a:r>
            <a:r>
              <a:rPr lang="en-US" baseline="0" dirty="0" smtClean="0"/>
              <a:t>t least for now).</a:t>
            </a:r>
          </a:p>
          <a:p>
            <a:r>
              <a:rPr lang="en-US" baseline="0" dirty="0" smtClean="0"/>
              <a:t>Consumers will have to translate to their promise/continuation library of choice.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765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recommend using </a:t>
            </a:r>
            <a:r>
              <a:rPr lang="en-US" dirty="0" err="1" smtClean="0"/>
              <a:t>IISNode</a:t>
            </a:r>
            <a:r>
              <a:rPr lang="en-US" dirty="0" smtClean="0"/>
              <a:t> or designing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scaleout</a:t>
            </a:r>
            <a:r>
              <a:rPr lang="en-US" baseline="0" dirty="0" smtClean="0"/>
              <a:t> and only using 1- or 2-core machines.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451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two</a:t>
            </a:r>
            <a:r>
              <a:rPr lang="en-US" baseline="0" dirty="0" smtClean="0"/>
              <a:t> points are philosophical differences; last two are language differences.</a:t>
            </a:r>
            <a:endParaRPr lang="en-US" dirty="0" smtClean="0"/>
          </a:p>
          <a:p>
            <a:r>
              <a:rPr lang="en-US" dirty="0" smtClean="0"/>
              <a:t>JS generators not quite there.</a:t>
            </a:r>
          </a:p>
          <a:p>
            <a:r>
              <a:rPr lang="en-US" dirty="0" smtClean="0"/>
              <a:t>C#/VB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Xamarin</a:t>
            </a:r>
            <a:r>
              <a:rPr lang="en-US" baseline="0" dirty="0" smtClean="0"/>
              <a:t> PCLs not quite there, and will never have good browser support.</a:t>
            </a:r>
            <a:endParaRPr lang="en-US" dirty="0" smtClean="0"/>
          </a:p>
          <a:p>
            <a:r>
              <a:rPr lang="en-US" dirty="0" smtClean="0"/>
              <a:t>JS enables more code reuse for</a:t>
            </a:r>
            <a:r>
              <a:rPr lang="en-US" baseline="0" dirty="0" smtClean="0"/>
              <a:t> websites (e.g., validation).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the remainder of this talk, we’ll only be discussing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/await.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28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9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375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82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18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17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54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763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2836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5479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767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436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2" y="1187644"/>
            <a:ext cx="9860610" cy="268963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3458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84700" y="6230136"/>
            <a:ext cx="3022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bg2"/>
                </a:soli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415690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07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98BF1A-9D53-4AB6-AD22-596155C2FFE4}" type="datetimeFigureOut">
              <a:rPr lang="en-US" smtClean="0"/>
              <a:t>8/11/2013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729BD-7CE9-45B6-B713-8C605AE3E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50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0232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7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16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73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910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582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9139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4075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64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1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787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2" y="2130427"/>
            <a:ext cx="10363199" cy="747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443198"/>
          </a:xfrm>
        </p:spPr>
        <p:txBody>
          <a:bodyPr/>
          <a:lstStyle>
            <a:lvl1pPr marL="0" indent="0" algn="ctr">
              <a:buNone/>
              <a:defRPr/>
            </a:lvl1pPr>
            <a:lvl2pPr marL="457112" indent="0" algn="ctr">
              <a:buNone/>
              <a:defRPr/>
            </a:lvl2pPr>
            <a:lvl3pPr marL="914225" indent="0" algn="ctr">
              <a:buNone/>
              <a:defRPr/>
            </a:lvl3pPr>
            <a:lvl4pPr marL="1371337" indent="0" algn="ctr">
              <a:buNone/>
              <a:defRPr/>
            </a:lvl4pPr>
            <a:lvl5pPr marL="1828449" indent="0" algn="ctr">
              <a:buNone/>
              <a:defRPr/>
            </a:lvl5pPr>
            <a:lvl6pPr marL="2285561" indent="0" algn="ctr">
              <a:buNone/>
              <a:defRPr/>
            </a:lvl6pPr>
            <a:lvl7pPr marL="2742674" indent="0" algn="ctr">
              <a:buNone/>
              <a:defRPr/>
            </a:lvl7pPr>
            <a:lvl8pPr marL="3199785" indent="0" algn="ctr">
              <a:buNone/>
              <a:defRPr/>
            </a:lvl8pPr>
            <a:lvl9pPr marL="365689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1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fld id="{77CB49CA-D13D-4260-BBBB-9F00A16D3248}" type="slidenum">
              <a:rPr lang="en-US" smtClean="0">
                <a:solidFill>
                  <a:srgbClr val="FFFFFF"/>
                </a:solidFill>
              </a:rPr>
              <a:pPr defTabSz="914188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9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56377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7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186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73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02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91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021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178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80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48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36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2" y="2130427"/>
            <a:ext cx="10363199" cy="747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443198"/>
          </a:xfrm>
        </p:spPr>
        <p:txBody>
          <a:bodyPr/>
          <a:lstStyle>
            <a:lvl1pPr marL="0" indent="0" algn="ctr">
              <a:buNone/>
              <a:defRPr/>
            </a:lvl1pPr>
            <a:lvl2pPr marL="457112" indent="0" algn="ctr">
              <a:buNone/>
              <a:defRPr/>
            </a:lvl2pPr>
            <a:lvl3pPr marL="914225" indent="0" algn="ctr">
              <a:buNone/>
              <a:defRPr/>
            </a:lvl3pPr>
            <a:lvl4pPr marL="1371337" indent="0" algn="ctr">
              <a:buNone/>
              <a:defRPr/>
            </a:lvl4pPr>
            <a:lvl5pPr marL="1828449" indent="0" algn="ctr">
              <a:buNone/>
              <a:defRPr/>
            </a:lvl5pPr>
            <a:lvl6pPr marL="2285561" indent="0" algn="ctr">
              <a:buNone/>
              <a:defRPr/>
            </a:lvl6pPr>
            <a:lvl7pPr marL="2742674" indent="0" algn="ctr">
              <a:buNone/>
              <a:defRPr/>
            </a:lvl7pPr>
            <a:lvl8pPr marL="3199785" indent="0" algn="ctr">
              <a:buNone/>
              <a:defRPr/>
            </a:lvl8pPr>
            <a:lvl9pPr marL="365689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1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fld id="{77CB49CA-D13D-4260-BBBB-9F00A16D3248}" type="slidenum">
              <a:rPr lang="en-US" smtClean="0">
                <a:solidFill>
                  <a:srgbClr val="FFFFFF"/>
                </a:solidFill>
              </a:rPr>
              <a:pPr defTabSz="914188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45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8E89-FE7C-498A-8170-D4939D1FC5C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30BA-26B1-4296-95FF-A9BA74A1C5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8529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8E89-FE7C-498A-8170-D4939D1FC5C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30BA-26B1-4296-95FF-A9BA74A1C5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8613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8E89-FE7C-498A-8170-D4939D1FC5C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30BA-26B1-4296-95FF-A9BA74A1C5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284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8E89-FE7C-498A-8170-D4939D1FC5C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30BA-26B1-4296-95FF-A9BA74A1C5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1279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8E89-FE7C-498A-8170-D4939D1FC5C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30BA-26B1-4296-95FF-A9BA74A1C5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51996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8E89-FE7C-498A-8170-D4939D1FC5C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30BA-26B1-4296-95FF-A9BA74A1C5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9459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8E89-FE7C-498A-8170-D4939D1FC5C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30BA-26B1-4296-95FF-A9BA74A1C5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99778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8E89-FE7C-498A-8170-D4939D1FC5C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30BA-26B1-4296-95FF-A9BA74A1C5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9633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8E89-FE7C-498A-8170-D4939D1FC5C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30BA-26B1-4296-95FF-A9BA74A1C5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98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011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8E89-FE7C-498A-8170-D4939D1FC5C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30BA-26B1-4296-95FF-A9BA74A1C5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15701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8E89-FE7C-498A-8170-D4939D1FC5C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30BA-26B1-4296-95FF-A9BA74A1C5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36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66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25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35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11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584700" y="6230136"/>
            <a:ext cx="3022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857464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21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188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0" baseline="0" dirty="0" smtClean="0">
          <a:ln w="3175">
            <a:noFill/>
          </a:ln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09" indent="-3460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117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117" algn="l"/>
        </a:tabLst>
        <a:defRPr sz="28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225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440" indent="-223795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225" algn="l"/>
        </a:tabLst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584" indent="-230144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17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0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4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8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6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1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47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188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0" baseline="0" dirty="0" smtClean="0">
          <a:ln w="3175">
            <a:noFill/>
          </a:ln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09" indent="-3460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117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117" algn="l"/>
        </a:tabLst>
        <a:defRPr sz="28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225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440" indent="-223795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225" algn="l"/>
        </a:tabLst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584" indent="-230144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17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0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4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8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6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1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48E89-FE7C-498A-8170-D4939D1FC5C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730BA-26B1-4296-95FF-A9BA74A1C5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39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Scaling your servers with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Best</a:t>
            </a:r>
            <a:br>
              <a:rPr lang="en-US" dirty="0" smtClean="0"/>
            </a:br>
            <a:r>
              <a:rPr lang="en-US" dirty="0" smtClean="0"/>
              <a:t>of the Short Bunk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6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The Question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8" y="1197321"/>
            <a:ext cx="11922761" cy="472450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question that is always asked:</a:t>
            </a:r>
          </a:p>
          <a:p>
            <a:endParaRPr lang="en-US" dirty="0"/>
          </a:p>
          <a:p>
            <a:r>
              <a:rPr lang="en-US" dirty="0" smtClean="0"/>
              <a:t>	Why not just increase the </a:t>
            </a:r>
            <a:r>
              <a:rPr lang="en-US" dirty="0" err="1" smtClean="0"/>
              <a:t>threadpool</a:t>
            </a:r>
            <a:r>
              <a:rPr lang="en-US" dirty="0"/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160" y="289511"/>
            <a:ext cx="45720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09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Node.js?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715137"/>
          </a:xfrm>
        </p:spPr>
        <p:txBody>
          <a:bodyPr/>
          <a:lstStyle/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.NET </a:t>
            </a:r>
            <a:r>
              <a:rPr lang="en-US" dirty="0" err="1" smtClean="0"/>
              <a:t>async</a:t>
            </a:r>
            <a:r>
              <a:rPr lang="en-US" dirty="0" smtClean="0"/>
              <a:t>/await enables </a:t>
            </a:r>
            <a:r>
              <a:rPr lang="en-US" i="1" dirty="0" smtClean="0"/>
              <a:t>maintainable</a:t>
            </a:r>
            <a:r>
              <a:rPr lang="en-US" dirty="0" smtClean="0"/>
              <a:t> asynchronous code.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ASP.NET has supported asynchronous handling at least since .NET 2.0.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JS currently has callbacks (+promises). Code is still awkward.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ES6 introduces generators which will simplify </a:t>
            </a:r>
            <a:r>
              <a:rPr lang="en-US" dirty="0" err="1" smtClean="0"/>
              <a:t>async</a:t>
            </a:r>
            <a:r>
              <a:rPr lang="en-US" dirty="0" smtClean="0"/>
              <a:t> code.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Available today (as of 2013-05-13) in V8 3.19 / Node.js 0.11.2 (Unstable)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Pass --harmony or --harmony-generators</a:t>
            </a:r>
          </a:p>
        </p:txBody>
      </p:sp>
    </p:spTree>
    <p:extLst>
      <p:ext uri="{BB962C8B-B14F-4D97-AF65-F5344CB8AC3E}">
        <p14:creationId xmlns:p14="http://schemas.microsoft.com/office/powerpoint/2010/main" val="30122231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Node.js?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37098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Tradeoff 1: No standard practice.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.NET uses Task-based Asynchronous Pattern (TAP)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JavaScript will </a:t>
            </a:r>
            <a:r>
              <a:rPr lang="en-US" dirty="0"/>
              <a:t>use… http://tinyurl.com/meeucu6</a:t>
            </a:r>
            <a:endParaRPr lang="en-US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4980026"/>
            <a:ext cx="11653522" cy="63273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	Q? Suspend? </a:t>
            </a:r>
            <a:r>
              <a:rPr lang="en-US" dirty="0" err="1" smtClean="0"/>
              <a:t>Genrun</a:t>
            </a:r>
            <a:r>
              <a:rPr lang="en-US" dirty="0"/>
              <a:t>?</a:t>
            </a:r>
            <a:r>
              <a:rPr lang="en-US" dirty="0" smtClean="0"/>
              <a:t> </a:t>
            </a:r>
            <a:r>
              <a:rPr lang="en-US" dirty="0" err="1" smtClean="0"/>
              <a:t>Continuable</a:t>
            </a:r>
            <a:r>
              <a:rPr lang="en-US" dirty="0"/>
              <a:t>?</a:t>
            </a:r>
            <a:r>
              <a:rPr lang="en-US" dirty="0" smtClean="0"/>
              <a:t> Co? Other promises?</a:t>
            </a:r>
          </a:p>
        </p:txBody>
      </p:sp>
    </p:spTree>
    <p:extLst>
      <p:ext uri="{BB962C8B-B14F-4D97-AF65-F5344CB8AC3E}">
        <p14:creationId xmlns:p14="http://schemas.microsoft.com/office/powerpoint/2010/main" val="38461418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Node.js?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96398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Tradeoff 2: Single-threaded.</a:t>
            </a:r>
          </a:p>
          <a:p>
            <a:endParaRPr lang="en-US" dirty="0"/>
          </a:p>
          <a:p>
            <a:r>
              <a:rPr lang="en-US" dirty="0" smtClean="0"/>
              <a:t>Solution: Use Cluster (built-in). Or </a:t>
            </a:r>
            <a:r>
              <a:rPr lang="en-US" dirty="0" err="1" smtClean="0"/>
              <a:t>IISNode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Also recommended: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Load balancer (</a:t>
            </a:r>
            <a:r>
              <a:rPr lang="en-US" dirty="0" err="1" smtClean="0"/>
              <a:t>nginx</a:t>
            </a:r>
            <a:r>
              <a:rPr lang="en-US" dirty="0" smtClean="0"/>
              <a:t> or a separate node.js app).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Shared-memory out-of-</a:t>
            </a:r>
            <a:r>
              <a:rPr lang="en-US" dirty="0" err="1" smtClean="0"/>
              <a:t>proc</a:t>
            </a:r>
            <a:r>
              <a:rPr lang="en-US" dirty="0" smtClean="0"/>
              <a:t> cache (optional).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US" dirty="0" smtClean="0"/>
              <a:t>orker recycling.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L</a:t>
            </a:r>
            <a:r>
              <a:rPr lang="en-US" dirty="0" smtClean="0"/>
              <a:t>og collection.</a:t>
            </a:r>
          </a:p>
        </p:txBody>
      </p:sp>
    </p:spTree>
    <p:extLst>
      <p:ext uri="{BB962C8B-B14F-4D97-AF65-F5344CB8AC3E}">
        <p14:creationId xmlns:p14="http://schemas.microsoft.com/office/powerpoint/2010/main" val="30856850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Node.js?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41633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Choosing between </a:t>
            </a:r>
            <a:r>
              <a:rPr lang="en-US" dirty="0"/>
              <a:t>ASP.NET </a:t>
            </a:r>
            <a:r>
              <a:rPr lang="en-US" dirty="0" smtClean="0"/>
              <a:t>and Node.js</a:t>
            </a:r>
            <a:r>
              <a:rPr lang="en-US" dirty="0"/>
              <a:t>:</a:t>
            </a:r>
            <a:endParaRPr lang="en-US" dirty="0" smtClean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Built-in support vs. library choice (e.g., MVC).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Standardized TAP vs. library choice (promise/continuation).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C#/VB </a:t>
            </a:r>
            <a:r>
              <a:rPr lang="en-US" dirty="0" err="1" smtClean="0"/>
              <a:t>async</a:t>
            </a:r>
            <a:r>
              <a:rPr lang="en-US" dirty="0" smtClean="0"/>
              <a:t> vs. JS generators.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C#/VB (</a:t>
            </a:r>
            <a:r>
              <a:rPr lang="en-US" dirty="0" err="1" smtClean="0"/>
              <a:t>Xamarin</a:t>
            </a:r>
            <a:r>
              <a:rPr lang="en-US" dirty="0" smtClean="0"/>
              <a:t> PCLs/desktop/ASP.NET) vs. JS (</a:t>
            </a:r>
            <a:r>
              <a:rPr lang="en-US" dirty="0" err="1" smtClean="0"/>
              <a:t>PhoneGap</a:t>
            </a:r>
            <a:r>
              <a:rPr lang="en-US" dirty="0" smtClean="0"/>
              <a:t>/browser/Node.js).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Neither is a clear-cut winner; depends on your needs.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6169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Async</a:t>
            </a:r>
            <a:r>
              <a:rPr lang="en-US" dirty="0" smtClean="0"/>
              <a:t> Doesn’t Do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7081522" cy="43667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does not change HTTP.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does not scale out.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won’t help with a single DB backend, or if your (outgoing) requests are always fast.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http://tinyurl.com/k2samwm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61" y="1861438"/>
            <a:ext cx="45720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998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Context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06343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AspNetSynchronizationContext</a:t>
            </a:r>
            <a:r>
              <a:rPr lang="en-US" dirty="0" smtClean="0"/>
              <a:t> </a:t>
            </a:r>
            <a:r>
              <a:rPr lang="en-US" dirty="0" smtClean="0"/>
              <a:t>(“request context”):</a:t>
            </a:r>
            <a:endParaRPr lang="en-US" dirty="0" smtClean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HttpContext.Current</a:t>
            </a:r>
            <a:r>
              <a:rPr lang="en-US" dirty="0" smtClean="0"/>
              <a:t> (including Items).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Identity (User/Principal).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Culture.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err="1" smtClean="0"/>
              <a:t>ExecutionContext</a:t>
            </a:r>
            <a:r>
              <a:rPr lang="en-US" dirty="0" smtClean="0"/>
              <a:t> (not affected by </a:t>
            </a:r>
            <a:r>
              <a:rPr lang="en-US" dirty="0" err="1" smtClean="0"/>
              <a:t>ConfigureAwait</a:t>
            </a:r>
            <a:r>
              <a:rPr lang="en-US" dirty="0" smtClean="0"/>
              <a:t>):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Impersonation</a:t>
            </a:r>
            <a:r>
              <a:rPr lang="en-US" dirty="0" smtClean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Security </a:t>
            </a:r>
            <a:r>
              <a:rPr lang="en-US" dirty="0"/>
              <a:t>(</a:t>
            </a:r>
            <a:r>
              <a:rPr lang="en-US" dirty="0" smtClean="0"/>
              <a:t>CAS allow/deny).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LogicalCallContext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933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Context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70998" y="3583130"/>
            <a:ext cx="9052324" cy="2142125"/>
          </a:xfrm>
        </p:spPr>
        <p:txBody>
          <a:bodyPr/>
          <a:lstStyle/>
          <a:p>
            <a:r>
              <a:rPr lang="en-US" sz="2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SaveAsync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DbContext.SaveAsync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ConfigureAwait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178722" y="1778532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Waiting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416450" y="2078598"/>
            <a:ext cx="354842" cy="354841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75488" y="1556596"/>
            <a:ext cx="2498280" cy="1304273"/>
            <a:chOff x="1460310" y="2586251"/>
            <a:chExt cx="2498280" cy="1957614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463040" y="2588455"/>
              <a:ext cx="0" cy="195541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958590" y="2588455"/>
              <a:ext cx="0" cy="195541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1463040" y="4543865"/>
              <a:ext cx="2495550" cy="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 bwMode="auto">
            <a:xfrm>
              <a:off x="1460310" y="2586251"/>
              <a:ext cx="2497541" cy="232016"/>
            </a:xfrm>
            <a:custGeom>
              <a:avLst/>
              <a:gdLst>
                <a:gd name="connsiteX0" fmla="*/ 0 w 2497541"/>
                <a:gd name="connsiteY0" fmla="*/ 0 h 232016"/>
                <a:gd name="connsiteX1" fmla="*/ 238836 w 2497541"/>
                <a:gd name="connsiteY1" fmla="*/ 232012 h 232016"/>
                <a:gd name="connsiteX2" fmla="*/ 504968 w 2497541"/>
                <a:gd name="connsiteY2" fmla="*/ 6824 h 232016"/>
                <a:gd name="connsiteX3" fmla="*/ 750627 w 2497541"/>
                <a:gd name="connsiteY3" fmla="*/ 225188 h 232016"/>
                <a:gd name="connsiteX4" fmla="*/ 975815 w 2497541"/>
                <a:gd name="connsiteY4" fmla="*/ 13648 h 232016"/>
                <a:gd name="connsiteX5" fmla="*/ 1173708 w 2497541"/>
                <a:gd name="connsiteY5" fmla="*/ 225188 h 232016"/>
                <a:gd name="connsiteX6" fmla="*/ 1392072 w 2497541"/>
                <a:gd name="connsiteY6" fmla="*/ 6824 h 232016"/>
                <a:gd name="connsiteX7" fmla="*/ 1610436 w 2497541"/>
                <a:gd name="connsiteY7" fmla="*/ 225188 h 232016"/>
                <a:gd name="connsiteX8" fmla="*/ 1794681 w 2497541"/>
                <a:gd name="connsiteY8" fmla="*/ 6824 h 232016"/>
                <a:gd name="connsiteX9" fmla="*/ 2006221 w 2497541"/>
                <a:gd name="connsiteY9" fmla="*/ 218364 h 232016"/>
                <a:gd name="connsiteX10" fmla="*/ 2210938 w 2497541"/>
                <a:gd name="connsiteY10" fmla="*/ 6824 h 232016"/>
                <a:gd name="connsiteX11" fmla="*/ 2381535 w 2497541"/>
                <a:gd name="connsiteY11" fmla="*/ 225188 h 232016"/>
                <a:gd name="connsiteX12" fmla="*/ 2497541 w 2497541"/>
                <a:gd name="connsiteY12" fmla="*/ 150125 h 23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7541" h="232016">
                  <a:moveTo>
                    <a:pt x="0" y="0"/>
                  </a:moveTo>
                  <a:cubicBezTo>
                    <a:pt x="77337" y="115437"/>
                    <a:pt x="154675" y="230875"/>
                    <a:pt x="238836" y="232012"/>
                  </a:cubicBezTo>
                  <a:cubicBezTo>
                    <a:pt x="322997" y="233149"/>
                    <a:pt x="419670" y="7961"/>
                    <a:pt x="504968" y="6824"/>
                  </a:cubicBezTo>
                  <a:cubicBezTo>
                    <a:pt x="590266" y="5687"/>
                    <a:pt x="672153" y="224051"/>
                    <a:pt x="750627" y="225188"/>
                  </a:cubicBezTo>
                  <a:cubicBezTo>
                    <a:pt x="829101" y="226325"/>
                    <a:pt x="905302" y="13648"/>
                    <a:pt x="975815" y="13648"/>
                  </a:cubicBezTo>
                  <a:cubicBezTo>
                    <a:pt x="1046328" y="13648"/>
                    <a:pt x="1104332" y="226325"/>
                    <a:pt x="1173708" y="225188"/>
                  </a:cubicBezTo>
                  <a:cubicBezTo>
                    <a:pt x="1243084" y="224051"/>
                    <a:pt x="1319284" y="6824"/>
                    <a:pt x="1392072" y="6824"/>
                  </a:cubicBezTo>
                  <a:cubicBezTo>
                    <a:pt x="1464860" y="6824"/>
                    <a:pt x="1543335" y="225188"/>
                    <a:pt x="1610436" y="225188"/>
                  </a:cubicBezTo>
                  <a:cubicBezTo>
                    <a:pt x="1677537" y="225188"/>
                    <a:pt x="1728717" y="7961"/>
                    <a:pt x="1794681" y="6824"/>
                  </a:cubicBezTo>
                  <a:cubicBezTo>
                    <a:pt x="1860645" y="5687"/>
                    <a:pt x="1936845" y="218364"/>
                    <a:pt x="2006221" y="218364"/>
                  </a:cubicBezTo>
                  <a:cubicBezTo>
                    <a:pt x="2075597" y="218364"/>
                    <a:pt x="2148386" y="5687"/>
                    <a:pt x="2210938" y="6824"/>
                  </a:cubicBezTo>
                  <a:cubicBezTo>
                    <a:pt x="2273490" y="7961"/>
                    <a:pt x="2333768" y="201305"/>
                    <a:pt x="2381535" y="225188"/>
                  </a:cubicBezTo>
                  <a:cubicBezTo>
                    <a:pt x="2429302" y="249071"/>
                    <a:pt x="2463421" y="199598"/>
                    <a:pt x="2497541" y="150125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 bwMode="auto">
          <a:xfrm>
            <a:off x="7001301" y="1911436"/>
            <a:ext cx="354842" cy="354841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877469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7 L -0.35156 0.0259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78" y="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156 0.02593 L -0.05638 -0.0016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53" y="-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 and Background Threads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26713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Parallel server code is almost always a bad idea (though it can be useful in controlled environments - known # of users).</a:t>
            </a:r>
          </a:p>
          <a:p>
            <a:endParaRPr lang="en-US" dirty="0"/>
          </a:p>
          <a:p>
            <a:r>
              <a:rPr lang="en-US" dirty="0" smtClean="0"/>
              <a:t>Avoid: Parallel/PLINQ, </a:t>
            </a:r>
            <a:r>
              <a:rPr lang="en-US" dirty="0" err="1" smtClean="0"/>
              <a:t>Task.Run</a:t>
            </a:r>
            <a:r>
              <a:rPr lang="en-US" dirty="0" smtClean="0"/>
              <a:t>, </a:t>
            </a:r>
            <a:r>
              <a:rPr lang="en-US" dirty="0" err="1" smtClean="0"/>
              <a:t>TaskFactory.StartNew</a:t>
            </a:r>
            <a:r>
              <a:rPr lang="en-US" dirty="0" smtClean="0"/>
              <a:t>, </a:t>
            </a:r>
            <a:r>
              <a:rPr lang="en-US" dirty="0" err="1" smtClean="0"/>
              <a:t>Task.ContinueWith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Beware: Fake asynchronous methods (e.g. file streams).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485268"/>
            <a:ext cx="45720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67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Asynchronous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43274" y="3461499"/>
            <a:ext cx="9052324" cy="2142125"/>
          </a:xfrm>
        </p:spPr>
        <p:txBody>
          <a:bodyPr/>
          <a:lstStyle/>
          <a:p>
            <a:r>
              <a:rPr lang="en-US" sz="2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SaveAsync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myStream.WriteAllBytesAsync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myStream.FlushAsync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178722" y="1778532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Waiting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416450" y="2078598"/>
            <a:ext cx="354842" cy="354841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75488" y="1556596"/>
            <a:ext cx="2498280" cy="1304273"/>
            <a:chOff x="1460310" y="2586251"/>
            <a:chExt cx="2498280" cy="1957614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463040" y="2588455"/>
              <a:ext cx="0" cy="195541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958590" y="2588455"/>
              <a:ext cx="0" cy="195541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1463040" y="4543865"/>
              <a:ext cx="2495550" cy="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 bwMode="auto">
            <a:xfrm>
              <a:off x="1460310" y="2586251"/>
              <a:ext cx="2497541" cy="232016"/>
            </a:xfrm>
            <a:custGeom>
              <a:avLst/>
              <a:gdLst>
                <a:gd name="connsiteX0" fmla="*/ 0 w 2497541"/>
                <a:gd name="connsiteY0" fmla="*/ 0 h 232016"/>
                <a:gd name="connsiteX1" fmla="*/ 238836 w 2497541"/>
                <a:gd name="connsiteY1" fmla="*/ 232012 h 232016"/>
                <a:gd name="connsiteX2" fmla="*/ 504968 w 2497541"/>
                <a:gd name="connsiteY2" fmla="*/ 6824 h 232016"/>
                <a:gd name="connsiteX3" fmla="*/ 750627 w 2497541"/>
                <a:gd name="connsiteY3" fmla="*/ 225188 h 232016"/>
                <a:gd name="connsiteX4" fmla="*/ 975815 w 2497541"/>
                <a:gd name="connsiteY4" fmla="*/ 13648 h 232016"/>
                <a:gd name="connsiteX5" fmla="*/ 1173708 w 2497541"/>
                <a:gd name="connsiteY5" fmla="*/ 225188 h 232016"/>
                <a:gd name="connsiteX6" fmla="*/ 1392072 w 2497541"/>
                <a:gd name="connsiteY6" fmla="*/ 6824 h 232016"/>
                <a:gd name="connsiteX7" fmla="*/ 1610436 w 2497541"/>
                <a:gd name="connsiteY7" fmla="*/ 225188 h 232016"/>
                <a:gd name="connsiteX8" fmla="*/ 1794681 w 2497541"/>
                <a:gd name="connsiteY8" fmla="*/ 6824 h 232016"/>
                <a:gd name="connsiteX9" fmla="*/ 2006221 w 2497541"/>
                <a:gd name="connsiteY9" fmla="*/ 218364 h 232016"/>
                <a:gd name="connsiteX10" fmla="*/ 2210938 w 2497541"/>
                <a:gd name="connsiteY10" fmla="*/ 6824 h 232016"/>
                <a:gd name="connsiteX11" fmla="*/ 2381535 w 2497541"/>
                <a:gd name="connsiteY11" fmla="*/ 225188 h 232016"/>
                <a:gd name="connsiteX12" fmla="*/ 2497541 w 2497541"/>
                <a:gd name="connsiteY12" fmla="*/ 150125 h 23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7541" h="232016">
                  <a:moveTo>
                    <a:pt x="0" y="0"/>
                  </a:moveTo>
                  <a:cubicBezTo>
                    <a:pt x="77337" y="115437"/>
                    <a:pt x="154675" y="230875"/>
                    <a:pt x="238836" y="232012"/>
                  </a:cubicBezTo>
                  <a:cubicBezTo>
                    <a:pt x="322997" y="233149"/>
                    <a:pt x="419670" y="7961"/>
                    <a:pt x="504968" y="6824"/>
                  </a:cubicBezTo>
                  <a:cubicBezTo>
                    <a:pt x="590266" y="5687"/>
                    <a:pt x="672153" y="224051"/>
                    <a:pt x="750627" y="225188"/>
                  </a:cubicBezTo>
                  <a:cubicBezTo>
                    <a:pt x="829101" y="226325"/>
                    <a:pt x="905302" y="13648"/>
                    <a:pt x="975815" y="13648"/>
                  </a:cubicBezTo>
                  <a:cubicBezTo>
                    <a:pt x="1046328" y="13648"/>
                    <a:pt x="1104332" y="226325"/>
                    <a:pt x="1173708" y="225188"/>
                  </a:cubicBezTo>
                  <a:cubicBezTo>
                    <a:pt x="1243084" y="224051"/>
                    <a:pt x="1319284" y="6824"/>
                    <a:pt x="1392072" y="6824"/>
                  </a:cubicBezTo>
                  <a:cubicBezTo>
                    <a:pt x="1464860" y="6824"/>
                    <a:pt x="1543335" y="225188"/>
                    <a:pt x="1610436" y="225188"/>
                  </a:cubicBezTo>
                  <a:cubicBezTo>
                    <a:pt x="1677537" y="225188"/>
                    <a:pt x="1728717" y="7961"/>
                    <a:pt x="1794681" y="6824"/>
                  </a:cubicBezTo>
                  <a:cubicBezTo>
                    <a:pt x="1860645" y="5687"/>
                    <a:pt x="1936845" y="218364"/>
                    <a:pt x="2006221" y="218364"/>
                  </a:cubicBezTo>
                  <a:cubicBezTo>
                    <a:pt x="2075597" y="218364"/>
                    <a:pt x="2148386" y="5687"/>
                    <a:pt x="2210938" y="6824"/>
                  </a:cubicBezTo>
                  <a:cubicBezTo>
                    <a:pt x="2273490" y="7961"/>
                    <a:pt x="2333768" y="201305"/>
                    <a:pt x="2381535" y="225188"/>
                  </a:cubicBezTo>
                  <a:cubicBezTo>
                    <a:pt x="2429302" y="249071"/>
                    <a:pt x="2463421" y="199598"/>
                    <a:pt x="2497541" y="150125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 bwMode="auto">
          <a:xfrm>
            <a:off x="7001301" y="1892378"/>
            <a:ext cx="354842" cy="354841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538322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0.40417 -0.0273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08" y="-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11111E-6 L -0.3526 0.0245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30" y="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417 -0.02732 L 0.45807 -0.0259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26 0.02454 L -0.05391 -0.0002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92" y="-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07 -0.02593 L -4.16667E-7 3.7037E-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65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20" grpId="1" animBg="1"/>
      <p:bldP spid="20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1480"/>
            <a:ext cx="9144000" cy="777239"/>
          </a:xfrm>
        </p:spPr>
        <p:txBody>
          <a:bodyPr>
            <a:noAutofit/>
          </a:bodyPr>
          <a:lstStyle/>
          <a:p>
            <a:r>
              <a:rPr lang="en-US" sz="4400" smtClean="0">
                <a:latin typeface="Segoe UI" panose="020B0502040204020203" pitchFamily="34" charset="0"/>
                <a:cs typeface="Segoe UI" panose="020B0502040204020203" pitchFamily="34" charset="0"/>
              </a:rPr>
              <a:t>Platinum Sponsors</a:t>
            </a: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71" y="1594485"/>
            <a:ext cx="2737224" cy="182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427" y="1594485"/>
            <a:ext cx="2737224" cy="1828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083" y="1594485"/>
            <a:ext cx="2737224" cy="1828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739" y="1594485"/>
            <a:ext cx="2737223" cy="1828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928" y="5093970"/>
            <a:ext cx="2400300" cy="1600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359" y="5093970"/>
            <a:ext cx="2400300" cy="1600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790" y="5093970"/>
            <a:ext cx="2400300" cy="1600200"/>
          </a:xfrm>
          <a:prstGeom prst="rect">
            <a:avLst/>
          </a:prstGeom>
        </p:spPr>
      </p:pic>
      <p:sp>
        <p:nvSpPr>
          <p:cNvPr id="18" name="Subtitle 2"/>
          <p:cNvSpPr txBox="1">
            <a:spLocks/>
          </p:cNvSpPr>
          <p:nvPr/>
        </p:nvSpPr>
        <p:spPr>
          <a:xfrm>
            <a:off x="1524000" y="4069080"/>
            <a:ext cx="9144000" cy="742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Gold Sponsors</a:t>
            </a: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69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Aborting ASP.NET Requests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26278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Sync would </a:t>
            </a:r>
            <a:r>
              <a:rPr lang="en-US" dirty="0" err="1" smtClean="0"/>
              <a:t>Thread.Abort</a:t>
            </a:r>
            <a:r>
              <a:rPr lang="en-US" dirty="0" smtClean="0"/>
              <a:t> on timeout &amp; ignore disconnect.</a:t>
            </a:r>
          </a:p>
          <a:p>
            <a:endParaRPr lang="en-US" dirty="0"/>
          </a:p>
          <a:p>
            <a:r>
              <a:rPr lang="en-US" dirty="0" err="1" smtClean="0"/>
              <a:t>HttpRequest.TimedOutToken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async</a:t>
            </a:r>
            <a:r>
              <a:rPr lang="en-US" dirty="0" smtClean="0"/>
              <a:t> timeout.</a:t>
            </a:r>
          </a:p>
          <a:p>
            <a:pPr lvl="1"/>
            <a:r>
              <a:rPr lang="en-US" dirty="0" err="1" smtClean="0"/>
              <a:t>httpRuntime</a:t>
            </a:r>
            <a:r>
              <a:rPr lang="en-US" dirty="0" smtClean="0"/>
              <a:t>[@</a:t>
            </a:r>
            <a:r>
              <a:rPr lang="en-US" dirty="0" err="1" smtClean="0"/>
              <a:t>executionTimeout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 err="1" smtClean="0"/>
              <a:t>HttpResponse.ClientDisconnectedToken</a:t>
            </a:r>
            <a:r>
              <a:rPr lang="en-US" dirty="0" smtClean="0"/>
              <a:t> - </a:t>
            </a:r>
            <a:r>
              <a:rPr lang="en-US" dirty="0" err="1" smtClean="0"/>
              <a:t>async</a:t>
            </a:r>
            <a:r>
              <a:rPr lang="en-US" dirty="0" smtClean="0"/>
              <a:t> disconnect.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Do not use for now</a:t>
            </a:r>
            <a:r>
              <a:rPr lang="en-US" dirty="0"/>
              <a:t>. http://tinyurl.com/lhxr34x</a:t>
            </a:r>
            <a:endParaRPr lang="en-US" dirty="0" smtClean="0"/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Different frameworks (</a:t>
            </a:r>
            <a:r>
              <a:rPr lang="en-US" dirty="0" err="1" smtClean="0"/>
              <a:t>WebForms</a:t>
            </a:r>
            <a:r>
              <a:rPr lang="en-US" dirty="0" smtClean="0"/>
              <a:t>/</a:t>
            </a:r>
            <a:r>
              <a:rPr lang="en-US" dirty="0" err="1" smtClean="0"/>
              <a:t>WebAPI</a:t>
            </a:r>
            <a:r>
              <a:rPr lang="en-US" dirty="0" smtClean="0"/>
              <a:t>) differ slightly.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6932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Gotchas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37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Requirements and Settings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76925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.NET 4.5 is </a:t>
            </a:r>
            <a:r>
              <a:rPr lang="en-US" i="1" dirty="0" smtClean="0"/>
              <a:t>required</a:t>
            </a:r>
            <a:r>
              <a:rPr lang="en-US" dirty="0" smtClean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Microsoft.Bcl.Async</a:t>
            </a:r>
            <a:r>
              <a:rPr lang="en-US" dirty="0" smtClean="0"/>
              <a:t> enables </a:t>
            </a:r>
            <a:r>
              <a:rPr lang="en-US" dirty="0" err="1" smtClean="0"/>
              <a:t>async</a:t>
            </a:r>
            <a:r>
              <a:rPr lang="en-US" dirty="0" smtClean="0"/>
              <a:t>/await on .NET 4.0 desktop/SL/WP/WS.</a:t>
            </a:r>
            <a:br>
              <a:rPr lang="en-US" dirty="0" smtClean="0"/>
            </a:br>
            <a:r>
              <a:rPr lang="en-US" dirty="0" smtClean="0"/>
              <a:t>It will install without warnings in ASP.NET 4.0 but will </a:t>
            </a:r>
            <a:r>
              <a:rPr lang="en-US" i="1" dirty="0" smtClean="0"/>
              <a:t>not</a:t>
            </a:r>
            <a:r>
              <a:rPr lang="en-US" dirty="0" smtClean="0"/>
              <a:t> work correctly.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Be sure to </a:t>
            </a:r>
            <a:r>
              <a:rPr lang="en-US" i="1" dirty="0" smtClean="0"/>
              <a:t>target</a:t>
            </a:r>
            <a:r>
              <a:rPr lang="en-US" dirty="0" smtClean="0"/>
              <a:t> .NET 4.5 or at least turn off </a:t>
            </a:r>
            <a:r>
              <a:rPr lang="en-US" dirty="0" err="1" smtClean="0"/>
              <a:t>SyncCtx</a:t>
            </a:r>
            <a:r>
              <a:rPr lang="en-US" dirty="0" smtClean="0"/>
              <a:t> “quirk”.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Particularly a problem when upgrading an existing project to 4.5.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httpRuntime</a:t>
            </a:r>
            <a:r>
              <a:rPr lang="en-US" dirty="0" smtClean="0"/>
              <a:t>[@</a:t>
            </a:r>
            <a:r>
              <a:rPr lang="en-US" dirty="0" err="1" smtClean="0"/>
              <a:t>targetFramework</a:t>
            </a:r>
            <a:r>
              <a:rPr lang="en-US" dirty="0" smtClean="0"/>
              <a:t>=“4.5”]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appSettings</a:t>
            </a:r>
            <a:r>
              <a:rPr lang="en-US" dirty="0" smtClean="0"/>
              <a:t>/add[@key=“</a:t>
            </a:r>
            <a:r>
              <a:rPr lang="en-US" dirty="0" err="1" smtClean="0"/>
              <a:t>aspnet:UseTaskFriendlySynchronizationContext</a:t>
            </a:r>
            <a:r>
              <a:rPr lang="en-US" dirty="0" smtClean="0"/>
              <a:t>”, @value=“true”]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http://tinyurl.com/lbwpagl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81749"/>
            <a:ext cx="457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446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Settings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22158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IIS/HTTP.sys has default queue limit of 1,000.</a:t>
            </a:r>
          </a:p>
          <a:p>
            <a:r>
              <a:rPr lang="en-US" dirty="0" smtClean="0"/>
              <a:t>At least 5,000 is recommended for </a:t>
            </a:r>
            <a:r>
              <a:rPr lang="en-US" dirty="0" err="1" smtClean="0"/>
              <a:t>async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Application Pools -&gt; Advanced Settings -&gt; Queue Length</a:t>
            </a:r>
          </a:p>
          <a:p>
            <a:endParaRPr lang="en-US" dirty="0" smtClean="0"/>
          </a:p>
          <a:p>
            <a:r>
              <a:rPr lang="en-US" dirty="0" err="1" smtClean="0"/>
              <a:t>ServicePointManager.DefaultConnectionLimit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91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Authentication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96398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HttpContext.Current.User</a:t>
            </a:r>
            <a:r>
              <a:rPr lang="en-US" dirty="0" smtClean="0"/>
              <a:t>, not </a:t>
            </a:r>
            <a:r>
              <a:rPr lang="en-US" dirty="0" err="1" smtClean="0"/>
              <a:t>Thread.CurrentPrincipal</a:t>
            </a:r>
            <a:r>
              <a:rPr lang="en-US" dirty="0" smtClean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When using </a:t>
            </a:r>
            <a:r>
              <a:rPr lang="en-US" dirty="0" err="1" smtClean="0"/>
              <a:t>ConfigureAwait</a:t>
            </a:r>
            <a:r>
              <a:rPr lang="en-US" dirty="0" smtClean="0"/>
              <a:t>, this makes the error obvious.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However, </a:t>
            </a:r>
            <a:r>
              <a:rPr lang="en-US" dirty="0" err="1" smtClean="0"/>
              <a:t>CurrentPrincipal</a:t>
            </a:r>
            <a:r>
              <a:rPr lang="en-US" dirty="0" smtClean="0"/>
              <a:t> is more portable.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Asynchronous authentication: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Set both User and </a:t>
            </a:r>
            <a:r>
              <a:rPr lang="en-US" dirty="0" err="1" smtClean="0"/>
              <a:t>CurrentPrincipal</a:t>
            </a:r>
            <a:r>
              <a:rPr lang="en-US" dirty="0" smtClean="0"/>
              <a:t>.</a:t>
            </a:r>
          </a:p>
          <a:p>
            <a:pPr marL="682626" lvl="1" indent="-342900">
              <a:buFont typeface="Arial" panose="020B0604020202020204" pitchFamily="34" charset="0"/>
              <a:buChar char="•"/>
            </a:pPr>
            <a:r>
              <a:rPr lang="en-US" dirty="0"/>
              <a:t>http://tinyurl.com/n3yy5mh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Disable fast-path in the </a:t>
            </a:r>
            <a:r>
              <a:rPr lang="en-US" dirty="0" err="1" smtClean="0"/>
              <a:t>async</a:t>
            </a:r>
            <a:r>
              <a:rPr lang="en-US" dirty="0" smtClean="0"/>
              <a:t> method; use </a:t>
            </a:r>
            <a:r>
              <a:rPr lang="en-US" dirty="0" err="1" smtClean="0"/>
              <a:t>Task.Yield</a:t>
            </a:r>
            <a:r>
              <a:rPr lang="en-US" dirty="0" smtClean="0"/>
              <a:t>.</a:t>
            </a:r>
          </a:p>
          <a:p>
            <a:pPr marL="682626" lvl="1" indent="-342900">
              <a:buFont typeface="Arial" panose="020B0604020202020204" pitchFamily="34" charset="0"/>
              <a:buChar char="•"/>
            </a:pPr>
            <a:r>
              <a:rPr lang="en-US" dirty="0"/>
              <a:t>http://stackoverflow.com/questions/16653308</a:t>
            </a:r>
          </a:p>
        </p:txBody>
      </p:sp>
    </p:spTree>
    <p:extLst>
      <p:ext uri="{BB962C8B-B14F-4D97-AF65-F5344CB8AC3E}">
        <p14:creationId xmlns:p14="http://schemas.microsoft.com/office/powerpoint/2010/main" val="16007785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dirty="0" err="1" smtClean="0"/>
              <a:t>SynchronizationContext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67393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Async</a:t>
            </a:r>
            <a:r>
              <a:rPr lang="en-US" dirty="0" smtClean="0"/>
              <a:t> void and EAP methods notify </a:t>
            </a:r>
            <a:r>
              <a:rPr lang="en-US" dirty="0" err="1" smtClean="0"/>
              <a:t>SyncCtx</a:t>
            </a:r>
            <a:r>
              <a:rPr lang="en-US" dirty="0" smtClean="0"/>
              <a:t> of operations.</a:t>
            </a:r>
          </a:p>
          <a:p>
            <a:pPr lvl="1"/>
            <a:r>
              <a:rPr lang="en-US" dirty="0"/>
              <a:t>http://</a:t>
            </a:r>
            <a:r>
              <a:rPr lang="en-US" dirty="0" smtClean="0"/>
              <a:t>tinyurl.com/6v3azg4</a:t>
            </a:r>
          </a:p>
          <a:p>
            <a:endParaRPr lang="en-US" dirty="0"/>
          </a:p>
          <a:p>
            <a:r>
              <a:rPr lang="en-US" dirty="0" smtClean="0"/>
              <a:t>ASP.NET will catch improper use of </a:t>
            </a:r>
            <a:r>
              <a:rPr lang="en-US" dirty="0" err="1" smtClean="0"/>
              <a:t>SyncCtx</a:t>
            </a:r>
            <a:r>
              <a:rPr lang="en-US" dirty="0" smtClean="0"/>
              <a:t> and throw: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574" y="3879405"/>
            <a:ext cx="645885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808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Thread-Local State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06343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Remove: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[</a:t>
            </a:r>
            <a:r>
              <a:rPr lang="en-US" dirty="0" err="1" smtClean="0"/>
              <a:t>ThreadStatic</a:t>
            </a:r>
            <a:r>
              <a:rPr lang="en-US" dirty="0" smtClean="0"/>
              <a:t>]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ThreadLocal</a:t>
            </a:r>
            <a:r>
              <a:rPr lang="en-US" dirty="0" smtClean="0"/>
              <a:t>&lt;T&gt;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Thread data </a:t>
            </a:r>
            <a:r>
              <a:rPr lang="en-US" dirty="0" smtClean="0"/>
              <a:t>slots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CallContext</a:t>
            </a:r>
            <a:r>
              <a:rPr lang="en-US" dirty="0" smtClean="0"/>
              <a:t>.[</a:t>
            </a:r>
            <a:r>
              <a:rPr lang="en-US" dirty="0" err="1" smtClean="0"/>
              <a:t>Get|Set</a:t>
            </a:r>
            <a:r>
              <a:rPr lang="en-US" dirty="0" smtClean="0"/>
              <a:t>]Data</a:t>
            </a:r>
          </a:p>
          <a:p>
            <a:endParaRPr lang="en-US" dirty="0" smtClean="0"/>
          </a:p>
          <a:p>
            <a:r>
              <a:rPr lang="en-US" dirty="0" smtClean="0"/>
              <a:t>Replace with: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HttpContext.Current.Items</a:t>
            </a:r>
            <a:endParaRPr lang="en-US" dirty="0" smtClean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AsyncLocal</a:t>
            </a:r>
            <a:r>
              <a:rPr lang="en-US" dirty="0" smtClean="0"/>
              <a:t>&lt;T&gt; (not yet available)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CallContext.Logical</a:t>
            </a:r>
            <a:r>
              <a:rPr lang="en-US" dirty="0" smtClean="0"/>
              <a:t>[</a:t>
            </a:r>
            <a:r>
              <a:rPr lang="en-US" dirty="0" err="1" smtClean="0"/>
              <a:t>Get|Set</a:t>
            </a:r>
            <a:r>
              <a:rPr lang="en-US" dirty="0" smtClean="0"/>
              <a:t>]Data (if you must)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61" y="1472972"/>
            <a:ext cx="45720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224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0733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8462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ConfigureAwait</a:t>
            </a:r>
            <a:r>
              <a:rPr lang="en-US" dirty="0" smtClean="0"/>
              <a:t>(false).</a:t>
            </a:r>
          </a:p>
          <a:p>
            <a:pPr lvl="1"/>
            <a:r>
              <a:rPr lang="en-US" dirty="0"/>
              <a:t>http://tinyurl.com/q489p2u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use </a:t>
            </a:r>
            <a:r>
              <a:rPr lang="en-US" dirty="0" err="1" smtClean="0"/>
              <a:t>Task.Run</a:t>
            </a:r>
            <a:r>
              <a:rPr lang="en-US" dirty="0" smtClean="0"/>
              <a:t> (“fake asynchronous” methods).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Task.Run</a:t>
            </a:r>
            <a:r>
              <a:rPr lang="en-US" dirty="0" smtClean="0"/>
              <a:t> should not be used to make a naturally-synchronous method </a:t>
            </a:r>
            <a:r>
              <a:rPr lang="en-US" dirty="0"/>
              <a:t>appear asynchronous: http://tinyurl.com/nyuc48z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End-user client code may </a:t>
            </a:r>
            <a:r>
              <a:rPr lang="en-US" i="1" dirty="0" smtClean="0"/>
              <a:t>call</a:t>
            </a:r>
            <a:r>
              <a:rPr lang="en-US" dirty="0" smtClean="0"/>
              <a:t> CPU-bound methods using </a:t>
            </a:r>
            <a:r>
              <a:rPr lang="en-US" dirty="0" err="1" smtClean="0"/>
              <a:t>Task.Run</a:t>
            </a:r>
            <a:r>
              <a:rPr lang="en-US" dirty="0" smtClean="0"/>
              <a:t>, but </a:t>
            </a:r>
            <a:r>
              <a:rPr lang="en-US" dirty="0" err="1" smtClean="0"/>
              <a:t>Task.Run</a:t>
            </a:r>
            <a:r>
              <a:rPr lang="en-US" dirty="0" smtClean="0"/>
              <a:t> should not be used in the </a:t>
            </a:r>
            <a:r>
              <a:rPr lang="en-US" i="1" dirty="0" smtClean="0"/>
              <a:t>implementation</a:t>
            </a:r>
            <a:r>
              <a:rPr lang="en-US" dirty="0" smtClean="0"/>
              <a:t> of those methods.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If a method is both I/O and CPU-bound, then it should have an asynchronous signature but all CPU work should be blocking. Be sure to document this well.</a:t>
            </a:r>
          </a:p>
        </p:txBody>
      </p:sp>
    </p:spTree>
    <p:extLst>
      <p:ext uri="{BB962C8B-B14F-4D97-AF65-F5344CB8AC3E}">
        <p14:creationId xmlns:p14="http://schemas.microsoft.com/office/powerpoint/2010/main" val="25797144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Initialization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61555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 shared resource that needs </a:t>
            </a:r>
            <a:r>
              <a:rPr lang="en-US" dirty="0" err="1" smtClean="0"/>
              <a:t>async</a:t>
            </a:r>
            <a:r>
              <a:rPr lang="en-US" dirty="0" smtClean="0"/>
              <a:t> initialization.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Usually a singleton.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Fast-path once the initialization completes.</a:t>
            </a:r>
          </a:p>
          <a:p>
            <a:endParaRPr lang="en-US" dirty="0"/>
          </a:p>
          <a:p>
            <a:r>
              <a:rPr lang="en-US" dirty="0" err="1" smtClean="0"/>
              <a:t>Nito.AsyncEx</a:t>
            </a:r>
            <a:r>
              <a:rPr lang="en-US" dirty="0" smtClean="0"/>
              <a:t> package has an </a:t>
            </a:r>
            <a:r>
              <a:rPr lang="en-US" dirty="0" err="1" smtClean="0"/>
              <a:t>AsyncLazy</a:t>
            </a:r>
            <a:r>
              <a:rPr lang="en-US" dirty="0" smtClean="0"/>
              <a:t>&lt;T</a:t>
            </a:r>
            <a:r>
              <a:rPr lang="en-US" dirty="0"/>
              <a:t>&gt; type: http://</a:t>
            </a:r>
            <a:r>
              <a:rPr lang="en-US" dirty="0" smtClean="0"/>
              <a:t>tinyurl.com/lpqmp7a</a:t>
            </a:r>
          </a:p>
          <a:p>
            <a:endParaRPr lang="en-US" dirty="0"/>
          </a:p>
          <a:p>
            <a:r>
              <a:rPr lang="en-US" dirty="0" smtClean="0"/>
              <a:t>Or </a:t>
            </a:r>
            <a:r>
              <a:rPr lang="en-US" dirty="0"/>
              <a:t>build your own: http://tinyurl.com/mhhq769</a:t>
            </a:r>
          </a:p>
        </p:txBody>
      </p:sp>
    </p:spTree>
    <p:extLst>
      <p:ext uri="{BB962C8B-B14F-4D97-AF65-F5344CB8AC3E}">
        <p14:creationId xmlns:p14="http://schemas.microsoft.com/office/powerpoint/2010/main" val="1032788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guy?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90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19454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Tip: Cache the Task&lt;T&gt; instead of the T.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Fast-path allows your requests to synchronously continue if the result is already in the cache.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If some cache entries are synchronous, you can use </a:t>
            </a:r>
            <a:r>
              <a:rPr lang="en-US" dirty="0" err="1" smtClean="0"/>
              <a:t>Task.FromResult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Serialization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Try not to serialize tasks (semantic mismatch).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Task&lt;T&gt; is not </a:t>
            </a:r>
            <a:r>
              <a:rPr lang="en-US" dirty="0" err="1" smtClean="0"/>
              <a:t>serializable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5270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/ DI Service Initialization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985980"/>
          </a:xfrm>
        </p:spPr>
        <p:txBody>
          <a:bodyPr/>
          <a:lstStyle/>
          <a:p>
            <a:endParaRPr lang="en-US" sz="2400" dirty="0" smtClean="0"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interface</a:t>
            </a:r>
            <a:r>
              <a:rPr lang="en-US" sz="2400" dirty="0" smtClean="0">
                <a:solidFill>
                  <a:schemeClr val="tx2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IAsyncInitialization</a:t>
            </a:r>
            <a:r>
              <a:rPr lang="en-US" sz="2400" dirty="0" smtClean="0">
                <a:solidFill>
                  <a:schemeClr val="tx2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{ </a:t>
            </a:r>
            <a:r>
              <a:rPr lang="en-US" sz="2400" dirty="0" smtClean="0">
                <a:solidFill>
                  <a:schemeClr val="tx2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Task</a:t>
            </a:r>
            <a:r>
              <a:rPr lang="en-US" sz="2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Initialization { get; } }</a:t>
            </a:r>
          </a:p>
          <a:p>
            <a:endParaRPr lang="en-US" sz="2400" dirty="0" smtClean="0"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class</a:t>
            </a:r>
            <a:r>
              <a:rPr lang="en-US" sz="2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MyService</a:t>
            </a:r>
            <a:r>
              <a:rPr lang="en-US" sz="2400" dirty="0" smtClean="0">
                <a:solidFill>
                  <a:schemeClr val="tx2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: </a:t>
            </a:r>
            <a:r>
              <a:rPr lang="en-US" sz="2400" dirty="0" err="1" smtClean="0">
                <a:solidFill>
                  <a:schemeClr val="tx2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IMyService</a:t>
            </a:r>
            <a:r>
              <a:rPr lang="en-US" sz="2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IAsyncInitialization</a:t>
            </a:r>
            <a:r>
              <a:rPr lang="en-US" sz="2400" dirty="0" smtClean="0">
                <a:solidFill>
                  <a:schemeClr val="tx2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public</a:t>
            </a:r>
            <a:r>
              <a:rPr lang="en-US" sz="2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MyService</a:t>
            </a:r>
            <a:r>
              <a:rPr lang="en-US" sz="2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() { Initialization = </a:t>
            </a:r>
            <a:r>
              <a:rPr lang="en-US" sz="24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InitializeAsync</a:t>
            </a:r>
            <a:r>
              <a:rPr lang="en-US" sz="2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(); }</a:t>
            </a:r>
          </a:p>
          <a:p>
            <a:r>
              <a:rPr lang="en-US" sz="2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Task</a:t>
            </a:r>
            <a:r>
              <a:rPr lang="en-US" sz="2400" dirty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Initialization { get; private set; </a:t>
            </a:r>
            <a:r>
              <a:rPr lang="en-US" sz="2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}</a:t>
            </a:r>
          </a:p>
          <a:p>
            <a:r>
              <a:rPr lang="en-US" sz="2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private</a:t>
            </a:r>
            <a:r>
              <a:rPr lang="en-US" sz="2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async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Task</a:t>
            </a:r>
            <a:r>
              <a:rPr lang="en-US" sz="2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InitializeAsync</a:t>
            </a:r>
            <a:r>
              <a:rPr lang="en-US" sz="2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() { … }</a:t>
            </a:r>
          </a:p>
          <a:p>
            <a:r>
              <a:rPr lang="en-US" sz="2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chemeClr val="tx2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IMyService</a:t>
            </a:r>
            <a:r>
              <a:rPr lang="en-US" sz="2400" dirty="0" smtClean="0">
                <a:solidFill>
                  <a:schemeClr val="tx2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myService</a:t>
            </a:r>
            <a:r>
              <a:rPr lang="en-US" sz="2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= </a:t>
            </a:r>
            <a:r>
              <a:rPr lang="en-US" sz="24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MyIoC.GetService</a:t>
            </a:r>
            <a:r>
              <a:rPr lang="en-US" sz="2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chemeClr val="tx2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IMyService</a:t>
            </a:r>
            <a:r>
              <a:rPr lang="en-US" sz="2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&gt;();</a:t>
            </a:r>
          </a:p>
          <a:p>
            <a:r>
              <a:rPr lang="en-US" sz="2400" dirty="0" err="1" smtClean="0">
                <a:solidFill>
                  <a:schemeClr val="accent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asyncMyService</a:t>
            </a:r>
            <a:r>
              <a:rPr lang="en-US" sz="2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= </a:t>
            </a:r>
            <a:r>
              <a:rPr lang="en-US" sz="24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myService</a:t>
            </a:r>
            <a:r>
              <a:rPr lang="en-US" sz="2400" dirty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as </a:t>
            </a:r>
            <a:r>
              <a:rPr lang="en-US" sz="2400" dirty="0" err="1" smtClean="0">
                <a:solidFill>
                  <a:schemeClr val="tx2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IAsyncInitialization</a:t>
            </a:r>
            <a:r>
              <a:rPr lang="en-US" sz="2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if (</a:t>
            </a:r>
            <a:r>
              <a:rPr lang="en-US" sz="24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asyncMyService</a:t>
            </a:r>
            <a:r>
              <a:rPr lang="en-US" sz="2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!=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null</a:t>
            </a:r>
            <a:r>
              <a:rPr lang="en-US" sz="2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)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await</a:t>
            </a:r>
            <a:r>
              <a:rPr lang="en-US" sz="2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asyncMyService.Initialization</a:t>
            </a:r>
            <a:r>
              <a:rPr lang="en-US" sz="2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342524"/>
            <a:ext cx="45720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862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OOP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01393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Async</a:t>
            </a:r>
            <a:r>
              <a:rPr lang="en-US" dirty="0" smtClean="0"/>
              <a:t>/await considerations with: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Interfaces and base types.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Factories and </a:t>
            </a:r>
            <a:r>
              <a:rPr lang="en-US" dirty="0" err="1" smtClean="0"/>
              <a:t>IoC</a:t>
            </a:r>
            <a:r>
              <a:rPr lang="en-US" dirty="0" smtClean="0"/>
              <a:t>/DI.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Properties.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Events.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IDisposable</a:t>
            </a:r>
            <a:r>
              <a:rPr lang="en-US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http</a:t>
            </a:r>
            <a:r>
              <a:rPr lang="en-US" dirty="0"/>
              <a:t>://tinyurl.com/l7wegjr</a:t>
            </a:r>
          </a:p>
        </p:txBody>
      </p:sp>
    </p:spTree>
    <p:extLst>
      <p:ext uri="{BB962C8B-B14F-4D97-AF65-F5344CB8AC3E}">
        <p14:creationId xmlns:p14="http://schemas.microsoft.com/office/powerpoint/2010/main" val="1376441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Early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54712" y="5166500"/>
            <a:ext cx="3682577" cy="738664"/>
          </a:xfrm>
        </p:spPr>
        <p:txBody>
          <a:bodyPr anchor="ctr"/>
          <a:lstStyle/>
          <a:p>
            <a:r>
              <a:rPr lang="en-US" sz="4000" dirty="0" smtClean="0"/>
              <a:t>This</a:t>
            </a:r>
            <a:r>
              <a:rPr lang="en-US" sz="4000" dirty="0"/>
              <a:t> </a:t>
            </a:r>
            <a:r>
              <a:rPr lang="en-US" sz="4000" dirty="0" smtClean="0"/>
              <a:t>is not you.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498" y="1346806"/>
            <a:ext cx="2834640" cy="2724912"/>
          </a:xfrm>
          <a:prstGeom prst="rect">
            <a:avLst/>
          </a:prstGeom>
        </p:spPr>
      </p:pic>
      <p:sp>
        <p:nvSpPr>
          <p:cNvPr id="5" name="Bent Arrow 4"/>
          <p:cNvSpPr/>
          <p:nvPr/>
        </p:nvSpPr>
        <p:spPr bwMode="auto">
          <a:xfrm rot="19276848">
            <a:off x="3847803" y="4230782"/>
            <a:ext cx="813816" cy="86868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2216"/>
            </a:avLst>
          </a:prstGeom>
          <a:solidFill>
            <a:schemeClr val="tx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79765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Early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66518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Correct solution:</a:t>
            </a:r>
          </a:p>
          <a:p>
            <a:pPr marL="854076" lvl="1" indent="-514350">
              <a:buFont typeface="+mj-lt"/>
              <a:buAutoNum type="arabicPeriod"/>
            </a:pPr>
            <a:r>
              <a:rPr lang="en-US" dirty="0" smtClean="0"/>
              <a:t>Persistent storage (Azure queue, MSMQ, </a:t>
            </a:r>
            <a:r>
              <a:rPr lang="en-US" dirty="0" err="1" smtClean="0"/>
              <a:t>WebSphere</a:t>
            </a:r>
            <a:r>
              <a:rPr lang="en-US" dirty="0" smtClean="0"/>
              <a:t> MQ, etc.).</a:t>
            </a:r>
          </a:p>
          <a:p>
            <a:pPr marL="854076" lvl="1" indent="-514350">
              <a:buFont typeface="+mj-lt"/>
              <a:buAutoNum type="arabicPeriod"/>
            </a:pPr>
            <a:r>
              <a:rPr lang="en-US" dirty="0" smtClean="0"/>
              <a:t>Processing backend (Azure worker role, </a:t>
            </a:r>
            <a:r>
              <a:rPr lang="en-US" dirty="0"/>
              <a:t>Win32 service, etc.).</a:t>
            </a:r>
            <a:endParaRPr lang="en-US" dirty="0" smtClean="0"/>
          </a:p>
          <a:p>
            <a:pPr marL="854076" lvl="1" indent="-514350">
              <a:buFont typeface="+mj-lt"/>
              <a:buAutoNum type="arabicPeriod"/>
            </a:pPr>
            <a:r>
              <a:rPr lang="en-US" dirty="0" smtClean="0"/>
              <a:t>Completion notification (Azure message bus, </a:t>
            </a:r>
            <a:r>
              <a:rPr lang="en-US" dirty="0" err="1" smtClean="0"/>
              <a:t>SignalR</a:t>
            </a:r>
            <a:r>
              <a:rPr lang="en-US" dirty="0" smtClean="0"/>
              <a:t>, AJAX polling</a:t>
            </a:r>
            <a:r>
              <a:rPr lang="en-US" dirty="0"/>
              <a:t>, etc</a:t>
            </a:r>
            <a:r>
              <a:rPr lang="en-US" dirty="0" smtClean="0"/>
              <a:t>.).</a:t>
            </a:r>
          </a:p>
          <a:p>
            <a:pPr marL="854076" lvl="1" indent="-51435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Incorrect solutions: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Task.Run</a:t>
            </a:r>
            <a:r>
              <a:rPr lang="en-US" dirty="0" smtClean="0"/>
              <a:t>, </a:t>
            </a:r>
            <a:r>
              <a:rPr lang="en-US" dirty="0" err="1" smtClean="0"/>
              <a:t>Task.ContinueWith</a:t>
            </a:r>
            <a:r>
              <a:rPr lang="en-US" dirty="0" smtClean="0"/>
              <a:t>, </a:t>
            </a:r>
            <a:r>
              <a:rPr lang="en-US" dirty="0" err="1" smtClean="0"/>
              <a:t>TaskFactory.StartNew</a:t>
            </a:r>
            <a:r>
              <a:rPr lang="en-US" dirty="0" smtClean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But if </a:t>
            </a:r>
            <a:r>
              <a:rPr lang="en-US" dirty="0"/>
              <a:t>you must: http://tinyurl.com/pv9ubp5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812" y="853391"/>
            <a:ext cx="45243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78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Loop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01368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For systems without a </a:t>
            </a:r>
            <a:r>
              <a:rPr lang="en-US" dirty="0" err="1" smtClean="0"/>
              <a:t>SynchronizationContext</a:t>
            </a:r>
            <a:r>
              <a:rPr lang="en-US" dirty="0" smtClean="0"/>
              <a:t>, </a:t>
            </a:r>
            <a:r>
              <a:rPr lang="en-US" dirty="0" err="1" smtClean="0"/>
              <a:t>Nito.AsyncEx</a:t>
            </a:r>
            <a:r>
              <a:rPr lang="en-US" dirty="0" smtClean="0"/>
              <a:t> has a single-threaded context: </a:t>
            </a:r>
            <a:r>
              <a:rPr lang="en-US" dirty="0" err="1" smtClean="0"/>
              <a:t>AsyncContext.Run</a:t>
            </a:r>
            <a:r>
              <a:rPr lang="en-US" dirty="0" smtClean="0"/>
              <a:t>(</a:t>
            </a:r>
            <a:r>
              <a:rPr lang="en-US" i="1" dirty="0" smtClean="0"/>
              <a:t>delegate</a:t>
            </a:r>
            <a:r>
              <a:rPr lang="en-US" dirty="0" smtClean="0"/>
              <a:t>).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Win32 services, Azure worker roles.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Similar architecture to Node.js.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Remembers and restores previous context, so also useful when you have to work around lack of framework support.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Will synchronously block and wait for asynchronous code.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Sort of like a “nested message loop”.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Cannot call any code that assumes a different context (i.e., ASP.NET context).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332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96398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 is a call stack/stack trace?</a:t>
            </a:r>
          </a:p>
          <a:p>
            <a:endParaRPr lang="en-US" dirty="0"/>
          </a:p>
          <a:p>
            <a:r>
              <a:rPr lang="en-US" dirty="0" err="1" smtClean="0"/>
              <a:t>Nito.AsyncEx.AsyncDiagnostics</a:t>
            </a:r>
            <a:r>
              <a:rPr lang="en-US" dirty="0" smtClean="0"/>
              <a:t> (Prerelease):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Install </a:t>
            </a:r>
            <a:r>
              <a:rPr lang="en-US" dirty="0" err="1" smtClean="0"/>
              <a:t>NuGet</a:t>
            </a:r>
            <a:r>
              <a:rPr lang="en-US" dirty="0" smtClean="0"/>
              <a:t> package.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Add [assembly: </a:t>
            </a:r>
            <a:r>
              <a:rPr lang="en-US" dirty="0" err="1" smtClean="0"/>
              <a:t>AsyncDiagnosticAspect</a:t>
            </a:r>
            <a:r>
              <a:rPr lang="en-US" dirty="0" smtClean="0"/>
              <a:t>]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When you log exceptions, log </a:t>
            </a:r>
            <a:r>
              <a:rPr lang="en-US" dirty="0" err="1" smtClean="0"/>
              <a:t>ToAsyncDiagnosticString</a:t>
            </a:r>
            <a:r>
              <a:rPr lang="en-US" dirty="0" smtClean="0"/>
              <a:t>() instead of </a:t>
            </a:r>
            <a:r>
              <a:rPr lang="en-US" dirty="0" err="1" smtClean="0"/>
              <a:t>ToString</a:t>
            </a:r>
            <a:r>
              <a:rPr lang="en-US" dirty="0" smtClean="0"/>
              <a:t>().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Does have some runtime overhead.</a:t>
            </a:r>
          </a:p>
          <a:p>
            <a:r>
              <a:rPr lang="en-US" dirty="0"/>
              <a:t>http://tinyurl.com/qf53b66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522510"/>
            <a:ext cx="45720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744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Framework/Library Support</a:t>
            </a:r>
          </a:p>
        </p:txBody>
      </p:sp>
    </p:spTree>
    <p:extLst>
      <p:ext uri="{BB962C8B-B14F-4D97-AF65-F5344CB8AC3E}">
        <p14:creationId xmlns:p14="http://schemas.microsoft.com/office/powerpoint/2010/main" val="3395159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Newer Development: Full </a:t>
            </a:r>
            <a:r>
              <a:rPr lang="en-US" dirty="0" err="1" smtClean="0"/>
              <a:t>Async</a:t>
            </a:r>
            <a:r>
              <a:rPr lang="en-US" dirty="0" smtClean="0"/>
              <a:t> Support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20057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WebApi</a:t>
            </a:r>
            <a:r>
              <a:rPr lang="en-US" dirty="0" smtClean="0"/>
              <a:t>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controllers.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Entire pipeline is </a:t>
            </a:r>
            <a:r>
              <a:rPr lang="en-US" dirty="0" err="1" smtClean="0"/>
              <a:t>async</a:t>
            </a:r>
            <a:r>
              <a:rPr lang="en-US" dirty="0" smtClean="0"/>
              <a:t> (</a:t>
            </a:r>
            <a:r>
              <a:rPr lang="en-US" dirty="0" err="1" smtClean="0"/>
              <a:t>async</a:t>
            </a:r>
            <a:r>
              <a:rPr lang="en-US" dirty="0" smtClean="0"/>
              <a:t> filters, handlers,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err="1" smtClean="0"/>
              <a:t>SignalR</a:t>
            </a:r>
            <a:r>
              <a:rPr lang="en-US" dirty="0" smtClean="0"/>
              <a:t>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Full support for </a:t>
            </a:r>
            <a:r>
              <a:rPr lang="en-US" dirty="0" err="1" smtClean="0"/>
              <a:t>async</a:t>
            </a:r>
            <a:r>
              <a:rPr lang="en-US" dirty="0" smtClean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Sometimes has ASP.NET </a:t>
            </a:r>
            <a:r>
              <a:rPr lang="en-US" dirty="0" err="1" smtClean="0"/>
              <a:t>SyncCtx</a:t>
            </a:r>
            <a:r>
              <a:rPr lang="en-US" dirty="0" smtClean="0"/>
              <a:t>, depending on connection protocol.</a:t>
            </a:r>
          </a:p>
          <a:p>
            <a:pPr marL="1030290" lvl="2" indent="-457200">
              <a:buFont typeface="Arial" panose="020B0604020202020204" pitchFamily="34" charset="0"/>
              <a:buChar char="•"/>
            </a:pPr>
            <a:r>
              <a:rPr lang="en-US" dirty="0"/>
              <a:t>http://</a:t>
            </a:r>
            <a:r>
              <a:rPr lang="en-US" dirty="0" smtClean="0"/>
              <a:t>tinyurl.com/o7ajz7j - should be fixed in 2.0 RTW.</a:t>
            </a:r>
          </a:p>
        </p:txBody>
      </p:sp>
    </p:spTree>
    <p:extLst>
      <p:ext uri="{BB962C8B-B14F-4D97-AF65-F5344CB8AC3E}">
        <p14:creationId xmlns:p14="http://schemas.microsoft.com/office/powerpoint/2010/main" val="1979021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Newer Development: Full </a:t>
            </a:r>
            <a:r>
              <a:rPr lang="en-US" dirty="0" err="1" smtClean="0"/>
              <a:t>Async</a:t>
            </a:r>
            <a:r>
              <a:rPr lang="en-US" dirty="0" smtClean="0"/>
              <a:t> Support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91863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Entity Framework 6 (Beta</a:t>
            </a:r>
            <a:r>
              <a:rPr lang="en-US" dirty="0" smtClean="0"/>
              <a:t>)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Don’t use lazy loading in </a:t>
            </a:r>
            <a:r>
              <a:rPr lang="en-US" dirty="0" err="1" smtClean="0"/>
              <a:t>async</a:t>
            </a:r>
            <a:r>
              <a:rPr lang="en-US" dirty="0" smtClean="0"/>
              <a:t> code!</a:t>
            </a:r>
          </a:p>
          <a:p>
            <a:endParaRPr lang="en-US" dirty="0"/>
          </a:p>
          <a:p>
            <a:r>
              <a:rPr lang="en-US" dirty="0" err="1" smtClean="0"/>
              <a:t>HttpClient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Azure Storage Client Library 2.1 (RC)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62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788" y="0"/>
            <a:ext cx="52264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7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79629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Http Handlers: </a:t>
            </a:r>
            <a:r>
              <a:rPr lang="en-US" dirty="0" err="1" smtClean="0"/>
              <a:t>HttpTaskAsyncHandler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Http Modules: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Wrap </a:t>
            </a:r>
            <a:r>
              <a:rPr lang="en-US" dirty="0" err="1" smtClean="0"/>
              <a:t>async</a:t>
            </a:r>
            <a:r>
              <a:rPr lang="en-US" dirty="0" smtClean="0"/>
              <a:t> handler in </a:t>
            </a:r>
            <a:r>
              <a:rPr lang="en-US" dirty="0" err="1" smtClean="0"/>
              <a:t>EventHandlerTaskAsyncHelper</a:t>
            </a:r>
            <a:r>
              <a:rPr lang="en-US" dirty="0" smtClean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That wrapper exposes </a:t>
            </a:r>
            <a:r>
              <a:rPr lang="en-US" dirty="0" err="1" smtClean="0"/>
              <a:t>BeginEventHandler</a:t>
            </a:r>
            <a:r>
              <a:rPr lang="en-US" dirty="0" smtClean="0"/>
              <a:t> and </a:t>
            </a:r>
            <a:r>
              <a:rPr lang="en-US" dirty="0" err="1" smtClean="0"/>
              <a:t>EndEventHandler</a:t>
            </a:r>
            <a:r>
              <a:rPr lang="en-US" dirty="0" smtClean="0"/>
              <a:t> properties, which you then pass to </a:t>
            </a:r>
            <a:r>
              <a:rPr lang="en-US" dirty="0" err="1" smtClean="0"/>
              <a:t>AddOnBeginRequestAsync</a:t>
            </a:r>
            <a:r>
              <a:rPr lang="en-US" dirty="0" smtClean="0"/>
              <a:t> from your </a:t>
            </a:r>
            <a:r>
              <a:rPr lang="en-US" dirty="0" err="1" smtClean="0"/>
              <a:t>Init</a:t>
            </a:r>
            <a:r>
              <a:rPr lang="en-US" dirty="0" smtClean="0"/>
              <a:t> method</a:t>
            </a:r>
            <a:r>
              <a:rPr lang="en-US" dirty="0" smtClean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Wrapper translates TAP (</a:t>
            </a:r>
            <a:r>
              <a:rPr lang="en-US" dirty="0" err="1" smtClean="0"/>
              <a:t>async</a:t>
            </a:r>
            <a:r>
              <a:rPr lang="en-US" dirty="0" smtClean="0"/>
              <a:t> Task) to APM (Begin/End/</a:t>
            </a:r>
            <a:r>
              <a:rPr lang="en-US" dirty="0" err="1" smtClean="0"/>
              <a:t>IAsyncResult</a:t>
            </a:r>
            <a:r>
              <a:rPr lang="en-US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57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MVC: Partial </a:t>
            </a:r>
            <a:r>
              <a:rPr lang="en-US" dirty="0" err="1" smtClean="0"/>
              <a:t>Async</a:t>
            </a:r>
            <a:r>
              <a:rPr lang="en-US" dirty="0" smtClean="0"/>
              <a:t> Support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1"/>
            <a:ext cx="11655841" cy="504683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Supported: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controller actions.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Cancellation.</a:t>
            </a:r>
          </a:p>
          <a:p>
            <a:pPr marL="1030290" lvl="2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Not supported: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filters. http</a:t>
            </a:r>
            <a:r>
              <a:rPr lang="en-US" dirty="0"/>
              <a:t>://</a:t>
            </a:r>
            <a:r>
              <a:rPr lang="en-US" dirty="0" smtClean="0"/>
              <a:t>tinyurl.com/kcpkfeu</a:t>
            </a:r>
          </a:p>
          <a:p>
            <a:pPr lvl="2"/>
            <a:r>
              <a:rPr lang="en-US" dirty="0" smtClean="0"/>
              <a:t> 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child actions. http</a:t>
            </a:r>
            <a:r>
              <a:rPr lang="en-US" dirty="0"/>
              <a:t>://</a:t>
            </a:r>
            <a:r>
              <a:rPr lang="en-US" dirty="0" smtClean="0"/>
              <a:t>tinyurl.com/mba2esh</a:t>
            </a:r>
          </a:p>
          <a:p>
            <a:pPr lvl="2"/>
            <a:r>
              <a:rPr lang="en-US" dirty="0"/>
              <a:t> </a:t>
            </a:r>
            <a:endParaRPr lang="en-US" dirty="0" smtClean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/>
              <a:t>Task.Run</a:t>
            </a:r>
            <a:r>
              <a:rPr lang="en-US" dirty="0"/>
              <a:t> or </a:t>
            </a:r>
            <a:r>
              <a:rPr lang="en-US" dirty="0" err="1"/>
              <a:t>AsyncContext.Run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89" y="5159010"/>
            <a:ext cx="8259328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89" y="4400532"/>
            <a:ext cx="8907118" cy="2476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499" y="1434736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174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dirty="0" err="1" smtClean="0"/>
              <a:t>WebForms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963988"/>
          </a:xfrm>
        </p:spPr>
        <p:txBody>
          <a:bodyPr/>
          <a:lstStyle/>
          <a:p>
            <a:pPr algn="ctr"/>
            <a:r>
              <a:rPr lang="en-US" dirty="0"/>
              <a:t>http://tinyurl.com/c8x9kch</a:t>
            </a:r>
          </a:p>
          <a:p>
            <a:r>
              <a:rPr lang="en-US" dirty="0" err="1" smtClean="0"/>
              <a:t>Page.Async</a:t>
            </a:r>
            <a:endParaRPr lang="en-US" dirty="0" smtClean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support is “opt-in”.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Page.RegisterAsyncTask</a:t>
            </a:r>
            <a:r>
              <a:rPr lang="en-US" dirty="0" smtClean="0"/>
              <a:t> / </a:t>
            </a:r>
            <a:r>
              <a:rPr lang="en-US" dirty="0" err="1" smtClean="0"/>
              <a:t>PageAsyncTask</a:t>
            </a:r>
            <a:endParaRPr lang="en-US" dirty="0" smtClean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ASP.NET team prefers these over </a:t>
            </a:r>
            <a:r>
              <a:rPr lang="en-US" dirty="0" err="1" smtClean="0"/>
              <a:t>async</a:t>
            </a:r>
            <a:r>
              <a:rPr lang="en-US" dirty="0" smtClean="0"/>
              <a:t> void event handlers.</a:t>
            </a:r>
          </a:p>
          <a:p>
            <a:endParaRPr lang="en-US" dirty="0"/>
          </a:p>
          <a:p>
            <a:r>
              <a:rPr lang="en-US" dirty="0" err="1" smtClean="0"/>
              <a:t>Page.AsyncTimeout</a:t>
            </a:r>
            <a:endParaRPr lang="en-US" dirty="0" smtClean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Provides </a:t>
            </a:r>
            <a:r>
              <a:rPr lang="en-US" dirty="0" err="1" smtClean="0"/>
              <a:t>CancellationToken</a:t>
            </a:r>
            <a:r>
              <a:rPr lang="en-US" dirty="0" smtClean="0"/>
              <a:t> to </a:t>
            </a:r>
            <a:r>
              <a:rPr lang="en-US" dirty="0" err="1" smtClean="0"/>
              <a:t>PageAsyncTask</a:t>
            </a:r>
            <a:r>
              <a:rPr lang="en-US" dirty="0" smtClean="0"/>
              <a:t> method.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0556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47043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Win32 Service / Azure worker role: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Recommend: installing a Main Loop via </a:t>
            </a:r>
            <a:r>
              <a:rPr lang="en-US" dirty="0" err="1" smtClean="0"/>
              <a:t>AsyncContext.Run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Nito.AsyncEx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WCF: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Strongly consider </a:t>
            </a:r>
            <a:r>
              <a:rPr lang="en-US" dirty="0" err="1" smtClean="0"/>
              <a:t>ConcurrencyMode.Multiple</a:t>
            </a:r>
            <a:r>
              <a:rPr lang="en-US" dirty="0" smtClean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Also consider installing a Main Loop if not hosted on ASP.NET.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705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057" y="1363030"/>
            <a:ext cx="4572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622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40630"/>
            <a:ext cx="9144000" cy="129159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August 11</a:t>
            </a:r>
            <a:r>
              <a:rPr lang="en-US" sz="4000" b="1" baseline="30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4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– 13</a:t>
            </a:r>
            <a:r>
              <a:rPr lang="en-US" sz="4000" b="1" baseline="30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4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2014</a:t>
            </a:r>
          </a:p>
          <a:p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Same Place, Same Time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5" y="684847"/>
            <a:ext cx="80581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1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26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26693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 the client, the primary benefit is </a:t>
            </a:r>
            <a:r>
              <a:rPr lang="en-US" i="1" dirty="0" smtClean="0"/>
              <a:t>responsiveness</a:t>
            </a:r>
            <a:r>
              <a:rPr lang="en-US" dirty="0" smtClean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Keeping the UI thread free.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Most </a:t>
            </a:r>
            <a:r>
              <a:rPr lang="en-US" dirty="0" err="1" smtClean="0"/>
              <a:t>async</a:t>
            </a:r>
            <a:r>
              <a:rPr lang="en-US" dirty="0" smtClean="0"/>
              <a:t> resources assume client-side.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 the server, the primary benefit is </a:t>
            </a:r>
            <a:r>
              <a:rPr lang="en-US" i="1" dirty="0" smtClean="0"/>
              <a:t>scalability</a:t>
            </a:r>
            <a:r>
              <a:rPr lang="en-US" dirty="0" smtClean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“10x to 100x” scalability improvement.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Handles bursting traffic.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Asynchronicity</a:t>
            </a:r>
            <a:r>
              <a:rPr lang="en-US" dirty="0" smtClean="0"/>
              <a:t> drives the scalability of Node.js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85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370987"/>
          </a:xfrm>
        </p:spPr>
        <p:txBody>
          <a:bodyPr/>
          <a:lstStyle/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Compare synchronous requests to asynchronous.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Illustrations assume a thread pool to handle requests.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Note the difference between </a:t>
            </a:r>
            <a:r>
              <a:rPr lang="en-US" i="1" dirty="0" smtClean="0"/>
              <a:t>thread</a:t>
            </a:r>
            <a:r>
              <a:rPr lang="en-US" dirty="0" smtClean="0"/>
              <a:t> and </a:t>
            </a:r>
            <a:r>
              <a:rPr lang="en-US" i="1" dirty="0" smtClean="0"/>
              <a:t>context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646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Synchronous Requests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60310" y="2586251"/>
            <a:ext cx="2498280" cy="1957614"/>
            <a:chOff x="1460310" y="2586251"/>
            <a:chExt cx="2498280" cy="195761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63040" y="2588455"/>
              <a:ext cx="0" cy="195541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958590" y="2588455"/>
              <a:ext cx="0" cy="195541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463040" y="4543865"/>
              <a:ext cx="2495550" cy="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 bwMode="auto">
            <a:xfrm>
              <a:off x="1460310" y="2586251"/>
              <a:ext cx="2497541" cy="232016"/>
            </a:xfrm>
            <a:custGeom>
              <a:avLst/>
              <a:gdLst>
                <a:gd name="connsiteX0" fmla="*/ 0 w 2497541"/>
                <a:gd name="connsiteY0" fmla="*/ 0 h 232016"/>
                <a:gd name="connsiteX1" fmla="*/ 238836 w 2497541"/>
                <a:gd name="connsiteY1" fmla="*/ 232012 h 232016"/>
                <a:gd name="connsiteX2" fmla="*/ 504968 w 2497541"/>
                <a:gd name="connsiteY2" fmla="*/ 6824 h 232016"/>
                <a:gd name="connsiteX3" fmla="*/ 750627 w 2497541"/>
                <a:gd name="connsiteY3" fmla="*/ 225188 h 232016"/>
                <a:gd name="connsiteX4" fmla="*/ 975815 w 2497541"/>
                <a:gd name="connsiteY4" fmla="*/ 13648 h 232016"/>
                <a:gd name="connsiteX5" fmla="*/ 1173708 w 2497541"/>
                <a:gd name="connsiteY5" fmla="*/ 225188 h 232016"/>
                <a:gd name="connsiteX6" fmla="*/ 1392072 w 2497541"/>
                <a:gd name="connsiteY6" fmla="*/ 6824 h 232016"/>
                <a:gd name="connsiteX7" fmla="*/ 1610436 w 2497541"/>
                <a:gd name="connsiteY7" fmla="*/ 225188 h 232016"/>
                <a:gd name="connsiteX8" fmla="*/ 1794681 w 2497541"/>
                <a:gd name="connsiteY8" fmla="*/ 6824 h 232016"/>
                <a:gd name="connsiteX9" fmla="*/ 2006221 w 2497541"/>
                <a:gd name="connsiteY9" fmla="*/ 218364 h 232016"/>
                <a:gd name="connsiteX10" fmla="*/ 2210938 w 2497541"/>
                <a:gd name="connsiteY10" fmla="*/ 6824 h 232016"/>
                <a:gd name="connsiteX11" fmla="*/ 2381535 w 2497541"/>
                <a:gd name="connsiteY11" fmla="*/ 225188 h 232016"/>
                <a:gd name="connsiteX12" fmla="*/ 2497541 w 2497541"/>
                <a:gd name="connsiteY12" fmla="*/ 150125 h 23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7541" h="232016">
                  <a:moveTo>
                    <a:pt x="0" y="0"/>
                  </a:moveTo>
                  <a:cubicBezTo>
                    <a:pt x="77337" y="115437"/>
                    <a:pt x="154675" y="230875"/>
                    <a:pt x="238836" y="232012"/>
                  </a:cubicBezTo>
                  <a:cubicBezTo>
                    <a:pt x="322997" y="233149"/>
                    <a:pt x="419670" y="7961"/>
                    <a:pt x="504968" y="6824"/>
                  </a:cubicBezTo>
                  <a:cubicBezTo>
                    <a:pt x="590266" y="5687"/>
                    <a:pt x="672153" y="224051"/>
                    <a:pt x="750627" y="225188"/>
                  </a:cubicBezTo>
                  <a:cubicBezTo>
                    <a:pt x="829101" y="226325"/>
                    <a:pt x="905302" y="13648"/>
                    <a:pt x="975815" y="13648"/>
                  </a:cubicBezTo>
                  <a:cubicBezTo>
                    <a:pt x="1046328" y="13648"/>
                    <a:pt x="1104332" y="226325"/>
                    <a:pt x="1173708" y="225188"/>
                  </a:cubicBezTo>
                  <a:cubicBezTo>
                    <a:pt x="1243084" y="224051"/>
                    <a:pt x="1319284" y="6824"/>
                    <a:pt x="1392072" y="6824"/>
                  </a:cubicBezTo>
                  <a:cubicBezTo>
                    <a:pt x="1464860" y="6824"/>
                    <a:pt x="1543335" y="225188"/>
                    <a:pt x="1610436" y="225188"/>
                  </a:cubicBezTo>
                  <a:cubicBezTo>
                    <a:pt x="1677537" y="225188"/>
                    <a:pt x="1728717" y="7961"/>
                    <a:pt x="1794681" y="6824"/>
                  </a:cubicBezTo>
                  <a:cubicBezTo>
                    <a:pt x="1860645" y="5687"/>
                    <a:pt x="1936845" y="218364"/>
                    <a:pt x="2006221" y="218364"/>
                  </a:cubicBezTo>
                  <a:cubicBezTo>
                    <a:pt x="2075597" y="218364"/>
                    <a:pt x="2148386" y="5687"/>
                    <a:pt x="2210938" y="6824"/>
                  </a:cubicBezTo>
                  <a:cubicBezTo>
                    <a:pt x="2273490" y="7961"/>
                    <a:pt x="2333768" y="201305"/>
                    <a:pt x="2381535" y="225188"/>
                  </a:cubicBezTo>
                  <a:cubicBezTo>
                    <a:pt x="2429302" y="249071"/>
                    <a:pt x="2463421" y="199598"/>
                    <a:pt x="2497541" y="150125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 bwMode="auto">
          <a:xfrm>
            <a:off x="7178722" y="1778532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Waiting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178720" y="2575253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Waiting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178720" y="3371974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Waiting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178720" y="4168695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Waiting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2914166" y="3718180"/>
            <a:ext cx="354842" cy="354841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815152" y="3111690"/>
            <a:ext cx="354842" cy="354841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460983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33528 -0.2634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8" y="-1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D7FC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D7FC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D7F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58244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8244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28 -0.26343 L 2.29167E-6 -3.7037E-7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56" y="1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42539 -0.06667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63" y="-333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33528 -0.03889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8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9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3" animBg="1"/>
      <p:bldP spid="28" grpId="0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3" grpId="0" animBg="1"/>
      <p:bldP spid="2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Asynchronous Requests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60310" y="2586251"/>
            <a:ext cx="2498280" cy="1957614"/>
            <a:chOff x="1460310" y="2586251"/>
            <a:chExt cx="2498280" cy="195761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63040" y="2588455"/>
              <a:ext cx="0" cy="195541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958590" y="2588455"/>
              <a:ext cx="0" cy="195541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463040" y="4543865"/>
              <a:ext cx="2495550" cy="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 bwMode="auto">
            <a:xfrm>
              <a:off x="1460310" y="2586251"/>
              <a:ext cx="2497541" cy="232016"/>
            </a:xfrm>
            <a:custGeom>
              <a:avLst/>
              <a:gdLst>
                <a:gd name="connsiteX0" fmla="*/ 0 w 2497541"/>
                <a:gd name="connsiteY0" fmla="*/ 0 h 232016"/>
                <a:gd name="connsiteX1" fmla="*/ 238836 w 2497541"/>
                <a:gd name="connsiteY1" fmla="*/ 232012 h 232016"/>
                <a:gd name="connsiteX2" fmla="*/ 504968 w 2497541"/>
                <a:gd name="connsiteY2" fmla="*/ 6824 h 232016"/>
                <a:gd name="connsiteX3" fmla="*/ 750627 w 2497541"/>
                <a:gd name="connsiteY3" fmla="*/ 225188 h 232016"/>
                <a:gd name="connsiteX4" fmla="*/ 975815 w 2497541"/>
                <a:gd name="connsiteY4" fmla="*/ 13648 h 232016"/>
                <a:gd name="connsiteX5" fmla="*/ 1173708 w 2497541"/>
                <a:gd name="connsiteY5" fmla="*/ 225188 h 232016"/>
                <a:gd name="connsiteX6" fmla="*/ 1392072 w 2497541"/>
                <a:gd name="connsiteY6" fmla="*/ 6824 h 232016"/>
                <a:gd name="connsiteX7" fmla="*/ 1610436 w 2497541"/>
                <a:gd name="connsiteY7" fmla="*/ 225188 h 232016"/>
                <a:gd name="connsiteX8" fmla="*/ 1794681 w 2497541"/>
                <a:gd name="connsiteY8" fmla="*/ 6824 h 232016"/>
                <a:gd name="connsiteX9" fmla="*/ 2006221 w 2497541"/>
                <a:gd name="connsiteY9" fmla="*/ 218364 h 232016"/>
                <a:gd name="connsiteX10" fmla="*/ 2210938 w 2497541"/>
                <a:gd name="connsiteY10" fmla="*/ 6824 h 232016"/>
                <a:gd name="connsiteX11" fmla="*/ 2381535 w 2497541"/>
                <a:gd name="connsiteY11" fmla="*/ 225188 h 232016"/>
                <a:gd name="connsiteX12" fmla="*/ 2497541 w 2497541"/>
                <a:gd name="connsiteY12" fmla="*/ 150125 h 23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7541" h="232016">
                  <a:moveTo>
                    <a:pt x="0" y="0"/>
                  </a:moveTo>
                  <a:cubicBezTo>
                    <a:pt x="77337" y="115437"/>
                    <a:pt x="154675" y="230875"/>
                    <a:pt x="238836" y="232012"/>
                  </a:cubicBezTo>
                  <a:cubicBezTo>
                    <a:pt x="322997" y="233149"/>
                    <a:pt x="419670" y="7961"/>
                    <a:pt x="504968" y="6824"/>
                  </a:cubicBezTo>
                  <a:cubicBezTo>
                    <a:pt x="590266" y="5687"/>
                    <a:pt x="672153" y="224051"/>
                    <a:pt x="750627" y="225188"/>
                  </a:cubicBezTo>
                  <a:cubicBezTo>
                    <a:pt x="829101" y="226325"/>
                    <a:pt x="905302" y="13648"/>
                    <a:pt x="975815" y="13648"/>
                  </a:cubicBezTo>
                  <a:cubicBezTo>
                    <a:pt x="1046328" y="13648"/>
                    <a:pt x="1104332" y="226325"/>
                    <a:pt x="1173708" y="225188"/>
                  </a:cubicBezTo>
                  <a:cubicBezTo>
                    <a:pt x="1243084" y="224051"/>
                    <a:pt x="1319284" y="6824"/>
                    <a:pt x="1392072" y="6824"/>
                  </a:cubicBezTo>
                  <a:cubicBezTo>
                    <a:pt x="1464860" y="6824"/>
                    <a:pt x="1543335" y="225188"/>
                    <a:pt x="1610436" y="225188"/>
                  </a:cubicBezTo>
                  <a:cubicBezTo>
                    <a:pt x="1677537" y="225188"/>
                    <a:pt x="1728717" y="7961"/>
                    <a:pt x="1794681" y="6824"/>
                  </a:cubicBezTo>
                  <a:cubicBezTo>
                    <a:pt x="1860645" y="5687"/>
                    <a:pt x="1936845" y="218364"/>
                    <a:pt x="2006221" y="218364"/>
                  </a:cubicBezTo>
                  <a:cubicBezTo>
                    <a:pt x="2075597" y="218364"/>
                    <a:pt x="2148386" y="5687"/>
                    <a:pt x="2210938" y="6824"/>
                  </a:cubicBezTo>
                  <a:cubicBezTo>
                    <a:pt x="2273490" y="7961"/>
                    <a:pt x="2333768" y="201305"/>
                    <a:pt x="2381535" y="225188"/>
                  </a:cubicBezTo>
                  <a:cubicBezTo>
                    <a:pt x="2429302" y="249071"/>
                    <a:pt x="2463421" y="199598"/>
                    <a:pt x="2497541" y="150125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 bwMode="auto">
          <a:xfrm>
            <a:off x="7178722" y="1778532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Waiting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178720" y="2575253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Waiting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178720" y="3371974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Waiting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178720" y="4168695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Waiting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2914166" y="3718180"/>
            <a:ext cx="354842" cy="354841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815152" y="3111690"/>
            <a:ext cx="354842" cy="354841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263508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33528 -0.2634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8" y="-1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58244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8244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28 -0.26343 L 2.29167E-6 -3.7037E-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56" y="1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9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D7FC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D7F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D7F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33528 -0.26343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8" y="-1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9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9" presetClass="emph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42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28 -0.26343 L 3.33333E-6 -3.7037E-7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32" y="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42539 -0.06667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63" y="-3333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33528 -0.03889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8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9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9" presetClass="emph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539 -0.06667 L 2.08333E-7 3.7037E-7 " pathEditMode="relative" rAng="0" ptsTypes="AA">
                                      <p:cBhvr>
                                        <p:cTn id="1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28" y="3333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42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28 -0.03889 L 0.33528 0.0787 " pathEditMode="relative" rAng="0" ptsTypes="AA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4" grpId="6" animBg="1"/>
      <p:bldP spid="24" grpId="7" animBg="1"/>
      <p:bldP spid="24" grpId="8" animBg="1"/>
      <p:bldP spid="24" grpId="9" animBg="1"/>
      <p:bldP spid="24" grpId="10" animBg="1"/>
      <p:bldP spid="24" grpId="11" animBg="1"/>
      <p:bldP spid="23" grpId="0" animBg="1"/>
      <p:bldP spid="23" grpId="1" animBg="1"/>
      <p:bldP spid="23" grpId="2" animBg="1"/>
      <p:bldP spid="23" grpId="3" animBg="1"/>
    </p:bldLst>
  </p:timing>
</p:sld>
</file>

<file path=ppt/theme/theme1.xml><?xml version="1.0" encoding="utf-8"?>
<a:theme xmlns:a="http://schemas.openxmlformats.org/drawingml/2006/main" name="Microsoft">
  <a:themeElements>
    <a:clrScheme name="TR16 - Blue">
      <a:dk1>
        <a:srgbClr val="505050"/>
      </a:dk1>
      <a:lt1>
        <a:srgbClr val="FFFFFF"/>
      </a:lt1>
      <a:dk2>
        <a:srgbClr val="00518E"/>
      </a:dk2>
      <a:lt2>
        <a:srgbClr val="9DD7FC"/>
      </a:lt2>
      <a:accent1>
        <a:srgbClr val="0072C6"/>
      </a:accent1>
      <a:accent2>
        <a:srgbClr val="258244"/>
      </a:accent2>
      <a:accent3>
        <a:srgbClr val="F15628"/>
      </a:accent3>
      <a:accent4>
        <a:srgbClr val="442359"/>
      </a:accent4>
      <a:accent5>
        <a:srgbClr val="B4009E"/>
      </a:accent5>
      <a:accent6>
        <a:srgbClr val="F47836"/>
      </a:accent6>
      <a:hlink>
        <a:srgbClr val="E2E584"/>
      </a:hlink>
      <a:folHlink>
        <a:srgbClr val="E2E584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AC9B6D51-8BBA-4D25-816B-B1B284F1984B}" vid="{5CB1449E-9144-40FE-A958-E686E7966457}"/>
    </a:ext>
  </a:extLst>
</a:theme>
</file>

<file path=ppt/theme/theme2.xml><?xml version="1.0" encoding="utf-8"?>
<a:theme xmlns:a="http://schemas.openxmlformats.org/drawingml/2006/main" name="VS11_Beta_Template_Dark_16x9">
  <a:themeElements>
    <a:clrScheme name="Custom 1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54A6"/>
      </a:accent1>
      <a:accent2>
        <a:srgbClr val="F7941E"/>
      </a:accent2>
      <a:accent3>
        <a:srgbClr val="8DC63F"/>
      </a:accent3>
      <a:accent4>
        <a:srgbClr val="FFF200"/>
      </a:accent4>
      <a:accent5>
        <a:srgbClr val="00AEEF"/>
      </a:accent5>
      <a:accent6>
        <a:srgbClr val="7E499D"/>
      </a:accent6>
      <a:hlink>
        <a:srgbClr val="FFFFFF"/>
      </a:hlink>
      <a:folHlink>
        <a:srgbClr val="FFFFFF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200" spc="-1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3200" spc="-70" dirty="0" smtClean="0">
            <a:gradFill>
              <a:gsLst>
                <a:gs pos="0">
                  <a:schemeClr val="tx2"/>
                </a:gs>
                <a:gs pos="78000">
                  <a:schemeClr val="tx2"/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VS11_Beta_Template_Dark_16x9">
  <a:themeElements>
    <a:clrScheme name="Custom 1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54A6"/>
      </a:accent1>
      <a:accent2>
        <a:srgbClr val="F7941E"/>
      </a:accent2>
      <a:accent3>
        <a:srgbClr val="8DC63F"/>
      </a:accent3>
      <a:accent4>
        <a:srgbClr val="FFF200"/>
      </a:accent4>
      <a:accent5>
        <a:srgbClr val="00AEEF"/>
      </a:accent5>
      <a:accent6>
        <a:srgbClr val="7E499D"/>
      </a:accent6>
      <a:hlink>
        <a:srgbClr val="FFFFFF"/>
      </a:hlink>
      <a:folHlink>
        <a:srgbClr val="FFFFFF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200" spc="-1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3200" spc="-70" dirty="0" smtClean="0">
            <a:gradFill>
              <a:gsLst>
                <a:gs pos="0">
                  <a:schemeClr val="tx2"/>
                </a:gs>
                <a:gs pos="78000">
                  <a:schemeClr val="tx2"/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</Template>
  <TotalTime>4707</TotalTime>
  <Words>2927</Words>
  <Application>Microsoft Office PowerPoint</Application>
  <PresentationFormat>Widescreen</PresentationFormat>
  <Paragraphs>445</Paragraphs>
  <Slides>45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Arial</vt:lpstr>
      <vt:lpstr>Calibri</vt:lpstr>
      <vt:lpstr>Calibri Light</vt:lpstr>
      <vt:lpstr>Consolas</vt:lpstr>
      <vt:lpstr>Segoe UI</vt:lpstr>
      <vt:lpstr>Segoe UI Light</vt:lpstr>
      <vt:lpstr>Verdana</vt:lpstr>
      <vt:lpstr>Wingdings</vt:lpstr>
      <vt:lpstr>Microsoft</vt:lpstr>
      <vt:lpstr>VS11_Beta_Template_Dark_16x9</vt:lpstr>
      <vt:lpstr>1_VS11_Beta_Template_Dark_16x9</vt:lpstr>
      <vt:lpstr>Office Theme</vt:lpstr>
      <vt:lpstr>Making the Best of the Short Bunk</vt:lpstr>
      <vt:lpstr>PowerPoint Presentation</vt:lpstr>
      <vt:lpstr>Who is this guy?</vt:lpstr>
      <vt:lpstr>PowerPoint Presentation</vt:lpstr>
      <vt:lpstr>Overview</vt:lpstr>
      <vt:lpstr>Benefits of Async</vt:lpstr>
      <vt:lpstr>Overview</vt:lpstr>
      <vt:lpstr>Overview: Synchronous Requests</vt:lpstr>
      <vt:lpstr>Overview: Asynchronous Requests</vt:lpstr>
      <vt:lpstr>Overview: The Question</vt:lpstr>
      <vt:lpstr>What about Node.js?</vt:lpstr>
      <vt:lpstr>What about Node.js?</vt:lpstr>
      <vt:lpstr>What about Node.js?</vt:lpstr>
      <vt:lpstr>What about Node.js?</vt:lpstr>
      <vt:lpstr>What Async Doesn’t Do</vt:lpstr>
      <vt:lpstr>More about Context</vt:lpstr>
      <vt:lpstr>More about Context</vt:lpstr>
      <vt:lpstr>Parallelism and Background Threads</vt:lpstr>
      <vt:lpstr>Fake Asynchronous Methods</vt:lpstr>
      <vt:lpstr>Aborting ASP.NET Requests</vt:lpstr>
      <vt:lpstr>Gotchas</vt:lpstr>
      <vt:lpstr>ASP.NET Requirements and Settings</vt:lpstr>
      <vt:lpstr>Other Useful Settings</vt:lpstr>
      <vt:lpstr>ASP.NET Authentication</vt:lpstr>
      <vt:lpstr>ASP.NET SynchronizationContext</vt:lpstr>
      <vt:lpstr>Thread-Local State</vt:lpstr>
      <vt:lpstr>Techniques</vt:lpstr>
      <vt:lpstr>Libraries</vt:lpstr>
      <vt:lpstr>Lazy Initialization</vt:lpstr>
      <vt:lpstr>Caching</vt:lpstr>
      <vt:lpstr>IoC / DI Service Initialization</vt:lpstr>
      <vt:lpstr>Classical OOP</vt:lpstr>
      <vt:lpstr>Returning Early</vt:lpstr>
      <vt:lpstr>Returning Early</vt:lpstr>
      <vt:lpstr>Main Loop</vt:lpstr>
      <vt:lpstr>Diagnostics</vt:lpstr>
      <vt:lpstr>Framework/Library Support</vt:lpstr>
      <vt:lpstr>Newer Development: Full Async Support</vt:lpstr>
      <vt:lpstr>Newer Development: Full Async Support</vt:lpstr>
      <vt:lpstr>ASP.NET</vt:lpstr>
      <vt:lpstr>ASP.NET MVC: Partial Async Support</vt:lpstr>
      <vt:lpstr>ASP.NET WebForms</vt:lpstr>
      <vt:lpstr>Others</vt:lpstr>
      <vt:lpstr>Q&amp;A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Async</dc:title>
  <dc:creator>Stephen Cleary</dc:creator>
  <cp:lastModifiedBy>Stephen Cleary</cp:lastModifiedBy>
  <cp:revision>142</cp:revision>
  <dcterms:created xsi:type="dcterms:W3CDTF">2013-02-28T01:41:02Z</dcterms:created>
  <dcterms:modified xsi:type="dcterms:W3CDTF">2013-08-11T15:16:55Z</dcterms:modified>
</cp:coreProperties>
</file>