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695" r:id="rId3"/>
  </p:sldMasterIdLst>
  <p:notesMasterIdLst>
    <p:notesMasterId r:id="rId38"/>
  </p:notesMasterIdLst>
  <p:sldIdLst>
    <p:sldId id="256" r:id="rId4"/>
    <p:sldId id="258" r:id="rId5"/>
    <p:sldId id="317" r:id="rId6"/>
    <p:sldId id="431" r:id="rId7"/>
    <p:sldId id="430" r:id="rId8"/>
    <p:sldId id="432" r:id="rId9"/>
    <p:sldId id="435" r:id="rId10"/>
    <p:sldId id="444" r:id="rId11"/>
    <p:sldId id="433" r:id="rId12"/>
    <p:sldId id="288" r:id="rId13"/>
    <p:sldId id="436" r:id="rId14"/>
    <p:sldId id="446" r:id="rId15"/>
    <p:sldId id="439" r:id="rId16"/>
    <p:sldId id="438" r:id="rId17"/>
    <p:sldId id="383" r:id="rId18"/>
    <p:sldId id="384" r:id="rId19"/>
    <p:sldId id="385" r:id="rId20"/>
    <p:sldId id="447" r:id="rId21"/>
    <p:sldId id="404" r:id="rId22"/>
    <p:sldId id="440" r:id="rId23"/>
    <p:sldId id="450" r:id="rId24"/>
    <p:sldId id="451" r:id="rId25"/>
    <p:sldId id="452" r:id="rId26"/>
    <p:sldId id="441" r:id="rId27"/>
    <p:sldId id="448" r:id="rId28"/>
    <p:sldId id="449" r:id="rId29"/>
    <p:sldId id="442" r:id="rId30"/>
    <p:sldId id="453" r:id="rId31"/>
    <p:sldId id="454" r:id="rId32"/>
    <p:sldId id="455" r:id="rId33"/>
    <p:sldId id="456" r:id="rId34"/>
    <p:sldId id="457" r:id="rId35"/>
    <p:sldId id="458" r:id="rId36"/>
    <p:sldId id="27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A61D7E-2C9D-4E7E-977C-2B6EC2434CD7}">
          <p14:sldIdLst>
            <p14:sldId id="256"/>
            <p14:sldId id="258"/>
            <p14:sldId id="317"/>
            <p14:sldId id="431"/>
            <p14:sldId id="430"/>
            <p14:sldId id="432"/>
            <p14:sldId id="435"/>
            <p14:sldId id="444"/>
            <p14:sldId id="433"/>
            <p14:sldId id="288"/>
            <p14:sldId id="436"/>
            <p14:sldId id="446"/>
            <p14:sldId id="439"/>
            <p14:sldId id="438"/>
            <p14:sldId id="383"/>
            <p14:sldId id="384"/>
            <p14:sldId id="385"/>
            <p14:sldId id="447"/>
            <p14:sldId id="404"/>
            <p14:sldId id="440"/>
            <p14:sldId id="450"/>
            <p14:sldId id="451"/>
            <p14:sldId id="452"/>
            <p14:sldId id="441"/>
            <p14:sldId id="448"/>
            <p14:sldId id="449"/>
            <p14:sldId id="442"/>
            <p14:sldId id="453"/>
            <p14:sldId id="454"/>
            <p14:sldId id="455"/>
            <p14:sldId id="456"/>
            <p14:sldId id="457"/>
            <p14:sldId id="458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75472" autoAdjust="0"/>
  </p:normalViewPr>
  <p:slideViewPr>
    <p:cSldViewPr snapToGrid="0">
      <p:cViewPr varScale="1">
        <p:scale>
          <a:sx n="88" d="100"/>
          <a:sy n="88" d="100"/>
        </p:scale>
        <p:origin x="141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3/21/2015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brand-new</a:t>
            </a:r>
            <a:r>
              <a:rPr lang="en-US" baseline="0" dirty="0" smtClean="0"/>
              <a:t> talk. </a:t>
            </a:r>
            <a:r>
              <a:rPr lang="en-US" dirty="0" smtClean="0"/>
              <a:t>Very flexible!</a:t>
            </a:r>
          </a:p>
          <a:p>
            <a:r>
              <a:rPr lang="en-US" dirty="0" smtClean="0"/>
              <a:t>You drive! Ask questions!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04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Tasks are “promises”, a representation</a:t>
            </a:r>
            <a:r>
              <a:rPr lang="en-US" baseline="0" dirty="0" smtClean="0"/>
              <a:t> of some operation that </a:t>
            </a:r>
            <a:r>
              <a:rPr lang="en-US" i="1" baseline="0" dirty="0" smtClean="0"/>
              <a:t>will complete in the future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Task is an operation without a result value. Task&lt;T&gt; has</a:t>
            </a:r>
            <a:r>
              <a:rPr lang="en-US" baseline="0" dirty="0" smtClean="0"/>
              <a:t> a result value of type 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Tasks are </a:t>
            </a:r>
            <a:r>
              <a:rPr lang="en-US" i="1" baseline="0" dirty="0" smtClean="0"/>
              <a:t>not</a:t>
            </a:r>
            <a:r>
              <a:rPr lang="en-US" baseline="0" dirty="0" smtClean="0"/>
              <a:t> threads.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81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TPL </a:t>
            </a:r>
            <a:r>
              <a:rPr lang="en-US" dirty="0" err="1" smtClean="0"/>
              <a:t>devs</a:t>
            </a:r>
            <a:r>
              <a:rPr lang="en-US" dirty="0" smtClean="0"/>
              <a:t>: Task (as used by the TPL)</a:t>
            </a:r>
            <a:r>
              <a:rPr lang="en-US" baseline="0" dirty="0" smtClean="0"/>
              <a:t> is completely different than Task (as used by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  <a:p>
            <a:r>
              <a:rPr lang="en-US" dirty="0" smtClean="0"/>
              <a:t>For newbie </a:t>
            </a:r>
            <a:r>
              <a:rPr lang="en-US" dirty="0" err="1" smtClean="0"/>
              <a:t>devs</a:t>
            </a:r>
            <a:r>
              <a:rPr lang="en-US" dirty="0" smtClean="0"/>
              <a:t>: Task has a lot of baggage</a:t>
            </a:r>
            <a:r>
              <a:rPr lang="en-US" baseline="0" dirty="0" smtClean="0"/>
              <a:t> from the TPL; most members should just not be used.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particular, use await, not Wait or Result!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19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examples of </a:t>
            </a:r>
            <a:r>
              <a:rPr lang="en-US" dirty="0" err="1" smtClean="0"/>
              <a:t>threadless</a:t>
            </a:r>
            <a:r>
              <a:rPr lang="en-US" baseline="0" dirty="0" smtClean="0"/>
              <a:t> tasks.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goes on under the covers?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Both tasks represent some operation that will complete in the future.</a:t>
            </a:r>
          </a:p>
          <a:p>
            <a:r>
              <a:rPr lang="en-US" baseline="0" dirty="0" smtClean="0"/>
              <a:t>Both tasks have already started. Maybe already completed, too.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58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async</a:t>
            </a:r>
            <a:r>
              <a:rPr lang="en-US" dirty="0" smtClean="0"/>
              <a:t> keyword can only be applied to a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Details of the transformation are</a:t>
            </a:r>
            <a:r>
              <a:rPr lang="en-US" baseline="0" dirty="0" smtClean="0"/>
              <a:t> not important; just be aware that there is a transformation going 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32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“Await” is like a unary operator; it takes a single argument (like a cast).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 argument</a:t>
            </a:r>
            <a:r>
              <a:rPr lang="en-US" baseline="0" dirty="0" smtClean="0"/>
              <a:t> is an “</a:t>
            </a:r>
            <a:r>
              <a:rPr lang="en-US" baseline="0" dirty="0" err="1" smtClean="0"/>
              <a:t>awaitable</a:t>
            </a:r>
            <a:r>
              <a:rPr lang="en-US" baseline="0" dirty="0" smtClean="0"/>
              <a:t>”. I won’t get into the specifics, but an “</a:t>
            </a:r>
            <a:r>
              <a:rPr lang="en-US" baseline="0" dirty="0" err="1" smtClean="0"/>
              <a:t>awaitable</a:t>
            </a:r>
            <a:r>
              <a:rPr lang="en-US" baseline="0" dirty="0" smtClean="0"/>
              <a:t>” is a type that matches a certain pattern (similar to how </a:t>
            </a:r>
            <a:r>
              <a:rPr lang="en-US" baseline="0" dirty="0" err="1" smtClean="0"/>
              <a:t>foreach</a:t>
            </a:r>
            <a:r>
              <a:rPr lang="en-US" baseline="0" dirty="0" smtClean="0"/>
              <a:t> works).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 “</a:t>
            </a:r>
            <a:r>
              <a:rPr lang="en-US" dirty="0" err="1" smtClean="0"/>
              <a:t>awaitable</a:t>
            </a:r>
            <a:r>
              <a:rPr lang="en-US" dirty="0" smtClean="0"/>
              <a:t>” represents</a:t>
            </a:r>
            <a:r>
              <a:rPr lang="en-US" baseline="0" dirty="0" smtClean="0"/>
              <a:t> an asynchronous operation. In this talk, all our “</a:t>
            </a:r>
            <a:r>
              <a:rPr lang="en-US" baseline="0" dirty="0" err="1" smtClean="0"/>
              <a:t>awaitables</a:t>
            </a:r>
            <a:r>
              <a:rPr lang="en-US" baseline="0" dirty="0" smtClean="0"/>
              <a:t>” are Task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Technically, you don’t “await” a method; you call the method and then “await” the Task it returns. But “await a method” and “</a:t>
            </a:r>
            <a:r>
              <a:rPr lang="en-US" baseline="0" dirty="0" err="1" smtClean="0"/>
              <a:t>awaitable</a:t>
            </a:r>
            <a:r>
              <a:rPr lang="en-US" baseline="0" dirty="0" smtClean="0"/>
              <a:t> method” are common phrases.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- Another method can await the task returned from </a:t>
            </a:r>
            <a:r>
              <a:rPr lang="en-US" baseline="0" dirty="0" err="1" smtClean="0"/>
              <a:t>DoNothingAsync</a:t>
            </a:r>
            <a:r>
              <a:rPr lang="en-US" baseline="0" dirty="0" smtClean="0"/>
              <a:t>, not b/c the method is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, but b/c it returns a Task.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Async</a:t>
            </a:r>
            <a:r>
              <a:rPr lang="en-US" baseline="0" dirty="0" smtClean="0"/>
              <a:t> methods start synchronously; so this method will (synchronously) call </a:t>
            </a:r>
            <a:r>
              <a:rPr lang="en-US" baseline="0" dirty="0" err="1" smtClean="0"/>
              <a:t>Task.Delay</a:t>
            </a:r>
            <a:r>
              <a:rPr lang="en-US" baseline="0" dirty="0" smtClean="0"/>
              <a:t> and </a:t>
            </a:r>
            <a:r>
              <a:rPr lang="en-US" i="1" baseline="0" dirty="0" smtClean="0"/>
              <a:t>then</a:t>
            </a:r>
            <a:r>
              <a:rPr lang="en-US" baseline="0" dirty="0" smtClean="0"/>
              <a:t> await.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Await is where things can start to get asynchronous.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11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“registering” is saying, “when</a:t>
            </a:r>
            <a:r>
              <a:rPr lang="en-US" baseline="0" dirty="0" smtClean="0"/>
              <a:t> you complete, please </a:t>
            </a:r>
            <a:r>
              <a:rPr lang="en-US" i="1" baseline="0" dirty="0" smtClean="0"/>
              <a:t>resume</a:t>
            </a:r>
            <a:r>
              <a:rPr lang="en-US" baseline="0" dirty="0" smtClean="0"/>
              <a:t> this method”.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When </a:t>
            </a:r>
            <a:r>
              <a:rPr lang="en-US" baseline="0" dirty="0" err="1" smtClean="0"/>
              <a:t>DoNothingAsync</a:t>
            </a:r>
            <a:r>
              <a:rPr lang="en-US" baseline="0" dirty="0" smtClean="0"/>
              <a:t> returns, it returns an incomplete Task.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Task is completed when the </a:t>
            </a:r>
            <a:r>
              <a:rPr lang="en-US" baseline="0" dirty="0" err="1" smtClean="0"/>
              <a:t>DoNothingAsync</a:t>
            </a:r>
            <a:r>
              <a:rPr lang="en-US" baseline="0" dirty="0" smtClean="0"/>
              <a:t> completes (end of method or “return” statement).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81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ASP.NET the “context” is the request context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HttpContext.Current</a:t>
            </a:r>
            <a:r>
              <a:rPr lang="en-US" baseline="0" dirty="0" smtClean="0"/>
              <a:t>, identity, and culture).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this example, if you have the request context before the await, then you’ll have it after the await.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Request context only allows one thread at a time.</a:t>
            </a:r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91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30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Returning values. Resuming in context.</a:t>
            </a:r>
          </a:p>
          <a:p>
            <a:r>
              <a:rPr lang="en-US" dirty="0" smtClean="0"/>
              <a:t>Throwing exceptions.</a:t>
            </a:r>
          </a:p>
          <a:p>
            <a:r>
              <a:rPr lang="en-US" dirty="0" smtClean="0"/>
              <a:t>Task exceptions are observed when </a:t>
            </a:r>
            <a:r>
              <a:rPr lang="en-US" dirty="0" err="1" smtClean="0"/>
              <a:t>await’ed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42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expanding</a:t>
            </a:r>
            <a:r>
              <a:rPr lang="en-US" baseline="0" dirty="0" smtClean="0"/>
              <a:t> our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knowledge, let’s review a couple of common pitfalls.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09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60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Void is a problem because 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method cannot return a task that represents the method.</a:t>
            </a:r>
          </a:p>
          <a:p>
            <a:endParaRPr lang="en-US" baseline="0" dirty="0" smtClean="0"/>
          </a:p>
          <a:p>
            <a:r>
              <a:rPr lang="en-US" dirty="0" smtClean="0"/>
              <a:t>Blocking is</a:t>
            </a:r>
            <a:r>
              <a:rPr lang="en-US" baseline="0" dirty="0" smtClean="0"/>
              <a:t> a problem because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methods cannot resume in a blocked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27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void is allowed for event</a:t>
            </a:r>
            <a:r>
              <a:rPr lang="en-US" baseline="0" dirty="0" smtClean="0"/>
              <a:t> handlers, so don’t use it in your business logic.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Don’t block on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code.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62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Returns a task that completes when all argument tasks have completed.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38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Delays/Downloads.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19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Usually, just pass </a:t>
            </a:r>
            <a:r>
              <a:rPr lang="en-US" dirty="0" err="1" smtClean="0"/>
              <a:t>CancellationToken</a:t>
            </a:r>
            <a:r>
              <a:rPr lang="en-US" dirty="0" smtClean="0"/>
              <a:t> to next method in the chain.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362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</a:t>
            </a:r>
            <a:r>
              <a:rPr lang="en-US" baseline="0" dirty="0" smtClean="0"/>
              <a:t> progress update is of type 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built-in implementation is great for UI but isn’t intended to be used everywhere.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215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748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Resources are available</a:t>
            </a:r>
            <a:r>
              <a:rPr lang="en-US" baseline="0" dirty="0" smtClean="0"/>
              <a:t> at StephenCleary.com - slides, example code, </a:t>
            </a:r>
            <a:r>
              <a:rPr lang="en-US" baseline="0" smtClean="0"/>
              <a:t>etc.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98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async</a:t>
            </a:r>
            <a:r>
              <a:rPr lang="en-US" dirty="0" smtClean="0"/>
              <a:t> compare</a:t>
            </a:r>
            <a:r>
              <a:rPr lang="en-US" baseline="0" dirty="0" smtClean="0"/>
              <a:t> to multithreading, reactive extensions,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When would I want to consider using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45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</a:t>
            </a:r>
            <a:r>
              <a:rPr lang="en-US" baseline="0" dirty="0" smtClean="0"/>
              <a:t> is mostly about terminology, and there’s no definite standard or consensus yet.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 prefer to use the term “concurrency” for multiple things happening </a:t>
            </a:r>
            <a:r>
              <a:rPr lang="en-US" i="1" dirty="0" smtClean="0"/>
              <a:t>at the same time</a:t>
            </a:r>
            <a:r>
              <a:rPr lang="en-US" i="0" baseline="0" dirty="0" smtClean="0"/>
              <a:t> (e.g., DB/UI, ASP.NET server requests)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Most people immediately think of multithreading.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Multithreading</a:t>
            </a:r>
            <a:r>
              <a:rPr lang="en-US" baseline="0" dirty="0" smtClean="0"/>
              <a:t> is one way to get concurrency; e.g., ASP.NET will handle multiple requests on different threads by default.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“Parallelism” is parallel</a:t>
            </a:r>
            <a:r>
              <a:rPr lang="en-US" baseline="0" dirty="0" smtClean="0"/>
              <a:t> processing, one type of multithreading. E.g.,</a:t>
            </a:r>
            <a:r>
              <a:rPr lang="en-US" dirty="0" smtClean="0"/>
              <a:t> Parallel LINQ and the Parallel Task Library.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Most</a:t>
            </a:r>
            <a:r>
              <a:rPr lang="en-US" baseline="0" dirty="0" smtClean="0"/>
              <a:t> parallelism does the same calculation for many pieces of data.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Asynchrony is a</a:t>
            </a:r>
            <a:r>
              <a:rPr lang="en-US" baseline="0" dirty="0" smtClean="0"/>
              <a:t> way to get concurrency </a:t>
            </a:r>
            <a:r>
              <a:rPr lang="en-US" i="1" baseline="0" dirty="0" smtClean="0"/>
              <a:t>without</a:t>
            </a:r>
            <a:r>
              <a:rPr lang="en-US" baseline="0" dirty="0" smtClean="0"/>
              <a:t> multithreading. E.g., freeing up the calling thread instead of blocking it while an I/O operation is in progress.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Asynchrony is one form of Reactive programming. “Reactive” just means your app </a:t>
            </a:r>
            <a:r>
              <a:rPr lang="en-US" i="1" baseline="0" dirty="0" smtClean="0"/>
              <a:t>reacts</a:t>
            </a:r>
            <a:r>
              <a:rPr lang="en-US" baseline="0" dirty="0" smtClean="0"/>
              <a:t> to events.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modern libraries that help with each of these kinds of concurrency.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Thread is dead. So is </a:t>
            </a:r>
            <a:r>
              <a:rPr lang="en-US" baseline="0" dirty="0" err="1" smtClean="0"/>
              <a:t>BackgroundWorker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Most quoted line from my book: “As soon as you type new Thread(), it’s over; your project already has legacy code.”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5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CPU-bound code should use </a:t>
            </a:r>
            <a:r>
              <a:rPr lang="en-US" dirty="0" err="1" smtClean="0"/>
              <a:t>Task.Run</a:t>
            </a:r>
            <a:r>
              <a:rPr lang="en-US" baseline="0" dirty="0" smtClean="0"/>
              <a:t> or TPL.</a:t>
            </a:r>
          </a:p>
          <a:p>
            <a:endParaRPr lang="en-US" dirty="0" smtClean="0"/>
          </a:p>
          <a:p>
            <a:r>
              <a:rPr lang="en-US" dirty="0" smtClean="0"/>
              <a:t>Stream-based code should use Reactive Extensions or TPL Dataflow.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68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Asynchrony is</a:t>
            </a:r>
            <a:r>
              <a:rPr lang="en-US" baseline="0" dirty="0" smtClean="0"/>
              <a:t> a form of concurrency </a:t>
            </a:r>
            <a:r>
              <a:rPr lang="en-US" i="1" baseline="0" dirty="0" smtClean="0"/>
              <a:t>without</a:t>
            </a:r>
            <a:r>
              <a:rPr lang="en-US" baseline="0" dirty="0" smtClean="0"/>
              <a:t> using threads.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Multithreading/parallel code approach concurrency by using more threads.</a:t>
            </a:r>
          </a:p>
          <a:p>
            <a:r>
              <a:rPr lang="en-US" baseline="0" dirty="0" err="1" smtClean="0"/>
              <a:t>Async</a:t>
            </a:r>
            <a:r>
              <a:rPr lang="en-US" baseline="0" dirty="0" smtClean="0"/>
              <a:t> code approaches concurrency by </a:t>
            </a:r>
            <a:r>
              <a:rPr lang="en-US" i="1" baseline="0" dirty="0" smtClean="0"/>
              <a:t>freeing up </a:t>
            </a:r>
            <a:r>
              <a:rPr lang="en-US" baseline="0" dirty="0" smtClean="0"/>
              <a:t>threads.</a:t>
            </a:r>
          </a:p>
          <a:p>
            <a:r>
              <a:rPr lang="en-US" baseline="0" dirty="0" err="1" smtClean="0"/>
              <a:t>Async</a:t>
            </a:r>
            <a:r>
              <a:rPr lang="en-US" baseline="0" dirty="0" smtClean="0"/>
              <a:t> does </a:t>
            </a:r>
            <a:r>
              <a:rPr lang="en-US" i="1" baseline="0" dirty="0" smtClean="0"/>
              <a:t>not</a:t>
            </a:r>
            <a:r>
              <a:rPr lang="en-US" baseline="0" dirty="0" smtClean="0"/>
              <a:t> create new threads.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96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ideal I/O scenario for .NET I/O that uses the standard IOCP/OVERLAPPED system.</a:t>
            </a:r>
          </a:p>
          <a:p>
            <a:endParaRPr lang="en-US" dirty="0" smtClean="0"/>
          </a:p>
          <a:p>
            <a:r>
              <a:rPr lang="en-US" dirty="0" smtClean="0"/>
              <a:t>IRP</a:t>
            </a:r>
            <a:r>
              <a:rPr lang="en-US" baseline="0" dirty="0" smtClean="0"/>
              <a:t> = I/O Request Packet</a:t>
            </a:r>
          </a:p>
          <a:p>
            <a:r>
              <a:rPr lang="en-US" baseline="0" dirty="0" smtClean="0"/>
              <a:t>ISR = Interrupt Service Request</a:t>
            </a:r>
          </a:p>
          <a:p>
            <a:r>
              <a:rPr lang="en-US" baseline="0" dirty="0" smtClean="0"/>
              <a:t>DPC = Deferred Procedure Call</a:t>
            </a:r>
          </a:p>
          <a:p>
            <a:r>
              <a:rPr lang="en-US" baseline="0" dirty="0" smtClean="0"/>
              <a:t>APC = Asynchronous Procedure Call</a:t>
            </a:r>
          </a:p>
          <a:p>
            <a:r>
              <a:rPr lang="en-US" baseline="0" dirty="0" smtClean="0"/>
              <a:t>IOCP = I/O Completion 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82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On the Internet,</a:t>
            </a:r>
            <a:r>
              <a:rPr lang="en-US" baseline="0" dirty="0" smtClean="0"/>
              <a:t> most “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” resources assume a client-side application: Windows Store or Desktop.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Many developers aren’t aware that “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” is useful on the server side as well.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is possible to write asynchronous code without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/await, but the new keywords drastically improve maintainability of the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90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55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9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37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82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18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17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54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76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283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547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767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436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3458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84700" y="6230136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bg2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415690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0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0232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16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10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58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9139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407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64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78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130427"/>
            <a:ext cx="10363199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9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637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8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02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91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021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178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80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48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130427"/>
            <a:ext cx="10363199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45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36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01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66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25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35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11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584700" y="6230136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857464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9" r:id="rId17"/>
    <p:sldLayoutId id="2147483680" r:id="rId18"/>
    <p:sldLayoutId id="2147483681" r:id="rId19"/>
    <p:sldLayoutId id="2147483682" r:id="rId20"/>
    <p:sldLayoutId id="2147483683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21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47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hh873175.aspx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://blog.stephencleary.com/2013/01/async-oop-0-introduction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GRDevDay</a:t>
            </a:r>
            <a:r>
              <a:rPr lang="en-US" dirty="0" smtClean="0"/>
              <a:t>,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Async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26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are Operations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81458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Two types: Task, Task&lt;T&gt;</a:t>
            </a:r>
          </a:p>
          <a:p>
            <a:endParaRPr lang="en-US" dirty="0"/>
          </a:p>
          <a:p>
            <a:r>
              <a:rPr lang="en-US" dirty="0" smtClean="0"/>
              <a:t>Operations have a distinct beginning and ending.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By the time you get a task, it’s already started.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Three end states: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Successful completion. Task&lt;T&gt; will have a result.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Faulted. Task/Task&lt;T&gt; will have an exception.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Canceled.</a:t>
            </a:r>
          </a:p>
        </p:txBody>
      </p:sp>
    </p:spTree>
    <p:extLst>
      <p:ext uri="{BB962C8B-B14F-4D97-AF65-F5344CB8AC3E}">
        <p14:creationId xmlns:p14="http://schemas.microsoft.com/office/powerpoint/2010/main" val="149642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The Great Confusion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4662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Promise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Primarily used by Asynchronous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Represents an event or signal.</a:t>
            </a:r>
          </a:p>
          <a:p>
            <a:endParaRPr lang="en-US" dirty="0"/>
          </a:p>
          <a:p>
            <a:r>
              <a:rPr lang="en-US" dirty="0" smtClean="0"/>
              <a:t>Delegate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Primarily used by Parallel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Has code (delegate) to run; is scheduled,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07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br>
              <a:rPr lang="en-US" dirty="0" smtClean="0"/>
            </a:br>
            <a:r>
              <a:rPr lang="en-US" dirty="0" smtClean="0"/>
              <a:t>Thinking about Tasks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Delay and 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2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36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25245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keyword: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Enables the 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keyword for that method.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Transforms the method into a state machine, similar to the 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keyword.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That’s it!</a:t>
            </a:r>
          </a:p>
        </p:txBody>
      </p:sp>
    </p:spTree>
    <p:extLst>
      <p:ext uri="{BB962C8B-B14F-4D97-AF65-F5344CB8AC3E}">
        <p14:creationId xmlns:p14="http://schemas.microsoft.com/office/powerpoint/2010/main" val="3515790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958361"/>
            <a:ext cx="11653522" cy="228357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Takes a single argument.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Awaitable</a:t>
            </a:r>
            <a:r>
              <a:rPr lang="en-US" dirty="0" smtClean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Usually a </a:t>
            </a:r>
            <a:r>
              <a:rPr lang="en-US" sz="3232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3282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or </a:t>
            </a:r>
            <a:r>
              <a:rPr lang="en-US" sz="3282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dirty="0" smtClean="0"/>
              <a:t>.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0" y="2958023"/>
            <a:ext cx="5641703" cy="21421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delay =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(100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delay;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633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25245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dirty="0" smtClean="0"/>
              <a:t> behavior: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 err="1" smtClean="0"/>
              <a:t>awaitable</a:t>
            </a:r>
            <a:r>
              <a:rPr lang="en-US" dirty="0" smtClean="0"/>
              <a:t> (task) is complete, continues synchronously.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Otherwise: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Pauses</a:t>
            </a:r>
            <a:r>
              <a:rPr lang="en-US" dirty="0" smtClean="0"/>
              <a:t> the method and registers it with the </a:t>
            </a:r>
            <a:r>
              <a:rPr lang="en-US" dirty="0" err="1" smtClean="0"/>
              <a:t>awaitable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Then </a:t>
            </a:r>
            <a:r>
              <a:rPr lang="en-US" i="1" dirty="0" smtClean="0"/>
              <a:t>returns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915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197688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Pausing and Resuming (when awaiting tasks)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 “context” is captured and used to resume.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UI thread, ASP.NET request, thread pool.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Actually current </a:t>
            </a:r>
            <a:r>
              <a:rPr lang="en-US" dirty="0" err="1" smtClean="0"/>
              <a:t>SynchronizationContext</a:t>
            </a:r>
            <a:r>
              <a:rPr lang="en-US" dirty="0" smtClean="0"/>
              <a:t> or </a:t>
            </a:r>
            <a:r>
              <a:rPr lang="en-US" dirty="0" err="1" smtClean="0"/>
              <a:t>TaskScheduler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1960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Async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1197322"/>
            <a:ext cx="11653522" cy="45657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async</a:t>
            </a:r>
            <a:r>
              <a:rPr lang="en-US" dirty="0" smtClean="0"/>
              <a:t> keyword creates (and returns) a task for you.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the task means: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Represents the execution of the method.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When the method completes, the task is completed.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Contains the result of the method (including exceptions).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Return statements complete the task (returned value becomes the task’s result).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Exceptions fault the task (captured and placed on the task). </a:t>
            </a:r>
          </a:p>
        </p:txBody>
      </p:sp>
    </p:spTree>
    <p:extLst>
      <p:ext uri="{BB962C8B-B14F-4D97-AF65-F5344CB8AC3E}">
        <p14:creationId xmlns:p14="http://schemas.microsoft.com/office/powerpoint/2010/main" val="2643076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guy?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br>
              <a:rPr lang="en-US" dirty="0" smtClean="0"/>
            </a:br>
            <a:r>
              <a:rPr lang="en-US" dirty="0" err="1" smtClean="0"/>
              <a:t>Async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2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be Dragons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763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: Sharp Corners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9186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Async</a:t>
            </a:r>
            <a:r>
              <a:rPr lang="en-US" dirty="0" smtClean="0"/>
              <a:t> methods that return void.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Blocking on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Task.Wait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Task&lt;T&gt;.Result</a:t>
            </a:r>
            <a:endParaRPr lang="en-US" dirty="0"/>
          </a:p>
        </p:txBody>
      </p:sp>
      <p:pic>
        <p:nvPicPr>
          <p:cNvPr id="5" name="Picture 2" descr="C:\Flux Capacitor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926218" y="1947208"/>
            <a:ext cx="4648200" cy="363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682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: Sharp Corners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8233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Avoid </a:t>
            </a:r>
            <a:r>
              <a:rPr lang="en-US" dirty="0" err="1" smtClean="0"/>
              <a:t>async</a:t>
            </a:r>
            <a:r>
              <a:rPr lang="en-US" dirty="0" smtClean="0"/>
              <a:t> void.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Async</a:t>
            </a:r>
            <a:r>
              <a:rPr lang="en-US" dirty="0" smtClean="0"/>
              <a:t> all the way.</a:t>
            </a:r>
            <a:endParaRPr lang="en-US" dirty="0"/>
          </a:p>
        </p:txBody>
      </p:sp>
      <p:pic>
        <p:nvPicPr>
          <p:cNvPr id="6" name="Picture 5" descr="riding ostric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90115" y="1469571"/>
            <a:ext cx="2416628" cy="478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62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Steps:</a:t>
            </a:r>
            <a:br>
              <a:rPr lang="en-US" dirty="0" smtClean="0"/>
            </a:br>
            <a:r>
              <a:rPr lang="en-US" dirty="0" smtClean="0"/>
              <a:t>More 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88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Concurrency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8233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Save Tasks into variables, await them later.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Task.WhenAll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Works great with LINQ’s Select.</a:t>
            </a:r>
          </a:p>
        </p:txBody>
      </p:sp>
    </p:spTree>
    <p:extLst>
      <p:ext uri="{BB962C8B-B14F-4D97-AF65-F5344CB8AC3E}">
        <p14:creationId xmlns:p14="http://schemas.microsoft.com/office/powerpoint/2010/main" val="3917524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br>
              <a:rPr lang="en-US" dirty="0" smtClean="0"/>
            </a:br>
            <a:r>
              <a:rPr lang="en-US" dirty="0" smtClean="0"/>
              <a:t>More Concurrency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9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Steps:</a:t>
            </a:r>
            <a:br>
              <a:rPr lang="en-US" dirty="0" smtClean="0"/>
            </a:br>
            <a:r>
              <a:rPr lang="en-US" dirty="0" smtClean="0"/>
              <a:t>Cancellation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84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9186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CancellationTokenSource</a:t>
            </a:r>
            <a:r>
              <a:rPr lang="en-US" dirty="0" smtClean="0"/>
              <a:t> – controls a </a:t>
            </a:r>
            <a:r>
              <a:rPr lang="en-US" dirty="0" err="1" smtClean="0"/>
              <a:t>CancellationToken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CancellationToken</a:t>
            </a:r>
            <a:r>
              <a:rPr lang="en-US" dirty="0" smtClean="0"/>
              <a:t> – used to detect cancellation.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ThrowIfCancellationRequested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Register(delegate)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Seldom used directly.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03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br>
              <a:rPr lang="en-US" dirty="0" smtClean="0"/>
            </a:br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788" y="0"/>
            <a:ext cx="5226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Steps:</a:t>
            </a:r>
            <a:br>
              <a:rPr lang="en-US" dirty="0" smtClean="0"/>
            </a:br>
            <a:r>
              <a:rPr lang="en-US" dirty="0" smtClean="0"/>
              <a:t>Progress 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76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Reporting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4662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IProgress</a:t>
            </a:r>
            <a:r>
              <a:rPr lang="en-US" dirty="0" smtClean="0"/>
              <a:t>&lt;T&gt; - a “sink” for progress updates.</a:t>
            </a:r>
          </a:p>
          <a:p>
            <a:endParaRPr lang="en-US" dirty="0"/>
          </a:p>
          <a:p>
            <a:r>
              <a:rPr lang="en-US" dirty="0" smtClean="0"/>
              <a:t>Progress&lt;T&gt; - built-in implementation.</a:t>
            </a:r>
          </a:p>
          <a:p>
            <a:endParaRPr lang="en-US" dirty="0"/>
          </a:p>
          <a:p>
            <a:r>
              <a:rPr lang="en-US" dirty="0" smtClean="0"/>
              <a:t>Others, too!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Your own. E.g., Rx for throttling UI updates.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Other libs. E.g., </a:t>
            </a:r>
            <a:r>
              <a:rPr lang="en-US" dirty="0" err="1" smtClean="0"/>
              <a:t>SignalR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6072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br>
              <a:rPr lang="en-US" dirty="0" smtClean="0"/>
            </a:br>
            <a:r>
              <a:rPr lang="en-US" dirty="0" smtClean="0"/>
              <a:t>Progress Reporting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8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Well with Others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009350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>
                <a:cs typeface="Consolas" panose="020B0609020204030204" pitchFamily="49" charset="0"/>
              </a:rPr>
              <a:t>Follow the Task-based Asynchronous Pattern (TAP):</a:t>
            </a:r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msdn.microsoft.com/en-us/library/hh873175.aspx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882" dirty="0" err="1" smtClean="0"/>
              <a:t>Async</a:t>
            </a:r>
            <a:r>
              <a:rPr lang="en-US" sz="2882" dirty="0" smtClean="0"/>
              <a:t> interaction with OOP (i.e., </a:t>
            </a:r>
            <a:r>
              <a:rPr lang="en-US" sz="2882" dirty="0" err="1" smtClean="0"/>
              <a:t>async</a:t>
            </a:r>
            <a:r>
              <a:rPr lang="en-US" sz="2882" dirty="0" smtClean="0"/>
              <a:t> constructors/properties/events/</a:t>
            </a:r>
            <a:r>
              <a:rPr lang="en-US" sz="2882" dirty="0" err="1" smtClean="0"/>
              <a:t>etc</a:t>
            </a:r>
            <a:r>
              <a:rPr lang="en-US" sz="2882" dirty="0" smtClean="0"/>
              <a:t>):</a:t>
            </a:r>
          </a:p>
          <a:p>
            <a:pPr lvl="1"/>
            <a:r>
              <a:rPr lang="en-US" sz="2000">
                <a:hlinkClick r:id="rId4"/>
              </a:rPr>
              <a:t>http</a:t>
            </a:r>
            <a:r>
              <a:rPr lang="en-US" sz="2000">
                <a:hlinkClick r:id="rId4"/>
              </a:rPr>
              <a:t>://</a:t>
            </a:r>
            <a:r>
              <a:rPr lang="en-US" sz="2000" smtClean="0">
                <a:hlinkClick r:id="rId4"/>
              </a:rPr>
              <a:t>blog.stephencleary.com/2013/01/async-oop-0-introduction.html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9905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239" y="3252525"/>
            <a:ext cx="399147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i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Go forth and be awesome!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26" y="348343"/>
            <a:ext cx="4288985" cy="56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62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as a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44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 bwMode="auto">
          <a:xfrm>
            <a:off x="1836576" y="1268964"/>
            <a:ext cx="8518849" cy="4993934"/>
          </a:xfrm>
          <a:prstGeom prst="ellipse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1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3200" dirty="0" smtClean="0">
              <a:solidFill>
                <a:schemeClr val="accent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36314" y="2510110"/>
            <a:ext cx="3200400" cy="3200400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5" name="Oval 4"/>
          <p:cNvSpPr/>
          <p:nvPr/>
        </p:nvSpPr>
        <p:spPr>
          <a:xfrm>
            <a:off x="6805001" y="2978798"/>
            <a:ext cx="2263026" cy="22630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93919" tIns="21590" rIns="93919" bIns="21590" numCol="1" spcCol="1270" anchor="t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>
                <a:solidFill>
                  <a:schemeClr val="bg2"/>
                </a:solidFill>
              </a:rPr>
              <a:t>Multithreaded</a:t>
            </a:r>
            <a:endParaRPr lang="en-US" sz="1700" kern="1200" dirty="0">
              <a:solidFill>
                <a:schemeClr val="bg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226" y="2510110"/>
            <a:ext cx="3200400" cy="3200400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9" name="Oval 4"/>
          <p:cNvSpPr/>
          <p:nvPr/>
        </p:nvSpPr>
        <p:spPr>
          <a:xfrm>
            <a:off x="3135914" y="2978797"/>
            <a:ext cx="2263024" cy="22630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93919" tIns="21590" rIns="93919" bIns="21590" numCol="1" spcCol="1270" anchor="t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>
                <a:solidFill>
                  <a:schemeClr val="bg2"/>
                </a:solidFill>
              </a:rPr>
              <a:t>Reactive</a:t>
            </a:r>
            <a:endParaRPr lang="en-US" sz="1700" kern="1200" dirty="0">
              <a:solidFill>
                <a:schemeClr val="bg2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95572" y="3809347"/>
            <a:ext cx="2743200" cy="1237607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8" name="Oval 4"/>
          <p:cNvSpPr/>
          <p:nvPr/>
        </p:nvSpPr>
        <p:spPr>
          <a:xfrm>
            <a:off x="3357195" y="4121373"/>
            <a:ext cx="1819954" cy="6135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93919" tIns="21590" rIns="93919" bIns="2159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>
                <a:solidFill>
                  <a:schemeClr val="bg2"/>
                </a:solidFill>
              </a:rPr>
              <a:t>Asynchronous</a:t>
            </a:r>
          </a:p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700" kern="1200" dirty="0">
              <a:solidFill>
                <a:schemeClr val="bg2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496611" y="4476222"/>
            <a:ext cx="1541122" cy="346672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chemeClr val="tx1"/>
                </a:solidFill>
              </a:rPr>
              <a:t>Async</a:t>
            </a:r>
            <a:r>
              <a:rPr lang="en-US" sz="1400" dirty="0" smtClean="0">
                <a:solidFill>
                  <a:schemeClr val="tx1"/>
                </a:solidFill>
              </a:rPr>
              <a:t>/Await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496611" y="3312764"/>
            <a:ext cx="1541122" cy="346672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27" name="Oval 26"/>
          <p:cNvSpPr/>
          <p:nvPr/>
        </p:nvSpPr>
        <p:spPr>
          <a:xfrm>
            <a:off x="6564914" y="3809346"/>
            <a:ext cx="2743200" cy="1237607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8" name="Oval 4"/>
          <p:cNvSpPr/>
          <p:nvPr/>
        </p:nvSpPr>
        <p:spPr>
          <a:xfrm>
            <a:off x="7026537" y="4121372"/>
            <a:ext cx="1819954" cy="6135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93919" tIns="21590" rIns="93919" bIns="2159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>
                <a:solidFill>
                  <a:schemeClr val="bg2"/>
                </a:solidFill>
              </a:rPr>
              <a:t>Parallel</a:t>
            </a:r>
          </a:p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700" kern="1200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165953" y="4477894"/>
            <a:ext cx="1541122" cy="346672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PLINQ, Parallel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165700" y="3312106"/>
            <a:ext cx="1541122" cy="346672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chemeClr val="tx1"/>
                </a:solidFill>
              </a:rPr>
              <a:t>Task.Run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336898" y="2102430"/>
            <a:ext cx="1541122" cy="346672"/>
          </a:xfrm>
          <a:prstGeom prst="rect">
            <a:avLst/>
          </a:prstGeom>
          <a:solidFill>
            <a:schemeClr val="bg2"/>
          </a:solidFill>
          <a:ln w="254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Dataflow</a:t>
            </a:r>
          </a:p>
        </p:txBody>
      </p:sp>
      <p:sp>
        <p:nvSpPr>
          <p:cNvPr id="29" name="Oval 4"/>
          <p:cNvSpPr/>
          <p:nvPr/>
        </p:nvSpPr>
        <p:spPr>
          <a:xfrm>
            <a:off x="4975946" y="1544025"/>
            <a:ext cx="2263026" cy="22630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93919" tIns="21590" rIns="93919" bIns="21590" numCol="1" spcCol="1270" anchor="t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 smtClean="0">
                <a:solidFill>
                  <a:schemeClr val="bg2"/>
                </a:solidFill>
              </a:rPr>
              <a:t>Concurrent</a:t>
            </a:r>
          </a:p>
        </p:txBody>
      </p:sp>
    </p:spTree>
    <p:extLst>
      <p:ext uri="{BB962C8B-B14F-4D97-AF65-F5344CB8AC3E}">
        <p14:creationId xmlns:p14="http://schemas.microsoft.com/office/powerpoint/2010/main" val="19398333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</a:t>
            </a:r>
            <a:r>
              <a:rPr lang="en-US" dirty="0" err="1" smtClean="0"/>
              <a:t>Async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89762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I/O-bound, not CPU-bound.</a:t>
            </a:r>
          </a:p>
          <a:p>
            <a:endParaRPr lang="en-US" dirty="0"/>
          </a:p>
          <a:p>
            <a:r>
              <a:rPr lang="en-US" dirty="0" smtClean="0"/>
              <a:t>Operations (begin/end), not streams (subscribe/react).</a:t>
            </a:r>
          </a:p>
          <a:p>
            <a:endParaRPr lang="en-US" dirty="0"/>
          </a:p>
          <a:p>
            <a:r>
              <a:rPr lang="en-US" dirty="0" smtClean="0"/>
              <a:t>Return to context, e.g., displaying results.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These should never be necessary for modern code:</a:t>
            </a:r>
          </a:p>
          <a:p>
            <a:pPr marL="1030290" lvl="2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CoreDispatcher.RunAsync</a:t>
            </a:r>
            <a:r>
              <a:rPr lang="en-US" dirty="0" smtClean="0"/>
              <a:t> or </a:t>
            </a:r>
            <a:r>
              <a:rPr lang="en-US" dirty="0" err="1" smtClean="0"/>
              <a:t>RunIdleAsync</a:t>
            </a:r>
            <a:endParaRPr lang="en-US" dirty="0" smtClean="0"/>
          </a:p>
          <a:p>
            <a:pPr marL="1030290" lvl="2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Dispatcher.Invoke</a:t>
            </a:r>
            <a:r>
              <a:rPr lang="en-US" dirty="0" smtClean="0"/>
              <a:t>, </a:t>
            </a:r>
            <a:r>
              <a:rPr lang="en-US" dirty="0" err="1" smtClean="0"/>
              <a:t>BeginInvoke</a:t>
            </a:r>
            <a:r>
              <a:rPr lang="en-US" dirty="0" smtClean="0"/>
              <a:t>, or </a:t>
            </a:r>
            <a:r>
              <a:rPr lang="en-US" dirty="0" err="1" smtClean="0"/>
              <a:t>InvokeAsync</a:t>
            </a:r>
            <a:endParaRPr lang="en-US" dirty="0" smtClean="0"/>
          </a:p>
          <a:p>
            <a:pPr marL="1030290" lvl="2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Control.Invoke</a:t>
            </a:r>
            <a:r>
              <a:rPr lang="en-US" dirty="0" smtClean="0"/>
              <a:t> or </a:t>
            </a:r>
            <a:r>
              <a:rPr lang="en-US" dirty="0" err="1" smtClean="0"/>
              <a:t>BeginInvoke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74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Asynchrony != Multithreading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239" y="3331028"/>
            <a:ext cx="6478377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“UNTHREAD’ING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ppr</a:t>
            </a:r>
            <a:r>
              <a:rPr lang="en-US" sz="2400" dirty="0">
                <a:solidFill>
                  <a:srgbClr val="000000"/>
                </a:solidFill>
              </a:rPr>
              <a:t>. Depriving of a thread</a:t>
            </a:r>
            <a:r>
              <a:rPr lang="en-US" sz="2400" dirty="0" smtClean="0">
                <a:solidFill>
                  <a:srgbClr val="000000"/>
                </a:solidFill>
              </a:rPr>
              <a:t>.”</a:t>
            </a:r>
            <a:endParaRPr lang="en-US" sz="2400" dirty="0">
              <a:solidFill>
                <a:srgbClr val="000000"/>
              </a:soli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rgbClr val="000000"/>
                </a:solidFill>
              </a:rPr>
              <a:t>Webster’s Dictionary (1828)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331" y="2022192"/>
            <a:ext cx="3829050" cy="3829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38331" y="5851242"/>
            <a:ext cx="382905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Daniel </a:t>
            </a:r>
            <a:r>
              <a:rPr lang="en-US" sz="1600" dirty="0" err="1" smtClean="0">
                <a:solidFill>
                  <a:schemeClr val="bg1"/>
                </a:solidFill>
              </a:rPr>
              <a:t>Webster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01690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No Thread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413949" y="4205281"/>
            <a:ext cx="9366422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96328" y="3844187"/>
            <a:ext cx="139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User mode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96328" y="4213519"/>
            <a:ext cx="162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Kernel mode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19182" y="1436680"/>
            <a:ext cx="5486400" cy="72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code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19182" y="2417326"/>
            <a:ext cx="5486400" cy="72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BCL/library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119182" y="3397972"/>
            <a:ext cx="5486400" cy="1631093"/>
          </a:xfrm>
          <a:prstGeom prst="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119182" y="5281350"/>
            <a:ext cx="5486400" cy="72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driver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724863" y="3029326"/>
            <a:ext cx="1670179" cy="5148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OVERLAPPED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724863" y="2030492"/>
            <a:ext cx="1670179" cy="5148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724863" y="4874607"/>
            <a:ext cx="1670179" cy="5148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IRP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496386" y="5814329"/>
            <a:ext cx="731991" cy="390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104250" y="5185927"/>
            <a:ext cx="731991" cy="390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DPC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104251" y="3348811"/>
            <a:ext cx="731991" cy="390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APC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104250" y="2366163"/>
            <a:ext cx="731991" cy="98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131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2128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 the client, the primary benefit is </a:t>
            </a:r>
            <a:r>
              <a:rPr lang="en-US" i="1" dirty="0" smtClean="0"/>
              <a:t>responsiveness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Keeping the UI thread free.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Most </a:t>
            </a:r>
            <a:r>
              <a:rPr lang="en-US" dirty="0" err="1" smtClean="0"/>
              <a:t>async</a:t>
            </a:r>
            <a:r>
              <a:rPr lang="en-US" dirty="0" smtClean="0"/>
              <a:t>/await resources assume client-side.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 the server, the primary benefit is </a:t>
            </a:r>
            <a:r>
              <a:rPr lang="en-US" i="1" dirty="0" smtClean="0"/>
              <a:t>scalability</a:t>
            </a:r>
            <a:r>
              <a:rPr lang="en-US" dirty="0" smtClean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“10x to 100x” scalability improvement.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Handles bursting traffic.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Asynchrony drives the scalability of Node.js as well as ASP.NET.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Code maintainability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11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soft">
  <a:themeElements>
    <a:clrScheme name="Custom 1">
      <a:dk1>
        <a:srgbClr val="505050"/>
      </a:dk1>
      <a:lt1>
        <a:srgbClr val="FFFFFF"/>
      </a:lt1>
      <a:dk2>
        <a:srgbClr val="00518E"/>
      </a:dk2>
      <a:lt2>
        <a:srgbClr val="9DD7FC"/>
      </a:lt2>
      <a:accent1>
        <a:srgbClr val="0072C6"/>
      </a:accent1>
      <a:accent2>
        <a:srgbClr val="258244"/>
      </a:accent2>
      <a:accent3>
        <a:srgbClr val="F15628"/>
      </a:accent3>
      <a:accent4>
        <a:srgbClr val="442359"/>
      </a:accent4>
      <a:accent5>
        <a:srgbClr val="B4009E"/>
      </a:accent5>
      <a:accent6>
        <a:srgbClr val="F47836"/>
      </a:accent6>
      <a:hlink>
        <a:srgbClr val="00518E"/>
      </a:hlink>
      <a:folHlink>
        <a:srgbClr val="00518E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2.xml><?xml version="1.0" encoding="utf-8"?>
<a:theme xmlns:a="http://schemas.openxmlformats.org/drawingml/2006/main" name="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</Template>
  <TotalTime>17238</TotalTime>
  <Words>1736</Words>
  <Application>Microsoft Office PowerPoint</Application>
  <PresentationFormat>Widescreen</PresentationFormat>
  <Paragraphs>303</Paragraphs>
  <Slides>34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Consolas</vt:lpstr>
      <vt:lpstr>Segoe UI</vt:lpstr>
      <vt:lpstr>Segoe UI Light</vt:lpstr>
      <vt:lpstr>Wingdings</vt:lpstr>
      <vt:lpstr>Microsoft</vt:lpstr>
      <vt:lpstr>VS11_Beta_Template_Dark_16x9</vt:lpstr>
      <vt:lpstr>1_VS11_Beta_Template_Dark_16x9</vt:lpstr>
      <vt:lpstr>Intro to Async</vt:lpstr>
      <vt:lpstr>Who is this guy?</vt:lpstr>
      <vt:lpstr>PowerPoint Presentation</vt:lpstr>
      <vt:lpstr>Async as a Technology</vt:lpstr>
      <vt:lpstr>Terminology</vt:lpstr>
      <vt:lpstr>When to use Async?</vt:lpstr>
      <vt:lpstr>Asynchrony != Multithreading</vt:lpstr>
      <vt:lpstr>There Is No Thread</vt:lpstr>
      <vt:lpstr>Benefits of Async</vt:lpstr>
      <vt:lpstr>Tasks</vt:lpstr>
      <vt:lpstr>Tasks are Operations</vt:lpstr>
      <vt:lpstr>Task: The Great Confusion</vt:lpstr>
      <vt:lpstr>Demo: Thinking about Tasks</vt:lpstr>
      <vt:lpstr>Async Syntax</vt:lpstr>
      <vt:lpstr>Introduction to Async</vt:lpstr>
      <vt:lpstr>Introduction to Async</vt:lpstr>
      <vt:lpstr>Introduction to Async</vt:lpstr>
      <vt:lpstr>Introduction to Async</vt:lpstr>
      <vt:lpstr>Introduction to Async</vt:lpstr>
      <vt:lpstr>Demo: Async Basics</vt:lpstr>
      <vt:lpstr>Here be Dragons</vt:lpstr>
      <vt:lpstr>Async: Sharp Corners</vt:lpstr>
      <vt:lpstr>Async: Sharp Corners</vt:lpstr>
      <vt:lpstr>Next Steps: More Concurrency</vt:lpstr>
      <vt:lpstr>Asynchronous Concurrency</vt:lpstr>
      <vt:lpstr>Demo: More Concurrency</vt:lpstr>
      <vt:lpstr>Next Steps: Cancellation</vt:lpstr>
      <vt:lpstr>Cancellation</vt:lpstr>
      <vt:lpstr>Demo: Cancellation</vt:lpstr>
      <vt:lpstr>Next Steps: Progress Reporting</vt:lpstr>
      <vt:lpstr>Progress Reporting</vt:lpstr>
      <vt:lpstr>Demo: Progress Reporting</vt:lpstr>
      <vt:lpstr>Play Well with Others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Async</dc:title>
  <dc:creator>Stephen Cleary</dc:creator>
  <cp:lastModifiedBy>Stephen Cleary</cp:lastModifiedBy>
  <cp:revision>419</cp:revision>
  <dcterms:created xsi:type="dcterms:W3CDTF">2013-02-28T01:41:02Z</dcterms:created>
  <dcterms:modified xsi:type="dcterms:W3CDTF">2015-03-21T15:25:30Z</dcterms:modified>
</cp:coreProperties>
</file>