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695" r:id="rId3"/>
  </p:sldMasterIdLst>
  <p:notesMasterIdLst>
    <p:notesMasterId r:id="rId45"/>
  </p:notesMasterIdLst>
  <p:sldIdLst>
    <p:sldId id="256" r:id="rId4"/>
    <p:sldId id="430" r:id="rId5"/>
    <p:sldId id="258" r:id="rId6"/>
    <p:sldId id="317" r:id="rId7"/>
    <p:sldId id="288" r:id="rId8"/>
    <p:sldId id="383" r:id="rId9"/>
    <p:sldId id="384" r:id="rId10"/>
    <p:sldId id="385" r:id="rId11"/>
    <p:sldId id="404" r:id="rId12"/>
    <p:sldId id="405" r:id="rId13"/>
    <p:sldId id="350" r:id="rId14"/>
    <p:sldId id="406" r:id="rId15"/>
    <p:sldId id="407" r:id="rId16"/>
    <p:sldId id="408" r:id="rId17"/>
    <p:sldId id="410" r:id="rId18"/>
    <p:sldId id="411" r:id="rId19"/>
    <p:sldId id="431" r:id="rId20"/>
    <p:sldId id="412" r:id="rId21"/>
    <p:sldId id="414" r:id="rId22"/>
    <p:sldId id="436" r:id="rId23"/>
    <p:sldId id="413" r:id="rId24"/>
    <p:sldId id="415" r:id="rId25"/>
    <p:sldId id="416" r:id="rId26"/>
    <p:sldId id="418" r:id="rId27"/>
    <p:sldId id="420" r:id="rId28"/>
    <p:sldId id="435" r:id="rId29"/>
    <p:sldId id="433" r:id="rId30"/>
    <p:sldId id="432" r:id="rId31"/>
    <p:sldId id="419" r:id="rId32"/>
    <p:sldId id="421" r:id="rId33"/>
    <p:sldId id="423" r:id="rId34"/>
    <p:sldId id="424" r:id="rId35"/>
    <p:sldId id="425" r:id="rId36"/>
    <p:sldId id="426" r:id="rId37"/>
    <p:sldId id="434" r:id="rId38"/>
    <p:sldId id="428" r:id="rId39"/>
    <p:sldId id="429" r:id="rId40"/>
    <p:sldId id="427" r:id="rId41"/>
    <p:sldId id="437" r:id="rId42"/>
    <p:sldId id="438" r:id="rId43"/>
    <p:sldId id="27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A61D7E-2C9D-4E7E-977C-2B6EC2434CD7}">
          <p14:sldIdLst>
            <p14:sldId id="256"/>
            <p14:sldId id="430"/>
            <p14:sldId id="258"/>
            <p14:sldId id="317"/>
            <p14:sldId id="288"/>
            <p14:sldId id="383"/>
            <p14:sldId id="384"/>
            <p14:sldId id="385"/>
            <p14:sldId id="404"/>
            <p14:sldId id="405"/>
            <p14:sldId id="350"/>
            <p14:sldId id="406"/>
            <p14:sldId id="407"/>
            <p14:sldId id="408"/>
            <p14:sldId id="410"/>
            <p14:sldId id="411"/>
            <p14:sldId id="431"/>
            <p14:sldId id="412"/>
            <p14:sldId id="414"/>
            <p14:sldId id="436"/>
            <p14:sldId id="413"/>
            <p14:sldId id="415"/>
            <p14:sldId id="416"/>
            <p14:sldId id="418"/>
            <p14:sldId id="420"/>
            <p14:sldId id="435"/>
            <p14:sldId id="433"/>
            <p14:sldId id="432"/>
            <p14:sldId id="419"/>
            <p14:sldId id="421"/>
            <p14:sldId id="423"/>
            <p14:sldId id="424"/>
            <p14:sldId id="425"/>
            <p14:sldId id="426"/>
            <p14:sldId id="434"/>
            <p14:sldId id="428"/>
            <p14:sldId id="429"/>
            <p14:sldId id="427"/>
            <p14:sldId id="437"/>
            <p14:sldId id="438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75472" autoAdjust="0"/>
  </p:normalViewPr>
  <p:slideViewPr>
    <p:cSldViewPr snapToGrid="0">
      <p:cViewPr varScale="1">
        <p:scale>
          <a:sx n="88" d="100"/>
          <a:sy n="88" d="100"/>
        </p:scale>
        <p:origin x="141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Lightning talk from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CodeMash</a:t>
            </a:r>
            <a:r>
              <a:rPr lang="en-US" baseline="0" dirty="0" smtClean="0"/>
              <a:t> 2012</a:t>
            </a:r>
          </a:p>
          <a:p>
            <a:r>
              <a:rPr lang="en-US" baseline="0" dirty="0" err="1" smtClean="0"/>
              <a:t>Async</a:t>
            </a:r>
            <a:r>
              <a:rPr lang="en-US" baseline="0" dirty="0" smtClean="0"/>
              <a:t> Unit Testing has changed a *lot* from then till now!</a:t>
            </a:r>
          </a:p>
          <a:p>
            <a:r>
              <a:rPr lang="en-US" baseline="0" dirty="0" smtClean="0"/>
              <a:t>Also parallels my son: Nov 2011 – Feb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04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anyone tell me why the</a:t>
            </a:r>
            <a:r>
              <a:rPr lang="en-US" baseline="0" dirty="0" smtClean="0"/>
              <a:t> exception doesn’t fail the unit test?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20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40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baseline="0" dirty="0" smtClean="0"/>
              <a:t> (last I heard) is using an outdated version of </a:t>
            </a:r>
            <a:r>
              <a:rPr lang="en-US" baseline="0" dirty="0" err="1" smtClean="0"/>
              <a:t>NUnitLite</a:t>
            </a:r>
            <a:r>
              <a:rPr lang="en-US" baseline="0" dirty="0" smtClean="0"/>
              <a:t>, and does not support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unit tests at 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07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Beware of </a:t>
            </a:r>
            <a:r>
              <a:rPr lang="en-US" i="1" baseline="0" dirty="0" smtClean="0"/>
              <a:t>unexpectedly changing the test environment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NUnit</a:t>
            </a:r>
            <a:r>
              <a:rPr lang="en-US" baseline="0" dirty="0" smtClean="0"/>
              <a:t> – undecided about next version.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2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42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baseline="0" dirty="0" smtClean="0"/>
              <a:t>Anytime you have assertion library helper methods that take a delegate, those helper methods must be updated to also handle asynchronous overloads.</a:t>
            </a:r>
          </a:p>
          <a:p>
            <a:endParaRPr lang="en-US" i="1" baseline="0" dirty="0" smtClean="0"/>
          </a:p>
          <a:p>
            <a:r>
              <a:rPr lang="en-US" i="0" baseline="0" dirty="0" smtClean="0"/>
              <a:t>Blog post for other synchronous/asynchronous delegate equivalents.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02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601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ExpectedException</a:t>
            </a:r>
            <a:r>
              <a:rPr lang="en-US" dirty="0" smtClean="0"/>
              <a:t> only</a:t>
            </a:r>
            <a:r>
              <a:rPr lang="en-US" baseline="0" dirty="0" smtClean="0"/>
              <a:t> checks the test method </a:t>
            </a:r>
            <a:r>
              <a:rPr lang="en-US" i="1" baseline="0" dirty="0" smtClean="0"/>
              <a:t>as a whole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 good for more complex tests.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better approach takes a delegate and executes it, observing exceptions.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ExpectedException</a:t>
            </a:r>
            <a:r>
              <a:rPr lang="en-US" baseline="0" dirty="0" smtClean="0"/>
              <a:t> does work for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unit tests (</a:t>
            </a:r>
            <a:r>
              <a:rPr lang="en-US" baseline="0" dirty="0" err="1" smtClean="0"/>
              <a:t>MSTest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NUnit</a:t>
            </a:r>
            <a:r>
              <a:rPr lang="en-US" baseline="0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25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Async</a:t>
            </a:r>
            <a:r>
              <a:rPr lang="en-US" dirty="0" smtClean="0"/>
              <a:t> suffix is optional in these kinds of cases.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NUnit</a:t>
            </a:r>
            <a:r>
              <a:rPr lang="en-US" baseline="0" dirty="0" smtClean="0"/>
              <a:t> v2.9.x just treats asynchronous code in </a:t>
            </a:r>
            <a:r>
              <a:rPr lang="en-US" baseline="0" dirty="0" err="1" smtClean="0"/>
              <a:t>Assert.Throws</a:t>
            </a:r>
            <a:r>
              <a:rPr lang="en-US" baseline="0" dirty="0" smtClean="0"/>
              <a:t> as though it were an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void method, and throws an exception.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33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Terminology is fun.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34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60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isn’t it a problem? Because mocking frameworks</a:t>
            </a:r>
            <a:r>
              <a:rPr lang="en-US" baseline="0" dirty="0" smtClean="0"/>
              <a:t> detect the return type (Task) and give you an appropriate delegate type.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does not make sense to return a null task from an </a:t>
            </a:r>
            <a:r>
              <a:rPr lang="en-US" dirty="0" err="1" smtClean="0"/>
              <a:t>async</a:t>
            </a:r>
            <a:r>
              <a:rPr lang="en-US" dirty="0" smtClean="0"/>
              <a:t> method.</a:t>
            </a:r>
          </a:p>
          <a:p>
            <a:r>
              <a:rPr lang="en-US" dirty="0" smtClean="0"/>
              <a:t>From</a:t>
            </a:r>
            <a:r>
              <a:rPr lang="en-US" baseline="0" dirty="0" smtClean="0"/>
              <a:t> the runtime’s perspective, that’s like calling a method and having the result be like “there was no method”.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31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Typemock</a:t>
            </a:r>
            <a:r>
              <a:rPr lang="en-US" dirty="0" smtClean="0"/>
              <a:t> Isolator support posts</a:t>
            </a:r>
            <a:r>
              <a:rPr lang="en-US" baseline="0" dirty="0" smtClean="0"/>
              <a:t> this canned response to anyone asking for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unit test support.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Async</a:t>
            </a:r>
            <a:r>
              <a:rPr lang="en-US" baseline="0" dirty="0" smtClean="0"/>
              <a:t>, of course, is thread-agnostic. It does not really have anything to do with threading.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summary: they won’t support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(a fundamental language feature), so I don’t recommend their product anymore.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14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err="1" smtClean="0"/>
              <a:t>async</a:t>
            </a:r>
            <a:r>
              <a:rPr lang="en-US" dirty="0" smtClean="0"/>
              <a:t> void: even for </a:t>
            </a:r>
            <a:r>
              <a:rPr lang="en-US" dirty="0" err="1" smtClean="0"/>
              <a:t>ICommand.Execute</a:t>
            </a:r>
            <a:r>
              <a:rPr lang="en-US" dirty="0" smtClean="0"/>
              <a:t>, only</a:t>
            </a:r>
            <a:r>
              <a:rPr lang="en-US" baseline="0" dirty="0" smtClean="0"/>
              <a:t> use a tiny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void method that just awaits its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Task equivalent. The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Task version is testable!</a:t>
            </a:r>
          </a:p>
          <a:p>
            <a:r>
              <a:rPr lang="en-US" baseline="0" dirty="0" smtClean="0"/>
              <a:t>Don’t skip the Red: especially if you’re new to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unit tests.</a:t>
            </a:r>
          </a:p>
          <a:p>
            <a:r>
              <a:rPr lang="en-US" baseline="0" dirty="0" smtClean="0"/>
              <a:t>Use helpers: Hopefully all assertion libraries will have better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testing in the near future.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858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can be difficult to unit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ViewModels</a:t>
            </a:r>
            <a:r>
              <a:rPr lang="en-US" baseline="0" dirty="0" smtClean="0"/>
              <a:t> (logical UI), but often times unit testing VMs is not a high priority.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real problem comes in when unit testing business logic that expects and synchronizes with a UI thread.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Business logic is critical to test, but it’s often tangled with UI types in legacy code.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We’ll now explore solutions to both of these problems (unit testing UI, and unit testing business logic that updates a UI).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91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Bottom line: unit testing VMs or</a:t>
            </a:r>
            <a:r>
              <a:rPr lang="en-US" baseline="0" dirty="0" smtClean="0"/>
              <a:t> other UI-layer code is easiest if you use </a:t>
            </a:r>
            <a:r>
              <a:rPr lang="en-US" baseline="0" dirty="0" err="1" smtClean="0"/>
              <a:t>AsyncContext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22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NEVER a reason to use the methods</a:t>
            </a:r>
            <a:r>
              <a:rPr lang="en-US" baseline="0" dirty="0" smtClean="0"/>
              <a:t> in the lower half of this slide.</a:t>
            </a:r>
          </a:p>
          <a:p>
            <a:r>
              <a:rPr lang="en-US" baseline="0" dirty="0" smtClean="0"/>
              <a:t>And there never has been.</a:t>
            </a:r>
          </a:p>
          <a:p>
            <a:r>
              <a:rPr lang="en-US" baseline="0" dirty="0" smtClean="0"/>
              <a:t>(And I really avoid saying “never”).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Reasons: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Ties business logic to a specific UI framework.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Violates separation of concerns (why does </a:t>
            </a:r>
            <a:r>
              <a:rPr lang="en-US" i="1" baseline="0" dirty="0" smtClean="0"/>
              <a:t>business logic</a:t>
            </a:r>
            <a:r>
              <a:rPr lang="en-US" baseline="0" dirty="0" smtClean="0"/>
              <a:t> even </a:t>
            </a:r>
            <a:r>
              <a:rPr lang="en-US" i="1" baseline="0" dirty="0" smtClean="0"/>
              <a:t>know</a:t>
            </a:r>
            <a:r>
              <a:rPr lang="en-US" baseline="0" dirty="0" smtClean="0"/>
              <a:t> about a UI?)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business logic is the most important code to test, and these approaches make this critical piece </a:t>
            </a:r>
            <a:r>
              <a:rPr lang="en-US" i="1" baseline="0" dirty="0" smtClean="0"/>
              <a:t>difficult</a:t>
            </a:r>
            <a:r>
              <a:rPr lang="en-US" baseline="0" dirty="0" smtClean="0"/>
              <a:t> to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044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35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89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(optional)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923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smtClean="0"/>
              <a:t>update image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303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551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(optional)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05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Resources are available</a:t>
            </a:r>
            <a:r>
              <a:rPr lang="en-US" baseline="0" dirty="0" smtClean="0"/>
              <a:t> at StephenCleary.com - slides, example code, </a:t>
            </a:r>
            <a:r>
              <a:rPr lang="en-US" baseline="0" smtClean="0"/>
              <a:t>etc.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98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async</a:t>
            </a:r>
            <a:r>
              <a:rPr lang="en-US" dirty="0" smtClean="0"/>
              <a:t> keyword can only be applied to a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Details of the transformation are</a:t>
            </a:r>
            <a:r>
              <a:rPr lang="en-US" baseline="0" dirty="0" smtClean="0"/>
              <a:t> not important; just be aware that there is a transformation going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 threads!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32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“Await” is like a unary operator; it takes a single argument (like a cast).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 argument</a:t>
            </a:r>
            <a:r>
              <a:rPr lang="en-US" baseline="0" dirty="0" smtClean="0"/>
              <a:t> is an “</a:t>
            </a:r>
            <a:r>
              <a:rPr lang="en-US" baseline="0" dirty="0" err="1" smtClean="0"/>
              <a:t>awaitable</a:t>
            </a:r>
            <a:r>
              <a:rPr lang="en-US" baseline="0" dirty="0" smtClean="0"/>
              <a:t>”. I won’t get into the specifics, but an “</a:t>
            </a:r>
            <a:r>
              <a:rPr lang="en-US" baseline="0" dirty="0" err="1" smtClean="0"/>
              <a:t>awaitable</a:t>
            </a:r>
            <a:r>
              <a:rPr lang="en-US" baseline="0" dirty="0" smtClean="0"/>
              <a:t>” is a type that matches a certain pattern (similar to how </a:t>
            </a:r>
            <a:r>
              <a:rPr lang="en-US" baseline="0" dirty="0" err="1" smtClean="0"/>
              <a:t>foreach</a:t>
            </a:r>
            <a:r>
              <a:rPr lang="en-US" baseline="0" dirty="0" smtClean="0"/>
              <a:t> works).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 “</a:t>
            </a:r>
            <a:r>
              <a:rPr lang="en-US" dirty="0" err="1" smtClean="0"/>
              <a:t>awaitable</a:t>
            </a:r>
            <a:r>
              <a:rPr lang="en-US" dirty="0" smtClean="0"/>
              <a:t>” represents</a:t>
            </a:r>
            <a:r>
              <a:rPr lang="en-US" baseline="0" dirty="0" smtClean="0"/>
              <a:t> an asynchronous operation. In this talk, all our “</a:t>
            </a:r>
            <a:r>
              <a:rPr lang="en-US" baseline="0" dirty="0" err="1" smtClean="0"/>
              <a:t>awaitables</a:t>
            </a:r>
            <a:r>
              <a:rPr lang="en-US" baseline="0" dirty="0" smtClean="0"/>
              <a:t>” are Task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Technically, you don’t “await” a method; you call the method and then “await” the Task it returns. But “await a method” and “</a:t>
            </a:r>
            <a:r>
              <a:rPr lang="en-US" baseline="0" dirty="0" err="1" smtClean="0"/>
              <a:t>awaitable</a:t>
            </a:r>
            <a:r>
              <a:rPr lang="en-US" baseline="0" dirty="0" smtClean="0"/>
              <a:t> method” are common phrases.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- Another method can await the task returned from </a:t>
            </a:r>
            <a:r>
              <a:rPr lang="en-US" baseline="0" dirty="0" err="1" smtClean="0"/>
              <a:t>DoNothingAsync</a:t>
            </a:r>
            <a:r>
              <a:rPr lang="en-US" baseline="0" dirty="0" smtClean="0"/>
              <a:t>, not b/c the method is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, but b/c it returns a Task.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methods start synchronously; so this method will (synchronously) call </a:t>
            </a:r>
            <a:r>
              <a:rPr lang="en-US" baseline="0" dirty="0" err="1" smtClean="0"/>
              <a:t>Task.Delay</a:t>
            </a:r>
            <a:r>
              <a:rPr lang="en-US" baseline="0" dirty="0" smtClean="0"/>
              <a:t> and </a:t>
            </a:r>
            <a:r>
              <a:rPr lang="en-US" i="1" baseline="0" dirty="0" smtClean="0"/>
              <a:t>then</a:t>
            </a:r>
            <a:r>
              <a:rPr lang="en-US" baseline="0" dirty="0" smtClean="0"/>
              <a:t> await.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Await is where things can start to get asynchronous.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11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“registering” is saying, “when</a:t>
            </a:r>
            <a:r>
              <a:rPr lang="en-US" baseline="0" dirty="0" smtClean="0"/>
              <a:t> you complete, please </a:t>
            </a:r>
            <a:r>
              <a:rPr lang="en-US" i="1" baseline="0" dirty="0" smtClean="0"/>
              <a:t>resume</a:t>
            </a:r>
            <a:r>
              <a:rPr lang="en-US" baseline="0" dirty="0" smtClean="0"/>
              <a:t> this method”.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When </a:t>
            </a:r>
            <a:r>
              <a:rPr lang="en-US" baseline="0" dirty="0" err="1" smtClean="0"/>
              <a:t>DoNothingAsync</a:t>
            </a:r>
            <a:r>
              <a:rPr lang="en-US" baseline="0" dirty="0" smtClean="0"/>
              <a:t> returns, it returns an incomplete Task.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Task is completed when the </a:t>
            </a:r>
            <a:r>
              <a:rPr lang="en-US" baseline="0" dirty="0" err="1" smtClean="0"/>
              <a:t>DoNothingAsync</a:t>
            </a:r>
            <a:r>
              <a:rPr lang="en-US" baseline="0" dirty="0" smtClean="0"/>
              <a:t> completes (end of method or “return” statement).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81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The returned Task represents this method; when this method completes, it will complete the Task.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Await “unwraps” the Task and retrieves its result (or</a:t>
            </a:r>
            <a:r>
              <a:rPr lang="en-US" baseline="0" dirty="0" smtClean="0"/>
              <a:t> raises an exception).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a method returns a value (return statement), then that value becomes the Task’s result.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a method throws an exception, then that exception is placed on the Task.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30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The returned Task represents the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method.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The </a:t>
            </a:r>
            <a:r>
              <a:rPr lang="en-US" dirty="0" err="1" smtClean="0"/>
              <a:t>async</a:t>
            </a:r>
            <a:r>
              <a:rPr lang="en-US" dirty="0" smtClean="0"/>
              <a:t> state machine uses that Task to</a:t>
            </a:r>
            <a:r>
              <a:rPr lang="en-US" baseline="0" dirty="0" smtClean="0"/>
              <a:t> report completion, results, and exceptions.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 smtClean="0"/>
              <a:t>DEMO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29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At least, don’t skip the red until you’re used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unit testing.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6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9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37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82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18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17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54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76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283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547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767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436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3458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84700" y="6230136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415690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0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06F911-B8F3-1042-B226-54911C0C3F55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4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232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16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10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58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9139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407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64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78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7"/>
            <a:ext cx="10363199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9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637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8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02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91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021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178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80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48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36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7"/>
            <a:ext cx="10363199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45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01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66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5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35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11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584700" y="6230136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857464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705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21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47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ThatConference</a:t>
            </a:r>
            <a:r>
              <a:rPr lang="en-US" dirty="0" smtClean="0"/>
              <a:t>, </a:t>
            </a:r>
            <a:r>
              <a:rPr lang="en-US" dirty="0" smtClean="0"/>
              <a:t>2015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</a:t>
            </a:r>
            <a:r>
              <a:rPr lang="en-US" dirty="0" err="1" smtClean="0"/>
              <a:t>AsyncTesting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Unit 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43" y="1339386"/>
            <a:ext cx="5866720" cy="3907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4773" y="343295"/>
            <a:ext cx="389625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solidFill>
                  <a:schemeClr val="accent1"/>
                </a:solidFill>
              </a:rPr>
              <a:t>MSTest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NUnit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xUnit</a:t>
            </a:r>
            <a:r>
              <a:rPr lang="en-US" sz="2400" dirty="0" smtClean="0">
                <a:solidFill>
                  <a:schemeClr val="accent1"/>
                </a:solidFill>
              </a:rPr>
              <a:t>, Fixie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8108" y="5301209"/>
            <a:ext cx="574958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solidFill>
                  <a:schemeClr val="accent1"/>
                </a:solidFill>
              </a:rPr>
              <a:t>Moq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FakeItEasy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nSubstitute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Typemock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9660" y="5830310"/>
            <a:ext cx="400648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solidFill>
                  <a:schemeClr val="accent1"/>
                </a:solidFill>
              </a:rPr>
              <a:t>Shouldly</a:t>
            </a:r>
            <a:r>
              <a:rPr lang="en-US" sz="2400" dirty="0" smtClean="0">
                <a:solidFill>
                  <a:schemeClr val="accent1"/>
                </a:solidFill>
              </a:rPr>
              <a:t>, Fluent Assertions</a:t>
            </a:r>
          </a:p>
        </p:txBody>
      </p:sp>
    </p:spTree>
    <p:extLst>
      <p:ext uri="{BB962C8B-B14F-4D97-AF65-F5344CB8AC3E}">
        <p14:creationId xmlns:p14="http://schemas.microsoft.com/office/powerpoint/2010/main" val="38332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Important Bits (for testing)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40" y="1189176"/>
            <a:ext cx="11653522" cy="416755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When testing an asynchronous (Task-returning) method, the important part to test is the Task that it returns.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This is one major reason to avoid </a:t>
            </a:r>
            <a:r>
              <a:rPr lang="en-US" dirty="0" err="1" smtClean="0"/>
              <a:t>async</a:t>
            </a:r>
            <a:r>
              <a:rPr lang="en-US" dirty="0" smtClean="0"/>
              <a:t> void.</a:t>
            </a:r>
          </a:p>
          <a:p>
            <a:endParaRPr lang="en-US" dirty="0"/>
          </a:p>
          <a:p>
            <a:r>
              <a:rPr lang="en-US" dirty="0" smtClean="0"/>
              <a:t>The await operator has special</a:t>
            </a:r>
            <a:br>
              <a:rPr lang="en-US" dirty="0" smtClean="0"/>
            </a:br>
            <a:r>
              <a:rPr lang="en-US" dirty="0" smtClean="0"/>
              <a:t>behavior when the asynchronous</a:t>
            </a:r>
            <a:br>
              <a:rPr lang="en-US" dirty="0" smtClean="0"/>
            </a:br>
            <a:r>
              <a:rPr lang="en-US" dirty="0" smtClean="0"/>
              <a:t>operation is already complete.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262" y="3381808"/>
            <a:ext cx="47625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54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in two minutes*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01555" y="4229100"/>
            <a:ext cx="7921207" cy="9602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</a:rPr>
              <a:t>* Not really. Just the part of TDD that is really important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for </a:t>
            </a:r>
            <a:r>
              <a:rPr lang="en-US" sz="2400" dirty="0" err="1" smtClean="0">
                <a:solidFill>
                  <a:schemeClr val="bg1"/>
                </a:solidFill>
              </a:rPr>
              <a:t>async</a:t>
            </a:r>
            <a:r>
              <a:rPr lang="en-US" sz="2400" dirty="0" smtClean="0">
                <a:solidFill>
                  <a:schemeClr val="bg1"/>
                </a:solidFill>
              </a:rPr>
              <a:t> unit testing.</a:t>
            </a:r>
          </a:p>
        </p:txBody>
      </p:sp>
    </p:spTree>
    <p:extLst>
      <p:ext uri="{BB962C8B-B14F-4D97-AF65-F5344CB8AC3E}">
        <p14:creationId xmlns:p14="http://schemas.microsoft.com/office/powerpoint/2010/main" val="2549374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Red/Green/Refactor cycle.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40" y="1189176"/>
            <a:ext cx="11653522" cy="118038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Why “Red”?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3243" y="2641365"/>
            <a:ext cx="636969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The Red part of the cycle tests the unit tests.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057" y="2088841"/>
            <a:ext cx="30480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438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br>
              <a:rPr lang="en-US" dirty="0" smtClean="0"/>
            </a:br>
            <a:r>
              <a:rPr lang="en-US" dirty="0" smtClean="0"/>
              <a:t>	When </a:t>
            </a:r>
            <a:r>
              <a:rPr lang="en-US" dirty="0"/>
              <a:t>you skip </a:t>
            </a:r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2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8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err="1" smtClean="0"/>
              <a:t>Async</a:t>
            </a:r>
            <a:r>
              <a:rPr lang="en-US" dirty="0" smtClean="0"/>
              <a:t> Void Unit Test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013937"/>
          </a:xfrm>
        </p:spPr>
        <p:txBody>
          <a:bodyPr/>
          <a:lstStyle/>
          <a:p>
            <a:r>
              <a:rPr lang="en-US" dirty="0" err="1" smtClean="0"/>
              <a:t>MSTest</a:t>
            </a:r>
            <a:r>
              <a:rPr lang="en-US" dirty="0" smtClean="0"/>
              <a:t> rejects them with warning UTA007.</a:t>
            </a:r>
          </a:p>
          <a:p>
            <a:endParaRPr lang="en-US" dirty="0"/>
          </a:p>
          <a:p>
            <a:r>
              <a:rPr lang="en-US" dirty="0" err="1" smtClean="0"/>
              <a:t>NUnit</a:t>
            </a:r>
            <a:r>
              <a:rPr lang="en-US" dirty="0" smtClean="0"/>
              <a:t> supports them in 2.6.2+ and 2.9.6.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They’ve already removed this in 2.9.7.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NUnit’s</a:t>
            </a:r>
            <a:r>
              <a:rPr lang="en-US" dirty="0" smtClean="0"/>
              <a:t> 2.9.x versions are the betas for 3.0)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 smtClean="0"/>
              <a:t>xUnit</a:t>
            </a:r>
            <a:r>
              <a:rPr lang="en-US" dirty="0" smtClean="0"/>
              <a:t> added support in 2.0.0.</a:t>
            </a:r>
          </a:p>
          <a:p>
            <a:endParaRPr lang="en-US" dirty="0"/>
          </a:p>
          <a:p>
            <a:r>
              <a:rPr lang="en-US" dirty="0" smtClean="0"/>
              <a:t>Fixie detects and fails them.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45308" y="4571999"/>
            <a:ext cx="4277453" cy="1034129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TestMethod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2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TestMethod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2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Async</a:t>
            </a:r>
            <a:r>
              <a:rPr lang="en-US" dirty="0" smtClean="0"/>
              <a:t> Task Unit Test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9186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Any unit test framework less than 2-3 years old!</a:t>
            </a:r>
          </a:p>
          <a:p>
            <a:endParaRPr lang="en-US" dirty="0" smtClean="0"/>
          </a:p>
          <a:p>
            <a:r>
              <a:rPr lang="en-US" dirty="0" err="1" smtClean="0"/>
              <a:t>MSTest</a:t>
            </a:r>
            <a:r>
              <a:rPr lang="en-US" dirty="0" smtClean="0"/>
              <a:t> – Visual Studio 2012 (2012-08)</a:t>
            </a:r>
          </a:p>
          <a:p>
            <a:r>
              <a:rPr lang="en-US" dirty="0" err="1" smtClean="0"/>
              <a:t>NUnit</a:t>
            </a:r>
            <a:r>
              <a:rPr lang="en-US" dirty="0" smtClean="0"/>
              <a:t> – 2.6.2 / 2.9.6 (2012-10)</a:t>
            </a:r>
            <a:endParaRPr lang="en-US" dirty="0"/>
          </a:p>
          <a:p>
            <a:r>
              <a:rPr lang="en-US" dirty="0" err="1" smtClean="0"/>
              <a:t>xUnit</a:t>
            </a:r>
            <a:r>
              <a:rPr lang="en-US" dirty="0" smtClean="0"/>
              <a:t> – 1.9 (2012-01)</a:t>
            </a:r>
          </a:p>
          <a:p>
            <a:r>
              <a:rPr lang="en-US" dirty="0" smtClean="0"/>
              <a:t>Fixie – 0.0.1.49 (2013-05)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45308" y="4571999"/>
            <a:ext cx="4277453" cy="1034129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TestMethod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2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TestMethod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21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a </a:t>
            </a:r>
            <a:r>
              <a:rPr lang="en-US" dirty="0" err="1" smtClean="0"/>
              <a:t>SynchronizationContext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4662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big question for test frameworks.</a:t>
            </a:r>
          </a:p>
          <a:p>
            <a:r>
              <a:rPr lang="en-US" dirty="0" smtClean="0"/>
              <a:t>Should either </a:t>
            </a:r>
            <a:r>
              <a:rPr lang="en-US" i="1" dirty="0" smtClean="0"/>
              <a:t>always</a:t>
            </a:r>
            <a:r>
              <a:rPr lang="en-US" dirty="0" smtClean="0"/>
              <a:t> be done or </a:t>
            </a:r>
            <a:r>
              <a:rPr lang="en-US" i="1" dirty="0" smtClean="0"/>
              <a:t>never</a:t>
            </a:r>
            <a:r>
              <a:rPr lang="en-US" dirty="0" smtClean="0"/>
              <a:t> be done.</a:t>
            </a:r>
          </a:p>
          <a:p>
            <a:endParaRPr lang="en-US" dirty="0"/>
          </a:p>
          <a:p>
            <a:r>
              <a:rPr lang="en-US" dirty="0" err="1" smtClean="0"/>
              <a:t>MSTest</a:t>
            </a:r>
            <a:r>
              <a:rPr lang="en-US" dirty="0" smtClean="0"/>
              <a:t> – Never provides context (free-threaded).</a:t>
            </a:r>
          </a:p>
          <a:p>
            <a:r>
              <a:rPr lang="en-US" dirty="0" err="1" smtClean="0"/>
              <a:t>xUnit</a:t>
            </a:r>
            <a:r>
              <a:rPr lang="en-US" dirty="0" smtClean="0"/>
              <a:t> – Always provides context (single-threaded context).</a:t>
            </a:r>
          </a:p>
          <a:p>
            <a:r>
              <a:rPr lang="en-US" dirty="0" err="1" smtClean="0"/>
              <a:t>NUnit</a:t>
            </a:r>
            <a:r>
              <a:rPr lang="en-US" dirty="0" smtClean="0"/>
              <a:t> – Used to provide context “when necessary”.</a:t>
            </a:r>
          </a:p>
          <a:p>
            <a:r>
              <a:rPr lang="en-US" dirty="0" smtClean="0"/>
              <a:t>Fixie – Never provides context (free-threaded).</a:t>
            </a:r>
          </a:p>
        </p:txBody>
      </p:sp>
    </p:spTree>
    <p:extLst>
      <p:ext uri="{BB962C8B-B14F-4D97-AF65-F5344CB8AC3E}">
        <p14:creationId xmlns:p14="http://schemas.microsoft.com/office/powerpoint/2010/main" val="3899221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0125" y="767000"/>
            <a:ext cx="11653523" cy="1796217"/>
          </a:xfrm>
        </p:spPr>
        <p:txBody>
          <a:bodyPr/>
          <a:lstStyle/>
          <a:p>
            <a:r>
              <a:rPr lang="en-US" dirty="0" smtClean="0"/>
              <a:t>Assertion</a:t>
            </a:r>
            <a:br>
              <a:rPr lang="en-US" dirty="0" smtClean="0"/>
            </a:br>
            <a:r>
              <a:rPr lang="en-US" dirty="0" smtClean="0"/>
              <a:t>Libraries:</a:t>
            </a:r>
            <a:br>
              <a:rPr lang="en-US" dirty="0" smtClean="0"/>
            </a:br>
            <a:r>
              <a:rPr lang="en-US" dirty="0" smtClean="0"/>
              <a:t>Delegate</a:t>
            </a:r>
            <a:br>
              <a:rPr lang="en-US" dirty="0" smtClean="0"/>
            </a:br>
            <a:r>
              <a:rPr lang="en-US" dirty="0" smtClean="0"/>
              <a:t>Fun!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807" y="1549173"/>
            <a:ext cx="47625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6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err="1"/>
              <a:t>A</a:t>
            </a:r>
            <a:r>
              <a:rPr lang="en-US" dirty="0" err="1" smtClean="0"/>
              <a:t>sync</a:t>
            </a:r>
            <a:r>
              <a:rPr lang="en-US" dirty="0" smtClean="0"/>
              <a:t> Void </a:t>
            </a:r>
            <a:r>
              <a:rPr lang="en-US" i="1" dirty="0" smtClean="0"/>
              <a:t>Delegates!</a:t>
            </a:r>
            <a:endParaRPr lang="en-US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36670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 lambdas passed as Action parameters become </a:t>
            </a:r>
            <a:r>
              <a:rPr lang="en-US" dirty="0" err="1" smtClean="0"/>
              <a:t>async</a:t>
            </a:r>
            <a:r>
              <a:rPr lang="en-US" dirty="0" smtClean="0"/>
              <a:t> void!</a:t>
            </a:r>
            <a:r>
              <a:rPr lang="en-US" dirty="0"/>
              <a:t> </a:t>
            </a:r>
            <a:r>
              <a:rPr lang="en-US" dirty="0" smtClean="0"/>
              <a:t>Poor Rory!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Synchronous delegate with no return value:</a:t>
            </a:r>
          </a:p>
          <a:p>
            <a:r>
              <a:rPr lang="en-US" dirty="0" smtClean="0"/>
              <a:t>	void Method(); 		</a:t>
            </a:r>
            <a:r>
              <a:rPr lang="en-US" dirty="0" smtClean="0">
                <a:solidFill>
                  <a:schemeClr val="accent1"/>
                </a:solidFill>
              </a:rPr>
              <a:t>Action</a:t>
            </a:r>
          </a:p>
          <a:p>
            <a:r>
              <a:rPr lang="en-US" dirty="0" smtClean="0"/>
              <a:t>Asynchronous delegate with no return value:</a:t>
            </a:r>
          </a:p>
          <a:p>
            <a:r>
              <a:rPr lang="en-US" dirty="0"/>
              <a:t>	Task </a:t>
            </a:r>
            <a:r>
              <a:rPr lang="en-US" dirty="0" err="1"/>
              <a:t>MethodAsync</a:t>
            </a:r>
            <a:r>
              <a:rPr lang="en-US" dirty="0" smtClean="0"/>
              <a:t>(); 	</a:t>
            </a:r>
            <a:r>
              <a:rPr lang="en-US" dirty="0" err="1" smtClean="0">
                <a:solidFill>
                  <a:schemeClr val="accent1"/>
                </a:solidFill>
              </a:rPr>
              <a:t>Func</a:t>
            </a:r>
            <a:r>
              <a:rPr lang="en-US" dirty="0" smtClean="0">
                <a:solidFill>
                  <a:schemeClr val="accent1"/>
                </a:solidFill>
              </a:rPr>
              <a:t>&lt;Task&gt;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24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2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Example: </a:t>
            </a:r>
            <a:r>
              <a:rPr lang="en-US" dirty="0" err="1" smtClean="0"/>
              <a:t>Assert.Throws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7557590" cy="44662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Assert.Throws</a:t>
            </a:r>
            <a:r>
              <a:rPr lang="en-US" dirty="0" smtClean="0"/>
              <a:t>(Action);</a:t>
            </a:r>
          </a:p>
          <a:p>
            <a:endParaRPr lang="en-US" dirty="0"/>
          </a:p>
          <a:p>
            <a:r>
              <a:rPr lang="en-US" dirty="0" err="1" smtClean="0"/>
              <a:t>WinStore</a:t>
            </a:r>
            <a:r>
              <a:rPr lang="en-US" dirty="0" smtClean="0"/>
              <a:t>: </a:t>
            </a:r>
            <a:r>
              <a:rPr lang="en-US" dirty="0" err="1" smtClean="0"/>
              <a:t>Assert.ThrowsException</a:t>
            </a:r>
            <a:endParaRPr lang="en-US" dirty="0" smtClean="0"/>
          </a:p>
          <a:p>
            <a:r>
              <a:rPr lang="en-US" dirty="0" err="1" smtClean="0"/>
              <a:t>xUnit</a:t>
            </a:r>
            <a:r>
              <a:rPr lang="en-US" dirty="0" smtClean="0"/>
              <a:t>: </a:t>
            </a:r>
            <a:r>
              <a:rPr lang="en-US" dirty="0" err="1" smtClean="0"/>
              <a:t>Assert.Throws</a:t>
            </a:r>
            <a:endParaRPr lang="en-US" dirty="0" smtClean="0"/>
          </a:p>
          <a:p>
            <a:r>
              <a:rPr lang="en-US" dirty="0" err="1" smtClean="0"/>
              <a:t>NUnit</a:t>
            </a:r>
            <a:r>
              <a:rPr lang="en-US" dirty="0" smtClean="0"/>
              <a:t>: </a:t>
            </a:r>
            <a:r>
              <a:rPr lang="en-US" dirty="0" err="1" smtClean="0"/>
              <a:t>Assert.Throws</a:t>
            </a:r>
            <a:endParaRPr lang="en-US" dirty="0" smtClean="0"/>
          </a:p>
          <a:p>
            <a:r>
              <a:rPr lang="en-US" dirty="0" err="1" smtClean="0"/>
              <a:t>Shouldly</a:t>
            </a:r>
            <a:r>
              <a:rPr lang="en-US" dirty="0" smtClean="0"/>
              <a:t>: </a:t>
            </a:r>
            <a:r>
              <a:rPr lang="en-US" dirty="0" err="1" smtClean="0"/>
              <a:t>Should.Throw</a:t>
            </a:r>
            <a:endParaRPr lang="en-US" dirty="0" smtClean="0"/>
          </a:p>
          <a:p>
            <a:r>
              <a:rPr lang="en-US" dirty="0" smtClean="0"/>
              <a:t>FA: </a:t>
            </a:r>
            <a:r>
              <a:rPr lang="en-US" dirty="0" err="1" smtClean="0"/>
              <a:t>sut.Invoking</a:t>
            </a:r>
            <a:r>
              <a:rPr lang="en-US" dirty="0" smtClean="0"/>
              <a:t>(…).</a:t>
            </a:r>
            <a:r>
              <a:rPr lang="en-US" dirty="0" err="1" smtClean="0"/>
              <a:t>ShouldThrow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917" y="1587229"/>
            <a:ext cx="3818844" cy="451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73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Assert.Throws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81905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ExpectedException</a:t>
            </a:r>
            <a:r>
              <a:rPr lang="en-US" dirty="0" smtClean="0"/>
              <a:t>] has existed for a long time.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ExpectedException</a:t>
            </a:r>
            <a:r>
              <a:rPr lang="en-US" dirty="0" smtClean="0"/>
              <a:t>] only passes the unit test if the test method raises an exception.</a:t>
            </a:r>
          </a:p>
          <a:p>
            <a:endParaRPr lang="en-US" dirty="0"/>
          </a:p>
          <a:p>
            <a:r>
              <a:rPr lang="en-US" dirty="0" err="1" smtClean="0"/>
              <a:t>Assert.Throws</a:t>
            </a:r>
            <a:r>
              <a:rPr lang="en-US" dirty="0" smtClean="0"/>
              <a:t>&lt;</a:t>
            </a:r>
            <a:r>
              <a:rPr lang="en-US" dirty="0" err="1" smtClean="0"/>
              <a:t>TException</a:t>
            </a:r>
            <a:r>
              <a:rPr lang="en-US" dirty="0" smtClean="0"/>
              <a:t>&gt;(() =&gt; </a:t>
            </a:r>
            <a:r>
              <a:rPr lang="en-US" dirty="0" err="1" smtClean="0"/>
              <a:t>testcode</a:t>
            </a:r>
            <a:r>
              <a:rPr lang="en-US" dirty="0" smtClean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4824338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Assert.Throws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2128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Assert.Throws</a:t>
            </a:r>
            <a:r>
              <a:rPr lang="en-US" dirty="0" smtClean="0"/>
              <a:t>(Action);</a:t>
            </a:r>
          </a:p>
          <a:p>
            <a:r>
              <a:rPr lang="en-US" dirty="0"/>
              <a:t>Task </a:t>
            </a:r>
            <a:r>
              <a:rPr lang="en-US" dirty="0" err="1"/>
              <a:t>Assert.Throws</a:t>
            </a:r>
            <a:r>
              <a:rPr lang="en-US" strike="sngStrike" dirty="0" err="1"/>
              <a:t>Async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&lt;Task</a:t>
            </a:r>
            <a:r>
              <a:rPr lang="en-US" dirty="0" smtClean="0"/>
              <a:t>&gt;);</a:t>
            </a:r>
          </a:p>
          <a:p>
            <a:endParaRPr lang="en-US" dirty="0"/>
          </a:p>
          <a:p>
            <a:r>
              <a:rPr lang="en-US" dirty="0" smtClean="0"/>
              <a:t>Support: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MSTest</a:t>
            </a:r>
            <a:r>
              <a:rPr lang="en-US" dirty="0" smtClean="0"/>
              <a:t> – </a:t>
            </a:r>
            <a:r>
              <a:rPr lang="en-US" dirty="0" err="1" smtClean="0"/>
              <a:t>Assert.ThrowsException</a:t>
            </a:r>
            <a:r>
              <a:rPr lang="en-US" dirty="0" smtClean="0"/>
              <a:t> (only for </a:t>
            </a:r>
            <a:r>
              <a:rPr lang="en-US" dirty="0" err="1" smtClean="0"/>
              <a:t>WinStore</a:t>
            </a:r>
            <a:r>
              <a:rPr lang="en-US" dirty="0" smtClean="0"/>
              <a:t> unit test projects)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xUnit</a:t>
            </a:r>
            <a:r>
              <a:rPr lang="en-US" dirty="0" smtClean="0"/>
              <a:t> – </a:t>
            </a:r>
            <a:r>
              <a:rPr lang="en-US" dirty="0" err="1" smtClean="0"/>
              <a:t>Assert.ThrowsAsync</a:t>
            </a:r>
            <a:r>
              <a:rPr lang="en-US" dirty="0" smtClean="0"/>
              <a:t> (in 2.0.0)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NUnit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not currently supported (not in v2.9.x yet, either)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>
                <a:sym typeface="Wingdings" panose="05000000000000000000" pitchFamily="2" charset="2"/>
              </a:rPr>
              <a:t>Shouldly</a:t>
            </a:r>
            <a:r>
              <a:rPr lang="en-US" dirty="0" smtClean="0">
                <a:sym typeface="Wingdings" panose="05000000000000000000" pitchFamily="2" charset="2"/>
              </a:rPr>
              <a:t> – </a:t>
            </a:r>
            <a:r>
              <a:rPr lang="en-US" dirty="0" err="1" smtClean="0">
                <a:sym typeface="Wingdings" panose="05000000000000000000" pitchFamily="2" charset="2"/>
              </a:rPr>
              <a:t>Should.Throw</a:t>
            </a:r>
            <a:endParaRPr lang="en-US" dirty="0">
              <a:sym typeface="Wingdings" panose="05000000000000000000" pitchFamily="2" charset="2"/>
            </a:endParaRP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FA –  implements </a:t>
            </a:r>
            <a:r>
              <a:rPr lang="en-US" dirty="0" err="1" smtClean="0">
                <a:sym typeface="Wingdings" panose="05000000000000000000" pitchFamily="2" charset="2"/>
              </a:rPr>
              <a:t>sut.Awaiting</a:t>
            </a:r>
            <a:r>
              <a:rPr lang="en-US" dirty="0" smtClean="0">
                <a:sym typeface="Wingdings" panose="05000000000000000000" pitchFamily="2" charset="2"/>
              </a:rPr>
              <a:t>(…).</a:t>
            </a:r>
            <a:r>
              <a:rPr lang="en-US" dirty="0" err="1" smtClean="0">
                <a:sym typeface="Wingdings" panose="05000000000000000000" pitchFamily="2" charset="2"/>
              </a:rPr>
              <a:t>ShouldThrow</a:t>
            </a:r>
            <a:r>
              <a:rPr lang="en-US" dirty="0" smtClean="0">
                <a:sym typeface="Wingdings" panose="05000000000000000000" pitchFamily="2" charset="2"/>
              </a:rPr>
              <a:t>&lt;T&gt;() with a call to </a:t>
            </a:r>
            <a:r>
              <a:rPr lang="en-US" dirty="0" err="1" smtClean="0">
                <a:sym typeface="Wingdings" panose="05000000000000000000" pitchFamily="2" charset="2"/>
              </a:rPr>
              <a:t>Task.Wait</a:t>
            </a:r>
            <a:r>
              <a:rPr lang="en-US" dirty="0" smtClean="0">
                <a:sym typeface="Wingdings" panose="05000000000000000000" pitchFamily="2" charset="2"/>
              </a:rPr>
              <a:t>().</a:t>
            </a:r>
          </a:p>
          <a:p>
            <a:pPr marL="1030290" lvl="2" indent="-4572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Will deadlock if you (or unit test framework) provides a context.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1334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err="1" smtClean="0"/>
              <a:t>Async</a:t>
            </a:r>
            <a:r>
              <a:rPr lang="en-US" dirty="0" smtClean="0"/>
              <a:t> Exceptions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6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Stubs, Mocks,</a:t>
            </a:r>
            <a:br>
              <a:rPr lang="en-US" dirty="0" smtClean="0"/>
            </a:br>
            <a:r>
              <a:rPr lang="en-US" sz="5400" dirty="0" smtClean="0"/>
              <a:t>Doubles, Fakes, Dummies, …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50938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Delegates, Again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16327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Mocking frameworks generally have helper methods that are delegate-based, for setting up mock/stub behavior.</a:t>
            </a:r>
          </a:p>
          <a:p>
            <a:endParaRPr lang="en-US" dirty="0"/>
          </a:p>
          <a:p>
            <a:r>
              <a:rPr lang="en-US" dirty="0" smtClean="0"/>
              <a:t>As long as your SUT is using</a:t>
            </a:r>
            <a:br>
              <a:rPr lang="en-US" dirty="0" smtClean="0"/>
            </a:br>
            <a:r>
              <a:rPr lang="en-US" dirty="0" err="1" smtClean="0"/>
              <a:t>async</a:t>
            </a:r>
            <a:r>
              <a:rPr lang="en-US" dirty="0" smtClean="0"/>
              <a:t> Task and not </a:t>
            </a:r>
            <a:r>
              <a:rPr lang="en-US" dirty="0" err="1" smtClean="0"/>
              <a:t>async</a:t>
            </a:r>
            <a:r>
              <a:rPr lang="en-US" dirty="0" smtClean="0"/>
              <a:t> void,</a:t>
            </a:r>
            <a:br>
              <a:rPr lang="en-US" dirty="0" smtClean="0"/>
            </a:br>
            <a:r>
              <a:rPr lang="en-US" dirty="0" smtClean="0"/>
              <a:t>this is not a problem.</a:t>
            </a:r>
          </a:p>
          <a:p>
            <a:endParaRPr lang="en-US" dirty="0"/>
          </a:p>
          <a:p>
            <a:r>
              <a:rPr lang="en-US" dirty="0" smtClean="0"/>
              <a:t>But some frameworks also have a</a:t>
            </a:r>
            <a:br>
              <a:rPr lang="en-US" dirty="0" smtClean="0"/>
            </a:br>
            <a:r>
              <a:rPr lang="en-US" i="1" dirty="0" smtClean="0"/>
              <a:t>default</a:t>
            </a:r>
            <a:r>
              <a:rPr lang="en-US" dirty="0" smtClean="0"/>
              <a:t> behavior, which may not be what you want.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606" y="2805995"/>
            <a:ext cx="47625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4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Behavior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3709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Good defaults (return a completed task):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Moq</a:t>
            </a:r>
            <a:r>
              <a:rPr lang="en-US" dirty="0" smtClean="0"/>
              <a:t>, </a:t>
            </a:r>
            <a:r>
              <a:rPr lang="en-US" dirty="0" err="1" smtClean="0"/>
              <a:t>FakeItEasy</a:t>
            </a:r>
            <a:r>
              <a:rPr lang="en-US" dirty="0" smtClean="0"/>
              <a:t>, </a:t>
            </a:r>
            <a:r>
              <a:rPr lang="en-US" dirty="0" err="1" smtClean="0"/>
              <a:t>NSubstitute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Bad defaults (return a null task):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MS Stubs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28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Dishonorable Mention: </a:t>
            </a:r>
            <a:r>
              <a:rPr lang="en-US" dirty="0" err="1" smtClean="0"/>
              <a:t>Typemock</a:t>
            </a:r>
            <a:r>
              <a:rPr lang="en-US" dirty="0" smtClean="0"/>
              <a:t> Isolator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1558" y="4147350"/>
            <a:ext cx="11653522" cy="1180388"/>
          </a:xfrm>
        </p:spPr>
        <p:txBody>
          <a:bodyPr/>
          <a:lstStyle/>
          <a:p>
            <a:r>
              <a:rPr lang="en-US" dirty="0" smtClean="0"/>
              <a:t>Workaround: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AsyncContext.Run</a:t>
            </a:r>
            <a:r>
              <a:rPr lang="en-US" dirty="0" smtClean="0"/>
              <a:t> in my </a:t>
            </a:r>
            <a:r>
              <a:rPr lang="en-US" dirty="0" err="1" smtClean="0"/>
              <a:t>AsyncEx</a:t>
            </a:r>
            <a:r>
              <a:rPr lang="en-US" dirty="0" smtClean="0"/>
              <a:t> library.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0" y="1374233"/>
            <a:ext cx="11734580" cy="2433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449938"/>
            <a:ext cx="47625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57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Methods for Mocking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914038"/>
          </a:xfrm>
        </p:spPr>
        <p:txBody>
          <a:bodyPr/>
          <a:lstStyle/>
          <a:p>
            <a:r>
              <a:rPr lang="en-US" dirty="0" smtClean="0"/>
              <a:t>Success: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Task.CompletedTask</a:t>
            </a:r>
            <a:r>
              <a:rPr lang="en-US" dirty="0" smtClean="0"/>
              <a:t> – 4.6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Task.FromResult</a:t>
            </a:r>
            <a:r>
              <a:rPr lang="en-US" dirty="0" smtClean="0"/>
              <a:t>&lt;T&gt;(result)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Exception: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Task.FromException</a:t>
            </a:r>
            <a:r>
              <a:rPr lang="en-US" dirty="0" smtClean="0"/>
              <a:t>(ex), </a:t>
            </a:r>
            <a:r>
              <a:rPr lang="en-US" dirty="0" err="1" smtClean="0"/>
              <a:t>Task.FromException</a:t>
            </a:r>
            <a:r>
              <a:rPr lang="en-US" dirty="0" smtClean="0"/>
              <a:t>&lt;T&gt;(ex) – 4.6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TaskCompletionSource</a:t>
            </a:r>
            <a:r>
              <a:rPr lang="en-US" dirty="0" smtClean="0"/>
              <a:t>&lt;T&gt;.</a:t>
            </a:r>
            <a:r>
              <a:rPr lang="en-US" dirty="0" err="1" smtClean="0"/>
              <a:t>SetException</a:t>
            </a:r>
            <a:r>
              <a:rPr lang="en-US" dirty="0" smtClean="0"/>
              <a:t>(ex) – 4.5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Cancellation:</a:t>
            </a:r>
            <a:endParaRPr lang="en-US" dirty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Task.FromCanceled</a:t>
            </a:r>
            <a:r>
              <a:rPr lang="en-US" dirty="0" smtClean="0"/>
              <a:t>(</a:t>
            </a:r>
            <a:r>
              <a:rPr lang="en-US" dirty="0" err="1" smtClean="0"/>
              <a:t>ct</a:t>
            </a:r>
            <a:r>
              <a:rPr lang="en-US" dirty="0" smtClean="0"/>
              <a:t>), </a:t>
            </a:r>
            <a:r>
              <a:rPr lang="en-US" dirty="0" err="1" smtClean="0"/>
              <a:t>Task.FromCanceled</a:t>
            </a:r>
            <a:r>
              <a:rPr lang="en-US" dirty="0" smtClean="0"/>
              <a:t>&lt;T&gt;(</a:t>
            </a:r>
            <a:r>
              <a:rPr lang="en-US" dirty="0" err="1" smtClean="0"/>
              <a:t>ct</a:t>
            </a:r>
            <a:r>
              <a:rPr lang="en-US" dirty="0" smtClean="0"/>
              <a:t>) – 4.6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TaskCompletionSource</a:t>
            </a:r>
            <a:r>
              <a:rPr lang="en-US" dirty="0" smtClean="0"/>
              <a:t>&lt;T&gt;.</a:t>
            </a:r>
            <a:r>
              <a:rPr lang="en-US" dirty="0" err="1" smtClean="0"/>
              <a:t>SetCanceled</a:t>
            </a:r>
            <a:r>
              <a:rPr lang="en-US" dirty="0" smtClean="0"/>
              <a:t>() – 4.5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30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err="1" smtClean="0"/>
              <a:t>Async</a:t>
            </a:r>
            <a:r>
              <a:rPr lang="en-US" dirty="0" smtClean="0"/>
              <a:t> Mocks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7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guy?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95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Review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91435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err="1" smtClean="0"/>
              <a:t>async</a:t>
            </a:r>
            <a:r>
              <a:rPr lang="en-US" dirty="0" smtClean="0"/>
              <a:t> tests, we’re really just calling the system’s </a:t>
            </a:r>
            <a:r>
              <a:rPr lang="en-US" dirty="0" err="1" smtClean="0"/>
              <a:t>async</a:t>
            </a:r>
            <a:r>
              <a:rPr lang="en-US" dirty="0" smtClean="0"/>
              <a:t> method and then </a:t>
            </a:r>
            <a:r>
              <a:rPr lang="en-US" i="1" dirty="0" smtClean="0"/>
              <a:t>testing the task it returns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Guidelines: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Avoid </a:t>
            </a:r>
            <a:r>
              <a:rPr lang="en-US" dirty="0" err="1" smtClean="0"/>
              <a:t>async</a:t>
            </a:r>
            <a:r>
              <a:rPr lang="en-US" dirty="0" smtClean="0"/>
              <a:t> void in your app. </a:t>
            </a:r>
            <a:r>
              <a:rPr lang="en-US" i="1" dirty="0" smtClean="0"/>
              <a:t>Seriously</a:t>
            </a:r>
            <a:r>
              <a:rPr lang="en-US" dirty="0" smtClean="0"/>
              <a:t> avoid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Don’t skip the Red part of the TDD cycle.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Use your own helpers if necessary for assertions.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Use your own helpers if necessary to fix stub defaults.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39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Real-World (Almost)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7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Advanced Topic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3531733"/>
            <a:ext cx="54102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02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VMs Requires a Context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0139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MSTest</a:t>
            </a:r>
            <a:r>
              <a:rPr lang="en-US" dirty="0" smtClean="0"/>
              <a:t>, Fixie </a:t>
            </a:r>
            <a:r>
              <a:rPr lang="en-US" dirty="0"/>
              <a:t>– Never </a:t>
            </a:r>
            <a:r>
              <a:rPr lang="en-US" dirty="0" smtClean="0"/>
              <a:t>provide </a:t>
            </a:r>
            <a:r>
              <a:rPr lang="en-US" dirty="0"/>
              <a:t>context (free-threaded).</a:t>
            </a:r>
          </a:p>
          <a:p>
            <a:r>
              <a:rPr lang="en-US" dirty="0" err="1"/>
              <a:t>xUnit</a:t>
            </a:r>
            <a:r>
              <a:rPr lang="en-US" dirty="0"/>
              <a:t> – Always provides context (single-threaded context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i="1" dirty="0" smtClean="0"/>
              <a:t>leave</a:t>
            </a:r>
            <a:r>
              <a:rPr lang="en-US" dirty="0" smtClean="0"/>
              <a:t> a context, use </a:t>
            </a:r>
            <a:r>
              <a:rPr lang="en-US" dirty="0" err="1" smtClean="0"/>
              <a:t>Task.Run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When you </a:t>
            </a:r>
            <a:r>
              <a:rPr lang="en-US" i="1" dirty="0" smtClean="0"/>
              <a:t>need</a:t>
            </a:r>
            <a:r>
              <a:rPr lang="en-US" dirty="0" smtClean="0"/>
              <a:t> a context: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 general solution: </a:t>
            </a:r>
            <a:r>
              <a:rPr lang="en-US" dirty="0" err="1" smtClean="0"/>
              <a:t>AsyncContext</a:t>
            </a:r>
            <a:r>
              <a:rPr lang="en-US" dirty="0" smtClean="0"/>
              <a:t> in </a:t>
            </a:r>
            <a:r>
              <a:rPr lang="en-US" dirty="0" err="1" smtClean="0"/>
              <a:t>AsyncEx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82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 Updating the 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9140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Correct approaches: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async</a:t>
            </a:r>
            <a:r>
              <a:rPr lang="en-US" dirty="0" smtClean="0"/>
              <a:t>/await to send </a:t>
            </a:r>
            <a:r>
              <a:rPr lang="en-US" i="1" dirty="0" smtClean="0"/>
              <a:t>results of an operation</a:t>
            </a:r>
            <a:r>
              <a:rPr lang="en-US" dirty="0" smtClean="0"/>
              <a:t> to the UI.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IProgress</a:t>
            </a:r>
            <a:r>
              <a:rPr lang="en-US" dirty="0" smtClean="0"/>
              <a:t>&lt;T&gt; to send </a:t>
            </a:r>
            <a:r>
              <a:rPr lang="en-US" i="1" dirty="0" smtClean="0"/>
              <a:t>progress updates </a:t>
            </a:r>
            <a:r>
              <a:rPr lang="en-US" dirty="0" smtClean="0"/>
              <a:t>to the UI.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Use Rx to send </a:t>
            </a:r>
            <a:r>
              <a:rPr lang="en-US" i="1" dirty="0" smtClean="0"/>
              <a:t>multiple data items</a:t>
            </a:r>
            <a:r>
              <a:rPr lang="en-US" dirty="0" smtClean="0"/>
              <a:t> to the UI.</a:t>
            </a:r>
          </a:p>
          <a:p>
            <a:pPr lvl="1"/>
            <a:endParaRPr lang="en-US" dirty="0"/>
          </a:p>
          <a:p>
            <a:r>
              <a:rPr lang="en-US" dirty="0" smtClean="0"/>
              <a:t>Incorrect approaches: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/>
              <a:t>Dispatcher.Invoke</a:t>
            </a:r>
            <a:r>
              <a:rPr lang="en-US" dirty="0"/>
              <a:t> / </a:t>
            </a:r>
            <a:r>
              <a:rPr lang="en-US" dirty="0" err="1"/>
              <a:t>Dispatcher.BeginInvoke</a:t>
            </a:r>
            <a:r>
              <a:rPr lang="en-US" dirty="0"/>
              <a:t> (WPF</a:t>
            </a:r>
            <a:r>
              <a:rPr lang="en-US" dirty="0" smtClean="0"/>
              <a:t>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Control.Invoke</a:t>
            </a:r>
            <a:r>
              <a:rPr lang="en-US" dirty="0" smtClean="0"/>
              <a:t> / </a:t>
            </a:r>
            <a:r>
              <a:rPr lang="en-US" dirty="0" err="1" smtClean="0"/>
              <a:t>Control.BeginInvoke</a:t>
            </a:r>
            <a:r>
              <a:rPr lang="en-US" dirty="0" smtClean="0"/>
              <a:t> (</a:t>
            </a:r>
            <a:r>
              <a:rPr lang="en-US" dirty="0" err="1" smtClean="0"/>
              <a:t>WinForms</a:t>
            </a:r>
            <a:r>
              <a:rPr lang="en-US" dirty="0" smtClean="0"/>
              <a:t>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CoreDispatcher.RunAsync</a:t>
            </a:r>
            <a:r>
              <a:rPr lang="en-US" dirty="0" smtClean="0"/>
              <a:t> / </a:t>
            </a:r>
            <a:r>
              <a:rPr lang="en-US" dirty="0" err="1" smtClean="0"/>
              <a:t>CoreDispatcher.BeginInvoke</a:t>
            </a:r>
            <a:r>
              <a:rPr lang="en-US" dirty="0" smtClean="0"/>
              <a:t> (</a:t>
            </a:r>
            <a:r>
              <a:rPr lang="en-US" dirty="0" err="1" smtClean="0"/>
              <a:t>WinStore</a:t>
            </a:r>
            <a:r>
              <a:rPr lang="en-US" dirty="0" smtClean="0"/>
              <a:t>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00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Contexts: WPF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36670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You shouldn’t be using Dispatcher.</a:t>
            </a:r>
          </a:p>
          <a:p>
            <a:r>
              <a:rPr lang="en-US" dirty="0" smtClean="0"/>
              <a:t>But if you are…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WpfContext</a:t>
            </a:r>
            <a:r>
              <a:rPr lang="en-US" dirty="0" smtClean="0"/>
              <a:t>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https</a:t>
            </a:r>
            <a:r>
              <a:rPr lang="en-US" dirty="0"/>
              <a:t>://</a:t>
            </a:r>
            <a:r>
              <a:rPr lang="en-US" dirty="0" smtClean="0"/>
              <a:t>github.com/StephenCleary/AsyncCTPUtil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25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Contexts: </a:t>
            </a:r>
            <a:r>
              <a:rPr lang="en-US" dirty="0" err="1" smtClean="0"/>
              <a:t>WinForms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81905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You shouldn’t be using </a:t>
            </a:r>
            <a:r>
              <a:rPr lang="en-US" dirty="0" err="1" smtClean="0"/>
              <a:t>Control.Invoke</a:t>
            </a:r>
            <a:r>
              <a:rPr lang="en-US" dirty="0" smtClean="0"/>
              <a:t>/</a:t>
            </a:r>
            <a:r>
              <a:rPr lang="en-US" dirty="0" err="1" smtClean="0"/>
              <a:t>BeginInvoke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if you are…</a:t>
            </a:r>
          </a:p>
          <a:p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 err="1" smtClean="0"/>
              <a:t>WindowsFormsContext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	https</a:t>
            </a:r>
            <a:r>
              <a:rPr lang="en-US" dirty="0"/>
              <a:t>://</a:t>
            </a:r>
            <a:r>
              <a:rPr lang="en-US" dirty="0" smtClean="0"/>
              <a:t>github.com/StephenCleary/AsyncCTPUtil</a:t>
            </a:r>
          </a:p>
        </p:txBody>
      </p:sp>
    </p:spTree>
    <p:extLst>
      <p:ext uri="{BB962C8B-B14F-4D97-AF65-F5344CB8AC3E}">
        <p14:creationId xmlns:p14="http://schemas.microsoft.com/office/powerpoint/2010/main" val="2472240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Contexts: Windows Store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89159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You shouldn’t be using </a:t>
            </a:r>
            <a:r>
              <a:rPr lang="en-US" dirty="0" err="1" smtClean="0"/>
              <a:t>CoreDispatcher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if you are…</a:t>
            </a:r>
          </a:p>
          <a:p>
            <a:endParaRPr lang="en-US" dirty="0" smtClean="0"/>
          </a:p>
          <a:p>
            <a:r>
              <a:rPr lang="en-US" dirty="0" smtClean="0"/>
              <a:t>There is a workaround (</a:t>
            </a:r>
            <a:r>
              <a:rPr lang="en-US" dirty="0" err="1" smtClean="0"/>
              <a:t>MSStoreHelp.ExecuteAsync</a:t>
            </a:r>
            <a:r>
              <a:rPr lang="en-US" dirty="0" smtClean="0"/>
              <a:t>):</a:t>
            </a:r>
          </a:p>
          <a:p>
            <a:pPr marL="854076" lvl="1" indent="-514350">
              <a:buFont typeface="+mj-lt"/>
              <a:buAutoNum type="arabicPeriod"/>
            </a:pPr>
            <a:r>
              <a:rPr lang="en-US" dirty="0" smtClean="0"/>
              <a:t>Call </a:t>
            </a:r>
            <a:r>
              <a:rPr lang="en-US" dirty="0" err="1" smtClean="0"/>
              <a:t>CoreApplication.MainView.CoreWindow.Dispatcher.RunAsync</a:t>
            </a:r>
            <a:r>
              <a:rPr lang="en-US" dirty="0" smtClean="0"/>
              <a:t>.</a:t>
            </a:r>
          </a:p>
          <a:p>
            <a:pPr marL="854076" lvl="1" indent="-514350">
              <a:buFont typeface="+mj-lt"/>
              <a:buAutoNum type="arabicPeriod"/>
            </a:pPr>
            <a:r>
              <a:rPr lang="en-US" dirty="0" smtClean="0"/>
              <a:t>Pass an </a:t>
            </a:r>
            <a:r>
              <a:rPr lang="en-US" dirty="0" err="1" smtClean="0"/>
              <a:t>async</a:t>
            </a:r>
            <a:r>
              <a:rPr lang="en-US" dirty="0" smtClean="0"/>
              <a:t> (void) method that captures execution into a </a:t>
            </a:r>
            <a:r>
              <a:rPr lang="en-US" dirty="0" err="1" smtClean="0"/>
              <a:t>TaskCompletionSource</a:t>
            </a:r>
            <a:r>
              <a:rPr lang="en-US" dirty="0" smtClean="0"/>
              <a:t>.</a:t>
            </a:r>
          </a:p>
          <a:p>
            <a:pPr marL="854076" lvl="1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(Because </a:t>
            </a:r>
            <a:r>
              <a:rPr lang="en-US" dirty="0" err="1" smtClean="0"/>
              <a:t>UITestMethodAttribute</a:t>
            </a:r>
            <a:r>
              <a:rPr lang="en-US" dirty="0" smtClean="0"/>
              <a:t> does not support 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1968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225" y="1463686"/>
            <a:ext cx="11653523" cy="1796217"/>
          </a:xfrm>
        </p:spPr>
        <p:txBody>
          <a:bodyPr/>
          <a:lstStyle/>
          <a:p>
            <a:r>
              <a:rPr lang="en-US" dirty="0" smtClean="0"/>
              <a:t>The Second</a:t>
            </a:r>
            <a:br>
              <a:rPr lang="en-US" dirty="0" smtClean="0"/>
            </a:br>
            <a:r>
              <a:rPr lang="en-US" dirty="0" smtClean="0"/>
              <a:t>Advanced</a:t>
            </a:r>
            <a:br>
              <a:rPr lang="en-US" dirty="0" smtClean="0"/>
            </a:br>
            <a:r>
              <a:rPr lang="en-US" dirty="0" smtClean="0"/>
              <a:t>Topic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194" y="273815"/>
            <a:ext cx="47625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69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788" y="0"/>
            <a:ext cx="5226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 </a:t>
            </a:r>
            <a:r>
              <a:rPr lang="en-US" dirty="0" err="1" smtClean="0"/>
              <a:t>TestScheduler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66518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Timeout code generally uses: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CancellationTokenSource.CancelAfter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Task.Delay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Timers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Ideal: Replace with an abstraction, then have a test version.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test version uses </a:t>
            </a:r>
            <a:r>
              <a:rPr lang="en-US" dirty="0" err="1" smtClean="0"/>
              <a:t>TaskScheduler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Acceptable: Use </a:t>
            </a:r>
            <a:r>
              <a:rPr lang="en-US" dirty="0" err="1" smtClean="0"/>
              <a:t>MSFakes</a:t>
            </a:r>
            <a:r>
              <a:rPr lang="en-US" dirty="0" smtClean="0"/>
              <a:t> to redirect the </a:t>
            </a:r>
            <a:r>
              <a:rPr lang="en-US" smtClean="0"/>
              <a:t>original calls.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258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239" y="3252525"/>
            <a:ext cx="399147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i="1" dirty="0" smtClean="0">
                <a:solidFill>
                  <a:schemeClr val="bg1"/>
                </a:solidFill>
              </a:rPr>
              <a:t>Go forth and be awesome!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26" y="348343"/>
            <a:ext cx="4288985" cy="56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62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A(</a:t>
            </a:r>
            <a:r>
              <a:rPr lang="en-US" dirty="0" err="1" smtClean="0"/>
              <a:t>nother</a:t>
            </a:r>
            <a:r>
              <a:rPr lang="en-US" dirty="0" smtClean="0"/>
              <a:t>) Review of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26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Task.Delay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25245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keyword: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Enables the 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keyword for that 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Transforms the method into a state machine, very similar to the 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keyword.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That’s it!</a:t>
            </a:r>
          </a:p>
        </p:txBody>
      </p:sp>
    </p:spTree>
    <p:extLst>
      <p:ext uri="{BB962C8B-B14F-4D97-AF65-F5344CB8AC3E}">
        <p14:creationId xmlns:p14="http://schemas.microsoft.com/office/powerpoint/2010/main" val="3515790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Task.Delay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958361"/>
            <a:ext cx="11653522" cy="228357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Takes a single argument.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Awaitable</a:t>
            </a:r>
            <a:r>
              <a:rPr lang="en-US" dirty="0" smtClean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Usually a </a:t>
            </a:r>
            <a:r>
              <a:rPr lang="en-US" sz="3232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3282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or </a:t>
            </a:r>
            <a:r>
              <a:rPr lang="en-US" sz="3282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.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0" y="2958023"/>
            <a:ext cx="5641703" cy="21421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delay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Task.Delay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delay;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633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Task.Delay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25245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dirty="0" smtClean="0"/>
              <a:t> behavior: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 err="1" smtClean="0"/>
              <a:t>awaitable</a:t>
            </a:r>
            <a:r>
              <a:rPr lang="en-US" dirty="0" smtClean="0"/>
              <a:t> (task) is complete, continues synchronously.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Otherwise: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Pauses</a:t>
            </a:r>
            <a:r>
              <a:rPr lang="en-US" dirty="0" smtClean="0"/>
              <a:t> the method and registers it with the </a:t>
            </a:r>
            <a:r>
              <a:rPr lang="en-US" dirty="0" err="1" smtClean="0"/>
              <a:t>awaitable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Then </a:t>
            </a:r>
            <a:r>
              <a:rPr lang="en-US" i="1" dirty="0" smtClean="0"/>
              <a:t>returns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915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=</a:t>
            </a:r>
            <a:r>
              <a:rPr lang="en-US" sz="2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await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GetIntAsync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+ 2;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227568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What the Task means: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Represents the execution of the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Contains the result of the method (including exceptions). </a:t>
            </a:r>
          </a:p>
        </p:txBody>
      </p:sp>
    </p:spTree>
    <p:extLst>
      <p:ext uri="{BB962C8B-B14F-4D97-AF65-F5344CB8AC3E}">
        <p14:creationId xmlns:p14="http://schemas.microsoft.com/office/powerpoint/2010/main" val="2643076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soft">
  <a:themeElements>
    <a:clrScheme name="Custom 1">
      <a:dk1>
        <a:srgbClr val="505050"/>
      </a:dk1>
      <a:lt1>
        <a:srgbClr val="FFFFFF"/>
      </a:lt1>
      <a:dk2>
        <a:srgbClr val="00518E"/>
      </a:dk2>
      <a:lt2>
        <a:srgbClr val="9DD7FC"/>
      </a:lt2>
      <a:accent1>
        <a:srgbClr val="0072C6"/>
      </a:accent1>
      <a:accent2>
        <a:srgbClr val="258244"/>
      </a:accent2>
      <a:accent3>
        <a:srgbClr val="F15628"/>
      </a:accent3>
      <a:accent4>
        <a:srgbClr val="442359"/>
      </a:accent4>
      <a:accent5>
        <a:srgbClr val="B4009E"/>
      </a:accent5>
      <a:accent6>
        <a:srgbClr val="F47836"/>
      </a:accent6>
      <a:hlink>
        <a:srgbClr val="00518E"/>
      </a:hlink>
      <a:folHlink>
        <a:srgbClr val="00518E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2.xml><?xml version="1.0" encoding="utf-8"?>
<a:theme xmlns:a="http://schemas.openxmlformats.org/drawingml/2006/main" name="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18249</TotalTime>
  <Words>2044</Words>
  <Application>Microsoft Office PowerPoint</Application>
  <PresentationFormat>Widescreen</PresentationFormat>
  <Paragraphs>344</Paragraphs>
  <Slides>41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Consolas</vt:lpstr>
      <vt:lpstr>Segoe UI</vt:lpstr>
      <vt:lpstr>Segoe UI Light</vt:lpstr>
      <vt:lpstr>Wingdings</vt:lpstr>
      <vt:lpstr>Microsoft</vt:lpstr>
      <vt:lpstr>VS11_Beta_Template_Dark_16x9</vt:lpstr>
      <vt:lpstr>1_VS11_Beta_Template_Dark_16x9</vt:lpstr>
      <vt:lpstr>Async Unit Testing</vt:lpstr>
      <vt:lpstr>PowerPoint Presentation</vt:lpstr>
      <vt:lpstr>Who is this guy?</vt:lpstr>
      <vt:lpstr>PowerPoint Presentation</vt:lpstr>
      <vt:lpstr>A(nother) Review of Async/Await</vt:lpstr>
      <vt:lpstr>Introduction to Async</vt:lpstr>
      <vt:lpstr>Introduction to Async</vt:lpstr>
      <vt:lpstr>Introduction to Async</vt:lpstr>
      <vt:lpstr>Introduction to Async</vt:lpstr>
      <vt:lpstr>The Important Bits (for testing)</vt:lpstr>
      <vt:lpstr>TDD in two minutes*</vt:lpstr>
      <vt:lpstr>The Red/Green/Refactor cycle.</vt:lpstr>
      <vt:lpstr>Demo:  When you skip Red</vt:lpstr>
      <vt:lpstr>Unit Testing Frameworks</vt:lpstr>
      <vt:lpstr>Avoid Async Void Unit Test Methods</vt:lpstr>
      <vt:lpstr>Use Async Task Unit Test Methods</vt:lpstr>
      <vt:lpstr>Providing a SynchronizationContext</vt:lpstr>
      <vt:lpstr>Assertion Libraries: Delegate Fun!</vt:lpstr>
      <vt:lpstr>Avoid Async Void Delegates!</vt:lpstr>
      <vt:lpstr>Common Example: Assert.Throws</vt:lpstr>
      <vt:lpstr>Why Assert.Throws?</vt:lpstr>
      <vt:lpstr>Async Assert.Throws</vt:lpstr>
      <vt:lpstr>Demo:  Async Exceptions</vt:lpstr>
      <vt:lpstr>Async Stubs, Mocks, Doubles, Fakes, Dummies, …</vt:lpstr>
      <vt:lpstr>Delegates, Again</vt:lpstr>
      <vt:lpstr>Default Behavior</vt:lpstr>
      <vt:lpstr>Dishonorable Mention: Typemock Isolator</vt:lpstr>
      <vt:lpstr>Useful Methods for Mocking</vt:lpstr>
      <vt:lpstr>Demo:  Async Mocks</vt:lpstr>
      <vt:lpstr>Putting It All Together</vt:lpstr>
      <vt:lpstr>A Quick Review</vt:lpstr>
      <vt:lpstr>Demo:  Real-World (Almost)</vt:lpstr>
      <vt:lpstr>The First Advanced Topic</vt:lpstr>
      <vt:lpstr>Testing VMs Requires a Context</vt:lpstr>
      <vt:lpstr>Business Logic Updating the UI</vt:lpstr>
      <vt:lpstr>Contexts: WPF</vt:lpstr>
      <vt:lpstr>Contexts: WinForms</vt:lpstr>
      <vt:lpstr>Contexts: Windows Store</vt:lpstr>
      <vt:lpstr>The Second Advanced Topic</vt:lpstr>
      <vt:lpstr>Rx TestScheduler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Async</dc:title>
  <dc:creator>Stephen Cleary</dc:creator>
  <cp:lastModifiedBy>Stephen Cleary</cp:lastModifiedBy>
  <cp:revision>482</cp:revision>
  <dcterms:created xsi:type="dcterms:W3CDTF">2013-02-28T01:41:02Z</dcterms:created>
  <dcterms:modified xsi:type="dcterms:W3CDTF">2015-08-11T16:44:07Z</dcterms:modified>
</cp:coreProperties>
</file>