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57" r:id="rId3"/>
    <p:sldId id="280" r:id="rId4"/>
    <p:sldId id="262" r:id="rId5"/>
    <p:sldId id="265" r:id="rId6"/>
    <p:sldId id="281" r:id="rId7"/>
    <p:sldId id="266" r:id="rId8"/>
    <p:sldId id="270" r:id="rId9"/>
    <p:sldId id="267" r:id="rId10"/>
    <p:sldId id="269" r:id="rId11"/>
    <p:sldId id="268" r:id="rId12"/>
    <p:sldId id="271" r:id="rId13"/>
    <p:sldId id="272" r:id="rId14"/>
    <p:sldId id="273" r:id="rId15"/>
    <p:sldId id="275" r:id="rId16"/>
    <p:sldId id="274" r:id="rId17"/>
    <p:sldId id="277" r:id="rId18"/>
    <p:sldId id="282" r:id="rId19"/>
    <p:sldId id="283"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5" autoAdjust="0"/>
    <p:restoredTop sz="71649" autoAdjust="0"/>
  </p:normalViewPr>
  <p:slideViewPr>
    <p:cSldViewPr>
      <p:cViewPr varScale="1">
        <p:scale>
          <a:sx n="94" d="100"/>
          <a:sy n="94" d="100"/>
        </p:scale>
        <p:origin x="-2130" y="-9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A27FFE-FB97-46EE-BB47-6867833C44E1}" type="datetimeFigureOut">
              <a:rPr lang="en-US" smtClean="0"/>
              <a:pPr/>
              <a:t>10/23/2010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290B9D-1AB3-4FD4-BEBE-439B6932C6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[0:00 - 3:00]</a:t>
            </a:r>
          </a:p>
          <a:p>
            <a:endParaRPr lang="en-US" dirty="0" smtClean="0"/>
          </a:p>
          <a:p>
            <a:r>
              <a:rPr lang="en-US" dirty="0" smtClean="0"/>
              <a:t>Feel</a:t>
            </a:r>
            <a:r>
              <a:rPr lang="en-US" baseline="0" dirty="0" smtClean="0"/>
              <a:t> free to ask questions during this presentation.</a:t>
            </a:r>
          </a:p>
        </p:txBody>
      </p:sp>
      <p:sp>
        <p:nvSpPr>
          <p:cNvPr id="4" name="Slide Number Placeholder 3"/>
          <p:cNvSpPr>
            <a:spLocks noGrp="1"/>
          </p:cNvSpPr>
          <p:nvPr>
            <p:ph type="sldNum" sz="quarter" idx="10"/>
          </p:nvPr>
        </p:nvSpPr>
        <p:spPr/>
        <p:txBody>
          <a:bodyPr/>
          <a:lstStyle/>
          <a:p>
            <a:fld id="{DF290B9D-1AB3-4FD4-BEBE-439B6932C64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[27:00 - 30:00]</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TCP does not operate on packets of data; it operates on streams of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“Most protocols” – Exception: Streaming protocols.</a:t>
            </a:r>
          </a:p>
          <a:p>
            <a:endParaRPr lang="en-US" baseline="0" dirty="0" smtClean="0"/>
          </a:p>
          <a:p>
            <a:endParaRPr lang="en-US" baseline="0" dirty="0" smtClean="0"/>
          </a:p>
          <a:p>
            <a:endParaRPr lang="en-US" baseline="0" dirty="0" smtClean="0"/>
          </a:p>
          <a:p>
            <a:r>
              <a:rPr lang="en-US" baseline="0" dirty="0" smtClean="0"/>
              <a:t>Mixed solutions are also possible, e.g., HTTP uses delimiters for its headers, one of which is Content-Length, which acts as a length prefix for the content.</a:t>
            </a:r>
          </a:p>
          <a:p>
            <a:endParaRPr lang="en-US" baseline="0" dirty="0" smtClean="0"/>
          </a:p>
          <a:p>
            <a:r>
              <a:rPr lang="en-US" baseline="0" dirty="0" smtClean="0"/>
              <a:t>My personal favorite: 4-byte unsigned little-endian length prefix.</a:t>
            </a:r>
          </a:p>
        </p:txBody>
      </p:sp>
      <p:sp>
        <p:nvSpPr>
          <p:cNvPr id="4" name="Slide Number Placeholder 3"/>
          <p:cNvSpPr>
            <a:spLocks noGrp="1"/>
          </p:cNvSpPr>
          <p:nvPr>
            <p:ph type="sldNum" sz="quarter" idx="10"/>
          </p:nvPr>
        </p:nvSpPr>
        <p:spPr/>
        <p:txBody>
          <a:bodyPr/>
          <a:lstStyle/>
          <a:p>
            <a:fld id="{DF290B9D-1AB3-4FD4-BEBE-439B6932C64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[30:00 - 33:00]</a:t>
            </a:r>
          </a:p>
          <a:p>
            <a:endParaRPr lang="en-US" dirty="0" smtClean="0"/>
          </a:p>
          <a:p>
            <a:r>
              <a:rPr lang="en-US" baseline="0" dirty="0" smtClean="0"/>
              <a:t>“TCP does”  The idleness of TCP/IP is for reliability and efficiency reasons. (It can gracefully continue a connection if an intermediate router is rebooted).</a:t>
            </a:r>
          </a:p>
          <a:p>
            <a:endParaRPr lang="en-US" baseline="0" dirty="0" smtClean="0"/>
          </a:p>
          <a:p>
            <a:r>
              <a:rPr lang="en-US" baseline="0" dirty="0" smtClean="0"/>
              <a:t>“TCP will”  At any given point in time in most protocols, one side is sending a message and the other side is waiting for it.</a:t>
            </a:r>
          </a:p>
          <a:p>
            <a:endParaRPr lang="en-US" baseline="0" dirty="0" smtClean="0"/>
          </a:p>
          <a:p>
            <a:r>
              <a:rPr lang="en-US" baseline="0" dirty="0" smtClean="0"/>
              <a:t>“Correct solutions”  I prefer empty message frames. The TCP option is problematic.</a:t>
            </a:r>
          </a:p>
          <a:p>
            <a:endParaRPr lang="en-US" baseline="0" dirty="0" smtClean="0"/>
          </a:p>
          <a:p>
            <a:endParaRPr lang="en-US" baseline="0" dirty="0" smtClean="0"/>
          </a:p>
          <a:p>
            <a:endParaRPr lang="en-US" baseline="0" dirty="0" smtClean="0"/>
          </a:p>
          <a:p>
            <a:r>
              <a:rPr lang="en-US" baseline="0" dirty="0" smtClean="0"/>
              <a:t>Unnecessary detail:</a:t>
            </a:r>
          </a:p>
          <a:p>
            <a:endParaRPr lang="en-US" baseline="0" dirty="0" smtClean="0"/>
          </a:p>
          <a:p>
            <a:r>
              <a:rPr lang="en-US" baseline="0" dirty="0" smtClean="0"/>
              <a:t>TCP </a:t>
            </a:r>
            <a:r>
              <a:rPr lang="en-US" baseline="0" dirty="0" err="1" smtClean="0"/>
              <a:t>keepalive</a:t>
            </a:r>
            <a:r>
              <a:rPr lang="en-US" baseline="0" dirty="0" smtClean="0"/>
              <a:t> option: on some </a:t>
            </a:r>
            <a:r>
              <a:rPr lang="en-US" baseline="0" dirty="0" err="1" smtClean="0"/>
              <a:t>OSes</a:t>
            </a:r>
            <a:r>
              <a:rPr lang="en-US" baseline="0" dirty="0" smtClean="0"/>
              <a:t>, they only have one system-wide timeout value on the order of hours; WinSock and Linux allow setting it per-connection. Embedded stacks may not support the option at all (and routers are not required to honor TCP </a:t>
            </a:r>
            <a:r>
              <a:rPr lang="en-US" baseline="0" dirty="0" err="1" smtClean="0"/>
              <a:t>keepalives</a:t>
            </a:r>
            <a:r>
              <a:rPr lang="en-US" baseline="0" dirty="0" smtClean="0"/>
              <a:t> either).</a:t>
            </a:r>
          </a:p>
          <a:p>
            <a:endParaRPr lang="en-US" baseline="0" dirty="0" smtClean="0"/>
          </a:p>
          <a:p>
            <a:r>
              <a:rPr lang="en-US" baseline="0" dirty="0" smtClean="0"/>
              <a:t>Rarely seen in test environments but common in the real world.</a:t>
            </a:r>
          </a:p>
          <a:p>
            <a:endParaRPr lang="en-US" baseline="0" dirty="0" smtClean="0"/>
          </a:p>
          <a:p>
            <a:r>
              <a:rPr lang="en-US" b="1" baseline="0" dirty="0" smtClean="0"/>
              <a:t>True Story: </a:t>
            </a:r>
            <a:r>
              <a:rPr lang="en-US" baseline="0" dirty="0" smtClean="0"/>
              <a:t>I once had to write software to control a serial device that operated through a "bridge" device that exposed the serial port over TCP/IP. The company that developed the bridge implemented a simple protocol: they listened for a single TCP/IP connection (from anywhere), and - once the connection was established - sent any data received from the TCP/IP connection to the serial port, and any data received from the serial port to the TCP/IP connection. Of course, they only allowed one TCP/IP connection (otherwise, there could be contention over the serial port), so other connections were refused as long as there was an established connection.</a:t>
            </a:r>
          </a:p>
          <a:p>
            <a:r>
              <a:rPr lang="en-US" baseline="0" dirty="0" smtClean="0"/>
              <a:t>The problem? No </a:t>
            </a:r>
            <a:r>
              <a:rPr lang="en-US" baseline="0" dirty="0" err="1" smtClean="0"/>
              <a:t>keepalives</a:t>
            </a:r>
            <a:r>
              <a:rPr lang="en-US" baseline="0" dirty="0" smtClean="0"/>
              <a:t>. If the bridge ever ended up in a half-open situation, it would </a:t>
            </a:r>
            <a:r>
              <a:rPr lang="en-US" i="1" baseline="0" dirty="0" smtClean="0"/>
              <a:t>never recover</a:t>
            </a:r>
            <a:r>
              <a:rPr lang="en-US" baseline="0" dirty="0" smtClean="0"/>
              <a:t>; any connection requests would be rejected because the bridge would believe the original connection was still active. The bridge failed during our prototyping; when we brought the root cause to the other company's attention, they were unable to implement a </a:t>
            </a:r>
            <a:r>
              <a:rPr lang="en-US" baseline="0" dirty="0" err="1" smtClean="0"/>
              <a:t>keepalive</a:t>
            </a:r>
            <a:r>
              <a:rPr lang="en-US" baseline="0" dirty="0" smtClean="0"/>
              <a:t> (the embedded TCP/IP stack didn't support it), so they worked with us in developing a method of remotely resetting the bridge.</a:t>
            </a:r>
          </a:p>
          <a:p>
            <a:r>
              <a:rPr lang="en-US" baseline="0" dirty="0" smtClean="0"/>
              <a:t>It's important to note that we </a:t>
            </a:r>
            <a:r>
              <a:rPr lang="en-US" i="1" baseline="0" dirty="0" smtClean="0"/>
              <a:t>did</a:t>
            </a:r>
            <a:r>
              <a:rPr lang="en-US" baseline="0" dirty="0" smtClean="0"/>
              <a:t> have </a:t>
            </a:r>
            <a:r>
              <a:rPr lang="en-US" baseline="0" dirty="0" err="1" smtClean="0"/>
              <a:t>keepalive</a:t>
            </a:r>
            <a:r>
              <a:rPr lang="en-US" baseline="0" dirty="0" smtClean="0"/>
              <a:t> testing on our side of the connection (via a timer), but this was insufficient. </a:t>
            </a:r>
            <a:r>
              <a:rPr lang="en-US" b="1" baseline="0" dirty="0" smtClean="0"/>
              <a:t>It is necessary to have </a:t>
            </a:r>
            <a:r>
              <a:rPr lang="en-US" b="1" baseline="0" dirty="0" err="1" smtClean="0"/>
              <a:t>keepalive</a:t>
            </a:r>
            <a:r>
              <a:rPr lang="en-US" b="1" baseline="0" dirty="0" smtClean="0"/>
              <a:t> testing on both sides of the connection.</a:t>
            </a:r>
          </a:p>
        </p:txBody>
      </p:sp>
      <p:sp>
        <p:nvSpPr>
          <p:cNvPr id="4" name="Slide Number Placeholder 3"/>
          <p:cNvSpPr>
            <a:spLocks noGrp="1"/>
          </p:cNvSpPr>
          <p:nvPr>
            <p:ph type="sldNum" sz="quarter" idx="10"/>
          </p:nvPr>
        </p:nvSpPr>
        <p:spPr/>
        <p:txBody>
          <a:bodyPr/>
          <a:lstStyle/>
          <a:p>
            <a:fld id="{DF290B9D-1AB3-4FD4-BEBE-439B6932C64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[33:00 - 36:00]</a:t>
            </a:r>
          </a:p>
        </p:txBody>
      </p:sp>
      <p:sp>
        <p:nvSpPr>
          <p:cNvPr id="4" name="Slide Number Placeholder 3"/>
          <p:cNvSpPr>
            <a:spLocks noGrp="1"/>
          </p:cNvSpPr>
          <p:nvPr>
            <p:ph type="sldNum" sz="quarter" idx="10"/>
          </p:nvPr>
        </p:nvSpPr>
        <p:spPr/>
        <p:txBody>
          <a:bodyPr/>
          <a:lstStyle/>
          <a:p>
            <a:fld id="{DF290B9D-1AB3-4FD4-BEBE-439B6932C64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[36:00 – 39:00]</a:t>
            </a:r>
          </a:p>
          <a:p>
            <a:endParaRPr lang="en-US" dirty="0" smtClean="0"/>
          </a:p>
          <a:p>
            <a:r>
              <a:rPr lang="en-US" dirty="0" smtClean="0"/>
              <a:t>The phrase "XML over TCP/IP" makes a good executive summary, but</a:t>
            </a:r>
            <a:r>
              <a:rPr lang="en-US" baseline="0" dirty="0" smtClean="0"/>
              <a:t> is insufficient for an application protocol specification.</a:t>
            </a:r>
          </a:p>
          <a:p>
            <a:endParaRPr lang="en-US" baseline="0" dirty="0" smtClean="0"/>
          </a:p>
          <a:p>
            <a:r>
              <a:rPr lang="en-US" baseline="0" dirty="0" smtClean="0"/>
              <a:t>“Most protocols”  XML used for communication is well-formed but not valid.</a:t>
            </a:r>
          </a:p>
        </p:txBody>
      </p:sp>
      <p:sp>
        <p:nvSpPr>
          <p:cNvPr id="4" name="Slide Number Placeholder 3"/>
          <p:cNvSpPr>
            <a:spLocks noGrp="1"/>
          </p:cNvSpPr>
          <p:nvPr>
            <p:ph type="sldNum" sz="quarter" idx="10"/>
          </p:nvPr>
        </p:nvSpPr>
        <p:spPr/>
        <p:txBody>
          <a:bodyPr/>
          <a:lstStyle/>
          <a:p>
            <a:fld id="{DF290B9D-1AB3-4FD4-BEBE-439B6932C64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[39:00 - 42:00]</a:t>
            </a:r>
          </a:p>
          <a:p>
            <a:endParaRPr lang="en-US" dirty="0" smtClean="0"/>
          </a:p>
          <a:p>
            <a:r>
              <a:rPr lang="en-US" dirty="0" smtClean="0"/>
              <a:t>My favorite: UTF-8 without BOM or prolog.</a:t>
            </a:r>
            <a:endParaRPr lang="en-US" dirty="0"/>
          </a:p>
        </p:txBody>
      </p:sp>
      <p:sp>
        <p:nvSpPr>
          <p:cNvPr id="4" name="Slide Number Placeholder 3"/>
          <p:cNvSpPr>
            <a:spLocks noGrp="1"/>
          </p:cNvSpPr>
          <p:nvPr>
            <p:ph type="sldNum" sz="quarter" idx="10"/>
          </p:nvPr>
        </p:nvSpPr>
        <p:spPr/>
        <p:txBody>
          <a:bodyPr/>
          <a:lstStyle/>
          <a:p>
            <a:fld id="{DF290B9D-1AB3-4FD4-BEBE-439B6932C64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[42:00 - 45:00]</a:t>
            </a:r>
          </a:p>
          <a:p>
            <a:endParaRPr lang="en-US" dirty="0" smtClean="0"/>
          </a:p>
          <a:p>
            <a:r>
              <a:rPr lang="en-US" b="1" dirty="0" smtClean="0"/>
              <a:t>Sequence</a:t>
            </a:r>
            <a:r>
              <a:rPr lang="en-US" b="1" baseline="0" dirty="0" smtClean="0"/>
              <a:t> of</a:t>
            </a:r>
            <a:r>
              <a:rPr lang="en-US" baseline="0" dirty="0" smtClean="0"/>
              <a:t> Unicode chars; XML documents.</a:t>
            </a:r>
          </a:p>
          <a:p>
            <a:endParaRPr lang="en-US" baseline="0" dirty="0" smtClean="0"/>
          </a:p>
          <a:p>
            <a:r>
              <a:rPr lang="en-US" baseline="0" dirty="0" smtClean="0"/>
              <a:t>If possible, combine Encoding and Parsing to help reduce errors (if you do this, the XML is never treated as a string).</a:t>
            </a:r>
          </a:p>
          <a:p>
            <a:endParaRPr lang="en-US" baseline="0" dirty="0" smtClean="0"/>
          </a:p>
          <a:p>
            <a:r>
              <a:rPr lang="en-US" baseline="0" dirty="0" smtClean="0"/>
              <a:t>When reading backwards, Parser becomes Formatter.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290B9D-1AB3-4FD4-BEBE-439B6932C64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[45:00 - 48:00]</a:t>
            </a:r>
          </a:p>
          <a:p>
            <a:endParaRPr lang="en-US" dirty="0" smtClean="0"/>
          </a:p>
          <a:p>
            <a:r>
              <a:rPr lang="en-US" dirty="0" smtClean="0"/>
              <a:t>“Document the format”: Steal from </a:t>
            </a:r>
            <a:r>
              <a:rPr lang="en-US" dirty="0" err="1" smtClean="0"/>
              <a:t>printf</a:t>
            </a:r>
            <a:r>
              <a:rPr lang="en-US" dirty="0" smtClean="0"/>
              <a:t> [or </a:t>
            </a:r>
            <a:r>
              <a:rPr lang="en-US" dirty="0" err="1" smtClean="0"/>
              <a:t>String.Format</a:t>
            </a:r>
            <a:r>
              <a:rPr lang="en-US" dirty="0" smtClean="0"/>
              <a:t>] documentation.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“Messages</a:t>
            </a:r>
            <a:r>
              <a:rPr lang="en-US" baseline="0" dirty="0" smtClean="0"/>
              <a:t> are data”: </a:t>
            </a:r>
            <a:r>
              <a:rPr lang="en-US" dirty="0" smtClean="0"/>
              <a:t>Don’t over-engineer! Don’t allow the protocol to evolve into a remote </a:t>
            </a:r>
            <a:r>
              <a:rPr lang="en-US" i="1" dirty="0" smtClean="0"/>
              <a:t>object</a:t>
            </a:r>
            <a:r>
              <a:rPr lang="en-US" dirty="0" smtClean="0"/>
              <a:t> </a:t>
            </a:r>
            <a:r>
              <a:rPr lang="en-US" baseline="0" dirty="0" smtClean="0"/>
              <a:t>API (remote </a:t>
            </a:r>
            <a:r>
              <a:rPr lang="en-US" i="1" baseline="0" dirty="0" smtClean="0"/>
              <a:t>service</a:t>
            </a:r>
            <a:r>
              <a:rPr lang="en-US" baseline="0" dirty="0" smtClean="0"/>
              <a:t> is OK). </a:t>
            </a:r>
            <a:r>
              <a:rPr lang="en-US" dirty="0" smtClean="0"/>
              <a:t>SOAP has already been invented. </a:t>
            </a:r>
            <a:r>
              <a:rPr lang="en-US" dirty="0" smtClean="0">
                <a:sym typeface="Wingdings" pitchFamily="2" charset="2"/>
              </a:rPr>
              <a:t></a:t>
            </a:r>
          </a:p>
          <a:p>
            <a:endParaRPr lang="en-US" dirty="0"/>
          </a:p>
        </p:txBody>
      </p:sp>
      <p:sp>
        <p:nvSpPr>
          <p:cNvPr id="4" name="Slide Number Placeholder 3"/>
          <p:cNvSpPr>
            <a:spLocks noGrp="1"/>
          </p:cNvSpPr>
          <p:nvPr>
            <p:ph type="sldNum" sz="quarter" idx="10"/>
          </p:nvPr>
        </p:nvSpPr>
        <p:spPr/>
        <p:txBody>
          <a:bodyPr/>
          <a:lstStyle/>
          <a:p>
            <a:fld id="{DF290B9D-1AB3-4FD4-BEBE-439B6932C64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[48:00 - 51:00]</a:t>
            </a:r>
          </a:p>
          <a:p>
            <a:endParaRPr lang="en-US" dirty="0" smtClean="0"/>
          </a:p>
          <a:p>
            <a:r>
              <a:rPr lang="en-US" dirty="0" smtClean="0"/>
              <a:t>From Eric White’s Blog: http://blogs.msdn.com/ericwhite/archive/2009/08/12/xml-element-and-attribute-name-guidelines.aspx</a:t>
            </a:r>
          </a:p>
          <a:p>
            <a:endParaRPr lang="en-US" dirty="0" smtClean="0"/>
          </a:p>
          <a:p>
            <a:r>
              <a:rPr lang="en-US" dirty="0" smtClean="0"/>
              <a:t>“</a:t>
            </a:r>
            <a:r>
              <a:rPr lang="en-US" dirty="0" err="1" smtClean="0"/>
              <a:t>PascalCasing</a:t>
            </a:r>
            <a:r>
              <a:rPr lang="en-US" dirty="0" smtClean="0"/>
              <a:t>” – makes it easier to read XSLT</a:t>
            </a:r>
            <a:r>
              <a:rPr lang="en-US" baseline="0" dirty="0" smtClean="0"/>
              <a:t> (which uses lowercase with hyphens)</a:t>
            </a:r>
          </a:p>
        </p:txBody>
      </p:sp>
      <p:sp>
        <p:nvSpPr>
          <p:cNvPr id="4" name="Slide Number Placeholder 3"/>
          <p:cNvSpPr>
            <a:spLocks noGrp="1"/>
          </p:cNvSpPr>
          <p:nvPr>
            <p:ph type="sldNum" sz="quarter" idx="10"/>
          </p:nvPr>
        </p:nvSpPr>
        <p:spPr/>
        <p:txBody>
          <a:bodyPr/>
          <a:lstStyle/>
          <a:p>
            <a:fld id="{DF290B9D-1AB3-4FD4-BEBE-439B6932C64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[51:00 - 54:00</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Overloads include “ref Socket” as well as various parameters</a:t>
            </a:r>
            <a:r>
              <a:rPr lang="en-US" baseline="0" dirty="0" smtClean="0"/>
              <a:t> (scatter/gather I/O, different endpoints </a:t>
            </a:r>
            <a:r>
              <a:rPr lang="en-US" baseline="0" smtClean="0"/>
              <a:t>for connecting).</a:t>
            </a:r>
            <a:endParaRPr lang="en-US" dirty="0" smtClean="0"/>
          </a:p>
        </p:txBody>
      </p:sp>
      <p:sp>
        <p:nvSpPr>
          <p:cNvPr id="4" name="Slide Number Placeholder 3"/>
          <p:cNvSpPr>
            <a:spLocks noGrp="1"/>
          </p:cNvSpPr>
          <p:nvPr>
            <p:ph type="sldNum" sz="quarter" idx="10"/>
          </p:nvPr>
        </p:nvSpPr>
        <p:spPr/>
        <p:txBody>
          <a:bodyPr/>
          <a:lstStyle/>
          <a:p>
            <a:fld id="{DF290B9D-1AB3-4FD4-BEBE-439B6932C64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[54:00 - 57:00]</a:t>
            </a:r>
          </a:p>
        </p:txBody>
      </p:sp>
      <p:sp>
        <p:nvSpPr>
          <p:cNvPr id="4" name="Slide Number Placeholder 3"/>
          <p:cNvSpPr>
            <a:spLocks noGrp="1"/>
          </p:cNvSpPr>
          <p:nvPr>
            <p:ph type="sldNum" sz="quarter" idx="10"/>
          </p:nvPr>
        </p:nvSpPr>
        <p:spPr/>
        <p:txBody>
          <a:bodyPr/>
          <a:lstStyle/>
          <a:p>
            <a:fld id="{DF290B9D-1AB3-4FD4-BEBE-439B6932C64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[3:00 - 6:00]</a:t>
            </a:r>
          </a:p>
          <a:p>
            <a:endParaRPr lang="en-US" dirty="0" smtClean="0"/>
          </a:p>
          <a:p>
            <a:r>
              <a:rPr lang="en-US" dirty="0" smtClean="0"/>
              <a:t>“AGV”  (Automatic Guided</a:t>
            </a:r>
            <a:r>
              <a:rPr lang="en-US" baseline="0" dirty="0" smtClean="0"/>
              <a:t> Vehicle)</a:t>
            </a:r>
            <a:endParaRPr lang="en-US" dirty="0" smtClean="0"/>
          </a:p>
          <a:p>
            <a:endParaRPr lang="en-US" dirty="0" smtClean="0"/>
          </a:p>
          <a:p>
            <a:r>
              <a:rPr lang="en-US" dirty="0" smtClean="0"/>
              <a:t>Most socket class wrappers</a:t>
            </a:r>
            <a:r>
              <a:rPr lang="en-US" baseline="0" dirty="0" smtClean="0"/>
              <a:t> are buggy in the edge cases. You should prefer to use WinSock directly.</a:t>
            </a:r>
            <a:endParaRPr lang="en-US" dirty="0" smtClean="0"/>
          </a:p>
          <a:p>
            <a:r>
              <a:rPr lang="en-US" dirty="0" smtClean="0"/>
              <a:t>I’ve found (and fixed) bugs in the VCL socket classes,</a:t>
            </a:r>
            <a:r>
              <a:rPr lang="en-US" baseline="0" dirty="0" smtClean="0"/>
              <a:t> and identified bugs in the MFC socket classes. I wrote my own C++ socket classes years ago (proprietary).</a:t>
            </a:r>
          </a:p>
          <a:p>
            <a:endParaRPr lang="en-US" baseline="0" dirty="0" smtClean="0"/>
          </a:p>
          <a:p>
            <a:r>
              <a:rPr lang="en-US" baseline="0" dirty="0" smtClean="0"/>
              <a:t>This talk is a “brain dump” of key lessons I’ve learned over the years of designing (and fixing!) custom application protocols.</a:t>
            </a:r>
            <a:endParaRPr lang="en-US" dirty="0"/>
          </a:p>
        </p:txBody>
      </p:sp>
      <p:sp>
        <p:nvSpPr>
          <p:cNvPr id="4" name="Slide Number Placeholder 3"/>
          <p:cNvSpPr>
            <a:spLocks noGrp="1"/>
          </p:cNvSpPr>
          <p:nvPr>
            <p:ph type="sldNum" sz="quarter" idx="10"/>
          </p:nvPr>
        </p:nvSpPr>
        <p:spPr/>
        <p:txBody>
          <a:bodyPr/>
          <a:lstStyle/>
          <a:p>
            <a:fld id="{DF290B9D-1AB3-4FD4-BEBE-439B6932C64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[57:00 - 60:00]</a:t>
            </a:r>
            <a:endParaRPr lang="en-US" baseline="0" smtClean="0"/>
          </a:p>
          <a:p>
            <a:endParaRPr lang="en-US" baseline="0" dirty="0" smtClean="0"/>
          </a:p>
          <a:p>
            <a:r>
              <a:rPr lang="en-US" baseline="0" dirty="0" smtClean="0"/>
              <a:t>I hope you learned something useful!</a:t>
            </a:r>
          </a:p>
          <a:p>
            <a:endParaRPr lang="en-US" baseline="0" dirty="0" smtClean="0"/>
          </a:p>
          <a:p>
            <a:r>
              <a:rPr lang="en-US" baseline="0" dirty="0" smtClean="0"/>
              <a:t>Questions?</a:t>
            </a:r>
            <a:endParaRPr lang="en-US" dirty="0"/>
          </a:p>
        </p:txBody>
      </p:sp>
      <p:sp>
        <p:nvSpPr>
          <p:cNvPr id="4" name="Slide Number Placeholder 3"/>
          <p:cNvSpPr>
            <a:spLocks noGrp="1"/>
          </p:cNvSpPr>
          <p:nvPr>
            <p:ph type="sldNum" sz="quarter" idx="10"/>
          </p:nvPr>
        </p:nvSpPr>
        <p:spPr/>
        <p:txBody>
          <a:bodyPr/>
          <a:lstStyle/>
          <a:p>
            <a:fld id="{DF290B9D-1AB3-4FD4-BEBE-439B6932C64C}"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[6:00 - 9:00]</a:t>
            </a:r>
          </a:p>
          <a:p>
            <a:endParaRPr lang="en-US" dirty="0" smtClean="0"/>
          </a:p>
          <a:p>
            <a:r>
              <a:rPr lang="en-US" dirty="0" smtClean="0"/>
              <a:t>Jesus Christ is my primary Sponsor.</a:t>
            </a:r>
          </a:p>
          <a:p>
            <a:endParaRPr lang="en-US" dirty="0" smtClean="0"/>
          </a:p>
          <a:p>
            <a:r>
              <a:rPr lang="en-US" dirty="0" smtClean="0"/>
              <a:t>Everyone has sinned (done something wrong), and the penalty for</a:t>
            </a:r>
            <a:r>
              <a:rPr lang="en-US" baseline="0" dirty="0" smtClean="0"/>
              <a:t> that sin is Hell.</a:t>
            </a:r>
          </a:p>
          <a:p>
            <a:r>
              <a:rPr lang="en-US" baseline="0" dirty="0" smtClean="0"/>
              <a:t>Jesus Christ paid the penalty for our sins when He died, so we do not </a:t>
            </a:r>
            <a:r>
              <a:rPr lang="en-US" i="1" baseline="0" dirty="0" smtClean="0"/>
              <a:t>have</a:t>
            </a:r>
            <a:r>
              <a:rPr lang="en-US" baseline="0" dirty="0" smtClean="0"/>
              <a:t> to go to Hell.</a:t>
            </a:r>
          </a:p>
          <a:p>
            <a:r>
              <a:rPr lang="en-US" baseline="0" dirty="0" smtClean="0"/>
              <a:t>If we repent of our sins and receive Jesus Christ, He will take us to Heaven when we die.</a:t>
            </a:r>
          </a:p>
          <a:p>
            <a:endParaRPr lang="en-US" baseline="0" dirty="0" smtClean="0"/>
          </a:p>
          <a:p>
            <a:r>
              <a:rPr lang="en-US" baseline="0" dirty="0" smtClean="0"/>
              <a:t>More information is available; any questions about the Bible or Christianity are welcome. (I do have a Bachelor’s in Biblical Studies).</a:t>
            </a:r>
            <a:endParaRPr lang="en-US" dirty="0"/>
          </a:p>
        </p:txBody>
      </p:sp>
      <p:sp>
        <p:nvSpPr>
          <p:cNvPr id="4" name="Slide Number Placeholder 3"/>
          <p:cNvSpPr>
            <a:spLocks noGrp="1"/>
          </p:cNvSpPr>
          <p:nvPr>
            <p:ph type="sldNum" sz="quarter" idx="10"/>
          </p:nvPr>
        </p:nvSpPr>
        <p:spPr/>
        <p:txBody>
          <a:bodyPr/>
          <a:lstStyle/>
          <a:p>
            <a:fld id="{DF290B9D-1AB3-4FD4-BEBE-439B6932C64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[9:00 - 12:00]</a:t>
            </a:r>
          </a:p>
          <a:p>
            <a:endParaRPr lang="en-US" dirty="0" smtClean="0"/>
          </a:p>
          <a:p>
            <a:r>
              <a:rPr lang="en-US" dirty="0" smtClean="0"/>
              <a:t>Generic solutions </a:t>
            </a:r>
            <a:r>
              <a:rPr lang="en-US" i="1" dirty="0" smtClean="0"/>
              <a:t>do</a:t>
            </a:r>
            <a:r>
              <a:rPr lang="en-US" dirty="0" smtClean="0"/>
              <a:t> exist (e.g., SOAP/HTTP), but they are inefficient</a:t>
            </a:r>
            <a:r>
              <a:rPr lang="en-US" baseline="0" dirty="0" smtClean="0"/>
              <a:t> and difficult to implement (without good library support). For this reason, custom application protocol design is still alive and well: programs (especially devices) choose to define their own protocols.</a:t>
            </a:r>
            <a:endParaRPr lang="en-US" dirty="0"/>
          </a:p>
        </p:txBody>
      </p:sp>
      <p:sp>
        <p:nvSpPr>
          <p:cNvPr id="4" name="Slide Number Placeholder 3"/>
          <p:cNvSpPr>
            <a:spLocks noGrp="1"/>
          </p:cNvSpPr>
          <p:nvPr>
            <p:ph type="sldNum" sz="quarter" idx="10"/>
          </p:nvPr>
        </p:nvSpPr>
        <p:spPr/>
        <p:txBody>
          <a:bodyPr/>
          <a:lstStyle/>
          <a:p>
            <a:fld id="{DF290B9D-1AB3-4FD4-BEBE-439B6932C64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[12:00 - 15:00]</a:t>
            </a:r>
          </a:p>
          <a:p>
            <a:endParaRPr lang="en-US" dirty="0" smtClean="0"/>
          </a:p>
          <a:p>
            <a:r>
              <a:rPr lang="en-US" dirty="0" smtClean="0"/>
              <a:t>Note:</a:t>
            </a:r>
            <a:r>
              <a:rPr lang="en-US" baseline="0" dirty="0" smtClean="0"/>
              <a:t> Don’t disable Nagle! It’s almost always a mistake.</a:t>
            </a:r>
          </a:p>
          <a:p>
            <a:endParaRPr lang="en-US" baseline="0" dirty="0" smtClean="0"/>
          </a:p>
          <a:p>
            <a:r>
              <a:rPr lang="en-US" dirty="0" smtClean="0"/>
              <a:t>This is a description</a:t>
            </a:r>
            <a:r>
              <a:rPr lang="en-US" baseline="0" dirty="0" smtClean="0"/>
              <a:t> of what TCP/IP provides. </a:t>
            </a:r>
            <a:r>
              <a:rPr lang="en-US" dirty="0" smtClean="0"/>
              <a:t>The key to correct TCP/IP Application Protocol Design is knowing</a:t>
            </a:r>
            <a:r>
              <a:rPr lang="en-US" baseline="0" dirty="0" smtClean="0"/>
              <a:t> two important things that TCP/IP </a:t>
            </a:r>
            <a:r>
              <a:rPr lang="en-US" i="1" baseline="0" dirty="0" smtClean="0"/>
              <a:t>doesn’t</a:t>
            </a:r>
            <a:r>
              <a:rPr lang="en-US" baseline="0" dirty="0" smtClean="0"/>
              <a:t> provide!</a:t>
            </a:r>
            <a:endParaRPr lang="en-US" dirty="0"/>
          </a:p>
        </p:txBody>
      </p:sp>
      <p:sp>
        <p:nvSpPr>
          <p:cNvPr id="4" name="Slide Number Placeholder 3"/>
          <p:cNvSpPr>
            <a:spLocks noGrp="1"/>
          </p:cNvSpPr>
          <p:nvPr>
            <p:ph type="sldNum" sz="quarter" idx="10"/>
          </p:nvPr>
        </p:nvSpPr>
        <p:spPr/>
        <p:txBody>
          <a:bodyPr/>
          <a:lstStyle/>
          <a:p>
            <a:fld id="{DF290B9D-1AB3-4FD4-BEBE-439B6932C64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[15:00 - 18:00]</a:t>
            </a:r>
          </a:p>
          <a:p>
            <a:endParaRPr lang="en-US" dirty="0" smtClean="0"/>
          </a:p>
          <a:p>
            <a:r>
              <a:rPr lang="en-US" baseline="0" dirty="0" smtClean="0"/>
              <a:t>These are not mutually exclusive (a single application protocol may be partly Request/Response and partly Subscribe/Event); these are common patterns found in application protocols.</a:t>
            </a:r>
            <a:endParaRPr lang="en-US" dirty="0"/>
          </a:p>
        </p:txBody>
      </p:sp>
      <p:sp>
        <p:nvSpPr>
          <p:cNvPr id="4" name="Slide Number Placeholder 3"/>
          <p:cNvSpPr>
            <a:spLocks noGrp="1"/>
          </p:cNvSpPr>
          <p:nvPr>
            <p:ph type="sldNum" sz="quarter" idx="10"/>
          </p:nvPr>
        </p:nvSpPr>
        <p:spPr/>
        <p:txBody>
          <a:bodyPr/>
          <a:lstStyle/>
          <a:p>
            <a:fld id="{DF290B9D-1AB3-4FD4-BEBE-439B6932C64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[18:00 - 21:00]</a:t>
            </a:r>
          </a:p>
          <a:p>
            <a:endParaRPr lang="en-US" dirty="0" smtClean="0"/>
          </a:p>
          <a:p>
            <a:r>
              <a:rPr lang="en-US" dirty="0" smtClean="0"/>
              <a:t>Kind of funny, but my first point is essentially: “write it down!”</a:t>
            </a:r>
          </a:p>
          <a:p>
            <a:endParaRPr lang="en-US" dirty="0" smtClean="0"/>
          </a:p>
          <a:p>
            <a:r>
              <a:rPr lang="en-US" dirty="0" smtClean="0"/>
              <a:t>“Terminology – MUST”  RFC 2119</a:t>
            </a:r>
            <a:r>
              <a:rPr lang="en-US" baseline="0" dirty="0" smtClean="0"/>
              <a:t> provides definitions for “MUST”, “MAY”, “SHOULD”, etc., to unambiguously describe what is required and what is optional.</a:t>
            </a:r>
          </a:p>
          <a:p>
            <a:endParaRPr lang="en-US" baseline="0" dirty="0" smtClean="0"/>
          </a:p>
          <a:p>
            <a:r>
              <a:rPr lang="en-US" baseline="0" dirty="0" smtClean="0"/>
              <a:t>“Terminology – Include”  e.g., The Unicode standard has specific definitions for “character”, “code point”, and “encoding”.</a:t>
            </a:r>
          </a:p>
          <a:p>
            <a:r>
              <a:rPr lang="en-US" baseline="0" dirty="0" smtClean="0"/>
              <a:t>How pedantic you are is up to you. I lean towards using very accurate terms.</a:t>
            </a:r>
          </a:p>
          <a:p>
            <a:endParaRPr lang="en-US" baseline="0" dirty="0" smtClean="0"/>
          </a:p>
          <a:p>
            <a:r>
              <a:rPr lang="en-US" baseline="0" dirty="0" smtClean="0"/>
              <a:t>“First Contact”  After the connection is established, both sides look the same. However, to establish the connection, a client must connect to a server. If you have a 1-to-many scenario, then the “1” side is the server (obviously). If you have a 1-to-1 scenario, then one side must be chosen as a server – sometimes it’s more natural to think of one side as a server, but other times it’s just a tossup. Peer-to-peer (many-to-many) scenarios often have all participants acting as both client and server.</a:t>
            </a:r>
          </a:p>
          <a:p>
            <a:r>
              <a:rPr lang="en-US" baseline="0" dirty="0" smtClean="0"/>
              <a:t>Either way, explicitly state which side is the server in the spec.</a:t>
            </a:r>
          </a:p>
          <a:p>
            <a:endParaRPr lang="en-US" baseline="0" dirty="0" smtClean="0"/>
          </a:p>
          <a:p>
            <a:r>
              <a:rPr lang="en-US" baseline="0" dirty="0" smtClean="0"/>
              <a:t>“Choosing – IANA”  (Internet Assigned Numbers Authority) No one listens to their “1024-49151” reservation, hence the quotes.</a:t>
            </a:r>
          </a:p>
          <a:p>
            <a:endParaRPr lang="en-US" baseline="0" dirty="0" smtClean="0"/>
          </a:p>
          <a:p>
            <a:r>
              <a:rPr lang="en-US" dirty="0" smtClean="0"/>
              <a:t>“Choosing – Preventing”  Ephemeral (e-</a:t>
            </a:r>
            <a:r>
              <a:rPr lang="en-US" b="1" dirty="0" err="1" smtClean="0"/>
              <a:t>fe</a:t>
            </a:r>
            <a:r>
              <a:rPr lang="en-US" dirty="0" smtClean="0"/>
              <a:t>-</a:t>
            </a:r>
            <a:r>
              <a:rPr lang="en-US" dirty="0" err="1" smtClean="0"/>
              <a:t>mê</a:t>
            </a:r>
            <a:r>
              <a:rPr lang="en-US" dirty="0" smtClean="0"/>
              <a:t>-</a:t>
            </a:r>
            <a:r>
              <a:rPr lang="en-US" dirty="0" err="1" smtClean="0"/>
              <a:t>rêl</a:t>
            </a:r>
            <a:r>
              <a:rPr lang="en-US" dirty="0" smtClean="0"/>
              <a:t>; e=egg, ê=but)</a:t>
            </a:r>
            <a:r>
              <a:rPr lang="en-US" baseline="0" dirty="0" smtClean="0"/>
              <a:t> ports are those chosen by the OS, usually for client sockets.</a:t>
            </a:r>
          </a:p>
          <a:p>
            <a:r>
              <a:rPr lang="en-US" dirty="0" smtClean="0"/>
              <a:t>Windows systems use 1025 to 5000 by default, but the upper value may</a:t>
            </a:r>
            <a:r>
              <a:rPr lang="en-US" baseline="0" dirty="0" smtClean="0"/>
              <a:t> be changed </a:t>
            </a:r>
            <a:r>
              <a:rPr lang="en-US" dirty="0" smtClean="0"/>
              <a:t>via the registry. Linux and other </a:t>
            </a:r>
            <a:r>
              <a:rPr lang="en-US" dirty="0" err="1" smtClean="0"/>
              <a:t>OSes</a:t>
            </a:r>
            <a:r>
              <a:rPr lang="en-US" dirty="0" smtClean="0"/>
              <a:t> have different ranges.</a:t>
            </a:r>
          </a:p>
          <a:p>
            <a:r>
              <a:rPr lang="en-US" dirty="0" smtClean="0"/>
              <a:t>KB812873 details the </a:t>
            </a:r>
            <a:r>
              <a:rPr lang="en-US" dirty="0" err="1" smtClean="0"/>
              <a:t>ReservedPorts</a:t>
            </a:r>
            <a:r>
              <a:rPr lang="en-US" dirty="0" smtClean="0"/>
              <a:t> registry key, which specifies</a:t>
            </a:r>
            <a:r>
              <a:rPr lang="en-US" baseline="0" dirty="0" smtClean="0"/>
              <a:t> ports that Windows won’t use as ephemeral ports.</a:t>
            </a:r>
            <a:endParaRPr lang="en-US" dirty="0"/>
          </a:p>
        </p:txBody>
      </p:sp>
      <p:sp>
        <p:nvSpPr>
          <p:cNvPr id="4" name="Slide Number Placeholder 3"/>
          <p:cNvSpPr>
            <a:spLocks noGrp="1"/>
          </p:cNvSpPr>
          <p:nvPr>
            <p:ph type="sldNum" sz="quarter" idx="10"/>
          </p:nvPr>
        </p:nvSpPr>
        <p:spPr/>
        <p:txBody>
          <a:bodyPr/>
          <a:lstStyle/>
          <a:p>
            <a:fld id="{DF290B9D-1AB3-4FD4-BEBE-439B6932C64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[21:00 - 24:00]</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Allows partial updates to newer versions</a:t>
            </a:r>
            <a:r>
              <a:rPr lang="en-US" baseline="0" dirty="0" smtClean="0"/>
              <a:t> (one side, then the other).</a:t>
            </a:r>
            <a:endParaRPr lang="en-US" dirty="0" smtClean="0"/>
          </a:p>
        </p:txBody>
      </p:sp>
      <p:sp>
        <p:nvSpPr>
          <p:cNvPr id="4" name="Slide Number Placeholder 3"/>
          <p:cNvSpPr>
            <a:spLocks noGrp="1"/>
          </p:cNvSpPr>
          <p:nvPr>
            <p:ph type="sldNum" sz="quarter" idx="10"/>
          </p:nvPr>
        </p:nvSpPr>
        <p:spPr/>
        <p:txBody>
          <a:bodyPr/>
          <a:lstStyle/>
          <a:p>
            <a:fld id="{DF290B9D-1AB3-4FD4-BEBE-439B6932C64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[24:00 - 27:00]</a:t>
            </a:r>
          </a:p>
          <a:p>
            <a:endParaRPr lang="en-US" dirty="0" smtClean="0"/>
          </a:p>
          <a:p>
            <a:r>
              <a:rPr lang="en-US" dirty="0" smtClean="0"/>
              <a:t>“TCP does”  TCP/IP does provide Reliability and Sequencing, but this does not provide message boundaries.</a:t>
            </a:r>
          </a:p>
          <a:p>
            <a:endParaRPr lang="en-US" dirty="0" smtClean="0"/>
          </a:p>
          <a:p>
            <a:r>
              <a:rPr lang="en-US" dirty="0" smtClean="0"/>
              <a:t>“From the” </a:t>
            </a:r>
            <a:r>
              <a:rPr lang="en-US" baseline="0" dirty="0" smtClean="0"/>
              <a:t>The abstraction of TCP/IP is a </a:t>
            </a:r>
            <a:r>
              <a:rPr lang="en-US" i="1" baseline="0" dirty="0" smtClean="0"/>
              <a:t>stream</a:t>
            </a:r>
            <a:r>
              <a:rPr lang="en-US" baseline="0" dirty="0" smtClean="0"/>
              <a:t>; it is a </a:t>
            </a:r>
            <a:r>
              <a:rPr lang="en-US" i="1" baseline="0" dirty="0" smtClean="0"/>
              <a:t>stream</a:t>
            </a:r>
            <a:r>
              <a:rPr lang="en-US" baseline="0" dirty="0" smtClean="0"/>
              <a:t> protocol.</a:t>
            </a:r>
            <a:endParaRPr lang="en-US" dirty="0" smtClean="0"/>
          </a:p>
          <a:p>
            <a:endParaRPr lang="en-US" dirty="0" smtClean="0"/>
          </a:p>
          <a:p>
            <a:r>
              <a:rPr lang="en-US" baseline="0" dirty="0" smtClean="0"/>
              <a:t>“’Send’ places bytes”  Do not assume that a single Send will result in a single Receive. This is the most common mistake for “newbie” TCP/IP application protocol designers.</a:t>
            </a:r>
          </a:p>
          <a:p>
            <a:r>
              <a:rPr lang="en-US" baseline="0" dirty="0" smtClean="0"/>
              <a:t>One side may send 5 bytes, then send 5 more bytes. This places 10 bytes in the outgoing stream. The receiving side may call Receive 10 times if it’s only reading one byte at a time, or it may decide to wait a bit and read all 10 bytes at once.</a:t>
            </a:r>
          </a:p>
          <a:p>
            <a:endParaRPr lang="en-US" baseline="0" dirty="0" smtClean="0"/>
          </a:p>
          <a:p>
            <a:endParaRPr lang="en-US" baseline="0" dirty="0" smtClean="0"/>
          </a:p>
          <a:p>
            <a:endParaRPr lang="en-US" baseline="0" dirty="0" smtClean="0"/>
          </a:p>
          <a:p>
            <a:r>
              <a:rPr lang="en-US" dirty="0" smtClean="0"/>
              <a:t>Unnecessary Detail: TCP/IP’s Reliability and Sequencing does</a:t>
            </a:r>
            <a:r>
              <a:rPr lang="en-US" baseline="0" dirty="0" smtClean="0"/>
              <a:t> preserve packets (splitting them up as necessary, and re-assembling and re-ordering them on the receiving side). [Technically, TCP preserves segments, which may contain multiple packets, but does not preserve messages].</a:t>
            </a:r>
          </a:p>
          <a:p>
            <a:endParaRPr lang="en-US" baseline="0" dirty="0" smtClean="0"/>
          </a:p>
          <a:p>
            <a:r>
              <a:rPr lang="en-US" baseline="0" dirty="0" smtClean="0"/>
              <a:t>[The abstraction exposed by the network layer is packet-based; the abstraction exposed by the TCP layer is stream-based].</a:t>
            </a:r>
          </a:p>
          <a:p>
            <a:endParaRPr lang="en-US" baseline="0" dirty="0" smtClean="0"/>
          </a:p>
          <a:p>
            <a:r>
              <a:rPr lang="en-US" baseline="0" dirty="0" smtClean="0"/>
              <a:t>TCP/IP documentation is misleading, talking about splitting and reassembling segments. Loopback testing confirms this misunderstanding. This error is often not detected until the project goes live, with longer delays between client and server.</a:t>
            </a:r>
          </a:p>
          <a:p>
            <a:endParaRPr lang="en-US" baseline="0" dirty="0" smtClean="0"/>
          </a:p>
          <a:p>
            <a:r>
              <a:rPr lang="en-US" b="1" baseline="0" dirty="0" smtClean="0"/>
              <a:t>True story:</a:t>
            </a:r>
            <a:r>
              <a:rPr lang="en-US" baseline="0" dirty="0" smtClean="0"/>
              <a:t> I once worked for a company that developed custom client/server software. The original communications code had made this common mistake. However, they were all on dedicated networks with high-end hardware, so the underlying problem only happened very rarely. When it did, the operators would just chalk it up to "that buggy Windows OS" or "another network glitch" and reboot. One of my tasks at this company was to change the communication to include a lot more information; of course, this caused the problem to manifest regularly, and the entire application protocol had to be changed to fix it. The truly amazing thing is that this software had been used in countless 24x7 automation systems for 20 years; it was fundamentally broken and no one noticed.</a:t>
            </a:r>
          </a:p>
        </p:txBody>
      </p:sp>
      <p:sp>
        <p:nvSpPr>
          <p:cNvPr id="4" name="Slide Number Placeholder 3"/>
          <p:cNvSpPr>
            <a:spLocks noGrp="1"/>
          </p:cNvSpPr>
          <p:nvPr>
            <p:ph type="sldNum" sz="quarter" idx="10"/>
          </p:nvPr>
        </p:nvSpPr>
        <p:spPr/>
        <p:txBody>
          <a:bodyPr/>
          <a:lstStyle/>
          <a:p>
            <a:fld id="{DF290B9D-1AB3-4FD4-BEBE-439B6932C64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0"/>
          </p:nvPr>
        </p:nvSpPr>
        <p:spPr/>
        <p:txBody>
          <a:bodyPr/>
          <a:lstStyle/>
          <a:p>
            <a:fld id="{F6A3E17F-1F4D-4CB2-B1E3-0F16960D78D1}" type="datetime1">
              <a:rPr lang="en-US" smtClean="0"/>
              <a:pPr/>
              <a:t>10/23/2010</a:t>
            </a:fld>
            <a:endParaRPr lang="en-US"/>
          </a:p>
        </p:txBody>
      </p:sp>
      <p:sp>
        <p:nvSpPr>
          <p:cNvPr id="18" name="Slide Number Placeholder 17"/>
          <p:cNvSpPr>
            <a:spLocks noGrp="1"/>
          </p:cNvSpPr>
          <p:nvPr>
            <p:ph type="sldNum" sz="quarter" idx="11"/>
          </p:nvPr>
        </p:nvSpPr>
        <p:spPr/>
        <p:txBody>
          <a:bodyPr/>
          <a:lstStyle/>
          <a:p>
            <a:fld id="{CF15170C-9687-4A92-B855-8E1B8CFE5AA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ADA080-6E73-4F96-B7AA-F5DAC14E0D12}" type="datetime1">
              <a:rPr lang="en-US" smtClean="0"/>
              <a:pPr/>
              <a:t>10/23/2010</a:t>
            </a:fld>
            <a:endParaRPr lang="en-US"/>
          </a:p>
        </p:txBody>
      </p:sp>
      <p:sp>
        <p:nvSpPr>
          <p:cNvPr id="6" name="Slide Number Placeholder 5"/>
          <p:cNvSpPr>
            <a:spLocks noGrp="1"/>
          </p:cNvSpPr>
          <p:nvPr>
            <p:ph type="sldNum" sz="quarter" idx="12"/>
          </p:nvPr>
        </p:nvSpPr>
        <p:spPr/>
        <p:txBody>
          <a:bodyPr/>
          <a:lstStyle/>
          <a:p>
            <a:fld id="{CF15170C-9687-4A92-B855-8E1B8CFE5A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3F885F-FA6A-42D0-8889-84635CE2470C}" type="datetime1">
              <a:rPr lang="en-US" smtClean="0"/>
              <a:pPr/>
              <a:t>10/23/2010</a:t>
            </a:fld>
            <a:endParaRPr lang="en-US"/>
          </a:p>
        </p:txBody>
      </p:sp>
      <p:sp>
        <p:nvSpPr>
          <p:cNvPr id="6" name="Slide Number Placeholder 5"/>
          <p:cNvSpPr>
            <a:spLocks noGrp="1"/>
          </p:cNvSpPr>
          <p:nvPr>
            <p:ph type="sldNum" sz="quarter" idx="12"/>
          </p:nvPr>
        </p:nvSpPr>
        <p:spPr/>
        <p:txBody>
          <a:bodyPr/>
          <a:lstStyle/>
          <a:p>
            <a:fld id="{CF15170C-9687-4A92-B855-8E1B8CFE5A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57200" y="6356350"/>
            <a:ext cx="990600" cy="365125"/>
          </a:xfrm>
        </p:spPr>
        <p:txBody>
          <a:bodyPr/>
          <a:lstStyle/>
          <a:p>
            <a:fld id="{AE5BDFC3-ED5E-4224-B090-190A91AEABB3}" type="datetime1">
              <a:rPr lang="en-US" smtClean="0"/>
              <a:pPr/>
              <a:t>10/23/2010</a:t>
            </a:fld>
            <a:endParaRPr lang="en-US" dirty="0"/>
          </a:p>
        </p:txBody>
      </p:sp>
      <p:sp>
        <p:nvSpPr>
          <p:cNvPr id="6" name="Slide Number Placeholder 5"/>
          <p:cNvSpPr>
            <a:spLocks noGrp="1"/>
          </p:cNvSpPr>
          <p:nvPr>
            <p:ph type="sldNum" sz="quarter" idx="12"/>
          </p:nvPr>
        </p:nvSpPr>
        <p:spPr/>
        <p:txBody>
          <a:bodyPr/>
          <a:lstStyle/>
          <a:p>
            <a:fld id="{CF15170C-9687-4A92-B855-8E1B8CFE5AA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A817A1-6F32-4976-B9CA-55FCC3AC4160}" type="datetime1">
              <a:rPr lang="en-US" smtClean="0"/>
              <a:pPr/>
              <a:t>10/23/2010</a:t>
            </a:fld>
            <a:endParaRPr lang="en-US"/>
          </a:p>
        </p:txBody>
      </p:sp>
      <p:sp>
        <p:nvSpPr>
          <p:cNvPr id="7" name="Slide Number Placeholder 6"/>
          <p:cNvSpPr>
            <a:spLocks noGrp="1"/>
          </p:cNvSpPr>
          <p:nvPr>
            <p:ph type="sldNum" sz="quarter" idx="12"/>
          </p:nvPr>
        </p:nvSpPr>
        <p:spPr/>
        <p:txBody>
          <a:bodyPr/>
          <a:lstStyle/>
          <a:p>
            <a:fld id="{CF15170C-9687-4A92-B855-8E1B8CFE5A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4CFD0AB-4694-47EF-9132-C9269765753E}" type="datetime1">
              <a:rPr lang="en-US" smtClean="0"/>
              <a:pPr/>
              <a:t>10/23/2010</a:t>
            </a:fld>
            <a:endParaRPr lang="en-US"/>
          </a:p>
        </p:txBody>
      </p:sp>
      <p:sp>
        <p:nvSpPr>
          <p:cNvPr id="9" name="Slide Number Placeholder 8"/>
          <p:cNvSpPr>
            <a:spLocks noGrp="1"/>
          </p:cNvSpPr>
          <p:nvPr>
            <p:ph type="sldNum" sz="quarter" idx="12"/>
          </p:nvPr>
        </p:nvSpPr>
        <p:spPr/>
        <p:txBody>
          <a:bodyPr/>
          <a:lstStyle/>
          <a:p>
            <a:fld id="{CF15170C-9687-4A92-B855-8E1B8CFE5A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F4C7CF-D1AE-4A19-8935-88BC17EA1010}" type="datetime1">
              <a:rPr lang="en-US" smtClean="0"/>
              <a:pPr/>
              <a:t>10/23/2010</a:t>
            </a:fld>
            <a:endParaRPr lang="en-US"/>
          </a:p>
        </p:txBody>
      </p:sp>
      <p:sp>
        <p:nvSpPr>
          <p:cNvPr id="5" name="Slide Number Placeholder 4"/>
          <p:cNvSpPr>
            <a:spLocks noGrp="1"/>
          </p:cNvSpPr>
          <p:nvPr>
            <p:ph type="sldNum" sz="quarter" idx="12"/>
          </p:nvPr>
        </p:nvSpPr>
        <p:spPr/>
        <p:txBody>
          <a:bodyPr/>
          <a:lstStyle/>
          <a:p>
            <a:fld id="{CF15170C-9687-4A92-B855-8E1B8CFE5A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D8D36-36D6-479E-B72C-FB3B10C8680C}" type="datetime1">
              <a:rPr lang="en-US" smtClean="0"/>
              <a:pPr/>
              <a:t>10/23/2010</a:t>
            </a:fld>
            <a:endParaRPr lang="en-US"/>
          </a:p>
        </p:txBody>
      </p:sp>
      <p:sp>
        <p:nvSpPr>
          <p:cNvPr id="4" name="Slide Number Placeholder 3"/>
          <p:cNvSpPr>
            <a:spLocks noGrp="1"/>
          </p:cNvSpPr>
          <p:nvPr>
            <p:ph type="sldNum" sz="quarter" idx="12"/>
          </p:nvPr>
        </p:nvSpPr>
        <p:spPr/>
        <p:txBody>
          <a:bodyPr/>
          <a:lstStyle/>
          <a:p>
            <a:fld id="{CF15170C-9687-4A92-B855-8E1B8CFE5A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64C698-76BF-4911-AA98-257149CC45D1}" type="datetime1">
              <a:rPr lang="en-US" smtClean="0"/>
              <a:pPr/>
              <a:t>10/23/2010</a:t>
            </a:fld>
            <a:endParaRPr lang="en-US"/>
          </a:p>
        </p:txBody>
      </p:sp>
      <p:sp>
        <p:nvSpPr>
          <p:cNvPr id="7" name="Slide Number Placeholder 6"/>
          <p:cNvSpPr>
            <a:spLocks noGrp="1"/>
          </p:cNvSpPr>
          <p:nvPr>
            <p:ph type="sldNum" sz="quarter" idx="12"/>
          </p:nvPr>
        </p:nvSpPr>
        <p:spPr/>
        <p:txBody>
          <a:bodyPr/>
          <a:lstStyle/>
          <a:p>
            <a:fld id="{CF15170C-9687-4A92-B855-8E1B8CFE5AA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7469AAB-6D36-4B54-B497-47B7CC95F305}" type="datetime1">
              <a:rPr lang="en-US" smtClean="0"/>
              <a:pPr/>
              <a:t>10/23/2010</a:t>
            </a:fld>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F15170C-9687-4A92-B855-8E1B8CFE5AA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990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6A3E17F-1F4D-4CB2-B1E3-0F16960D78D1}" type="datetime1">
              <a:rPr lang="en-US" smtClean="0"/>
              <a:pPr/>
              <a:t>10/23/2010</a:t>
            </a:fld>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15170C-9687-4A92-B855-8E1B8CFE5AA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Footer Placeholder 4"/>
          <p:cNvSpPr>
            <a:spLocks noGrp="1"/>
          </p:cNvSpPr>
          <p:nvPr>
            <p:ph type="ftr" sz="quarter" idx="3"/>
          </p:nvPr>
        </p:nvSpPr>
        <p:spPr>
          <a:xfrm>
            <a:off x="1524000" y="6324600"/>
            <a:ext cx="6324600" cy="381000"/>
          </a:xfrm>
          <a:prstGeom prst="rect">
            <a:avLst/>
          </a:prstGeom>
        </p:spPr>
        <p:txBody>
          <a:bodyPr/>
          <a:lstStyle>
            <a:lvl1pPr>
              <a:defRPr sz="2000" baseline="0"/>
            </a:lvl1pPr>
          </a:lstStyle>
          <a:p>
            <a:r>
              <a:rPr lang="en-US" dirty="0" smtClean="0"/>
              <a:t>http://nitoprograms.blogspot.com</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Stephen Cleary</a:t>
            </a:r>
          </a:p>
          <a:p>
            <a:endParaRPr lang="en-US" dirty="0"/>
          </a:p>
        </p:txBody>
      </p:sp>
      <p:sp>
        <p:nvSpPr>
          <p:cNvPr id="2" name="Title 1"/>
          <p:cNvSpPr>
            <a:spLocks noGrp="1"/>
          </p:cNvSpPr>
          <p:nvPr>
            <p:ph type="ctrTitle"/>
          </p:nvPr>
        </p:nvSpPr>
        <p:spPr>
          <a:xfrm>
            <a:off x="457200" y="1143000"/>
            <a:ext cx="8229600" cy="1143000"/>
          </a:xfrm>
        </p:spPr>
        <p:txBody>
          <a:bodyPr>
            <a:normAutofit fontScale="90000"/>
          </a:bodyPr>
          <a:lstStyle/>
          <a:p>
            <a:r>
              <a:rPr lang="en-US" dirty="0" smtClean="0"/>
              <a:t>Designing Application Protocols for TCP/IP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Framing</a:t>
            </a:r>
            <a:endParaRPr lang="en-US" dirty="0"/>
          </a:p>
        </p:txBody>
      </p:sp>
      <p:sp>
        <p:nvSpPr>
          <p:cNvPr id="3" name="Content Placeholder 2"/>
          <p:cNvSpPr>
            <a:spLocks noGrp="1"/>
          </p:cNvSpPr>
          <p:nvPr>
            <p:ph idx="1"/>
          </p:nvPr>
        </p:nvSpPr>
        <p:spPr/>
        <p:txBody>
          <a:bodyPr>
            <a:normAutofit lnSpcReduction="10000"/>
          </a:bodyPr>
          <a:lstStyle/>
          <a:p>
            <a:r>
              <a:rPr lang="en-US" dirty="0" smtClean="0"/>
              <a:t>Most protocols are based on messages (e.g., query / response), so we need message framing.</a:t>
            </a:r>
          </a:p>
          <a:p>
            <a:r>
              <a:rPr lang="en-US" dirty="0" smtClean="0"/>
              <a:t>Solution A: Length Prefixing</a:t>
            </a:r>
          </a:p>
          <a:p>
            <a:pPr lvl="1"/>
            <a:r>
              <a:rPr lang="en-US" dirty="0" smtClean="0"/>
              <a:t>Specify length and </a:t>
            </a:r>
            <a:r>
              <a:rPr lang="en-US" dirty="0" err="1" smtClean="0"/>
              <a:t>endianness</a:t>
            </a:r>
            <a:r>
              <a:rPr lang="en-US" dirty="0" smtClean="0"/>
              <a:t> of length prefix.</a:t>
            </a:r>
          </a:p>
          <a:p>
            <a:pPr lvl="1"/>
            <a:r>
              <a:rPr lang="en-US" dirty="0" smtClean="0"/>
              <a:t>(May be hidden as a “message ID” if message lengths </a:t>
            </a:r>
            <a:r>
              <a:rPr lang="en-US" smtClean="0"/>
              <a:t>are known, </a:t>
            </a:r>
            <a:r>
              <a:rPr lang="en-US" dirty="0" smtClean="0"/>
              <a:t>and may be at a fixed offset instead of a prefix.)</a:t>
            </a:r>
          </a:p>
          <a:p>
            <a:r>
              <a:rPr lang="en-US" dirty="0" smtClean="0"/>
              <a:t>Solution B: Delimiters</a:t>
            </a:r>
          </a:p>
          <a:p>
            <a:pPr lvl="1"/>
            <a:r>
              <a:rPr lang="en-US" dirty="0" smtClean="0"/>
              <a:t>Escape sequences may be necessary.</a:t>
            </a:r>
          </a:p>
          <a:p>
            <a:pPr lvl="1"/>
            <a:r>
              <a:rPr lang="en-US" dirty="0" smtClean="0"/>
              <a:t>Requires flexible buffer scheme to receive efficiently.</a:t>
            </a:r>
          </a:p>
          <a:p>
            <a:r>
              <a:rPr lang="en-US" dirty="0" smtClean="0"/>
              <a:t>Both solutions must consider </a:t>
            </a:r>
            <a:r>
              <a:rPr lang="en-US" dirty="0" err="1" smtClean="0"/>
              <a:t>DoS</a:t>
            </a:r>
            <a:r>
              <a:rPr lang="en-US" dirty="0" smtClean="0"/>
              <a:t> protection.</a:t>
            </a:r>
          </a:p>
          <a:p>
            <a:endParaRPr lang="en-US" dirty="0"/>
          </a:p>
        </p:txBody>
      </p:sp>
      <p:sp>
        <p:nvSpPr>
          <p:cNvPr id="4"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Keepalives</a:t>
            </a:r>
            <a:endParaRPr lang="en-US" dirty="0"/>
          </a:p>
        </p:txBody>
      </p:sp>
      <p:sp>
        <p:nvSpPr>
          <p:cNvPr id="3" name="Content Placeholder 2"/>
          <p:cNvSpPr>
            <a:spLocks noGrp="1"/>
          </p:cNvSpPr>
          <p:nvPr>
            <p:ph idx="1"/>
          </p:nvPr>
        </p:nvSpPr>
        <p:spPr/>
        <p:txBody>
          <a:bodyPr>
            <a:normAutofit lnSpcReduction="10000"/>
          </a:bodyPr>
          <a:lstStyle/>
          <a:p>
            <a:r>
              <a:rPr lang="en-US" dirty="0" smtClean="0"/>
              <a:t>TCP does </a:t>
            </a:r>
            <a:r>
              <a:rPr lang="en-US" i="1" dirty="0" smtClean="0"/>
              <a:t>not</a:t>
            </a:r>
            <a:r>
              <a:rPr lang="en-US" dirty="0" smtClean="0"/>
              <a:t> provide detection of dropped connections. It is an idle protocol.</a:t>
            </a:r>
          </a:p>
          <a:p>
            <a:r>
              <a:rPr lang="en-US" dirty="0" smtClean="0"/>
              <a:t>TCP will detect a dropped connection if data is sent. The receiving side will not get a notification; this results in a </a:t>
            </a:r>
            <a:r>
              <a:rPr lang="en-US" i="1" dirty="0" smtClean="0"/>
              <a:t>half-open connection</a:t>
            </a:r>
            <a:r>
              <a:rPr lang="en-US" dirty="0" smtClean="0"/>
              <a:t>.</a:t>
            </a:r>
          </a:p>
          <a:p>
            <a:r>
              <a:rPr lang="en-US" dirty="0" smtClean="0"/>
              <a:t>Causes: router/computer crash, wireless lost.</a:t>
            </a:r>
          </a:p>
          <a:p>
            <a:r>
              <a:rPr lang="en-US" dirty="0" smtClean="0"/>
              <a:t>Wrong solutions: ping or a second connection.</a:t>
            </a:r>
          </a:p>
          <a:p>
            <a:r>
              <a:rPr lang="en-US" dirty="0" smtClean="0"/>
              <a:t>Correct solutions: a timer sending an empty message frame or actual </a:t>
            </a:r>
            <a:r>
              <a:rPr lang="en-US" dirty="0" err="1" smtClean="0"/>
              <a:t>keepalive</a:t>
            </a:r>
            <a:r>
              <a:rPr lang="en-US" dirty="0" smtClean="0"/>
              <a:t> message. Or TCP option.</a:t>
            </a:r>
          </a:p>
          <a:p>
            <a:r>
              <a:rPr lang="en-US" dirty="0" err="1" smtClean="0"/>
              <a:t>Keepalives</a:t>
            </a:r>
            <a:r>
              <a:rPr lang="en-US" dirty="0" smtClean="0"/>
              <a:t> must be done on both sides unless polling.</a:t>
            </a:r>
          </a:p>
          <a:p>
            <a:endParaRPr lang="en-US" dirty="0" smtClean="0"/>
          </a:p>
          <a:p>
            <a:endParaRPr lang="en-US" dirty="0" smtClean="0"/>
          </a:p>
          <a:p>
            <a:endParaRPr lang="en-US" dirty="0"/>
          </a:p>
        </p:txBody>
      </p:sp>
      <p:sp>
        <p:nvSpPr>
          <p:cNvPr id="4"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Notes</a:t>
            </a:r>
            <a:endParaRPr lang="en-US" dirty="0"/>
          </a:p>
        </p:txBody>
      </p:sp>
      <p:sp>
        <p:nvSpPr>
          <p:cNvPr id="3" name="Content Placeholder 2"/>
          <p:cNvSpPr>
            <a:spLocks noGrp="1"/>
          </p:cNvSpPr>
          <p:nvPr>
            <p:ph idx="1"/>
          </p:nvPr>
        </p:nvSpPr>
        <p:spPr/>
        <p:txBody>
          <a:bodyPr>
            <a:normAutofit/>
          </a:bodyPr>
          <a:lstStyle/>
          <a:p>
            <a:r>
              <a:rPr lang="en-US" dirty="0" smtClean="0"/>
              <a:t>Put plenty of good examples in the protocol specification document to reduce ambiguity.</a:t>
            </a:r>
          </a:p>
          <a:p>
            <a:r>
              <a:rPr lang="en-US" dirty="0" smtClean="0"/>
              <a:t>Implementation:</a:t>
            </a:r>
          </a:p>
          <a:p>
            <a:pPr lvl="1"/>
            <a:r>
              <a:rPr lang="en-US" dirty="0" smtClean="0"/>
              <a:t>There is nothing more important than logging.</a:t>
            </a:r>
          </a:p>
          <a:p>
            <a:pPr lvl="2"/>
            <a:r>
              <a:rPr lang="en-US" dirty="0" smtClean="0"/>
              <a:t>Have a full tracing system that can be turned on at runtime on production machines. You’ll need it.</a:t>
            </a:r>
          </a:p>
          <a:p>
            <a:pPr lvl="2"/>
            <a:r>
              <a:rPr lang="en-US" dirty="0" smtClean="0"/>
              <a:t>Dump every byte received and sent, as well as its interpretation.</a:t>
            </a:r>
          </a:p>
          <a:p>
            <a:pPr lvl="1"/>
            <a:r>
              <a:rPr lang="en-US" dirty="0" smtClean="0"/>
              <a:t>When in doubt, error out. Connections can always be re-established.</a:t>
            </a:r>
          </a:p>
        </p:txBody>
      </p:sp>
      <p:sp>
        <p:nvSpPr>
          <p:cNvPr id="4"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over TCP/IP</a:t>
            </a:r>
            <a:endParaRPr lang="en-US" dirty="0"/>
          </a:p>
        </p:txBody>
      </p:sp>
      <p:sp>
        <p:nvSpPr>
          <p:cNvPr id="3" name="Content Placeholder 2"/>
          <p:cNvSpPr>
            <a:spLocks noGrp="1"/>
          </p:cNvSpPr>
          <p:nvPr>
            <p:ph idx="1"/>
          </p:nvPr>
        </p:nvSpPr>
        <p:spPr/>
        <p:txBody>
          <a:bodyPr>
            <a:normAutofit lnSpcReduction="10000"/>
          </a:bodyPr>
          <a:lstStyle/>
          <a:p>
            <a:r>
              <a:rPr lang="en-US" dirty="0" smtClean="0"/>
              <a:t>Be familiar with the XML standard: </a:t>
            </a:r>
            <a:r>
              <a:rPr lang="en-US" dirty="0" smtClean="0">
                <a:latin typeface="+mj-lt"/>
              </a:rPr>
              <a:t>www.w3.org</a:t>
            </a:r>
            <a:r>
              <a:rPr lang="en-US" dirty="0" smtClean="0"/>
              <a:t>.</a:t>
            </a:r>
          </a:p>
          <a:p>
            <a:r>
              <a:rPr lang="en-US" dirty="0" smtClean="0"/>
              <a:t>Most protocols don’t use: entities (except for escaping), processing instructions, XSDs/DTDs, namespaces; some don’t use text (just elements and attributes).</a:t>
            </a:r>
          </a:p>
          <a:p>
            <a:r>
              <a:rPr lang="en-US" dirty="0" smtClean="0"/>
              <a:t>Message framing is highly recommended.</a:t>
            </a:r>
          </a:p>
          <a:p>
            <a:r>
              <a:rPr lang="en-US" dirty="0" err="1" smtClean="0"/>
              <a:t>Keepalives</a:t>
            </a:r>
            <a:r>
              <a:rPr lang="en-US" dirty="0" smtClean="0"/>
              <a:t> are required, as any other protocol.</a:t>
            </a:r>
          </a:p>
          <a:p>
            <a:r>
              <a:rPr lang="en-US" dirty="0" smtClean="0"/>
              <a:t>Protocol versioning is highly recommended. XSDs/DTDs may interfere with compatibility.</a:t>
            </a:r>
          </a:p>
          <a:p>
            <a:pPr lvl="1"/>
            <a:r>
              <a:rPr lang="en-US" dirty="0" smtClean="0"/>
              <a:t>A common rule: ignore unknown elements and attributes, instead of treating them as errors.</a:t>
            </a:r>
            <a:endParaRPr lang="en-US" dirty="0"/>
          </a:p>
        </p:txBody>
      </p:sp>
      <p:sp>
        <p:nvSpPr>
          <p:cNvPr id="4"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over TCP/IP – Encoding</a:t>
            </a:r>
            <a:endParaRPr lang="en-US" dirty="0"/>
          </a:p>
        </p:txBody>
      </p:sp>
      <p:sp>
        <p:nvSpPr>
          <p:cNvPr id="3" name="Content Placeholder 2"/>
          <p:cNvSpPr>
            <a:spLocks noGrp="1"/>
          </p:cNvSpPr>
          <p:nvPr>
            <p:ph idx="1"/>
          </p:nvPr>
        </p:nvSpPr>
        <p:spPr/>
        <p:txBody>
          <a:bodyPr/>
          <a:lstStyle/>
          <a:p>
            <a:r>
              <a:rPr lang="en-US" dirty="0" smtClean="0"/>
              <a:t>Each message becomes an XML document.</a:t>
            </a:r>
          </a:p>
          <a:p>
            <a:r>
              <a:rPr lang="en-US" dirty="0" smtClean="0"/>
              <a:t>XML documents are sequences of Unicode characters; TCP works on sequences (streams) of bytes. The Encoding is what translates one to the other.</a:t>
            </a:r>
          </a:p>
          <a:p>
            <a:r>
              <a:rPr lang="en-US" dirty="0" smtClean="0"/>
              <a:t>Three encoding decisions:</a:t>
            </a:r>
          </a:p>
          <a:p>
            <a:pPr lvl="1"/>
            <a:r>
              <a:rPr lang="en-US" dirty="0" smtClean="0"/>
              <a:t>Encoding to use: specify or auto-detect.</a:t>
            </a:r>
          </a:p>
          <a:p>
            <a:pPr lvl="1"/>
            <a:r>
              <a:rPr lang="en-US" dirty="0" smtClean="0"/>
              <a:t>Byte Order Mark: required by </a:t>
            </a:r>
            <a:r>
              <a:rPr lang="en-US" dirty="0" smtClean="0">
                <a:latin typeface="+mj-lt"/>
              </a:rPr>
              <a:t>UTF-16</a:t>
            </a:r>
            <a:r>
              <a:rPr lang="en-US" dirty="0" smtClean="0"/>
              <a:t>; optional for </a:t>
            </a:r>
            <a:r>
              <a:rPr lang="en-US" dirty="0" smtClean="0">
                <a:latin typeface="+mj-lt"/>
              </a:rPr>
              <a:t>UTF-8</a:t>
            </a:r>
            <a:r>
              <a:rPr lang="en-US" dirty="0" smtClean="0"/>
              <a:t>.</a:t>
            </a:r>
          </a:p>
          <a:p>
            <a:pPr lvl="1"/>
            <a:r>
              <a:rPr lang="en-US" dirty="0" smtClean="0"/>
              <a:t>XML Prolog. May cause problems if encoding attribute is included (it’s easy to get wrong).</a:t>
            </a:r>
          </a:p>
          <a:p>
            <a:r>
              <a:rPr lang="en-US" dirty="0" smtClean="0"/>
              <a:t>Do not perform an intermediate conversion to string.</a:t>
            </a:r>
          </a:p>
        </p:txBody>
      </p:sp>
      <p:sp>
        <p:nvSpPr>
          <p:cNvPr id="4"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 over TCP/IP – Pipeline</a:t>
            </a:r>
            <a:endParaRPr lang="en-US" dirty="0"/>
          </a:p>
        </p:txBody>
      </p:sp>
      <p:sp>
        <p:nvSpPr>
          <p:cNvPr id="4" name="Oval 3"/>
          <p:cNvSpPr/>
          <p:nvPr/>
        </p:nvSpPr>
        <p:spPr>
          <a:xfrm>
            <a:off x="533400" y="2971800"/>
            <a:ext cx="1219200" cy="6858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Socket</a:t>
            </a:r>
            <a:endParaRPr lang="en-US" dirty="0"/>
          </a:p>
        </p:txBody>
      </p:sp>
      <p:sp>
        <p:nvSpPr>
          <p:cNvPr id="5" name="Right Arrow 4"/>
          <p:cNvSpPr/>
          <p:nvPr/>
        </p:nvSpPr>
        <p:spPr>
          <a:xfrm>
            <a:off x="1752600" y="3048000"/>
            <a:ext cx="1600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Byte Stream</a:t>
            </a:r>
          </a:p>
        </p:txBody>
      </p:sp>
      <p:sp>
        <p:nvSpPr>
          <p:cNvPr id="6" name="Rectangle 5"/>
          <p:cNvSpPr/>
          <p:nvPr/>
        </p:nvSpPr>
        <p:spPr>
          <a:xfrm>
            <a:off x="3352800" y="2895600"/>
            <a:ext cx="11430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Message Framer</a:t>
            </a:r>
          </a:p>
        </p:txBody>
      </p:sp>
      <p:grpSp>
        <p:nvGrpSpPr>
          <p:cNvPr id="31" name="Group 30"/>
          <p:cNvGrpSpPr/>
          <p:nvPr/>
        </p:nvGrpSpPr>
        <p:grpSpPr>
          <a:xfrm>
            <a:off x="304800" y="4114800"/>
            <a:ext cx="7467600" cy="2057400"/>
            <a:chOff x="304800" y="3733800"/>
            <a:chExt cx="7467600" cy="2057400"/>
          </a:xfrm>
        </p:grpSpPr>
        <p:sp>
          <p:nvSpPr>
            <p:cNvPr id="10" name="Rectangle 9"/>
            <p:cNvSpPr/>
            <p:nvPr/>
          </p:nvSpPr>
          <p:spPr>
            <a:xfrm>
              <a:off x="3505200" y="4343400"/>
              <a:ext cx="990600" cy="7589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Parser</a:t>
              </a:r>
              <a:endParaRPr lang="en-US" dirty="0"/>
            </a:p>
          </p:txBody>
        </p:sp>
        <p:sp>
          <p:nvSpPr>
            <p:cNvPr id="15" name="Rectangle 14"/>
            <p:cNvSpPr/>
            <p:nvPr/>
          </p:nvSpPr>
          <p:spPr>
            <a:xfrm>
              <a:off x="533400" y="4343400"/>
              <a:ext cx="11430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Encoding</a:t>
              </a:r>
              <a:endParaRPr lang="en-US" dirty="0"/>
            </a:p>
          </p:txBody>
        </p:sp>
        <p:sp>
          <p:nvSpPr>
            <p:cNvPr id="16" name="Right Arrow 15"/>
            <p:cNvSpPr/>
            <p:nvPr/>
          </p:nvSpPr>
          <p:spPr>
            <a:xfrm>
              <a:off x="1676400" y="4495800"/>
              <a:ext cx="1828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Unicode Chars</a:t>
              </a:r>
              <a:endParaRPr lang="en-US" dirty="0"/>
            </a:p>
          </p:txBody>
        </p:sp>
        <p:sp>
          <p:nvSpPr>
            <p:cNvPr id="17" name="Right Arrow 16"/>
            <p:cNvSpPr/>
            <p:nvPr/>
          </p:nvSpPr>
          <p:spPr>
            <a:xfrm>
              <a:off x="4495800" y="4495800"/>
              <a:ext cx="1371600" cy="530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XML</a:t>
              </a:r>
              <a:endParaRPr lang="en-US" dirty="0"/>
            </a:p>
          </p:txBody>
        </p:sp>
        <p:sp>
          <p:nvSpPr>
            <p:cNvPr id="21" name="Oval 20"/>
            <p:cNvSpPr/>
            <p:nvPr/>
          </p:nvSpPr>
          <p:spPr>
            <a:xfrm>
              <a:off x="5867400" y="4419600"/>
              <a:ext cx="1905000" cy="6858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Application</a:t>
              </a:r>
              <a:endParaRPr lang="en-US" dirty="0"/>
            </a:p>
          </p:txBody>
        </p:sp>
        <p:sp>
          <p:nvSpPr>
            <p:cNvPr id="26" name="Rounded Rectangle 25"/>
            <p:cNvSpPr/>
            <p:nvPr/>
          </p:nvSpPr>
          <p:spPr>
            <a:xfrm>
              <a:off x="304800" y="3733800"/>
              <a:ext cx="42672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accent1"/>
                  </a:solidFill>
                </a:rPr>
                <a:t>(Combine if possible)</a:t>
              </a:r>
            </a:p>
          </p:txBody>
        </p:sp>
      </p:grpSp>
      <p:sp>
        <p:nvSpPr>
          <p:cNvPr id="30" name="Title 1"/>
          <p:cNvSpPr txBox="1">
            <a:spLocks/>
          </p:cNvSpPr>
          <p:nvPr/>
        </p:nvSpPr>
        <p:spPr>
          <a:xfrm>
            <a:off x="457200" y="2057400"/>
            <a:ext cx="8229600" cy="457200"/>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2"/>
                </a:solidFill>
                <a:effectLst/>
                <a:uLnTx/>
                <a:uFillTx/>
                <a:ea typeface="+mj-ea"/>
                <a:cs typeface="+mj-cs"/>
              </a:rPr>
              <a:t>Data Handling Overview</a:t>
            </a:r>
            <a:endParaRPr kumimoji="0" lang="en-US" sz="2400" b="0" i="0" u="none" strike="noStrike" kern="1200" cap="none" spc="0" normalizeH="0" baseline="0" noProof="0" dirty="0">
              <a:ln>
                <a:noFill/>
              </a:ln>
              <a:solidFill>
                <a:schemeClr val="tx2"/>
              </a:solidFill>
              <a:effectLst/>
              <a:uLnTx/>
              <a:uFillTx/>
              <a:ea typeface="+mj-ea"/>
              <a:cs typeface="+mj-cs"/>
            </a:endParaRPr>
          </a:p>
        </p:txBody>
      </p:sp>
      <p:sp>
        <p:nvSpPr>
          <p:cNvPr id="33"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4" name="Vertical Scroll 33"/>
          <p:cNvSpPr/>
          <p:nvPr/>
        </p:nvSpPr>
        <p:spPr>
          <a:xfrm>
            <a:off x="2133600" y="2743200"/>
            <a:ext cx="685800" cy="381000"/>
          </a:xfrm>
          <a:prstGeom prst="vertic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Log</a:t>
            </a:r>
            <a:endParaRPr lang="en-US" dirty="0"/>
          </a:p>
        </p:txBody>
      </p:sp>
      <p:sp>
        <p:nvSpPr>
          <p:cNvPr id="35" name="Vertical Scroll 34"/>
          <p:cNvSpPr/>
          <p:nvPr/>
        </p:nvSpPr>
        <p:spPr>
          <a:xfrm>
            <a:off x="4724400" y="4572000"/>
            <a:ext cx="685800" cy="381000"/>
          </a:xfrm>
          <a:prstGeom prst="vertic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Log</a:t>
            </a:r>
            <a:endParaRPr lang="en-US" dirty="0"/>
          </a:p>
        </p:txBody>
      </p:sp>
      <p:sp>
        <p:nvSpPr>
          <p:cNvPr id="20" name="Left Arrow 19"/>
          <p:cNvSpPr/>
          <p:nvPr/>
        </p:nvSpPr>
        <p:spPr>
          <a:xfrm rot="19602282">
            <a:off x="1516609" y="3922008"/>
            <a:ext cx="1955663" cy="533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Byte Array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over TCP/IP – Messages</a:t>
            </a:r>
            <a:endParaRPr lang="en-US" dirty="0"/>
          </a:p>
        </p:txBody>
      </p:sp>
      <p:sp>
        <p:nvSpPr>
          <p:cNvPr id="3" name="Content Placeholder 2"/>
          <p:cNvSpPr>
            <a:spLocks noGrp="1"/>
          </p:cNvSpPr>
          <p:nvPr>
            <p:ph idx="1"/>
          </p:nvPr>
        </p:nvSpPr>
        <p:spPr/>
        <p:txBody>
          <a:bodyPr>
            <a:normAutofit fontScale="92500"/>
          </a:bodyPr>
          <a:lstStyle/>
          <a:p>
            <a:r>
              <a:rPr lang="en-US" dirty="0" smtClean="0"/>
              <a:t>For each element, be sure to include:</a:t>
            </a:r>
          </a:p>
          <a:p>
            <a:pPr lvl="1"/>
            <a:r>
              <a:rPr lang="en-US" dirty="0" smtClean="0"/>
              <a:t>When the message is meaningful (e.g., a "Response" should only be sent in response to a "Request").</a:t>
            </a:r>
          </a:p>
          <a:p>
            <a:pPr lvl="1"/>
            <a:r>
              <a:rPr lang="en-US" dirty="0" smtClean="0"/>
              <a:t>Which attributes and elements are required and which are optional. This includes complex relations (e.g., a "Log" element must contain at least one "Message" element and exactly one "Source" element). Be sure to use terms with specific definitions ("at least one", "exactly one", etc).</a:t>
            </a:r>
          </a:p>
          <a:p>
            <a:r>
              <a:rPr lang="en-US" dirty="0" smtClean="0"/>
              <a:t>Document the format of any non-string data such as dates, </a:t>
            </a:r>
            <a:r>
              <a:rPr lang="en-US" dirty="0" err="1" smtClean="0"/>
              <a:t>booleans</a:t>
            </a:r>
            <a:r>
              <a:rPr lang="en-US" dirty="0" smtClean="0"/>
              <a:t>, and integers.</a:t>
            </a:r>
          </a:p>
          <a:p>
            <a:r>
              <a:rPr lang="en-US" dirty="0" smtClean="0"/>
              <a:t>Messages are data and commands, not behavior.</a:t>
            </a:r>
          </a:p>
        </p:txBody>
      </p:sp>
      <p:sp>
        <p:nvSpPr>
          <p:cNvPr id="4"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over TCP/IP – Naming</a:t>
            </a:r>
            <a:endParaRPr lang="en-US" dirty="0"/>
          </a:p>
        </p:txBody>
      </p:sp>
      <p:sp>
        <p:nvSpPr>
          <p:cNvPr id="3" name="Content Placeholder 2"/>
          <p:cNvSpPr>
            <a:spLocks noGrp="1"/>
          </p:cNvSpPr>
          <p:nvPr>
            <p:ph idx="1"/>
          </p:nvPr>
        </p:nvSpPr>
        <p:spPr/>
        <p:txBody>
          <a:bodyPr>
            <a:normAutofit/>
          </a:bodyPr>
          <a:lstStyle/>
          <a:p>
            <a:r>
              <a:rPr lang="en-US" dirty="0" smtClean="0"/>
              <a:t>Use </a:t>
            </a:r>
            <a:r>
              <a:rPr lang="en-US" dirty="0" err="1" smtClean="0"/>
              <a:t>PascalCasing</a:t>
            </a:r>
            <a:r>
              <a:rPr lang="en-US" dirty="0" smtClean="0"/>
              <a:t> for element/attribute names.</a:t>
            </a:r>
          </a:p>
          <a:p>
            <a:r>
              <a:rPr lang="en-US" dirty="0" smtClean="0"/>
              <a:t>Two-letter acronyms are in all caps: </a:t>
            </a:r>
            <a:r>
              <a:rPr lang="en-US" dirty="0" smtClean="0">
                <a:solidFill>
                  <a:schemeClr val="accent2"/>
                </a:solidFill>
              </a:rPr>
              <a:t>IO</a:t>
            </a:r>
            <a:r>
              <a:rPr lang="en-US" dirty="0" smtClean="0"/>
              <a:t>; compound words are treated as a single word: </a:t>
            </a:r>
            <a:r>
              <a:rPr lang="en-US" dirty="0" smtClean="0">
                <a:solidFill>
                  <a:schemeClr val="accent2"/>
                </a:solidFill>
              </a:rPr>
              <a:t>Lifetime</a:t>
            </a:r>
            <a:r>
              <a:rPr lang="en-US" dirty="0" smtClean="0"/>
              <a:t>.</a:t>
            </a:r>
          </a:p>
          <a:p>
            <a:r>
              <a:rPr lang="en-US" dirty="0" smtClean="0"/>
              <a:t>Avoid abbreviations, except </a:t>
            </a:r>
            <a:r>
              <a:rPr lang="en-US" dirty="0" smtClean="0">
                <a:solidFill>
                  <a:schemeClr val="accent2"/>
                </a:solidFill>
              </a:rPr>
              <a:t>Id</a:t>
            </a:r>
            <a:r>
              <a:rPr lang="en-US" dirty="0" smtClean="0"/>
              <a:t> and </a:t>
            </a:r>
            <a:r>
              <a:rPr lang="en-US" dirty="0" smtClean="0">
                <a:solidFill>
                  <a:schemeClr val="accent2"/>
                </a:solidFill>
              </a:rPr>
              <a:t>Ok</a:t>
            </a:r>
            <a:r>
              <a:rPr lang="en-US" dirty="0" smtClean="0"/>
              <a:t>.</a:t>
            </a:r>
          </a:p>
          <a:p>
            <a:r>
              <a:rPr lang="en-US" dirty="0" smtClean="0"/>
              <a:t>Avoid language keywords: </a:t>
            </a:r>
            <a:r>
              <a:rPr lang="en-US" dirty="0" smtClean="0">
                <a:solidFill>
                  <a:schemeClr val="accent2"/>
                </a:solidFill>
              </a:rPr>
              <a:t>Event</a:t>
            </a:r>
            <a:r>
              <a:rPr lang="en-US" dirty="0" smtClean="0"/>
              <a:t>.</a:t>
            </a:r>
          </a:p>
          <a:p>
            <a:r>
              <a:rPr lang="en-US" dirty="0" smtClean="0"/>
              <a:t>Prefer readability: </a:t>
            </a:r>
            <a:r>
              <a:rPr lang="en-US" dirty="0" err="1" smtClean="0">
                <a:solidFill>
                  <a:schemeClr val="accent2"/>
                </a:solidFill>
              </a:rPr>
              <a:t>MessageType</a:t>
            </a:r>
            <a:r>
              <a:rPr lang="en-US" dirty="0" smtClean="0"/>
              <a:t>, not </a:t>
            </a:r>
            <a:r>
              <a:rPr lang="en-US" dirty="0" err="1" smtClean="0">
                <a:solidFill>
                  <a:schemeClr val="accent2"/>
                </a:solidFill>
              </a:rPr>
              <a:t>TypeOfMessage</a:t>
            </a:r>
            <a:r>
              <a:rPr lang="en-US" dirty="0" smtClean="0"/>
              <a:t>.</a:t>
            </a:r>
          </a:p>
          <a:p>
            <a:r>
              <a:rPr lang="en-US" dirty="0" smtClean="0"/>
              <a:t>Avoid “magic values”.</a:t>
            </a:r>
          </a:p>
          <a:p>
            <a:r>
              <a:rPr lang="en-US" dirty="0" smtClean="0"/>
              <a:t>Attributes vs. child elements – be consistent.</a:t>
            </a:r>
          </a:p>
        </p:txBody>
      </p:sp>
      <p:sp>
        <p:nvSpPr>
          <p:cNvPr id="4"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class - </a:t>
            </a:r>
            <a:r>
              <a:rPr lang="en-US" dirty="0" err="1" smtClean="0"/>
              <a:t>Asynchronicity</a:t>
            </a:r>
            <a:endParaRPr lang="en-US" dirty="0"/>
          </a:p>
        </p:txBody>
      </p:sp>
      <p:sp>
        <p:nvSpPr>
          <p:cNvPr id="3" name="Content Placeholder 2"/>
          <p:cNvSpPr>
            <a:spLocks noGrp="1"/>
          </p:cNvSpPr>
          <p:nvPr>
            <p:ph idx="1"/>
          </p:nvPr>
        </p:nvSpPr>
        <p:spPr/>
        <p:txBody>
          <a:bodyPr>
            <a:normAutofit/>
          </a:bodyPr>
          <a:lstStyle/>
          <a:p>
            <a:r>
              <a:rPr lang="en-US" dirty="0" smtClean="0"/>
              <a:t>Socket API three times over (synchronous, Begin/End </a:t>
            </a:r>
            <a:r>
              <a:rPr lang="en-US" dirty="0" err="1" smtClean="0"/>
              <a:t>async</a:t>
            </a:r>
            <a:r>
              <a:rPr lang="en-US" dirty="0" smtClean="0"/>
              <a:t>, and </a:t>
            </a:r>
            <a:r>
              <a:rPr lang="en-US" dirty="0" err="1" smtClean="0"/>
              <a:t>SocketAsyncEventArgs</a:t>
            </a:r>
            <a:r>
              <a:rPr lang="en-US" dirty="0" smtClean="0"/>
              <a:t> </a:t>
            </a:r>
            <a:r>
              <a:rPr lang="en-US" dirty="0" err="1" smtClean="0"/>
              <a:t>async</a:t>
            </a:r>
            <a:r>
              <a:rPr lang="en-US" dirty="0" smtClean="0"/>
              <a:t>).</a:t>
            </a:r>
          </a:p>
          <a:p>
            <a:pPr lvl="1"/>
            <a:r>
              <a:rPr lang="en-US" dirty="0" smtClean="0"/>
              <a:t>void Disconnect(</a:t>
            </a:r>
            <a:r>
              <a:rPr lang="en-US" dirty="0" err="1" smtClean="0"/>
              <a:t>bool</a:t>
            </a:r>
            <a:r>
              <a:rPr lang="en-US" dirty="0" smtClean="0"/>
              <a:t>);</a:t>
            </a:r>
          </a:p>
          <a:p>
            <a:pPr lvl="1"/>
            <a:r>
              <a:rPr lang="en-US" dirty="0" err="1" smtClean="0"/>
              <a:t>IAsyncResult</a:t>
            </a:r>
            <a:r>
              <a:rPr lang="en-US" dirty="0" smtClean="0"/>
              <a:t> </a:t>
            </a:r>
            <a:r>
              <a:rPr lang="en-US" dirty="0" err="1" smtClean="0"/>
              <a:t>BeginDisconnect</a:t>
            </a:r>
            <a:r>
              <a:rPr lang="en-US" dirty="0" smtClean="0"/>
              <a:t>(</a:t>
            </a:r>
            <a:r>
              <a:rPr lang="en-US" dirty="0" err="1" smtClean="0"/>
              <a:t>bool</a:t>
            </a:r>
            <a:r>
              <a:rPr lang="en-US" dirty="0" smtClean="0"/>
              <a:t>, </a:t>
            </a:r>
            <a:r>
              <a:rPr lang="en-US" dirty="0" err="1" smtClean="0"/>
              <a:t>AsyncCallback</a:t>
            </a:r>
            <a:r>
              <a:rPr lang="en-US" dirty="0" smtClean="0"/>
              <a:t>, object);</a:t>
            </a:r>
            <a:br>
              <a:rPr lang="en-US" dirty="0" smtClean="0"/>
            </a:br>
            <a:r>
              <a:rPr lang="en-US" dirty="0" smtClean="0"/>
              <a:t>void </a:t>
            </a:r>
            <a:r>
              <a:rPr lang="en-US" dirty="0" err="1" smtClean="0"/>
              <a:t>EndDisconnect</a:t>
            </a:r>
            <a:r>
              <a:rPr lang="en-US" dirty="0" smtClean="0"/>
              <a:t>(</a:t>
            </a:r>
            <a:r>
              <a:rPr lang="en-US" dirty="0" err="1" smtClean="0"/>
              <a:t>IAsyncResult</a:t>
            </a:r>
            <a:r>
              <a:rPr lang="en-US" dirty="0" smtClean="0"/>
              <a:t>);</a:t>
            </a:r>
          </a:p>
          <a:p>
            <a:pPr lvl="1"/>
            <a:r>
              <a:rPr lang="en-US" dirty="0" err="1" smtClean="0"/>
              <a:t>bool</a:t>
            </a:r>
            <a:r>
              <a:rPr lang="en-US" dirty="0" smtClean="0"/>
              <a:t> </a:t>
            </a:r>
            <a:r>
              <a:rPr lang="en-US" dirty="0" err="1" smtClean="0"/>
              <a:t>DisconnectAsync</a:t>
            </a:r>
            <a:r>
              <a:rPr lang="en-US" dirty="0" smtClean="0"/>
              <a:t>(</a:t>
            </a:r>
            <a:r>
              <a:rPr lang="en-US" dirty="0" err="1" smtClean="0"/>
              <a:t>SocketAsyncEventArgs</a:t>
            </a:r>
            <a:r>
              <a:rPr lang="en-US" dirty="0" smtClean="0"/>
              <a:t>);</a:t>
            </a:r>
          </a:p>
          <a:p>
            <a:r>
              <a:rPr lang="en-US" dirty="0" smtClean="0"/>
              <a:t>*</a:t>
            </a:r>
            <a:r>
              <a:rPr lang="en-US" dirty="0" err="1" smtClean="0"/>
              <a:t>Async</a:t>
            </a:r>
            <a:r>
              <a:rPr lang="en-US" dirty="0" smtClean="0"/>
              <a:t> methods are just  a more efficient form of Begin/End, </a:t>
            </a:r>
            <a:r>
              <a:rPr lang="en-US" i="1" dirty="0" smtClean="0"/>
              <a:t>not</a:t>
            </a:r>
            <a:r>
              <a:rPr lang="en-US" dirty="0" smtClean="0"/>
              <a:t> the event-based asynchronous pattern.</a:t>
            </a:r>
          </a:p>
          <a:p>
            <a:r>
              <a:rPr lang="en-US" dirty="0" smtClean="0"/>
              <a:t>Do not use synchronous methods.</a:t>
            </a:r>
            <a:endParaRPr lang="en-US" dirty="0" smtClean="0"/>
          </a:p>
        </p:txBody>
      </p:sp>
      <p:sp>
        <p:nvSpPr>
          <p:cNvPr id="4"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class - Operations</a:t>
            </a:r>
            <a:endParaRPr lang="en-US" dirty="0"/>
          </a:p>
        </p:txBody>
      </p:sp>
      <p:sp>
        <p:nvSpPr>
          <p:cNvPr id="3" name="Content Placeholder 2"/>
          <p:cNvSpPr>
            <a:spLocks noGrp="1"/>
          </p:cNvSpPr>
          <p:nvPr>
            <p:ph idx="1"/>
          </p:nvPr>
        </p:nvSpPr>
        <p:spPr>
          <a:xfrm>
            <a:off x="457200" y="1935480"/>
            <a:ext cx="3810000" cy="1493520"/>
          </a:xfrm>
          <a:ln>
            <a:solidFill>
              <a:schemeClr val="accent1"/>
            </a:solidFill>
          </a:ln>
        </p:spPr>
        <p:txBody>
          <a:bodyPr>
            <a:normAutofit/>
          </a:bodyPr>
          <a:lstStyle/>
          <a:p>
            <a:r>
              <a:rPr lang="en-US" dirty="0" smtClean="0"/>
              <a:t>Bind (sync)</a:t>
            </a:r>
          </a:p>
          <a:p>
            <a:r>
              <a:rPr lang="en-US" dirty="0" smtClean="0"/>
              <a:t>Listen (sync)</a:t>
            </a:r>
          </a:p>
          <a:p>
            <a:r>
              <a:rPr lang="en-US" dirty="0" smtClean="0"/>
              <a:t>Accept</a:t>
            </a:r>
          </a:p>
        </p:txBody>
      </p:sp>
      <p:sp>
        <p:nvSpPr>
          <p:cNvPr id="4"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800600" y="1938528"/>
            <a:ext cx="3886200" cy="1490472"/>
          </a:xfrm>
          <a:prstGeom prst="rect">
            <a:avLst/>
          </a:prstGeom>
          <a:ln>
            <a:solidFill>
              <a:schemeClr val="accent1"/>
            </a:solidFill>
          </a:ln>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Connect</a:t>
            </a:r>
          </a:p>
        </p:txBody>
      </p:sp>
      <p:sp>
        <p:nvSpPr>
          <p:cNvPr id="6" name="Content Placeholder 2"/>
          <p:cNvSpPr txBox="1">
            <a:spLocks/>
          </p:cNvSpPr>
          <p:nvPr/>
        </p:nvSpPr>
        <p:spPr>
          <a:xfrm>
            <a:off x="457200" y="3810000"/>
            <a:ext cx="8229600" cy="2438400"/>
          </a:xfrm>
          <a:prstGeom prst="rect">
            <a:avLst/>
          </a:prstGeom>
          <a:ln>
            <a:solidFill>
              <a:schemeClr val="accent1"/>
            </a:solidFill>
          </a:ln>
        </p:spPr>
        <p:txBody>
          <a:bodyPr vert="horz">
            <a:norm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Send</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smtClean="0"/>
              <a:t>Receive</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Disconnect</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smtClean="0"/>
              <a:t>Shutdown (sync)</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smtClean="0"/>
              <a:t>Close (sometimes sync; always acts sync)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is Stephen Cleary?</a:t>
            </a:r>
            <a:endParaRPr lang="en-US" dirty="0"/>
          </a:p>
        </p:txBody>
      </p:sp>
      <p:sp>
        <p:nvSpPr>
          <p:cNvPr id="3" name="Content Placeholder 2"/>
          <p:cNvSpPr>
            <a:spLocks noGrp="1"/>
          </p:cNvSpPr>
          <p:nvPr>
            <p:ph idx="1"/>
          </p:nvPr>
        </p:nvSpPr>
        <p:spPr/>
        <p:txBody>
          <a:bodyPr/>
          <a:lstStyle/>
          <a:p>
            <a:r>
              <a:rPr lang="en-US" dirty="0" smtClean="0"/>
              <a:t>Jervis B. Webb: AGVs, printing presses, hot backup systems, smart clients; many “bridge” devices to translate TCP/IP to/from serial or unusual networks.</a:t>
            </a:r>
          </a:p>
          <a:p>
            <a:r>
              <a:rPr lang="en-US" dirty="0" smtClean="0"/>
              <a:t>Salamander: Safety monitors for firemen (Delphi).</a:t>
            </a:r>
          </a:p>
          <a:p>
            <a:r>
              <a:rPr lang="en-US" dirty="0" err="1" smtClean="0"/>
              <a:t>Microline</a:t>
            </a:r>
            <a:r>
              <a:rPr lang="en-US" dirty="0" smtClean="0"/>
              <a:t>: Pipeline inspection tools (embedded).</a:t>
            </a:r>
          </a:p>
          <a:p>
            <a:r>
              <a:rPr lang="en-US" dirty="0" smtClean="0"/>
              <a:t>Clients: GM (auto assembly lines), Syracuse News (paper delivery), Estee Lauder, RR Donnelley (bottling), Ricoh (toner), BlueScope Steel. (all </a:t>
            </a:r>
            <a:r>
              <a:rPr lang="en-US" dirty="0" smtClean="0">
                <a:latin typeface="+mj-lt"/>
              </a:rPr>
              <a:t>24x7</a:t>
            </a:r>
            <a:r>
              <a:rPr lang="en-US" dirty="0" smtClean="0"/>
              <a:t>).</a:t>
            </a:r>
          </a:p>
        </p:txBody>
      </p:sp>
      <p:sp>
        <p:nvSpPr>
          <p:cNvPr id="4" name="Footer Placeholder 3"/>
          <p:cNvSpPr>
            <a:spLocks noGrp="1"/>
          </p:cNvSpPr>
          <p:nvPr>
            <p:ph type="ftr" sz="quarter" idx="4294967295"/>
          </p:nvPr>
        </p:nvSpPr>
        <p:spPr>
          <a:xfrm>
            <a:off x="2819400" y="6324600"/>
            <a:ext cx="6324600" cy="381000"/>
          </a:xfrm>
        </p:spPr>
        <p:txBody>
          <a:bodyPr/>
          <a:lstStyle/>
          <a:p>
            <a:r>
              <a:rPr lang="en-US" smtClean="0"/>
              <a:t>http://nitoprograms.blogspot.com</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Stephen Cleary</a:t>
            </a:r>
            <a:endParaRPr lang="en-US" dirty="0"/>
          </a:p>
        </p:txBody>
      </p:sp>
      <p:sp>
        <p:nvSpPr>
          <p:cNvPr id="4" name="Title 3"/>
          <p:cNvSpPr>
            <a:spLocks noGrp="1"/>
          </p:cNvSpPr>
          <p:nvPr>
            <p:ph type="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Sponsors</a:t>
            </a:r>
            <a:endParaRPr lang="en-US" dirty="0"/>
          </a:p>
        </p:txBody>
      </p:sp>
      <p:sp>
        <p:nvSpPr>
          <p:cNvPr id="3" name="Content Placeholder 2"/>
          <p:cNvSpPr>
            <a:spLocks noGrp="1"/>
          </p:cNvSpPr>
          <p:nvPr>
            <p:ph idx="1"/>
          </p:nvPr>
        </p:nvSpPr>
        <p:spPr/>
        <p:txBody>
          <a:bodyPr/>
          <a:lstStyle/>
          <a:p>
            <a:r>
              <a:rPr lang="en-US" dirty="0" smtClean="0"/>
              <a:t>Jesus Christ.</a:t>
            </a:r>
          </a:p>
          <a:p>
            <a:r>
              <a:rPr lang="en-US" dirty="0" smtClean="0"/>
              <a:t>Amanda and SD Cleary.</a:t>
            </a:r>
          </a:p>
        </p:txBody>
      </p:sp>
      <p:sp>
        <p:nvSpPr>
          <p:cNvPr id="4" name="Footer Placeholder 3"/>
          <p:cNvSpPr>
            <a:spLocks noGrp="1"/>
          </p:cNvSpPr>
          <p:nvPr>
            <p:ph type="ftr" sz="quarter" idx="4294967295"/>
          </p:nvPr>
        </p:nvSpPr>
        <p:spPr>
          <a:xfrm>
            <a:off x="2819400" y="6324600"/>
            <a:ext cx="6324600" cy="381000"/>
          </a:xfrm>
        </p:spPr>
        <p:txBody>
          <a:bodyPr/>
          <a:lstStyle/>
          <a:p>
            <a:r>
              <a:rPr lang="en-US" smtClean="0"/>
              <a:t>http://nitoprograms.blogspot.com</a:t>
            </a:r>
            <a:endParaRPr lang="en-US" dirty="0" smtClean="0"/>
          </a:p>
        </p:txBody>
      </p:sp>
      <p:pic>
        <p:nvPicPr>
          <p:cNvPr id="5" name="Picture 4" descr="P9020018 (2).jpg"/>
          <p:cNvPicPr>
            <a:picLocks noChangeAspect="1"/>
          </p:cNvPicPr>
          <p:nvPr/>
        </p:nvPicPr>
        <p:blipFill>
          <a:blip r:embed="rId3" cstate="print"/>
          <a:stretch>
            <a:fillRect/>
          </a:stretch>
        </p:blipFill>
        <p:spPr>
          <a:xfrm>
            <a:off x="2133600" y="2895600"/>
            <a:ext cx="5410200" cy="345825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an “Application Protocol”?</a:t>
            </a:r>
            <a:endParaRPr lang="en-US" dirty="0"/>
          </a:p>
        </p:txBody>
      </p:sp>
      <p:sp>
        <p:nvSpPr>
          <p:cNvPr id="3" name="Content Placeholder 2"/>
          <p:cNvSpPr>
            <a:spLocks noGrp="1"/>
          </p:cNvSpPr>
          <p:nvPr>
            <p:ph idx="1"/>
          </p:nvPr>
        </p:nvSpPr>
        <p:spPr/>
        <p:txBody>
          <a:bodyPr>
            <a:normAutofit/>
          </a:bodyPr>
          <a:lstStyle/>
          <a:p>
            <a:r>
              <a:rPr lang="en-US" dirty="0" smtClean="0"/>
              <a:t>An application protocol is all the communication </a:t>
            </a:r>
            <a:r>
              <a:rPr lang="en-US" i="1" dirty="0" smtClean="0"/>
              <a:t>above</a:t>
            </a:r>
            <a:r>
              <a:rPr lang="en-US" dirty="0" smtClean="0"/>
              <a:t> the TCP/IP layer.</a:t>
            </a:r>
          </a:p>
          <a:p>
            <a:r>
              <a:rPr lang="en-US" dirty="0" smtClean="0"/>
              <a:t>Examples: HTTP, FTP, POP, SOAP/HTTP.</a:t>
            </a:r>
          </a:p>
          <a:p>
            <a:r>
              <a:rPr lang="en-US" dirty="0" smtClean="0"/>
              <a:t>We won’t cover: UDP, implementation specifics (e.g., optimal error recovery for the WinSock API).</a:t>
            </a:r>
          </a:p>
          <a:p>
            <a:r>
              <a:rPr lang="en-US" dirty="0" smtClean="0"/>
              <a:t>For C# implementation specifics, my blog has a TCP/IP .NET Sockets FAQ.</a:t>
            </a:r>
          </a:p>
        </p:txBody>
      </p:sp>
      <p:sp>
        <p:nvSpPr>
          <p:cNvPr id="4" name="Footer Placeholder 3"/>
          <p:cNvSpPr>
            <a:spLocks noGrp="1"/>
          </p:cNvSpPr>
          <p:nvPr>
            <p:ph type="ftr" sz="quarter" idx="4294967295"/>
          </p:nvPr>
        </p:nvSpPr>
        <p:spPr>
          <a:xfrm>
            <a:off x="2819400" y="6324600"/>
            <a:ext cx="6324600" cy="381000"/>
          </a:xfrm>
        </p:spPr>
        <p:txBody>
          <a:bodyPr/>
          <a:lstStyle/>
          <a:p>
            <a:r>
              <a:rPr lang="en-US" smtClean="0"/>
              <a:t>http://nitoprograms.blogspot.com</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TCP/IP Provides</a:t>
            </a:r>
            <a:endParaRPr lang="en-US" dirty="0"/>
          </a:p>
        </p:txBody>
      </p:sp>
      <p:sp>
        <p:nvSpPr>
          <p:cNvPr id="3" name="Content Placeholder 2"/>
          <p:cNvSpPr>
            <a:spLocks noGrp="1"/>
          </p:cNvSpPr>
          <p:nvPr>
            <p:ph idx="1"/>
          </p:nvPr>
        </p:nvSpPr>
        <p:spPr/>
        <p:txBody>
          <a:bodyPr>
            <a:normAutofit/>
          </a:bodyPr>
          <a:lstStyle/>
          <a:p>
            <a:r>
              <a:rPr lang="en-US" dirty="0" smtClean="0"/>
              <a:t>Affects the application protocol design:</a:t>
            </a:r>
          </a:p>
          <a:p>
            <a:pPr lvl="1"/>
            <a:r>
              <a:rPr lang="en-US" dirty="0" smtClean="0"/>
              <a:t>Concept of a “Connection” (client connects to server, after which the two sides are identical).</a:t>
            </a:r>
          </a:p>
          <a:p>
            <a:pPr lvl="1"/>
            <a:r>
              <a:rPr lang="en-US" dirty="0" smtClean="0"/>
              <a:t>Reliability: acknowledgements, checksums, retransmission, discarding duplicate packets.</a:t>
            </a:r>
          </a:p>
          <a:p>
            <a:pPr lvl="1"/>
            <a:r>
              <a:rPr lang="en-US" dirty="0" smtClean="0"/>
              <a:t>Sequencing: packets are sorted on receipt to match original sending order.</a:t>
            </a:r>
          </a:p>
          <a:p>
            <a:r>
              <a:rPr lang="en-US" dirty="0" smtClean="0"/>
              <a:t>Does not affect the application protocol design:</a:t>
            </a:r>
          </a:p>
          <a:p>
            <a:pPr lvl="1"/>
            <a:r>
              <a:rPr lang="en-US" dirty="0" smtClean="0"/>
              <a:t>Flow and congestion control, adaptive timeouts, other stuff: Nagle algorithm, delayed ACKs, etc.</a:t>
            </a:r>
          </a:p>
        </p:txBody>
      </p:sp>
      <p:sp>
        <p:nvSpPr>
          <p:cNvPr id="4" name="Footer Placeholder 3"/>
          <p:cNvSpPr>
            <a:spLocks noGrp="1"/>
          </p:cNvSpPr>
          <p:nvPr>
            <p:ph type="ftr" sz="quarter" idx="4294967295"/>
          </p:nvPr>
        </p:nvSpPr>
        <p:spPr>
          <a:xfrm>
            <a:off x="2819400" y="6324600"/>
            <a:ext cx="6324600" cy="381000"/>
          </a:xfrm>
        </p:spPr>
        <p:txBody>
          <a:bodyPr/>
          <a:lstStyle/>
          <a:p>
            <a:r>
              <a:rPr lang="en-US" dirty="0" smtClean="0"/>
              <a:t>http://nitoprograms.blogspot.com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App Protocols</a:t>
            </a:r>
            <a:endParaRPr lang="en-US" dirty="0"/>
          </a:p>
        </p:txBody>
      </p:sp>
      <p:sp>
        <p:nvSpPr>
          <p:cNvPr id="3" name="Content Placeholder 2"/>
          <p:cNvSpPr>
            <a:spLocks noGrp="1"/>
          </p:cNvSpPr>
          <p:nvPr>
            <p:ph idx="1"/>
          </p:nvPr>
        </p:nvSpPr>
        <p:spPr/>
        <p:txBody>
          <a:bodyPr>
            <a:normAutofit/>
          </a:bodyPr>
          <a:lstStyle/>
          <a:p>
            <a:r>
              <a:rPr lang="en-US" dirty="0" smtClean="0"/>
              <a:t>Stream-based: data is streamed across the connection, e.g., audio or video transmission.</a:t>
            </a:r>
          </a:p>
          <a:p>
            <a:r>
              <a:rPr lang="en-US" dirty="0" smtClean="0"/>
              <a:t>Message-based: based on exchanging messages.</a:t>
            </a:r>
          </a:p>
          <a:p>
            <a:pPr lvl="1"/>
            <a:r>
              <a:rPr lang="en-US" dirty="0" smtClean="0"/>
              <a:t>Request/Response: one side initiates with a Request; the other side replies with a Response.</a:t>
            </a:r>
          </a:p>
          <a:p>
            <a:pPr lvl="2"/>
            <a:r>
              <a:rPr lang="en-US" dirty="0" smtClean="0"/>
              <a:t>Poll/Status: most communication is a Poll request and a Status response.</a:t>
            </a:r>
          </a:p>
          <a:p>
            <a:pPr lvl="1"/>
            <a:r>
              <a:rPr lang="en-US" dirty="0" smtClean="0"/>
              <a:t>Subscribe/Event: one side subscribes to event notification with a Subscribe message; the other side sends Event messages whenever the event occurs.</a:t>
            </a:r>
          </a:p>
          <a:p>
            <a:endParaRPr lang="en-US" dirty="0" smtClean="0"/>
          </a:p>
        </p:txBody>
      </p:sp>
      <p:sp>
        <p:nvSpPr>
          <p:cNvPr id="4" name="Footer Placeholder 3"/>
          <p:cNvSpPr>
            <a:spLocks noGrp="1"/>
          </p:cNvSpPr>
          <p:nvPr>
            <p:ph type="ftr" sz="quarter" idx="4294967295"/>
          </p:nvPr>
        </p:nvSpPr>
        <p:spPr>
          <a:xfrm>
            <a:off x="2819400" y="6324600"/>
            <a:ext cx="6324600" cy="381000"/>
          </a:xfrm>
        </p:spPr>
        <p:txBody>
          <a:bodyPr/>
          <a:lstStyle/>
          <a:p>
            <a:r>
              <a:rPr lang="en-US" dirty="0" smtClean="0"/>
              <a:t>http://nitoprograms.blogspot.com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Specification Basics</a:t>
            </a:r>
            <a:endParaRPr lang="en-US" dirty="0"/>
          </a:p>
        </p:txBody>
      </p:sp>
      <p:sp>
        <p:nvSpPr>
          <p:cNvPr id="3" name="Content Placeholder 2"/>
          <p:cNvSpPr>
            <a:spLocks noGrp="1"/>
          </p:cNvSpPr>
          <p:nvPr>
            <p:ph idx="1"/>
          </p:nvPr>
        </p:nvSpPr>
        <p:spPr/>
        <p:txBody>
          <a:bodyPr>
            <a:normAutofit/>
          </a:bodyPr>
          <a:lstStyle/>
          <a:p>
            <a:r>
              <a:rPr lang="en-US" dirty="0" smtClean="0"/>
              <a:t>Having a clearly-defined specification written down will reduce errors on both sides.</a:t>
            </a:r>
          </a:p>
          <a:p>
            <a:r>
              <a:rPr lang="en-US" dirty="0" smtClean="0"/>
              <a:t>Terminology:</a:t>
            </a:r>
          </a:p>
          <a:p>
            <a:pPr lvl="1"/>
            <a:r>
              <a:rPr lang="en-US" dirty="0" smtClean="0"/>
              <a:t>“MUST” and “MAY” (RFC </a:t>
            </a:r>
            <a:r>
              <a:rPr lang="en-US" dirty="0" smtClean="0">
                <a:latin typeface="+mj-lt"/>
              </a:rPr>
              <a:t>2119</a:t>
            </a:r>
            <a:r>
              <a:rPr lang="en-US" dirty="0" smtClean="0"/>
              <a:t>).</a:t>
            </a:r>
          </a:p>
          <a:p>
            <a:pPr lvl="1"/>
            <a:r>
              <a:rPr lang="en-US" dirty="0" smtClean="0"/>
              <a:t>Include a glossary referencing established standards.</a:t>
            </a:r>
          </a:p>
          <a:p>
            <a:r>
              <a:rPr lang="en-US" dirty="0" smtClean="0"/>
              <a:t>First Contact: decide who is client and who is server.</a:t>
            </a:r>
          </a:p>
          <a:p>
            <a:r>
              <a:rPr lang="en-US" dirty="0" smtClean="0"/>
              <a:t>Choosing the Port (configurable if possible):</a:t>
            </a:r>
          </a:p>
          <a:p>
            <a:pPr lvl="1"/>
            <a:r>
              <a:rPr lang="en-US" dirty="0" smtClean="0"/>
              <a:t>IANA: </a:t>
            </a:r>
            <a:r>
              <a:rPr lang="en-US" dirty="0" smtClean="0">
                <a:latin typeface="+mj-lt"/>
              </a:rPr>
              <a:t>0-1023</a:t>
            </a:r>
            <a:r>
              <a:rPr lang="en-US" dirty="0" smtClean="0"/>
              <a:t> is off limits; </a:t>
            </a:r>
            <a:r>
              <a:rPr lang="en-US" dirty="0" smtClean="0">
                <a:latin typeface="+mj-lt"/>
              </a:rPr>
              <a:t>1024-49151</a:t>
            </a:r>
            <a:r>
              <a:rPr lang="en-US" dirty="0" smtClean="0"/>
              <a:t> is “off limits”.</a:t>
            </a:r>
          </a:p>
          <a:p>
            <a:pPr lvl="1"/>
            <a:r>
              <a:rPr lang="en-US" dirty="0" smtClean="0"/>
              <a:t>Preventing ephemeral conflicts: </a:t>
            </a:r>
            <a:r>
              <a:rPr lang="en-US" dirty="0" smtClean="0">
                <a:latin typeface="+mj-lt"/>
              </a:rPr>
              <a:t>KB812873</a:t>
            </a:r>
          </a:p>
          <a:p>
            <a:endParaRPr lang="en-US" dirty="0" smtClean="0"/>
          </a:p>
          <a:p>
            <a:endParaRPr lang="en-US" dirty="0" smtClean="0"/>
          </a:p>
        </p:txBody>
      </p:sp>
      <p:sp>
        <p:nvSpPr>
          <p:cNvPr id="4" name="Footer Placeholder 3"/>
          <p:cNvSpPr>
            <a:spLocks noGrp="1"/>
          </p:cNvSpPr>
          <p:nvPr>
            <p:ph type="ftr" sz="quarter" idx="4294967295"/>
          </p:nvPr>
        </p:nvSpPr>
        <p:spPr>
          <a:xfrm>
            <a:off x="2819400" y="6324600"/>
            <a:ext cx="6324600" cy="381000"/>
          </a:xfrm>
        </p:spPr>
        <p:txBody>
          <a:bodyPr/>
          <a:lstStyle/>
          <a:p>
            <a:r>
              <a:rPr lang="en-US" dirty="0" smtClean="0"/>
              <a:t>http://nitoprograms.blogspot.com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Protocol Versioning</a:t>
            </a:r>
            <a:endParaRPr lang="en-US" dirty="0"/>
          </a:p>
        </p:txBody>
      </p:sp>
      <p:sp>
        <p:nvSpPr>
          <p:cNvPr id="3" name="Content Placeholder 2"/>
          <p:cNvSpPr>
            <a:spLocks noGrp="1"/>
          </p:cNvSpPr>
          <p:nvPr>
            <p:ph idx="1"/>
          </p:nvPr>
        </p:nvSpPr>
        <p:spPr/>
        <p:txBody>
          <a:bodyPr>
            <a:normAutofit lnSpcReduction="10000"/>
          </a:bodyPr>
          <a:lstStyle/>
          <a:p>
            <a:r>
              <a:rPr lang="en-US" dirty="0" smtClean="0"/>
              <a:t>Plan for the future now: enable future backwards compatibility. It’s easier now than later!</a:t>
            </a:r>
          </a:p>
          <a:p>
            <a:r>
              <a:rPr lang="en-US" dirty="0" smtClean="0"/>
              <a:t>Application protocol documents should always have a version number defined in the document.</a:t>
            </a:r>
          </a:p>
          <a:p>
            <a:r>
              <a:rPr lang="en-US" dirty="0" smtClean="0"/>
              <a:t>The version of the app protocol used at runtime should be negotiated, not assumed.</a:t>
            </a:r>
          </a:p>
          <a:p>
            <a:r>
              <a:rPr lang="en-US" dirty="0" smtClean="0"/>
              <a:t>Don’t over-engineer! A simple implementation is to send a list of supported versions, and let the other side choose. Negotiating feature sets is more complex.</a:t>
            </a:r>
          </a:p>
          <a:p>
            <a:r>
              <a:rPr lang="en-US" dirty="0" smtClean="0"/>
              <a:t>Decide in advance which version number changes are backwards-compatible and which are not.</a:t>
            </a:r>
            <a:endParaRPr lang="en-US" dirty="0"/>
          </a:p>
        </p:txBody>
      </p:sp>
      <p:sp>
        <p:nvSpPr>
          <p:cNvPr id="4"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Framing</a:t>
            </a:r>
            <a:endParaRPr lang="en-US" dirty="0"/>
          </a:p>
        </p:txBody>
      </p:sp>
      <p:sp>
        <p:nvSpPr>
          <p:cNvPr id="3" name="Content Placeholder 2"/>
          <p:cNvSpPr>
            <a:spLocks noGrp="1"/>
          </p:cNvSpPr>
          <p:nvPr>
            <p:ph idx="1"/>
          </p:nvPr>
        </p:nvSpPr>
        <p:spPr/>
        <p:txBody>
          <a:bodyPr>
            <a:normAutofit/>
          </a:bodyPr>
          <a:lstStyle/>
          <a:p>
            <a:r>
              <a:rPr lang="en-US" dirty="0" smtClean="0"/>
              <a:t>TCP does </a:t>
            </a:r>
            <a:r>
              <a:rPr lang="en-US" i="1" dirty="0" smtClean="0"/>
              <a:t>not</a:t>
            </a:r>
            <a:r>
              <a:rPr lang="en-US" dirty="0" smtClean="0"/>
              <a:t> preserve message boundaries (!)</a:t>
            </a:r>
          </a:p>
          <a:p>
            <a:r>
              <a:rPr lang="en-US" dirty="0" smtClean="0"/>
              <a:t>From the app’s perspective, </a:t>
            </a:r>
            <a:r>
              <a:rPr lang="en-US" b="1" dirty="0" smtClean="0"/>
              <a:t>TCP does not operate on </a:t>
            </a:r>
            <a:r>
              <a:rPr lang="en-US" b="1" i="1" dirty="0" smtClean="0"/>
              <a:t>packets</a:t>
            </a:r>
            <a:r>
              <a:rPr lang="en-US" b="1" dirty="0" smtClean="0"/>
              <a:t> of data; it operates on </a:t>
            </a:r>
            <a:r>
              <a:rPr lang="en-US" b="1" i="1" dirty="0" smtClean="0"/>
              <a:t>streams</a:t>
            </a:r>
            <a:r>
              <a:rPr lang="en-US" b="1" dirty="0" smtClean="0"/>
              <a:t> of data.</a:t>
            </a:r>
          </a:p>
          <a:p>
            <a:r>
              <a:rPr lang="en-US" dirty="0" smtClean="0"/>
              <a:t>“Send” places bytes in the outgoing stream; “Receive” reads bytes from the incoming stream.</a:t>
            </a:r>
          </a:p>
          <a:p>
            <a:pPr lvl="1"/>
            <a:r>
              <a:rPr lang="en-US" dirty="0" smtClean="0"/>
              <a:t>Send and Receive are not </a:t>
            </a:r>
            <a:r>
              <a:rPr lang="en-US" dirty="0" smtClean="0">
                <a:latin typeface="+mj-lt"/>
              </a:rPr>
              <a:t>1:1</a:t>
            </a:r>
            <a:r>
              <a:rPr lang="en-US" dirty="0" smtClean="0"/>
              <a:t> </a:t>
            </a:r>
          </a:p>
          <a:p>
            <a:r>
              <a:rPr lang="en-US" dirty="0" smtClean="0"/>
              <a:t>“Receive” was designed to allow partial reads.</a:t>
            </a:r>
          </a:p>
          <a:p>
            <a:endParaRPr lang="en-US" dirty="0" smtClean="0"/>
          </a:p>
        </p:txBody>
      </p:sp>
      <p:grpSp>
        <p:nvGrpSpPr>
          <p:cNvPr id="10" name="Group 9"/>
          <p:cNvGrpSpPr/>
          <p:nvPr/>
        </p:nvGrpSpPr>
        <p:grpSpPr>
          <a:xfrm>
            <a:off x="685800" y="5181600"/>
            <a:ext cx="7620000" cy="914400"/>
            <a:chOff x="685800" y="4419600"/>
            <a:chExt cx="7620000" cy="914400"/>
          </a:xfrm>
        </p:grpSpPr>
        <p:sp>
          <p:nvSpPr>
            <p:cNvPr id="4" name="Right Arrow 3"/>
            <p:cNvSpPr/>
            <p:nvPr/>
          </p:nvSpPr>
          <p:spPr>
            <a:xfrm>
              <a:off x="2209800" y="4419600"/>
              <a:ext cx="464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from A to B</a:t>
              </a:r>
              <a:endParaRPr lang="en-US" dirty="0"/>
            </a:p>
          </p:txBody>
        </p:sp>
        <p:sp>
          <p:nvSpPr>
            <p:cNvPr id="7" name="Left Arrow 6"/>
            <p:cNvSpPr/>
            <p:nvPr/>
          </p:nvSpPr>
          <p:spPr>
            <a:xfrm>
              <a:off x="2209800" y="4953000"/>
              <a:ext cx="46482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from B to A</a:t>
              </a:r>
            </a:p>
          </p:txBody>
        </p:sp>
        <p:sp>
          <p:nvSpPr>
            <p:cNvPr id="8" name="Rounded Rectangle 7"/>
            <p:cNvSpPr/>
            <p:nvPr/>
          </p:nvSpPr>
          <p:spPr>
            <a:xfrm>
              <a:off x="685800" y="44196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Rounded Rectangle 8"/>
            <p:cNvSpPr/>
            <p:nvPr/>
          </p:nvSpPr>
          <p:spPr>
            <a:xfrm>
              <a:off x="7010400" y="44196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grpSp>
      <p:sp>
        <p:nvSpPr>
          <p:cNvPr id="11" name="Footer Placeholder 3"/>
          <p:cNvSpPr txBox="1">
            <a:spLocks/>
          </p:cNvSpPr>
          <p:nvPr/>
        </p:nvSpPr>
        <p:spPr>
          <a:xfrm>
            <a:off x="2819400" y="6324600"/>
            <a:ext cx="6324600" cy="381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http://nitoprograms.blogspot.com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3664</TotalTime>
  <Words>3094</Words>
  <Application>Microsoft Office PowerPoint</Application>
  <PresentationFormat>On-screen Show (4:3)</PresentationFormat>
  <Paragraphs>311</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Designing Application Protocols for TCP/IP</vt:lpstr>
      <vt:lpstr>Who is Stephen Cleary?</vt:lpstr>
      <vt:lpstr>Sponsors</vt:lpstr>
      <vt:lpstr>What is an “Application Protocol”?</vt:lpstr>
      <vt:lpstr>What TCP/IP Provides</vt:lpstr>
      <vt:lpstr>Types of App Protocols</vt:lpstr>
      <vt:lpstr>Specification Basics</vt:lpstr>
      <vt:lpstr>App Protocol Versioning</vt:lpstr>
      <vt:lpstr>Message Framing</vt:lpstr>
      <vt:lpstr>Message Framing</vt:lpstr>
      <vt:lpstr>Keepalives</vt:lpstr>
      <vt:lpstr>Miscellaneous Notes</vt:lpstr>
      <vt:lpstr>XML over TCP/IP</vt:lpstr>
      <vt:lpstr>XML over TCP/IP – Encoding</vt:lpstr>
      <vt:lpstr>XML over TCP/IP – Pipeline</vt:lpstr>
      <vt:lpstr>XML over TCP/IP – Messages</vt:lpstr>
      <vt:lpstr>XML over TCP/IP – Naming</vt:lpstr>
      <vt:lpstr>Socket class - Asynchronicity</vt:lpstr>
      <vt:lpstr>Socket class - Operations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Asynchronous .NET Components</dc:title>
  <dc:creator>stephen</dc:creator>
  <cp:lastModifiedBy>Windows User</cp:lastModifiedBy>
  <cp:revision>337</cp:revision>
  <dcterms:created xsi:type="dcterms:W3CDTF">2009-06-17T03:35:48Z</dcterms:created>
  <dcterms:modified xsi:type="dcterms:W3CDTF">2010-10-23T09:18:19Z</dcterms:modified>
</cp:coreProperties>
</file>