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0" r:id="rId3"/>
    <p:sldId id="256" r:id="rId4"/>
    <p:sldId id="257" r:id="rId5"/>
    <p:sldId id="258" r:id="rId6"/>
    <p:sldId id="259" r:id="rId7"/>
    <p:sldId id="262" r:id="rId8"/>
    <p:sldId id="261" r:id="rId9"/>
    <p:sldId id="263" r:id="rId10"/>
    <p:sldId id="264" r:id="rId11"/>
    <p:sldId id="276" r:id="rId12"/>
    <p:sldId id="277" r:id="rId13"/>
    <p:sldId id="265" r:id="rId14"/>
    <p:sldId id="274" r:id="rId15"/>
    <p:sldId id="275" r:id="rId16"/>
    <p:sldId id="278" r:id="rId17"/>
    <p:sldId id="279" r:id="rId18"/>
    <p:sldId id="280" r:id="rId19"/>
    <p:sldId id="281" r:id="rId20"/>
    <p:sldId id="285" r:id="rId21"/>
    <p:sldId id="266" r:id="rId22"/>
    <p:sldId id="267" r:id="rId23"/>
    <p:sldId id="268" r:id="rId24"/>
    <p:sldId id="269" r:id="rId25"/>
    <p:sldId id="270" r:id="rId26"/>
    <p:sldId id="282" r:id="rId27"/>
    <p:sldId id="283" r:id="rId28"/>
    <p:sldId id="284" r:id="rId29"/>
    <p:sldId id="271" r:id="rId30"/>
    <p:sldId id="272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9E6FE8-E112-423B-8789-01256E611014}">
          <p14:sldIdLst>
            <p14:sldId id="286"/>
            <p14:sldId id="260"/>
            <p14:sldId id="256"/>
            <p14:sldId id="257"/>
            <p14:sldId id="258"/>
            <p14:sldId id="259"/>
            <p14:sldId id="262"/>
            <p14:sldId id="261"/>
            <p14:sldId id="263"/>
            <p14:sldId id="264"/>
            <p14:sldId id="276"/>
            <p14:sldId id="277"/>
            <p14:sldId id="265"/>
            <p14:sldId id="274"/>
            <p14:sldId id="275"/>
            <p14:sldId id="278"/>
            <p14:sldId id="279"/>
            <p14:sldId id="280"/>
            <p14:sldId id="281"/>
            <p14:sldId id="285"/>
            <p14:sldId id="266"/>
            <p14:sldId id="267"/>
            <p14:sldId id="268"/>
            <p14:sldId id="269"/>
            <p14:sldId id="270"/>
            <p14:sldId id="282"/>
            <p14:sldId id="283"/>
            <p14:sldId id="284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5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0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9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5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FCFC-7E65-4FC7-9704-6FF954F16658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624D-5FA2-4154-B1CB-DFC7D60E7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0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blog.csdn.net/woshisap/article/details/727206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508"/>
            <a:ext cx="10515600" cy="65063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ssh</a:t>
            </a:r>
            <a:r>
              <a:rPr lang="zh-CN" altLang="en-US" dirty="0" smtClean="0"/>
              <a:t>编程步骤：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先设计实体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建立实体的</a:t>
            </a:r>
            <a:r>
              <a:rPr lang="en-US" altLang="zh-CN" sz="1800" dirty="0" smtClean="0"/>
              <a:t>javaBean</a:t>
            </a:r>
          </a:p>
          <a:p>
            <a:pPr marL="0" indent="0"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编写映射文件</a:t>
            </a:r>
            <a:r>
              <a:rPr lang="en-US" altLang="zh-CN" sz="1800" dirty="0" smtClean="0"/>
              <a:t>hbm.xml</a:t>
            </a:r>
          </a:p>
          <a:p>
            <a:pPr marL="0" indent="0">
              <a:buNone/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编程</a:t>
            </a:r>
            <a:r>
              <a:rPr lang="en-US" altLang="zh-CN" sz="1800" dirty="0" smtClean="0"/>
              <a:t>Action(</a:t>
            </a:r>
            <a:r>
              <a:rPr lang="zh-CN" altLang="en-US" sz="1800" dirty="0" smtClean="0"/>
              <a:t>不作具有操作，具体操作给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5.</a:t>
            </a:r>
            <a:r>
              <a:rPr lang="zh-CN" altLang="en-US" sz="1800" dirty="0" smtClean="0"/>
              <a:t>编写对应的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接口和实现类）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6.</a:t>
            </a:r>
            <a:r>
              <a:rPr lang="zh-CN" altLang="en-US" sz="1800" dirty="0" smtClean="0"/>
              <a:t>编写</a:t>
            </a:r>
            <a:r>
              <a:rPr lang="en-US" altLang="zh-CN" sz="1800" dirty="0" smtClean="0"/>
              <a:t>struts.xml</a:t>
            </a:r>
            <a:r>
              <a:rPr lang="zh-CN" altLang="en-US" sz="1800" dirty="0" smtClean="0"/>
              <a:t>对应的</a:t>
            </a:r>
            <a:r>
              <a:rPr lang="en-US" altLang="zh-CN" sz="1800" dirty="0" smtClean="0"/>
              <a:t>action</a:t>
            </a:r>
          </a:p>
          <a:p>
            <a:pPr marL="0" indent="0">
              <a:buNone/>
            </a:pPr>
            <a:r>
              <a:rPr lang="en-US" altLang="zh-CN" sz="1800" dirty="0" smtClean="0"/>
              <a:t>7.</a:t>
            </a:r>
            <a:r>
              <a:rPr lang="zh-CN" altLang="en-US" sz="1800" dirty="0" smtClean="0"/>
              <a:t>页面显示（</a:t>
            </a:r>
            <a:r>
              <a:rPr lang="en-US" altLang="zh-CN" sz="1800" dirty="0" smtClean="0"/>
              <a:t>struts2</a:t>
            </a:r>
            <a:r>
              <a:rPr lang="zh-CN" altLang="en-US" sz="1800" dirty="0" smtClean="0"/>
              <a:t>的值栈）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可</a:t>
            </a:r>
            <a:r>
              <a:rPr lang="zh-CN" altLang="en-US" sz="1800" dirty="0" smtClean="0"/>
              <a:t>以把每个实体的增删改查必备的方法抽出来实现，在使每个实体继承使用，这样就不用重复编写相同的增删改查代码。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学</a:t>
            </a:r>
            <a:r>
              <a:rPr lang="zh-CN" altLang="en-US" sz="1800" dirty="0" smtClean="0">
                <a:solidFill>
                  <a:srgbClr val="FF0000"/>
                </a:solidFill>
              </a:rPr>
              <a:t>者使用接口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3231058"/>
            <a:ext cx="458235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9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398585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</a:rPr>
              <a:t>Struts2</a:t>
            </a:r>
            <a:r>
              <a:rPr lang="zh-CN" altLang="en-US" sz="1800" dirty="0" smtClean="0">
                <a:solidFill>
                  <a:srgbClr val="FF0000"/>
                </a:solidFill>
              </a:rPr>
              <a:t>值栈</a:t>
            </a:r>
            <a:r>
              <a:rPr lang="en-US" altLang="zh-CN" sz="1800" dirty="0" smtClean="0">
                <a:solidFill>
                  <a:srgbClr val="FF0000"/>
                </a:solidFill>
              </a:rPr>
              <a:t>,OGNL</a:t>
            </a:r>
            <a:r>
              <a:rPr lang="zh-CN" altLang="en-US" sz="1800" dirty="0" smtClean="0">
                <a:solidFill>
                  <a:srgbClr val="FF0000"/>
                </a:solidFill>
              </a:rPr>
              <a:t>表达式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539262"/>
            <a:ext cx="10117015" cy="6213230"/>
          </a:xfrm>
        </p:spPr>
      </p:pic>
    </p:spTree>
    <p:extLst>
      <p:ext uri="{BB962C8B-B14F-4D97-AF65-F5344CB8AC3E}">
        <p14:creationId xmlns:p14="http://schemas.microsoft.com/office/powerpoint/2010/main" val="271908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1014"/>
            <a:ext cx="10515600" cy="636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值</a:t>
            </a:r>
            <a:r>
              <a:rPr lang="zh-CN" altLang="en-US" sz="1800" dirty="0">
                <a:solidFill>
                  <a:srgbClr val="FF0000"/>
                </a:solidFill>
              </a:rPr>
              <a:t>栈是对应每一个请求对象的轻量级的数据存储中心，在这里统一管理着数据，供</a:t>
            </a:r>
            <a:r>
              <a:rPr lang="en-US" altLang="zh-CN" sz="1800" dirty="0">
                <a:solidFill>
                  <a:srgbClr val="FF0000"/>
                </a:solidFill>
              </a:rPr>
              <a:t>Action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Result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Interceptor</a:t>
            </a:r>
            <a:r>
              <a:rPr lang="zh-CN" altLang="en-US" sz="1800" dirty="0">
                <a:solidFill>
                  <a:srgbClr val="FF0000"/>
                </a:solidFill>
              </a:rPr>
              <a:t>等</a:t>
            </a:r>
            <a:r>
              <a:rPr lang="en-US" altLang="zh-CN" sz="1800" dirty="0">
                <a:solidFill>
                  <a:srgbClr val="FF0000"/>
                </a:solidFill>
              </a:rPr>
              <a:t>Struts2</a:t>
            </a:r>
            <a:r>
              <a:rPr lang="zh-CN" altLang="en-US" sz="1800" dirty="0">
                <a:solidFill>
                  <a:srgbClr val="FF0000"/>
                </a:solidFill>
              </a:rPr>
              <a:t>的其他部分使用，这样数据被集中管理起来而不凌乱。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     广义</a:t>
            </a:r>
            <a:r>
              <a:rPr lang="zh-CN" altLang="en-US" sz="1800" dirty="0" smtClean="0"/>
              <a:t>的值栈里包含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context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和一个对象栈，该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里包含了</a:t>
            </a:r>
            <a:r>
              <a:rPr lang="en-US" altLang="zh-CN" sz="1800" dirty="0" smtClean="0"/>
              <a:t>Session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Request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Map,</a:t>
            </a:r>
          </a:p>
          <a:p>
            <a:pPr marL="0" indent="0">
              <a:buNone/>
            </a:pPr>
            <a:r>
              <a:rPr lang="en-US" altLang="zh-CN" sz="1800" dirty="0" smtClean="0"/>
              <a:t>      ActionContext.getContext()</a:t>
            </a:r>
            <a:r>
              <a:rPr lang="zh-CN" altLang="en-US" sz="1800" dirty="0" smtClean="0"/>
              <a:t>能获得该值栈的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,</a:t>
            </a:r>
            <a:r>
              <a:rPr lang="en-US" altLang="zh-CN" sz="1800" dirty="0"/>
              <a:t> ActionContext.getContext</a:t>
            </a:r>
            <a:r>
              <a:rPr lang="en-US" altLang="zh-CN" sz="1800" dirty="0" smtClean="0"/>
              <a:t>().put(k,v)</a:t>
            </a:r>
            <a:r>
              <a:rPr lang="zh-CN" altLang="en-US" sz="1800" dirty="0" smtClean="0"/>
              <a:t>是把值插到该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里。</a:t>
            </a:r>
            <a:r>
              <a:rPr lang="zh-CN" altLang="en-US" sz="1800" dirty="0"/>
              <a:t>还可</a:t>
            </a:r>
            <a:r>
              <a:rPr lang="zh-CN" altLang="en-US" sz="1800" dirty="0" smtClean="0"/>
              <a:t>以获取该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里的</a:t>
            </a:r>
            <a:r>
              <a:rPr lang="en-US" altLang="zh-CN" sz="1800" dirty="0"/>
              <a:t>Session</a:t>
            </a:r>
            <a:r>
              <a:rPr lang="zh-CN" altLang="en-US" sz="1800" dirty="0"/>
              <a:t>，</a:t>
            </a:r>
            <a:r>
              <a:rPr lang="en-US" altLang="zh-CN" sz="1800" dirty="0"/>
              <a:t>Request</a:t>
            </a:r>
            <a:r>
              <a:rPr lang="zh-CN" altLang="en-US" sz="1800" dirty="0"/>
              <a:t>等</a:t>
            </a:r>
            <a:r>
              <a:rPr lang="en-US" altLang="zh-CN" sz="1800" dirty="0"/>
              <a:t>Map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lvl="0" indent="0">
              <a:buNone/>
            </a:pPr>
            <a:endParaRPr lang="en-US" altLang="zh-CN" sz="1800" dirty="0" smtClean="0"/>
          </a:p>
          <a:p>
            <a:pPr marL="0" lvl="0" indent="0">
              <a:buNone/>
            </a:pPr>
            <a:r>
              <a:rPr lang="zh-CN" altLang="en-US" sz="1800" dirty="0"/>
              <a:t>参</a:t>
            </a:r>
            <a:r>
              <a:rPr lang="zh-CN" altLang="en-US" sz="1800" dirty="0" smtClean="0"/>
              <a:t>考博客：</a:t>
            </a:r>
            <a:r>
              <a:rPr lang="en-US" altLang="zh-CN" sz="1800" dirty="0">
                <a:hlinkClick r:id="rId2"/>
              </a:rPr>
              <a:t>http://</a:t>
            </a:r>
            <a:r>
              <a:rPr lang="en-US" altLang="zh-CN" sz="1800" dirty="0" smtClean="0">
                <a:hlinkClick r:id="rId2"/>
              </a:rPr>
              <a:t>blog.csdn.net/woshisap/article/details/7272062</a:t>
            </a:r>
            <a:endParaRPr lang="en-US" altLang="zh-CN" sz="1800" dirty="0" smtClean="0"/>
          </a:p>
          <a:p>
            <a:pPr marL="0" lvl="0" indent="0">
              <a:buNone/>
            </a:pPr>
            <a:endParaRPr lang="en-US" altLang="zh-CN" sz="1800" dirty="0"/>
          </a:p>
          <a:p>
            <a:pPr marL="0" lvl="0" indent="0">
              <a:buNone/>
            </a:pPr>
            <a:r>
              <a:rPr lang="en-US" altLang="zh-CN" sz="1800" dirty="0" smtClean="0"/>
              <a:t>OGNL</a:t>
            </a:r>
            <a:r>
              <a:rPr lang="zh-CN" altLang="en-US" sz="1800" dirty="0" smtClean="0"/>
              <a:t>表达式获取值顺序，如</a:t>
            </a:r>
            <a:r>
              <a:rPr lang="zh-CN" altLang="zh-CN" sz="1800" dirty="0">
                <a:latin typeface="Arial Unicode MS"/>
              </a:rPr>
              <a:t>&lt;s:property</a:t>
            </a:r>
            <a:r>
              <a:rPr lang="zh-CN" altLang="zh-CN" sz="2400" dirty="0"/>
              <a:t> </a:t>
            </a:r>
            <a:r>
              <a:rPr lang="zh-CN" altLang="zh-CN" sz="1800" dirty="0">
                <a:latin typeface="Arial Unicode MS"/>
              </a:rPr>
              <a:t>value</a:t>
            </a:r>
            <a:r>
              <a:rPr lang="zh-CN" altLang="zh-CN" sz="1800" dirty="0">
                <a:solidFill>
                  <a:srgbClr val="FF0000"/>
                </a:solidFill>
                <a:latin typeface="Arial Unicode MS"/>
              </a:rPr>
              <a:t>="#attr.name"</a:t>
            </a:r>
            <a:r>
              <a:rPr lang="zh-CN" altLang="zh-CN" sz="2400" dirty="0">
                <a:solidFill>
                  <a:srgbClr val="FF0000"/>
                </a:solidFill>
              </a:rPr>
              <a:t> </a:t>
            </a:r>
            <a:r>
              <a:rPr lang="zh-CN" altLang="zh-CN" sz="1800" dirty="0">
                <a:latin typeface="Arial Unicode MS"/>
              </a:rPr>
              <a:t>/&gt; </a:t>
            </a:r>
            <a:endParaRPr lang="en-US" altLang="zh-CN" sz="1800" dirty="0" smtClean="0">
              <a:latin typeface="Arial Unicode MS"/>
            </a:endParaRPr>
          </a:p>
          <a:p>
            <a:pPr marL="0" lvl="0" indent="0">
              <a:buNone/>
            </a:pPr>
            <a:r>
              <a:rPr lang="zh-CN" altLang="en-US" sz="1800" dirty="0">
                <a:solidFill>
                  <a:srgbClr val="FF0000"/>
                </a:solidFill>
                <a:latin typeface="Arial Unicode MS"/>
              </a:rPr>
              <a:t>只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/>
              </a:rPr>
              <a:t>有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/>
              </a:rPr>
              <a:t>attr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/>
              </a:rPr>
              <a:t>才会依次寻找</a:t>
            </a:r>
            <a:r>
              <a:rPr lang="zh-CN" altLang="zh-CN" sz="1800" dirty="0">
                <a:solidFill>
                  <a:srgbClr val="FF0000"/>
                </a:solidFill>
                <a:latin typeface="Arial Unicode MS"/>
              </a:rPr>
              <a:t>page，reques</a:t>
            </a:r>
            <a:r>
              <a:rPr lang="en-US" altLang="zh-CN" sz="1800" dirty="0">
                <a:solidFill>
                  <a:srgbClr val="FF0000"/>
                </a:solidFill>
                <a:latin typeface="Arial Unicode MS"/>
              </a:rPr>
              <a:t>t</a:t>
            </a:r>
            <a:r>
              <a:rPr lang="zh-CN" altLang="zh-CN" sz="1800" dirty="0" smtClean="0">
                <a:solidFill>
                  <a:srgbClr val="FF0000"/>
                </a:solidFill>
                <a:latin typeface="Arial Unicode MS"/>
              </a:rPr>
              <a:t>，session，application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/>
              </a:rPr>
              <a:t>里相应的属性，找到即返回。如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/>
              </a:rPr>
              <a:t>#name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/>
              </a:rPr>
              <a:t>不会依次去找，只会在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/>
              </a:rPr>
              <a:t>Context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/>
              </a:rPr>
              <a:t>的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/>
              </a:rPr>
              <a:t>map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/>
              </a:rPr>
              <a:t>里找（即最外层的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/>
              </a:rPr>
              <a:t>map</a:t>
            </a:r>
            <a:r>
              <a:rPr lang="zh-CN" altLang="en-US" sz="1800" dirty="0" smtClean="0">
                <a:solidFill>
                  <a:srgbClr val="FF0000"/>
                </a:solidFill>
                <a:latin typeface="Arial Unicode MS"/>
              </a:rPr>
              <a:t>），而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/>
              </a:rPr>
              <a:t>#</a:t>
            </a:r>
            <a:r>
              <a:rPr lang="en-US" altLang="zh-CN" sz="1800" dirty="0" smtClean="0">
                <a:solidFill>
                  <a:srgbClr val="FF0000"/>
                </a:solidFill>
              </a:rPr>
              <a:t>#session.name</a:t>
            </a:r>
            <a:r>
              <a:rPr lang="zh-CN" altLang="en-US" sz="1800" dirty="0" smtClean="0">
                <a:solidFill>
                  <a:srgbClr val="FF0000"/>
                </a:solidFill>
              </a:rPr>
              <a:t>也只去</a:t>
            </a:r>
            <a:r>
              <a:rPr lang="en-US" altLang="zh-CN" sz="1800" dirty="0" smtClean="0">
                <a:solidFill>
                  <a:srgbClr val="FF0000"/>
                </a:solidFill>
              </a:rPr>
              <a:t>session</a:t>
            </a:r>
            <a:r>
              <a:rPr lang="zh-CN" altLang="en-US" sz="1800" dirty="0" smtClean="0">
                <a:solidFill>
                  <a:srgbClr val="FF0000"/>
                </a:solidFill>
              </a:rPr>
              <a:t>的</a:t>
            </a:r>
            <a:r>
              <a:rPr lang="en-US" altLang="zh-CN" sz="1800" dirty="0" smtClean="0">
                <a:solidFill>
                  <a:srgbClr val="FF0000"/>
                </a:solidFill>
              </a:rPr>
              <a:t>map</a:t>
            </a:r>
            <a:r>
              <a:rPr lang="zh-CN" altLang="en-US" sz="1800" dirty="0" smtClean="0">
                <a:solidFill>
                  <a:srgbClr val="FF0000"/>
                </a:solidFill>
              </a:rPr>
              <a:t>里寻找。</a:t>
            </a:r>
            <a:r>
              <a:rPr lang="zh-CN" altLang="en-US" sz="1800" b="1" dirty="0" smtClean="0"/>
              <a:t>只有</a:t>
            </a:r>
            <a:r>
              <a:rPr lang="zh-CN" altLang="zh-CN" sz="1800" b="1" dirty="0" smtClean="0">
                <a:latin typeface="Arial Unicode MS"/>
              </a:rPr>
              <a:t>#attr.name</a:t>
            </a:r>
            <a:r>
              <a:rPr lang="zh-CN" altLang="en-US" sz="1800" b="1" dirty="0">
                <a:latin typeface="Arial Unicode MS"/>
              </a:rPr>
              <a:t>才</a:t>
            </a:r>
            <a:r>
              <a:rPr lang="zh-CN" altLang="en-US" sz="1800" b="1" dirty="0" smtClean="0">
                <a:latin typeface="Arial Unicode MS"/>
              </a:rPr>
              <a:t>会多处寻找</a:t>
            </a:r>
            <a:endParaRPr lang="en-US" altLang="zh-CN" sz="1800" b="1" dirty="0" smtClean="0">
              <a:latin typeface="Arial Unicode MS"/>
            </a:endParaRPr>
          </a:p>
          <a:p>
            <a:pPr marL="0" lvl="0" indent="0">
              <a:buNone/>
            </a:pPr>
            <a:endParaRPr lang="en-US" altLang="zh-CN" sz="1800" b="1" dirty="0">
              <a:latin typeface="Arial Unicode MS"/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616"/>
            <a:ext cx="5457092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611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实例：（</a:t>
            </a:r>
            <a:r>
              <a:rPr lang="zh-CN" altLang="en-US" sz="1800" dirty="0" smtClean="0">
                <a:solidFill>
                  <a:srgbClr val="FF0000"/>
                </a:solidFill>
              </a:rPr>
              <a:t>需要</a:t>
            </a:r>
            <a:r>
              <a:rPr lang="en-US" altLang="zh-CN" sz="1800" dirty="0" smtClean="0">
                <a:solidFill>
                  <a:srgbClr val="FF0000"/>
                </a:solidFill>
              </a:rPr>
              <a:t>structs2</a:t>
            </a:r>
            <a:r>
              <a:rPr lang="zh-CN" altLang="en-US" sz="1800" dirty="0" smtClean="0">
                <a:solidFill>
                  <a:srgbClr val="FF0000"/>
                </a:solidFill>
              </a:rPr>
              <a:t>的标签才能数据获取显示</a:t>
            </a:r>
            <a:r>
              <a:rPr lang="en-US" altLang="zh-CN" sz="1800" dirty="0" smtClean="0">
                <a:solidFill>
                  <a:srgbClr val="FF0000"/>
                </a:solidFill>
              </a:rPr>
              <a:t>,EL</a:t>
            </a:r>
            <a:r>
              <a:rPr lang="zh-CN" altLang="en-US" sz="1800" dirty="0" smtClean="0">
                <a:solidFill>
                  <a:srgbClr val="FF0000"/>
                </a:solidFill>
              </a:rPr>
              <a:t>表达式也可以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1.Action</a:t>
            </a:r>
            <a:r>
              <a:rPr lang="zh-CN" altLang="en-US" sz="1800" dirty="0" smtClean="0"/>
              <a:t>封装的数据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页面显示                                                                                                               显示效果：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9" y="768740"/>
            <a:ext cx="6676190" cy="23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8307"/>
            <a:ext cx="5866667" cy="20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43" y="3458307"/>
            <a:ext cx="3542857" cy="27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43351"/>
            <a:ext cx="4933333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3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1014"/>
            <a:ext cx="10515600" cy="6646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页面使用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struts2</a:t>
            </a:r>
            <a:r>
              <a:rPr lang="zh-CN" altLang="en-US" sz="2000" dirty="0" smtClean="0">
                <a:solidFill>
                  <a:srgbClr val="FF0000"/>
                </a:solidFill>
              </a:rPr>
              <a:t>标签</a:t>
            </a:r>
            <a:r>
              <a:rPr lang="zh-CN" altLang="en-US" sz="2000" dirty="0" smtClean="0"/>
              <a:t>能够实现数据回显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因为回去值栈里查找对应的值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FF0000"/>
                </a:solidFill>
              </a:rPr>
              <a:t>EL</a:t>
            </a:r>
            <a:r>
              <a:rPr lang="zh-CN" altLang="en-US" sz="2000" dirty="0" smtClean="0">
                <a:solidFill>
                  <a:srgbClr val="FF0000"/>
                </a:solidFill>
              </a:rPr>
              <a:t>表达式也会去值栈里查找数据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如页面数据回显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岗位管理的增加和修改用同一个页面（我是用两个）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6663"/>
            <a:ext cx="4895238" cy="10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2946"/>
            <a:ext cx="7180952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2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86153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Struts2</a:t>
            </a:r>
            <a:r>
              <a:rPr lang="zh-CN" altLang="en-US" sz="2000" dirty="0" smtClean="0">
                <a:solidFill>
                  <a:srgbClr val="FF0000"/>
                </a:solidFill>
              </a:rPr>
              <a:t>标签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2031"/>
            <a:ext cx="10814538" cy="6342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可以使用</a:t>
            </a:r>
            <a:r>
              <a:rPr lang="en-US" altLang="zh-CN" sz="1800" dirty="0" smtClean="0"/>
              <a:t>struts2</a:t>
            </a:r>
            <a:r>
              <a:rPr lang="zh-CN" altLang="en-US" sz="1800" dirty="0" smtClean="0"/>
              <a:t>标签在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页面显示数据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1.</a:t>
            </a:r>
            <a:r>
              <a:rPr lang="zh-CN" altLang="en-US" sz="1800" dirty="0" smtClean="0">
                <a:solidFill>
                  <a:srgbClr val="FF0000"/>
                </a:solidFill>
              </a:rPr>
              <a:t>在</a:t>
            </a:r>
            <a:r>
              <a:rPr lang="en-US" altLang="zh-CN" sz="1800" dirty="0" smtClean="0">
                <a:solidFill>
                  <a:srgbClr val="FF0000"/>
                </a:solidFill>
              </a:rPr>
              <a:t>Action</a:t>
            </a:r>
            <a:r>
              <a:rPr lang="zh-CN" altLang="en-US" sz="1800" dirty="0" smtClean="0">
                <a:solidFill>
                  <a:srgbClr val="FF0000"/>
                </a:solidFill>
              </a:rPr>
              <a:t>准备显示数据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把</a:t>
            </a:r>
            <a:r>
              <a:rPr lang="en-US" altLang="zh-CN" sz="1800" dirty="0"/>
              <a:t>role</a:t>
            </a:r>
            <a:r>
              <a:rPr lang="zh-CN" altLang="en-US" sz="1800" dirty="0"/>
              <a:t>放</a:t>
            </a:r>
            <a:r>
              <a:rPr lang="zh-CN" altLang="en-US" sz="1800" dirty="0" smtClean="0"/>
              <a:t>到值栈的对</a:t>
            </a:r>
            <a:r>
              <a:rPr lang="zh-CN" altLang="en-US" sz="1800" dirty="0"/>
              <a:t>象栈</a:t>
            </a:r>
            <a:r>
              <a:rPr lang="zh-CN" altLang="en-US" sz="1800" dirty="0" smtClean="0"/>
              <a:t>顶：</a:t>
            </a:r>
            <a:r>
              <a:rPr lang="en-US" altLang="zh-CN" sz="1800" dirty="0" smtClean="0"/>
              <a:t>ActionContext.getContext</a:t>
            </a:r>
            <a:r>
              <a:rPr lang="en-US" altLang="zh-CN" sz="1800" dirty="0"/>
              <a:t>().getValueStack().push(role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r>
              <a:rPr lang="zh-CN" altLang="en-US" sz="1800" dirty="0" smtClean="0"/>
              <a:t>把</a:t>
            </a:r>
            <a:r>
              <a:rPr lang="en-US" altLang="zh-CN" sz="1800" dirty="0" smtClean="0"/>
              <a:t>roles</a:t>
            </a:r>
            <a:r>
              <a:rPr lang="zh-CN" altLang="en-US" sz="1800" dirty="0" smtClean="0"/>
              <a:t>放到值栈的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里：</a:t>
            </a:r>
            <a:r>
              <a:rPr lang="en-US" altLang="zh-CN" sz="1800" dirty="0" smtClean="0"/>
              <a:t>ActionContext.</a:t>
            </a:r>
            <a:r>
              <a:rPr lang="en-US" altLang="zh-CN" sz="1800" i="1" dirty="0" smtClean="0"/>
              <a:t>getContext</a:t>
            </a:r>
            <a:r>
              <a:rPr lang="en-US" altLang="zh-CN" sz="1800" i="1" dirty="0"/>
              <a:t>().put("roles", roles);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en-US" altLang="zh-CN" sz="1800" dirty="0" smtClean="0">
                <a:solidFill>
                  <a:srgbClr val="FF0000"/>
                </a:solidFill>
              </a:rPr>
              <a:t>.</a:t>
            </a:r>
            <a:r>
              <a:rPr lang="zh-CN" altLang="en-US" sz="1800" dirty="0" smtClean="0">
                <a:solidFill>
                  <a:srgbClr val="FF0000"/>
                </a:solidFill>
              </a:rPr>
              <a:t>在</a:t>
            </a:r>
            <a:r>
              <a:rPr lang="en-US" altLang="zh-CN" sz="1800" dirty="0" smtClean="0">
                <a:solidFill>
                  <a:srgbClr val="FF0000"/>
                </a:solidFill>
              </a:rPr>
              <a:t>jsp</a:t>
            </a:r>
            <a:r>
              <a:rPr lang="zh-CN" altLang="en-US" sz="1800" dirty="0" smtClean="0">
                <a:solidFill>
                  <a:srgbClr val="FF0000"/>
                </a:solidFill>
              </a:rPr>
              <a:t>导入</a:t>
            </a:r>
            <a:r>
              <a:rPr lang="en-US" altLang="zh-CN" sz="1800" dirty="0" smtClean="0">
                <a:solidFill>
                  <a:srgbClr val="FF0000"/>
                </a:solidFill>
              </a:rPr>
              <a:t>struts2</a:t>
            </a:r>
            <a:r>
              <a:rPr lang="zh-CN" altLang="en-US" sz="1800" dirty="0" smtClean="0">
                <a:solidFill>
                  <a:srgbClr val="FF0000"/>
                </a:solidFill>
              </a:rPr>
              <a:t>标签：</a:t>
            </a:r>
            <a:r>
              <a:rPr lang="en-US" altLang="zh-CN" sz="1800" dirty="0">
                <a:solidFill>
                  <a:srgbClr val="FF0000"/>
                </a:solidFill>
              </a:rPr>
              <a:t>&lt;%@ taglib uri=</a:t>
            </a:r>
            <a:r>
              <a:rPr lang="en-US" altLang="zh-CN" sz="1800" i="1" dirty="0">
                <a:solidFill>
                  <a:srgbClr val="FF0000"/>
                </a:solidFill>
              </a:rPr>
              <a:t>"/struts-tags" prefix="s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"%&gt;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3.</a:t>
            </a:r>
            <a:r>
              <a:rPr lang="zh-CN" altLang="en-US" sz="1800" dirty="0" smtClean="0">
                <a:solidFill>
                  <a:srgbClr val="FF0000"/>
                </a:solidFill>
              </a:rPr>
              <a:t>在</a:t>
            </a:r>
            <a:r>
              <a:rPr lang="en-US" altLang="zh-CN" sz="1800" dirty="0" smtClean="0">
                <a:solidFill>
                  <a:srgbClr val="FF0000"/>
                </a:solidFill>
              </a:rPr>
              <a:t>jsp</a:t>
            </a:r>
            <a:r>
              <a:rPr lang="zh-CN" altLang="en-US" sz="1800" dirty="0" smtClean="0">
                <a:solidFill>
                  <a:srgbClr val="FF0000"/>
                </a:solidFill>
              </a:rPr>
              <a:t>使用</a:t>
            </a:r>
            <a:r>
              <a:rPr lang="en-US" altLang="zh-CN" sz="1800" dirty="0" smtClean="0">
                <a:solidFill>
                  <a:srgbClr val="FF0000"/>
                </a:solidFill>
              </a:rPr>
              <a:t>struts2</a:t>
            </a:r>
            <a:r>
              <a:rPr lang="zh-CN" altLang="en-US" sz="1800" dirty="0" smtClean="0">
                <a:solidFill>
                  <a:srgbClr val="FF0000"/>
                </a:solidFill>
              </a:rPr>
              <a:t>标签显示数据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zh-CN" altLang="zh-CN" sz="1800" dirty="0">
                <a:latin typeface="Arial Unicode MS"/>
              </a:rPr>
              <a:t>（1）property标签</a:t>
            </a:r>
            <a:r>
              <a:rPr lang="zh-CN" altLang="zh-CN" sz="2400" dirty="0"/>
              <a:t> </a:t>
            </a:r>
            <a:endParaRPr lang="en-US" altLang="zh-CN" sz="2400" dirty="0" smtClean="0"/>
          </a:p>
          <a:p>
            <a:pPr marL="0" lv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1800" dirty="0" smtClean="0">
                <a:latin typeface="Arial Unicode MS"/>
              </a:rPr>
              <a:t>（2</a:t>
            </a:r>
            <a:r>
              <a:rPr lang="zh-CN" altLang="en-US" sz="1800" dirty="0" smtClean="0">
                <a:latin typeface="Arial Unicode MS"/>
              </a:rPr>
              <a:t>）</a:t>
            </a:r>
            <a:r>
              <a:rPr lang="zh-CN" altLang="zh-CN" sz="1800" dirty="0" smtClean="0">
                <a:latin typeface="Arial Unicode MS"/>
              </a:rPr>
              <a:t>iterator</a:t>
            </a:r>
            <a:r>
              <a:rPr lang="zh-CN" altLang="zh-CN" sz="1800" dirty="0">
                <a:latin typeface="Arial Unicode MS"/>
              </a:rPr>
              <a:t>标签的使用</a:t>
            </a:r>
            <a:r>
              <a:rPr lang="zh-CN" altLang="zh-CN" sz="1800" dirty="0"/>
              <a:t> 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zh-CN" sz="2400" dirty="0" smtClean="0"/>
          </a:p>
          <a:p>
            <a:pPr marL="0" lvl="0" indent="0"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zh-CN" altLang="zh-CN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9" y="3090551"/>
            <a:ext cx="4267316" cy="50257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8" y="3927335"/>
            <a:ext cx="6171429" cy="16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8" y="5679108"/>
            <a:ext cx="5017593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926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Struts2</a:t>
            </a:r>
            <a:r>
              <a:rPr lang="zh-CN" altLang="en-US" sz="1800" dirty="0" smtClean="0">
                <a:solidFill>
                  <a:srgbClr val="FF0000"/>
                </a:solidFill>
              </a:rPr>
              <a:t>标签使用实例（数据回显要用</a:t>
            </a:r>
            <a:r>
              <a:rPr lang="en-US" altLang="zh-CN" sz="1800" dirty="0" smtClean="0">
                <a:solidFill>
                  <a:srgbClr val="FF0000"/>
                </a:solidFill>
              </a:rPr>
              <a:t>structs</a:t>
            </a:r>
            <a:r>
              <a:rPr lang="zh-CN" altLang="en-US" sz="1800" dirty="0" smtClean="0">
                <a:solidFill>
                  <a:srgbClr val="FF0000"/>
                </a:solidFill>
              </a:rPr>
              <a:t>标签）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6862"/>
            <a:ext cx="10515600" cy="6342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1.Action</a:t>
            </a:r>
            <a:r>
              <a:rPr lang="zh-CN" altLang="en-US" sz="1800" dirty="0" smtClean="0"/>
              <a:t>把值放入值栈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页面显示：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Selection</a:t>
            </a:r>
            <a:r>
              <a:rPr lang="zh-CN" altLang="en-US" sz="1800" dirty="0" smtClean="0"/>
              <a:t>实例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6259"/>
            <a:ext cx="4809524" cy="14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4" y="2567487"/>
            <a:ext cx="6295238" cy="21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28961"/>
            <a:ext cx="6409524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570"/>
            <a:ext cx="10515600" cy="480646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Struts2</a:t>
            </a:r>
            <a:r>
              <a:rPr lang="zh-CN" altLang="en-US" sz="1800" dirty="0" smtClean="0">
                <a:solidFill>
                  <a:srgbClr val="FF0000"/>
                </a:solidFill>
              </a:rPr>
              <a:t>自定义拦截器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6295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拦截</a:t>
            </a:r>
            <a:r>
              <a:rPr lang="zh-CN" altLang="en-US" sz="1800" dirty="0" smtClean="0"/>
              <a:t>器示意图：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02677"/>
            <a:ext cx="7121769" cy="37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46152"/>
            <a:ext cx="6904762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611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使用自定义拦截器实现登入拦截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自定义拦截器类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1173"/>
            <a:ext cx="6658672" cy="42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1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46"/>
            <a:ext cx="10515600" cy="6471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配置拦截器，拦截所以的</a:t>
            </a:r>
            <a:r>
              <a:rPr lang="en-US" altLang="zh-CN" sz="2000" dirty="0" smtClean="0"/>
              <a:t>action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全</a:t>
            </a:r>
            <a:r>
              <a:rPr lang="zh-CN" altLang="en-US" sz="2000" dirty="0" smtClean="0"/>
              <a:t>局的</a:t>
            </a:r>
            <a:r>
              <a:rPr lang="en-US" altLang="zh-CN" sz="2000" dirty="0" smtClean="0"/>
              <a:t>result</a:t>
            </a:r>
            <a:r>
              <a:rPr lang="zh-CN" altLang="en-US" sz="2000" dirty="0" smtClean="0"/>
              <a:t>用来响应自定义拦截器的</a:t>
            </a:r>
            <a:r>
              <a:rPr lang="en-US" altLang="zh-CN" sz="2000" dirty="0" smtClean="0"/>
              <a:t>return “login_UI”,</a:t>
            </a:r>
            <a:r>
              <a:rPr lang="zh-CN" altLang="en-US" sz="2000" dirty="0" smtClean="0"/>
              <a:t>用来返回到登入页面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1" y="719725"/>
            <a:ext cx="6990476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527539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Hibernate</a:t>
            </a:r>
            <a:r>
              <a:rPr lang="zh-CN" altLang="en-US" sz="2000" dirty="0" smtClean="0">
                <a:solidFill>
                  <a:srgbClr val="FF0000"/>
                </a:solidFill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HQL</a:t>
            </a:r>
            <a:r>
              <a:rPr lang="zh-CN" altLang="en-US" sz="2000" dirty="0" smtClean="0">
                <a:solidFill>
                  <a:srgbClr val="FF0000"/>
                </a:solidFill>
              </a:rPr>
              <a:t>查询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610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/>
              <a:t>查</a:t>
            </a:r>
            <a:r>
              <a:rPr lang="zh-CN" altLang="en-US" sz="2000" dirty="0" smtClean="0"/>
              <a:t>询返回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集合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查询返回实体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setString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SetParameter</a:t>
            </a:r>
            <a:r>
              <a:rPr lang="zh-CN" altLang="en-US" sz="2000" dirty="0" smtClean="0"/>
              <a:t>用法差不多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5107"/>
            <a:ext cx="5800000" cy="22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12" y="3947492"/>
            <a:ext cx="519998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9293"/>
            <a:ext cx="9144000" cy="363416"/>
          </a:xfrm>
        </p:spPr>
        <p:txBody>
          <a:bodyPr>
            <a:normAutofit fontScale="90000"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环境配置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62709"/>
            <a:ext cx="9144000" cy="6295291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软</a:t>
            </a:r>
            <a:r>
              <a:rPr lang="zh-CN" altLang="en-US" sz="1800" dirty="0"/>
              <a:t>件开发的步骤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，需</a:t>
            </a:r>
            <a:r>
              <a:rPr lang="zh-CN" altLang="en-US" sz="1800" dirty="0" smtClean="0"/>
              <a:t>求    </a:t>
            </a:r>
            <a:r>
              <a:rPr lang="en-US" altLang="zh-CN" sz="1800" dirty="0" smtClean="0"/>
              <a:t>2</a:t>
            </a:r>
            <a:r>
              <a:rPr lang="zh-CN" altLang="en-US" sz="1800" dirty="0"/>
              <a:t>，设</a:t>
            </a:r>
            <a:r>
              <a:rPr lang="zh-CN" altLang="en-US" sz="1800" dirty="0" smtClean="0"/>
              <a:t>计 </a:t>
            </a:r>
            <a:r>
              <a:rPr lang="en-US" altLang="zh-CN" sz="1800" dirty="0" smtClean="0"/>
              <a:t>3</a:t>
            </a:r>
            <a:r>
              <a:rPr lang="zh-CN" altLang="en-US" sz="1800" dirty="0"/>
              <a:t>，编</a:t>
            </a:r>
            <a:r>
              <a:rPr lang="zh-CN" altLang="en-US" sz="1800" dirty="0" smtClean="0"/>
              <a:t>码</a:t>
            </a:r>
            <a:r>
              <a:rPr lang="en-US" altLang="zh-CN" sz="1800" dirty="0"/>
              <a:t>	4</a:t>
            </a:r>
            <a:r>
              <a:rPr lang="zh-CN" altLang="en-US" sz="1800" dirty="0"/>
              <a:t>，测</a:t>
            </a:r>
            <a:r>
              <a:rPr lang="zh-CN" altLang="en-US" sz="1800" dirty="0" smtClean="0"/>
              <a:t>试</a:t>
            </a:r>
            <a:r>
              <a:rPr lang="en-US" altLang="zh-CN" sz="1800" dirty="0" smtClean="0"/>
              <a:t>   5</a:t>
            </a:r>
            <a:r>
              <a:rPr lang="zh-CN" altLang="en-US" sz="1800" dirty="0"/>
              <a:t>，部署与后期维护</a:t>
            </a:r>
            <a:endParaRPr lang="en-US" altLang="zh-CN" sz="1800" dirty="0"/>
          </a:p>
          <a:p>
            <a:pPr algn="l"/>
            <a:r>
              <a:rPr lang="zh-CN" altLang="en-US" sz="1800" dirty="0" smtClean="0"/>
              <a:t>配置主要步骤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 smtClean="0"/>
              <a:t>Struts2</a:t>
            </a:r>
            <a:r>
              <a:rPr lang="zh-CN" altLang="en-US" sz="1800" dirty="0" smtClean="0"/>
              <a:t>整合</a:t>
            </a:r>
            <a:r>
              <a:rPr lang="en-US" altLang="zh-CN" sz="1800" dirty="0" smtClean="0"/>
              <a:t>spring</a:t>
            </a:r>
            <a:r>
              <a:rPr lang="zh-CN" altLang="en-US" sz="1800" dirty="0" smtClean="0"/>
              <a:t>好处：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2" y="1230926"/>
            <a:ext cx="4337538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91" y="875185"/>
            <a:ext cx="6123809" cy="2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59578"/>
            <a:ext cx="6723809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94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/>
              <a:t>查</a:t>
            </a:r>
            <a:r>
              <a:rPr lang="zh-CN" altLang="en-US" sz="1800" dirty="0" smtClean="0"/>
              <a:t>询条件使用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指定返回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的部分数</a:t>
            </a:r>
            <a:r>
              <a:rPr lang="zh-CN" altLang="en-US" sz="1800" dirty="0" smtClean="0"/>
              <a:t>据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分</a:t>
            </a:r>
            <a:r>
              <a:rPr lang="zh-CN" altLang="en-US" sz="1800" dirty="0" smtClean="0">
                <a:solidFill>
                  <a:srgbClr val="FF0000"/>
                </a:solidFill>
              </a:rPr>
              <a:t>页就是通过计算使用该查询方法返回需要的数据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853"/>
            <a:ext cx="8021169" cy="14861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1414"/>
            <a:ext cx="5038095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0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678"/>
            <a:ext cx="10515600" cy="457200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</a:rPr>
              <a:t>Hibernate</a:t>
            </a:r>
            <a:r>
              <a:rPr lang="zh-CN" altLang="en-US" sz="1800" dirty="0">
                <a:solidFill>
                  <a:srgbClr val="FF0000"/>
                </a:solidFill>
              </a:rPr>
              <a:t>实</a:t>
            </a:r>
            <a:r>
              <a:rPr lang="zh-CN" altLang="en-US" sz="1800" dirty="0" smtClean="0">
                <a:solidFill>
                  <a:srgbClr val="FF0000"/>
                </a:solidFill>
              </a:rPr>
              <a:t>体设计和映射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2368"/>
            <a:ext cx="10515600" cy="636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设计实体（一般一个实体对应一张表）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这</a:t>
            </a:r>
            <a:r>
              <a:rPr lang="zh-CN" altLang="en-US" sz="1800" dirty="0" smtClean="0"/>
              <a:t>里以</a:t>
            </a:r>
            <a:r>
              <a:rPr lang="en-US" altLang="zh-CN" sz="1800" dirty="0" smtClean="0"/>
              <a:t>User</a:t>
            </a:r>
            <a:r>
              <a:rPr lang="zh-CN" altLang="en-US" sz="1800" dirty="0" smtClean="0"/>
              <a:t>（用户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Department</a:t>
            </a:r>
            <a:r>
              <a:rPr lang="zh-CN" altLang="en-US" sz="1800" dirty="0" smtClean="0"/>
              <a:t>（部门），</a:t>
            </a:r>
            <a:r>
              <a:rPr lang="en-US" altLang="zh-CN" sz="1800" dirty="0" smtClean="0"/>
              <a:t>Role</a:t>
            </a:r>
            <a:r>
              <a:rPr lang="zh-CN" altLang="en-US" sz="1800" dirty="0" smtClean="0"/>
              <a:t>（职位）关联关系如下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一个用户对应一个部门，一个部门有多个用户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/>
              <a:t>一个用户对</a:t>
            </a:r>
            <a:r>
              <a:rPr lang="zh-CN" altLang="en-US" sz="1800" dirty="0" smtClean="0"/>
              <a:t>应多个岗位，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个岗位有</a:t>
            </a:r>
            <a:r>
              <a:rPr lang="zh-CN" altLang="en-US" sz="1800" dirty="0"/>
              <a:t>多个用</a:t>
            </a:r>
            <a:r>
              <a:rPr lang="zh-CN" altLang="en-US" sz="1800" dirty="0" smtClean="0"/>
              <a:t>户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一个上级部门对应多个下级部门，下级部门对应一个上级部门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137"/>
            <a:ext cx="7504762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292"/>
            <a:ext cx="10515600" cy="6529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画出分析图（此时未写入没关联关系的属性）：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加</a:t>
            </a:r>
            <a:r>
              <a:rPr lang="zh-CN" altLang="en-US" sz="1800" dirty="0" smtClean="0"/>
              <a:t>入其他属性，得到最终分析图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可根</a:t>
            </a:r>
            <a:r>
              <a:rPr lang="zh-CN" altLang="en-US" sz="1800" dirty="0" smtClean="0"/>
              <a:t>据分析图来写实体了。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17086"/>
            <a:ext cx="6688015" cy="25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30209"/>
            <a:ext cx="5457143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0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230"/>
            <a:ext cx="10515600" cy="6635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编程步骤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根据最后的属性来写实体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当查询的时候返回的实体类是一个对象实例，是</a:t>
            </a:r>
            <a:r>
              <a:rPr lang="en-US" altLang="zh-CN" sz="1800" dirty="0" smtClean="0">
                <a:solidFill>
                  <a:srgbClr val="FF0000"/>
                </a:solidFill>
              </a:rPr>
              <a:t>hibernate</a:t>
            </a:r>
            <a:r>
              <a:rPr lang="zh-CN" altLang="en-US" sz="1800" dirty="0" smtClean="0">
                <a:solidFill>
                  <a:srgbClr val="FF0000"/>
                </a:solidFill>
              </a:rPr>
              <a:t>动态通过反射生成的反</a:t>
            </a:r>
            <a:r>
              <a:rPr lang="zh-CN" altLang="en-US" sz="1800" dirty="0">
                <a:solidFill>
                  <a:srgbClr val="FF0000"/>
                </a:solidFill>
              </a:rPr>
              <a:t>射的</a:t>
            </a:r>
            <a:r>
              <a:rPr lang="en-US" altLang="zh-CN" sz="1800" dirty="0">
                <a:solidFill>
                  <a:srgbClr val="FF0000"/>
                </a:solidFill>
              </a:rPr>
              <a:t>Class.forName("className").newInstance();</a:t>
            </a:r>
            <a:r>
              <a:rPr lang="zh-CN" altLang="en-US" sz="1800" dirty="0">
                <a:solidFill>
                  <a:srgbClr val="FF0000"/>
                </a:solidFill>
              </a:rPr>
              <a:t>需要对应的类提供一个无参构造函数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308"/>
            <a:ext cx="4577862" cy="1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4860"/>
            <a:ext cx="5987587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0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693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编写</a:t>
            </a:r>
            <a:r>
              <a:rPr lang="en-US" altLang="zh-CN" sz="1800" dirty="0" smtClean="0"/>
              <a:t>hibernate</a:t>
            </a:r>
            <a:r>
              <a:rPr lang="zh-CN" altLang="en-US" sz="1800" dirty="0" smtClean="0"/>
              <a:t>的映射文件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如：</a:t>
            </a:r>
            <a:r>
              <a:rPr lang="en-US" altLang="zh-CN" sz="1800" dirty="0" smtClean="0">
                <a:solidFill>
                  <a:srgbClr val="FF0000"/>
                </a:solidFill>
              </a:rPr>
              <a:t>User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Department</a:t>
            </a:r>
            <a:r>
              <a:rPr lang="zh-CN" altLang="en-US" sz="1800" b="1" dirty="0" smtClean="0"/>
              <a:t>一对多多对一</a:t>
            </a:r>
            <a:r>
              <a:rPr lang="zh-CN" altLang="en-US" sz="1800" dirty="0" smtClean="0">
                <a:solidFill>
                  <a:srgbClr val="FF0000"/>
                </a:solidFill>
              </a:rPr>
              <a:t>关系，一个</a:t>
            </a:r>
            <a:r>
              <a:rPr lang="en-US" altLang="zh-CN" sz="1800" dirty="0" smtClean="0">
                <a:solidFill>
                  <a:srgbClr val="FF0000"/>
                </a:solidFill>
              </a:rPr>
              <a:t>Department</a:t>
            </a:r>
            <a:r>
              <a:rPr lang="zh-CN" altLang="en-US" sz="1800" dirty="0" smtClean="0">
                <a:solidFill>
                  <a:srgbClr val="FF0000"/>
                </a:solidFill>
              </a:rPr>
              <a:t>对应多个</a:t>
            </a:r>
            <a:r>
              <a:rPr lang="en-US" altLang="zh-CN" sz="1800" dirty="0" smtClean="0">
                <a:solidFill>
                  <a:srgbClr val="FF0000"/>
                </a:solidFill>
              </a:rPr>
              <a:t>User</a:t>
            </a:r>
          </a:p>
          <a:p>
            <a:pPr marL="0" indent="0">
              <a:buNone/>
            </a:pPr>
            <a:r>
              <a:rPr lang="en-US" altLang="zh-CN" sz="1800" dirty="0" smtClean="0"/>
              <a:t>User</a:t>
            </a:r>
            <a:r>
              <a:rPr lang="zh-CN" altLang="en-US" sz="1800" dirty="0" smtClean="0"/>
              <a:t>的映射文件：</a:t>
            </a:r>
            <a:r>
              <a:rPr lang="zh-CN" altLang="en-US" sz="1800" dirty="0" smtClean="0">
                <a:solidFill>
                  <a:srgbClr val="FF0000"/>
                </a:solidFill>
              </a:rPr>
              <a:t>                                                                                </a:t>
            </a:r>
            <a:r>
              <a:rPr lang="en-US" altLang="zh-CN" sz="1800" dirty="0" smtClean="0"/>
              <a:t>Department</a:t>
            </a:r>
            <a:r>
              <a:rPr lang="zh-CN" altLang="en-US" sz="1800" dirty="0" smtClean="0"/>
              <a:t>的映射文件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3289"/>
            <a:ext cx="7419048" cy="3457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6628"/>
            <a:ext cx="5895238" cy="8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00" y="5106628"/>
            <a:ext cx="4295238" cy="11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16" y="452830"/>
            <a:ext cx="3190476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1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1014"/>
            <a:ext cx="10515600" cy="6518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User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Role</a:t>
            </a:r>
            <a:r>
              <a:rPr lang="zh-CN" altLang="en-US" sz="1800" b="1" dirty="0" smtClean="0"/>
              <a:t>多对多</a:t>
            </a:r>
            <a:r>
              <a:rPr lang="zh-CN" altLang="en-US" sz="1800" dirty="0" smtClean="0">
                <a:solidFill>
                  <a:srgbClr val="FF0000"/>
                </a:solidFill>
              </a:rPr>
              <a:t>关系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Role</a:t>
            </a:r>
            <a:r>
              <a:rPr lang="zh-CN" altLang="en-US" sz="1800" dirty="0" smtClean="0"/>
              <a:t>的映射文件：                                                                              可级联删除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User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映射文件：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5099"/>
            <a:ext cx="4828571" cy="11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41088"/>
            <a:ext cx="4771429" cy="11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4623"/>
            <a:ext cx="4371429" cy="11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6" y="3905835"/>
            <a:ext cx="4333333" cy="11809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67" y="934623"/>
            <a:ext cx="4638095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46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hibernate</a:t>
            </a:r>
            <a:r>
              <a:rPr lang="zh-CN" altLang="en-US" sz="1800" dirty="0" smtClean="0">
                <a:solidFill>
                  <a:srgbClr val="FF0000"/>
                </a:solidFill>
              </a:rPr>
              <a:t>实体映射</a:t>
            </a:r>
            <a:r>
              <a:rPr lang="en-US" altLang="zh-CN" sz="1800" dirty="0" smtClean="0">
                <a:solidFill>
                  <a:srgbClr val="FF0000"/>
                </a:solidFill>
              </a:rPr>
              <a:t>2.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6013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前</a:t>
            </a:r>
            <a:r>
              <a:rPr lang="zh-CN" altLang="en-US" sz="1800" dirty="0" smtClean="0"/>
              <a:t>面的实体映射是双向的</a:t>
            </a:r>
            <a:r>
              <a:rPr lang="en-US" altLang="zh-CN" sz="1800" dirty="0" smtClean="0"/>
              <a:t>(</a:t>
            </a:r>
            <a:r>
              <a:rPr lang="zh-CN" altLang="en-US" sz="1800" dirty="0"/>
              <a:t>每一</a:t>
            </a:r>
            <a:r>
              <a:rPr lang="zh-CN" altLang="en-US" sz="1800" dirty="0" smtClean="0"/>
              <a:t>个关系在两边实体都有对应的属性），实体与实体之间只有一种关系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                                                                                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可以看出，实体和实体之间可以有多种关系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                                                                              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映射关系可以是单向的（即两个实体只有一边有其属性）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                                                                                                        1.</a:t>
            </a:r>
            <a:r>
              <a:rPr lang="zh-CN" altLang="en-US" sz="1800" dirty="0" smtClean="0"/>
              <a:t>可以使用特殊字段来简化数据操作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                                                                      2.</a:t>
            </a:r>
            <a:r>
              <a:rPr lang="zh-CN" altLang="en-US" sz="1800" dirty="0" smtClean="0"/>
              <a:t>当字数大于</a:t>
            </a:r>
            <a:r>
              <a:rPr lang="en-US" altLang="zh-CN" sz="1800" dirty="0" smtClean="0"/>
              <a:t>255varchar</a:t>
            </a:r>
            <a:r>
              <a:rPr lang="zh-CN" altLang="en-US" sz="1800" dirty="0" smtClean="0"/>
              <a:t>时，映射实体时应标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                                                                             </a:t>
            </a:r>
            <a:r>
              <a:rPr lang="zh-CN" altLang="en-US" sz="1800" dirty="0" smtClean="0"/>
              <a:t>注使用</a:t>
            </a:r>
            <a:r>
              <a:rPr lang="en-US" altLang="zh-CN" sz="1800" dirty="0" smtClean="0"/>
              <a:t>text</a:t>
            </a:r>
            <a:r>
              <a:rPr lang="zh-CN" altLang="en-US" sz="1800" dirty="0" smtClean="0"/>
              <a:t>类型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                                                                      3.</a:t>
            </a:r>
            <a:r>
              <a:rPr lang="zh-CN" altLang="en-US" sz="1800" dirty="0" smtClean="0"/>
              <a:t>有继承映射，不推荐使用，效率低。画图可                          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                                                                                                     以使</a:t>
            </a:r>
            <a:r>
              <a:rPr lang="zh-CN" altLang="en-US" sz="1800" dirty="0"/>
              <a:t>用继</a:t>
            </a:r>
            <a:r>
              <a:rPr lang="zh-CN" altLang="en-US" sz="1800" dirty="0" smtClean="0"/>
              <a:t>承，真正建表还是自己拥有全部属性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                                                                       4.</a:t>
            </a:r>
            <a:r>
              <a:rPr lang="zh-CN" altLang="en-US" sz="1800" dirty="0" smtClean="0"/>
              <a:t>一对一关系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3" y="1053367"/>
            <a:ext cx="4219048" cy="23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1" y="3599994"/>
            <a:ext cx="5780952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6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/>
              <a:t>一对</a:t>
            </a:r>
            <a:r>
              <a:rPr lang="zh-CN" altLang="en-US" sz="1800" b="1" dirty="0" smtClean="0"/>
              <a:t>一</a:t>
            </a:r>
            <a:r>
              <a:rPr lang="zh-CN" altLang="en-US" sz="1800" dirty="0" smtClean="0">
                <a:solidFill>
                  <a:srgbClr val="FF0000"/>
                </a:solidFill>
              </a:rPr>
              <a:t>映射关系详解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/>
              <a:t>        外键时</a:t>
            </a:r>
            <a:r>
              <a:rPr lang="zh-CN" altLang="en-US" sz="1800" dirty="0"/>
              <a:t>多个</a:t>
            </a:r>
            <a:r>
              <a:rPr lang="en-US" altLang="zh-CN" sz="1800" dirty="0" smtClean="0"/>
              <a:t>personId</a:t>
            </a:r>
            <a:r>
              <a:rPr lang="zh-CN" altLang="en-US" sz="1800" dirty="0" smtClean="0"/>
              <a:t>对应一个</a:t>
            </a:r>
            <a:r>
              <a:rPr lang="en-US" altLang="zh-CN" sz="1800" dirty="0" smtClean="0"/>
              <a:t>id,</a:t>
            </a:r>
            <a:r>
              <a:rPr lang="zh-CN" altLang="en-US" sz="1800" dirty="0" smtClean="0"/>
              <a:t>此时为多对一，当为</a:t>
            </a:r>
            <a:r>
              <a:rPr lang="en-US" altLang="zh-CN" sz="1800" dirty="0" smtClean="0"/>
              <a:t>psersonId</a:t>
            </a:r>
            <a:r>
              <a:rPr lang="zh-CN" altLang="en-US" sz="1800" dirty="0" smtClean="0"/>
              <a:t>加上</a:t>
            </a:r>
            <a:r>
              <a:rPr lang="en-US" altLang="zh-CN" sz="1800" dirty="0"/>
              <a:t>unique</a:t>
            </a:r>
            <a:r>
              <a:rPr lang="zh-CN" altLang="en-US" sz="1800" dirty="0"/>
              <a:t>属</a:t>
            </a:r>
            <a:r>
              <a:rPr lang="zh-CN" altLang="en-US" sz="1800" dirty="0" smtClean="0"/>
              <a:t>性时，</a:t>
            </a:r>
            <a:r>
              <a:rPr lang="en-US" altLang="zh-CN" sz="1800" dirty="0" smtClean="0"/>
              <a:t>personId</a:t>
            </a:r>
            <a:r>
              <a:rPr lang="zh-CN" altLang="en-US" sz="1800" dirty="0" smtClean="0"/>
              <a:t>不能重复，此时就形成了一对一。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可以理解为多对一的特列</a:t>
            </a:r>
            <a:r>
              <a:rPr lang="zh-CN" altLang="en-US" sz="1800" dirty="0" smtClean="0"/>
              <a:t>，即外键值加上</a:t>
            </a:r>
            <a:r>
              <a:rPr lang="en-US" altLang="zh-CN" sz="1800" dirty="0" smtClean="0"/>
              <a:t>unique</a:t>
            </a:r>
            <a:r>
              <a:rPr lang="zh-CN" altLang="en-US" sz="1800" dirty="0" smtClean="0"/>
              <a:t>属性，即外键表的值唯一，则实现了一对一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一</a:t>
            </a:r>
            <a:r>
              <a:rPr lang="zh-CN" altLang="en-US" sz="1800" dirty="0"/>
              <a:t>对</a:t>
            </a:r>
            <a:r>
              <a:rPr lang="zh-CN" altLang="en-US" sz="1800" dirty="0" smtClean="0"/>
              <a:t>一的映射可写为：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即多对一加上</a:t>
            </a:r>
            <a:r>
              <a:rPr lang="en-US" altLang="zh-CN" sz="1800" dirty="0" smtClean="0"/>
              <a:t>unique</a:t>
            </a:r>
            <a:r>
              <a:rPr lang="zh-CN" altLang="en-US" sz="1800" dirty="0" smtClean="0"/>
              <a:t>属性，映射关系可以是</a:t>
            </a:r>
            <a:r>
              <a:rPr lang="zh-CN" altLang="en-US" sz="1800" dirty="0" smtClean="0">
                <a:solidFill>
                  <a:srgbClr val="FF0000"/>
                </a:solidFill>
              </a:rPr>
              <a:t>单向的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多对</a:t>
            </a:r>
            <a:r>
              <a:rPr lang="zh-CN" altLang="en-US" sz="1800" dirty="0" smtClean="0">
                <a:solidFill>
                  <a:srgbClr val="FF0000"/>
                </a:solidFill>
              </a:rPr>
              <a:t>多会产生中间表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018"/>
            <a:ext cx="6142857" cy="13428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4523"/>
            <a:ext cx="4308231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5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46"/>
            <a:ext cx="10515600" cy="6588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在修改或增加时一般需要传递</a:t>
            </a:r>
            <a:r>
              <a:rPr lang="en-US" altLang="zh-CN" sz="1800" dirty="0" smtClean="0"/>
              <a:t>id,</a:t>
            </a:r>
            <a:r>
              <a:rPr lang="zh-CN" altLang="en-US" sz="1800" dirty="0" smtClean="0"/>
              <a:t>即其所属的对象，此时在</a:t>
            </a:r>
            <a:r>
              <a:rPr lang="en-US" altLang="zh-CN" sz="1800" dirty="0"/>
              <a:t>form</a:t>
            </a:r>
            <a:r>
              <a:rPr lang="zh-CN" altLang="en-US" sz="1800" dirty="0"/>
              <a:t>表单</a:t>
            </a:r>
            <a:r>
              <a:rPr lang="zh-CN" altLang="en-US" sz="1800" dirty="0" smtClean="0"/>
              <a:t>使</a:t>
            </a:r>
            <a:r>
              <a:rPr lang="en-US" altLang="zh-CN" sz="1800" dirty="0" smtClean="0"/>
              <a:t>form</a:t>
            </a:r>
            <a:r>
              <a:rPr lang="zh-CN" altLang="en-US" sz="1800" dirty="0" smtClean="0"/>
              <a:t>表单</a:t>
            </a:r>
            <a:r>
              <a:rPr lang="zh-CN" altLang="en-US" sz="1800" dirty="0" smtClean="0">
                <a:solidFill>
                  <a:srgbClr val="FF0000"/>
                </a:solidFill>
              </a:rPr>
              <a:t>隐藏字段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&lt;s:hidden name=“id”&gt;&lt;/s:hidden&gt;</a:t>
            </a:r>
          </a:p>
          <a:p>
            <a:pPr marL="0" indent="0">
              <a:buNone/>
            </a:pPr>
            <a:r>
              <a:rPr lang="zh-CN" altLang="en-US" sz="1800" dirty="0" smtClean="0"/>
              <a:t>其会先获取值栈的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值再通过表单提交进行提交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251"/>
            <a:ext cx="801904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20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492369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懒加载异常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2368"/>
            <a:ext cx="10515600" cy="636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      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 延</a:t>
            </a:r>
            <a:r>
              <a:rPr lang="zh-CN" altLang="en-US" sz="1800" dirty="0"/>
              <a:t>迟加载，也叫懒加载，它是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为提高程序执行效率而提供的一种机制，即只有真正使用该对象的数据时才会创建。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懒加载异常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懒</a:t>
            </a:r>
            <a:r>
              <a:rPr lang="zh-CN" altLang="en-US" sz="1800" dirty="0"/>
              <a:t>加</a:t>
            </a:r>
            <a:r>
              <a:rPr lang="zh-CN" altLang="en-US" sz="1800" dirty="0" smtClean="0"/>
              <a:t>载异常原因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3355"/>
            <a:ext cx="6800000" cy="15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7048"/>
            <a:ext cx="5933333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2401"/>
            <a:ext cx="9144000" cy="351692"/>
          </a:xfrm>
        </p:spPr>
        <p:txBody>
          <a:bodyPr>
            <a:normAutofit fontScale="90000"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环境配置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077" y="504093"/>
            <a:ext cx="10281138" cy="6236676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</a:rPr>
              <a:t>j</a:t>
            </a:r>
            <a:r>
              <a:rPr lang="en-US" altLang="zh-CN" sz="1800" dirty="0" smtClean="0">
                <a:solidFill>
                  <a:srgbClr val="FF0000"/>
                </a:solidFill>
              </a:rPr>
              <a:t>boss</a:t>
            </a:r>
            <a:r>
              <a:rPr lang="zh-CN" altLang="en-US" sz="1800" dirty="0" smtClean="0">
                <a:solidFill>
                  <a:srgbClr val="FF0000"/>
                </a:solidFill>
              </a:rPr>
              <a:t>配置</a:t>
            </a:r>
            <a:r>
              <a:rPr lang="en-US" altLang="zh-CN" sz="1800" dirty="0" smtClean="0">
                <a:solidFill>
                  <a:srgbClr val="FF0000"/>
                </a:solidFill>
              </a:rPr>
              <a:t>spring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/>
              <a:t>jboss</a:t>
            </a:r>
            <a:r>
              <a:rPr lang="zh-CN" altLang="en-US" sz="1800" dirty="0" smtClean="0"/>
              <a:t>配置</a:t>
            </a:r>
            <a:r>
              <a:rPr lang="en-US" altLang="zh-CN" sz="1800" dirty="0" smtClean="0"/>
              <a:t>spring</a:t>
            </a:r>
            <a:r>
              <a:rPr lang="zh-CN" altLang="en-US" sz="1800" dirty="0" smtClean="0"/>
              <a:t>需要额外在</a:t>
            </a:r>
            <a:r>
              <a:rPr lang="en-US" altLang="zh-CN" sz="1800" dirty="0" smtClean="0"/>
              <a:t>web.xml</a:t>
            </a:r>
            <a:r>
              <a:rPr lang="zh-CN" altLang="en-US" sz="1800" dirty="0" smtClean="0"/>
              <a:t>配置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  </a:t>
            </a:r>
          </a:p>
          <a:p>
            <a:pPr algn="l"/>
            <a:r>
              <a:rPr lang="en-US" altLang="zh-CN" sz="1800" dirty="0" smtClean="0"/>
              <a:t> </a:t>
            </a:r>
            <a:r>
              <a:rPr lang="zh-CN" altLang="en-US" sz="1800" dirty="0" smtClean="0"/>
              <a:t>还要添加一个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包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/>
              <a:t>这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jboss</a:t>
            </a:r>
            <a:r>
              <a:rPr lang="zh-CN" altLang="en-US" sz="1800" dirty="0" smtClean="0"/>
              <a:t>本身的问题</a:t>
            </a:r>
            <a:r>
              <a:rPr lang="en-US" altLang="zh-CN" sz="1800" dirty="0" smtClean="0"/>
              <a:t>(VFS)</a:t>
            </a:r>
            <a:r>
              <a:rPr lang="zh-CN" altLang="en-US" sz="1800" dirty="0" smtClean="0"/>
              <a:t>，使用</a:t>
            </a:r>
            <a:r>
              <a:rPr lang="en-US" altLang="zh-CN" sz="1800" dirty="0" smtClean="0"/>
              <a:t>Tomcat</a:t>
            </a:r>
            <a:r>
              <a:rPr lang="zh-CN" altLang="en-US" sz="1800" dirty="0" smtClean="0"/>
              <a:t>就不需要配置这个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16" y="1222632"/>
            <a:ext cx="5390476" cy="21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4" y="3914465"/>
            <a:ext cx="2838095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752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懒加载解决方法：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方法里（</a:t>
            </a:r>
            <a:r>
              <a:rPr lang="en-US" altLang="zh-CN" sz="1800" dirty="0" smtClean="0"/>
              <a:t>session</a:t>
            </a:r>
            <a:r>
              <a:rPr lang="zh-CN" altLang="en-US" sz="1800" dirty="0" smtClean="0"/>
              <a:t>为关闭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里自己查询出需要的关联实体对象内容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在显示结果后在关闭</a:t>
            </a:r>
            <a:r>
              <a:rPr lang="en-US" altLang="zh-CN" sz="1800" dirty="0" smtClean="0"/>
              <a:t>session</a:t>
            </a:r>
            <a:r>
              <a:rPr lang="zh-CN" altLang="en-US" sz="1800" dirty="0" smtClean="0"/>
              <a:t>（默认在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方法结束时关闭）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Spring</a:t>
            </a:r>
            <a:r>
              <a:rPr lang="zh-CN" altLang="en-US" sz="1800" dirty="0" smtClean="0"/>
              <a:t>帮我们弄好了，只需要在</a:t>
            </a:r>
            <a:r>
              <a:rPr lang="en-US" altLang="zh-CN" sz="1800" dirty="0" smtClean="0"/>
              <a:t>web.xml</a:t>
            </a:r>
            <a:r>
              <a:rPr lang="zh-CN" altLang="en-US" sz="1800" dirty="0"/>
              <a:t>配置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809"/>
            <a:ext cx="6581390" cy="3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85712"/>
            <a:ext cx="6609524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676"/>
            <a:ext cx="10515600" cy="6588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在配置文件里关闭懒加载（懒加载能够提高效率，关闭懒加载不是明智之举，默认是开启懒加载的）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122"/>
            <a:ext cx="5961905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660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资源分类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1.Src</a:t>
            </a:r>
            <a:r>
              <a:rPr lang="zh-CN" altLang="en-US" sz="1800" dirty="0" smtClean="0"/>
              <a:t>下的配置文件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视图文件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69524"/>
            <a:ext cx="3440723" cy="23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48" y="796616"/>
            <a:ext cx="3523809" cy="28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16778"/>
            <a:ext cx="3780952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5847"/>
            <a:ext cx="10515600" cy="386861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输出日志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6189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日志文件有几套</a:t>
            </a:r>
            <a:r>
              <a:rPr lang="en-US" altLang="zh-CN" sz="1800" dirty="0"/>
              <a:t>,</a:t>
            </a:r>
            <a:r>
              <a:rPr lang="zh-CN" altLang="en-US" sz="1800" dirty="0"/>
              <a:t>常用的有                          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log4j                log4j.properties </a:t>
            </a:r>
            <a:r>
              <a:rPr lang="zh-CN" altLang="en-US" sz="1800" dirty="0" smtClean="0"/>
              <a:t>（配置文件）</a:t>
            </a:r>
            <a:r>
              <a:rPr lang="en-US" altLang="zh-CN" sz="1800" dirty="0" smtClean="0"/>
              <a:t>  </a:t>
            </a:r>
          </a:p>
          <a:p>
            <a:pPr marL="0" indent="0">
              <a:buNone/>
            </a:pPr>
            <a:r>
              <a:rPr lang="en-US" altLang="zh-CN" sz="1800" dirty="0" smtClean="0"/>
              <a:t>JDK </a:t>
            </a:r>
            <a:r>
              <a:rPr lang="en-US" altLang="zh-CN" sz="1800" dirty="0"/>
              <a:t>logging,         </a:t>
            </a:r>
            <a:r>
              <a:rPr lang="en-US" altLang="zh-CN" sz="1800" dirty="0" smtClean="0"/>
              <a:t>logging.properties</a:t>
            </a:r>
            <a:r>
              <a:rPr lang="zh-CN" altLang="en-US" sz="1800" dirty="0" smtClean="0"/>
              <a:t>（配置文件）</a:t>
            </a:r>
            <a:r>
              <a:rPr lang="en-US" altLang="zh-CN" sz="1800" dirty="0" smtClean="0"/>
              <a:t>  </a:t>
            </a:r>
          </a:p>
          <a:p>
            <a:pPr marL="0" indent="0">
              <a:buNone/>
            </a:pPr>
            <a:r>
              <a:rPr lang="en-US" altLang="zh-CN" sz="1800" dirty="0" smtClean="0"/>
              <a:t>         slf4j</a:t>
            </a:r>
            <a:r>
              <a:rPr lang="zh-CN" altLang="en-US" sz="1800" dirty="0"/>
              <a:t>是日志的接口</a:t>
            </a:r>
            <a:r>
              <a:rPr lang="en-US" altLang="zh-CN" sz="1800" dirty="0"/>
              <a:t>,</a:t>
            </a:r>
            <a:r>
              <a:rPr lang="zh-CN" altLang="en-US" sz="1800" dirty="0"/>
              <a:t>加哪个</a:t>
            </a:r>
            <a:r>
              <a:rPr lang="en-US" altLang="zh-CN" sz="1800" dirty="0"/>
              <a:t>jar</a:t>
            </a:r>
            <a:r>
              <a:rPr lang="zh-CN" altLang="en-US" sz="1800" dirty="0"/>
              <a:t>包就使用哪种日志</a:t>
            </a:r>
            <a:r>
              <a:rPr lang="en-US" altLang="zh-CN" sz="1800" dirty="0"/>
              <a:t>,</a:t>
            </a:r>
            <a:r>
              <a:rPr lang="zh-CN" altLang="en-US" sz="1800" dirty="0"/>
              <a:t>如这里加入</a:t>
            </a:r>
            <a:r>
              <a:rPr lang="en-US" altLang="zh-CN" sz="1800" dirty="0"/>
              <a:t>slf4j-log4j12-1.6.1.jar</a:t>
            </a:r>
            <a:r>
              <a:rPr lang="zh-CN" altLang="en-US" sz="1800" dirty="0"/>
              <a:t>表示使用</a:t>
            </a:r>
            <a:r>
              <a:rPr lang="en-US" altLang="zh-CN" sz="1800" dirty="0"/>
              <a:t>log4j</a:t>
            </a:r>
            <a:r>
              <a:rPr lang="zh-CN" altLang="en-US" sz="1800" dirty="0"/>
              <a:t>日志，即配置文件为</a:t>
            </a:r>
            <a:r>
              <a:rPr lang="en-US" altLang="zh-CN" sz="1800" dirty="0" smtClean="0"/>
              <a:t>log4j.properties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记得还有添加</a:t>
            </a:r>
            <a:r>
              <a:rPr lang="en-US" altLang="zh-CN" sz="1800" dirty="0"/>
              <a:t>log4j</a:t>
            </a:r>
            <a:r>
              <a:rPr lang="zh-CN" altLang="en-US" sz="1800" dirty="0"/>
              <a:t>的</a:t>
            </a:r>
            <a:r>
              <a:rPr lang="en-US" altLang="zh-CN" sz="1800" dirty="0"/>
              <a:t>jar</a:t>
            </a:r>
            <a:r>
              <a:rPr lang="zh-CN" altLang="en-US" sz="1800" dirty="0"/>
              <a:t>包</a:t>
            </a:r>
            <a:r>
              <a:rPr lang="en-US" altLang="zh-CN" sz="1800" dirty="0"/>
              <a:t>log4j-1.2.15.jar,</a:t>
            </a:r>
            <a:r>
              <a:rPr lang="zh-CN" altLang="en-US" sz="1800" dirty="0"/>
              <a:t>前面</a:t>
            </a:r>
            <a:r>
              <a:rPr lang="en-US" altLang="zh-CN" sz="1800" dirty="0"/>
              <a:t>jar</a:t>
            </a:r>
            <a:r>
              <a:rPr lang="zh-CN" altLang="en-US" sz="1800" dirty="0"/>
              <a:t>只是说明使用</a:t>
            </a:r>
            <a:r>
              <a:rPr lang="en-US" altLang="zh-CN" sz="1800" dirty="0"/>
              <a:t>log4j</a:t>
            </a:r>
            <a:r>
              <a:rPr lang="zh-CN" altLang="en-US" sz="1800" dirty="0"/>
              <a:t>日志</a:t>
            </a:r>
            <a:r>
              <a:rPr lang="en-US" altLang="zh-CN" sz="1800" dirty="0"/>
              <a:t>,</a:t>
            </a:r>
            <a:r>
              <a:rPr lang="zh-CN" altLang="en-US" sz="1800" dirty="0"/>
              <a:t>没导入</a:t>
            </a:r>
            <a:r>
              <a:rPr lang="en-US" altLang="zh-CN" sz="1800" dirty="0"/>
              <a:t>jar</a:t>
            </a:r>
            <a:r>
              <a:rPr lang="zh-CN" altLang="en-US" sz="1800" dirty="0" smtClean="0"/>
              <a:t>包。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日</a:t>
            </a:r>
            <a:r>
              <a:rPr lang="zh-CN" altLang="en-US" sz="1800" dirty="0"/>
              <a:t>志级别（一次递增）：</a:t>
            </a:r>
            <a:r>
              <a:rPr lang="zh-CN" altLang="en-US" sz="1800" dirty="0">
                <a:solidFill>
                  <a:srgbClr val="FF0000"/>
                </a:solidFill>
              </a:rPr>
              <a:t>显示自己和级别比自己高的信息，如</a:t>
            </a:r>
            <a:r>
              <a:rPr lang="en-US" altLang="zh-CN" sz="1800" dirty="0">
                <a:solidFill>
                  <a:srgbClr val="FF0000"/>
                </a:solidFill>
              </a:rPr>
              <a:t>debug</a:t>
            </a:r>
            <a:r>
              <a:rPr lang="zh-CN" altLang="en-US" sz="1800" dirty="0">
                <a:solidFill>
                  <a:srgbClr val="FF0000"/>
                </a:solidFill>
              </a:rPr>
              <a:t>全部显</a:t>
            </a:r>
            <a:r>
              <a:rPr lang="zh-CN" altLang="en-US" sz="1800" dirty="0" smtClean="0">
                <a:solidFill>
                  <a:srgbClr val="FF0000"/>
                </a:solidFill>
              </a:rPr>
              <a:t>示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debug</a:t>
            </a:r>
            <a:r>
              <a:rPr lang="zh-CN" altLang="en-US" sz="1800" dirty="0"/>
              <a:t>：调式信息</a:t>
            </a:r>
          </a:p>
          <a:p>
            <a:pPr marL="0" indent="0">
              <a:buNone/>
            </a:pPr>
            <a:r>
              <a:rPr lang="en-US" altLang="zh-CN" sz="1800" dirty="0" smtClean="0"/>
              <a:t>info</a:t>
            </a:r>
            <a:r>
              <a:rPr lang="zh-CN" altLang="en-US" sz="1800" dirty="0"/>
              <a:t>：一般信息</a:t>
            </a:r>
          </a:p>
          <a:p>
            <a:pPr marL="0" indent="0">
              <a:buNone/>
            </a:pPr>
            <a:r>
              <a:rPr lang="en-US" altLang="zh-CN" sz="1800" dirty="0" smtClean="0"/>
              <a:t>warn</a:t>
            </a:r>
            <a:r>
              <a:rPr lang="zh-CN" altLang="en-US" sz="1800" dirty="0"/>
              <a:t>：警告</a:t>
            </a:r>
          </a:p>
          <a:p>
            <a:pPr marL="0" indent="0">
              <a:buNone/>
            </a:pPr>
            <a:r>
              <a:rPr lang="en-US" altLang="zh-CN" sz="1800" dirty="0" smtClean="0"/>
              <a:t>error</a:t>
            </a:r>
            <a:r>
              <a:rPr lang="zh-CN" altLang="en-US" sz="1800" dirty="0"/>
              <a:t>：错误</a:t>
            </a:r>
          </a:p>
          <a:p>
            <a:pPr marL="0" indent="0">
              <a:buNone/>
            </a:pPr>
            <a:r>
              <a:rPr lang="en-US" altLang="zh-CN" sz="1800" dirty="0" smtClean="0"/>
              <a:t>fatal</a:t>
            </a:r>
            <a:r>
              <a:rPr lang="zh-CN" altLang="en-US" sz="1800" dirty="0"/>
              <a:t>：严重错误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24" y="3657600"/>
            <a:ext cx="4180952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6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46"/>
            <a:ext cx="10515600" cy="6529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更改</a:t>
            </a:r>
            <a:r>
              <a:rPr lang="en-US" altLang="zh-CN" sz="2000" dirty="0" smtClean="0"/>
              <a:t>log4j</a:t>
            </a:r>
            <a:r>
              <a:rPr lang="zh-CN" altLang="en-US" sz="2000" dirty="0" smtClean="0"/>
              <a:t>配置文件：</a:t>
            </a:r>
            <a:r>
              <a:rPr lang="en-US" altLang="zh-CN" sz="2000" dirty="0" smtClean="0"/>
              <a:t>log4j.properties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自定义类输出日志实例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输出到文件</a:t>
            </a:r>
            <a:r>
              <a:rPr lang="zh-CN" altLang="en-US" sz="2000" smtClean="0">
                <a:solidFill>
                  <a:srgbClr val="FF0000"/>
                </a:solidFill>
              </a:rPr>
              <a:t>方法：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11" y="708977"/>
            <a:ext cx="5504762" cy="15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3227"/>
            <a:ext cx="5190781" cy="265535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6145"/>
            <a:ext cx="5990476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3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568"/>
            <a:ext cx="10515600" cy="66704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设计实体：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各个实体的</a:t>
            </a:r>
            <a:r>
              <a:rPr lang="en-US" altLang="zh-CN" sz="2000" dirty="0" smtClean="0"/>
              <a:t>Dao</a:t>
            </a:r>
            <a:r>
              <a:rPr lang="zh-CN" altLang="en-US" sz="2000" dirty="0" smtClean="0"/>
              <a:t>都继承</a:t>
            </a:r>
            <a:r>
              <a:rPr lang="en-US" altLang="zh-CN" sz="2000" dirty="0" smtClean="0"/>
              <a:t>BaseDaoImpl</a:t>
            </a:r>
            <a:r>
              <a:rPr lang="zh-CN" altLang="en-US" sz="2000" dirty="0" smtClean="0"/>
              <a:t>类和实现自己的接口，这样可以在基础的</a:t>
            </a:r>
            <a:r>
              <a:rPr lang="en-US" altLang="zh-CN" sz="2000" dirty="0" smtClean="0"/>
              <a:t>BaseDaoImpl</a:t>
            </a:r>
            <a:r>
              <a:rPr lang="zh-CN" altLang="en-US" sz="2000" dirty="0" smtClean="0"/>
              <a:t>里获得基础的增删改查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不用为每一个类都写一遍基本的增删改查代码。可以在自己的接口里定义自己特有的数据操作方法。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0" y="703642"/>
            <a:ext cx="485417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738"/>
            <a:ext cx="10515600" cy="527539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Java web </a:t>
            </a:r>
            <a:r>
              <a:rPr lang="zh-CN" altLang="en-US" sz="2000" dirty="0" smtClean="0">
                <a:solidFill>
                  <a:srgbClr val="FF0000"/>
                </a:solidFill>
              </a:rPr>
              <a:t>功能划分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6138" y="633046"/>
            <a:ext cx="10515600" cy="62249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 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Action</a:t>
            </a:r>
            <a:r>
              <a:rPr lang="zh-CN" altLang="en-US" sz="1800" dirty="0"/>
              <a:t>是管理业务（</a:t>
            </a:r>
            <a:r>
              <a:rPr lang="en-US" altLang="zh-CN" sz="1800" dirty="0"/>
              <a:t>Service</a:t>
            </a:r>
            <a:r>
              <a:rPr lang="zh-CN" altLang="en-US" sz="1800" dirty="0"/>
              <a:t>）调度和管理跳转的。</a:t>
            </a:r>
          </a:p>
          <a:p>
            <a:pPr marL="0" indent="0">
              <a:buNone/>
            </a:pPr>
            <a:r>
              <a:rPr lang="en-US" altLang="zh-CN" sz="1800" dirty="0" smtClean="0"/>
              <a:t>Service</a:t>
            </a:r>
            <a:r>
              <a:rPr lang="zh-CN" altLang="en-US" sz="1800" dirty="0"/>
              <a:t>是管理具体的功能的。</a:t>
            </a:r>
          </a:p>
          <a:p>
            <a:pPr marL="0" indent="0">
              <a:buNone/>
            </a:pPr>
            <a:r>
              <a:rPr lang="en-US" altLang="zh-CN" sz="1800" dirty="0" smtClean="0"/>
              <a:t>DAO</a:t>
            </a:r>
            <a:r>
              <a:rPr lang="zh-CN" altLang="en-US" sz="1800" dirty="0"/>
              <a:t>只完成增删改查，虽然可以</a:t>
            </a:r>
            <a:r>
              <a:rPr lang="en-US" altLang="zh-CN" sz="1800" dirty="0"/>
              <a:t>1-n</a:t>
            </a:r>
            <a:r>
              <a:rPr lang="zh-CN" altLang="en-US" sz="1800" dirty="0"/>
              <a:t>，</a:t>
            </a:r>
            <a:r>
              <a:rPr lang="en-US" altLang="zh-CN" sz="1800" dirty="0"/>
              <a:t>n-n</a:t>
            </a:r>
            <a:r>
              <a:rPr lang="zh-CN" altLang="en-US" sz="1800" dirty="0"/>
              <a:t>，</a:t>
            </a:r>
            <a:r>
              <a:rPr lang="en-US" altLang="zh-CN" sz="1800" dirty="0"/>
              <a:t>1-1</a:t>
            </a:r>
            <a:r>
              <a:rPr lang="zh-CN" altLang="en-US" sz="1800" dirty="0"/>
              <a:t>关联，模糊、动态、子查询都可以。但是无论多么复杂的查询，</a:t>
            </a:r>
            <a:r>
              <a:rPr lang="en-US" altLang="zh-CN" sz="1800" dirty="0"/>
              <a:t>dao</a:t>
            </a:r>
            <a:r>
              <a:rPr lang="zh-CN" altLang="en-US" sz="1800" dirty="0"/>
              <a:t>只是封装增删改查。至于增删查改如何去实现一个功能，</a:t>
            </a:r>
            <a:r>
              <a:rPr lang="en-US" altLang="zh-CN" sz="1800" dirty="0"/>
              <a:t>dao</a:t>
            </a:r>
            <a:r>
              <a:rPr lang="zh-CN" altLang="en-US" sz="1800" dirty="0"/>
              <a:t>是不管的。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Action</a:t>
            </a:r>
            <a:r>
              <a:rPr lang="zh-CN" altLang="en-US" sz="1800" dirty="0">
                <a:solidFill>
                  <a:srgbClr val="FF0000"/>
                </a:solidFill>
              </a:rPr>
              <a:t>只负责管理，而</a:t>
            </a:r>
            <a:r>
              <a:rPr lang="en-US" altLang="zh-CN" sz="1800" dirty="0">
                <a:solidFill>
                  <a:srgbClr val="FF0000"/>
                </a:solidFill>
              </a:rPr>
              <a:t>Service</a:t>
            </a:r>
            <a:r>
              <a:rPr lang="zh-CN" altLang="en-US" sz="1800" dirty="0">
                <a:solidFill>
                  <a:srgbClr val="FF0000"/>
                </a:solidFill>
              </a:rPr>
              <a:t>负责实施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往往</a:t>
            </a:r>
            <a:r>
              <a:rPr lang="en-US" altLang="zh-CN" sz="1800" dirty="0" smtClean="0"/>
              <a:t>Dao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都使用接口处理（</a:t>
            </a:r>
            <a:r>
              <a:rPr lang="zh-CN" altLang="en-US" sz="1800" dirty="0" smtClean="0">
                <a:solidFill>
                  <a:srgbClr val="FF0000"/>
                </a:solidFill>
              </a:rPr>
              <a:t>接口的作用</a:t>
            </a:r>
            <a:r>
              <a:rPr lang="zh-CN" altLang="en-US" sz="1800" dirty="0" smtClean="0"/>
              <a:t>）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疑问：例如我定义了一个接口，但是我在继承这个接口的类中还要写接口的实现方法，那我不如直接就在这个类中写实现方法岂不是更便捷，还省去了定义接</a:t>
            </a:r>
            <a:r>
              <a:rPr lang="zh-CN" altLang="en-US" sz="1800" dirty="0" smtClean="0"/>
              <a:t>口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要知道</a:t>
            </a:r>
            <a:r>
              <a:rPr lang="zh-CN" altLang="en-US" sz="1800" dirty="0" smtClean="0">
                <a:solidFill>
                  <a:srgbClr val="FF0000"/>
                </a:solidFill>
              </a:rPr>
              <a:t>接</a:t>
            </a:r>
            <a:r>
              <a:rPr lang="zh-CN" altLang="en-US" sz="1800" dirty="0">
                <a:solidFill>
                  <a:srgbClr val="FF0000"/>
                </a:solidFill>
              </a:rPr>
              <a:t>口的作</a:t>
            </a:r>
            <a:r>
              <a:rPr lang="zh-CN" altLang="en-US" sz="1800" dirty="0" smtClean="0">
                <a:solidFill>
                  <a:srgbClr val="FF0000"/>
                </a:solidFill>
              </a:rPr>
              <a:t>用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0277"/>
            <a:ext cx="4457143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7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738"/>
            <a:ext cx="10515600" cy="597878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重定向和转发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1662"/>
            <a:ext cx="10515600" cy="602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900" dirty="0"/>
              <a:t>区别</a:t>
            </a:r>
            <a:r>
              <a:rPr lang="zh-CN" altLang="en-US" sz="1900" dirty="0" smtClean="0"/>
              <a:t>一：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</a:t>
            </a:r>
            <a:r>
              <a:rPr lang="zh-CN" altLang="en-US" sz="1900" dirty="0" smtClean="0"/>
              <a:t>重</a:t>
            </a:r>
            <a:r>
              <a:rPr lang="zh-CN" altLang="en-US" sz="1900" dirty="0"/>
              <a:t>定向时浏览器上的网址改变</a:t>
            </a:r>
          </a:p>
          <a:p>
            <a:pPr marL="0" indent="0">
              <a:buNone/>
            </a:pPr>
            <a:r>
              <a:rPr lang="zh-CN" altLang="en-US" sz="1900" dirty="0" smtClean="0"/>
              <a:t>    转</a:t>
            </a:r>
            <a:r>
              <a:rPr lang="zh-CN" altLang="en-US" sz="1900" dirty="0"/>
              <a:t>发是浏览器上的网址不变</a:t>
            </a:r>
          </a:p>
          <a:p>
            <a:pPr marL="0" indent="0">
              <a:buNone/>
            </a:pPr>
            <a:r>
              <a:rPr lang="zh-CN" altLang="en-US" sz="1900" dirty="0"/>
              <a:t>区别二：</a:t>
            </a:r>
          </a:p>
          <a:p>
            <a:pPr marL="0" indent="0">
              <a:buNone/>
            </a:pPr>
            <a:r>
              <a:rPr lang="zh-CN" altLang="en-US" sz="1900" dirty="0"/>
              <a:t>　</a:t>
            </a:r>
            <a:r>
              <a:rPr lang="zh-CN" altLang="en-US" sz="1900" dirty="0" smtClean="0"/>
              <a:t>重</a:t>
            </a:r>
            <a:r>
              <a:rPr lang="zh-CN" altLang="en-US" sz="1900" dirty="0"/>
              <a:t>定向实际上产生了两次请求</a:t>
            </a:r>
          </a:p>
          <a:p>
            <a:pPr marL="0" indent="0">
              <a:buNone/>
            </a:pPr>
            <a:r>
              <a:rPr lang="zh-CN" altLang="en-US" sz="1900" dirty="0" smtClean="0"/>
              <a:t>     转</a:t>
            </a:r>
            <a:r>
              <a:rPr lang="zh-CN" altLang="en-US" sz="1900" dirty="0"/>
              <a:t>发只有一次请求 </a:t>
            </a:r>
          </a:p>
          <a:p>
            <a:pPr marL="0" indent="0">
              <a:buNone/>
            </a:pPr>
            <a:r>
              <a:rPr lang="zh-CN" altLang="en-US" sz="1900" dirty="0" smtClean="0"/>
              <a:t>区</a:t>
            </a:r>
            <a:r>
              <a:rPr lang="zh-CN" altLang="en-US" sz="1900" dirty="0"/>
              <a:t>别三：</a:t>
            </a:r>
          </a:p>
          <a:p>
            <a:pPr marL="0" indent="0">
              <a:buNone/>
            </a:pPr>
            <a:r>
              <a:rPr lang="zh-CN" altLang="en-US" sz="1900" dirty="0" smtClean="0"/>
              <a:t>    重</a:t>
            </a:r>
            <a:r>
              <a:rPr lang="zh-CN" altLang="en-US" sz="1900" dirty="0"/>
              <a:t>定向时的网址可以是任何网址</a:t>
            </a:r>
          </a:p>
          <a:p>
            <a:pPr marL="0" indent="0">
              <a:buNone/>
            </a:pPr>
            <a:r>
              <a:rPr lang="zh-CN" altLang="en-US" sz="1900" dirty="0" smtClean="0"/>
              <a:t>    转</a:t>
            </a:r>
            <a:r>
              <a:rPr lang="zh-CN" altLang="en-US" sz="1900" dirty="0"/>
              <a:t>发的网址必须是本站点的网址</a:t>
            </a:r>
          </a:p>
          <a:p>
            <a:pPr marL="0" indent="0">
              <a:buNone/>
            </a:pPr>
            <a:r>
              <a:rPr lang="zh-CN" altLang="en-US" sz="1900" dirty="0"/>
              <a:t>详解：</a:t>
            </a:r>
          </a:p>
          <a:p>
            <a:pPr marL="0" indent="0">
              <a:buNone/>
            </a:pPr>
            <a:r>
              <a:rPr lang="zh-CN" altLang="en-US" sz="1900" dirty="0"/>
              <a:t>　　重定向：以前的</a:t>
            </a:r>
            <a:r>
              <a:rPr lang="en-US" altLang="zh-CN" sz="1900" dirty="0"/>
              <a:t>request</a:t>
            </a:r>
            <a:r>
              <a:rPr lang="zh-CN" altLang="en-US" sz="1900" dirty="0"/>
              <a:t>中存放的变量全部失效，并进入一个新的</a:t>
            </a:r>
            <a:r>
              <a:rPr lang="en-US" altLang="zh-CN" sz="1900" dirty="0"/>
              <a:t>request</a:t>
            </a:r>
            <a:r>
              <a:rPr lang="zh-CN" altLang="en-US" sz="1900" dirty="0"/>
              <a:t>作用域。</a:t>
            </a:r>
            <a:br>
              <a:rPr lang="zh-CN" altLang="en-US" sz="1900" dirty="0"/>
            </a:br>
            <a:r>
              <a:rPr lang="zh-CN" altLang="en-US" sz="1900" dirty="0" smtClean="0"/>
              <a:t>         转</a:t>
            </a:r>
            <a:r>
              <a:rPr lang="zh-CN" altLang="en-US" sz="1900" dirty="0"/>
              <a:t>发：以前的</a:t>
            </a:r>
            <a:r>
              <a:rPr lang="en-US" altLang="zh-CN" sz="1900" dirty="0"/>
              <a:t>request</a:t>
            </a:r>
            <a:r>
              <a:rPr lang="zh-CN" altLang="en-US" sz="1900" dirty="0"/>
              <a:t>中存放的变量不会失效，就像把两个页面拼到了一起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marL="0" indent="0">
              <a:buNone/>
            </a:pPr>
            <a:endParaRPr lang="zh-CN" altLang="en-US" sz="19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88" y="1519017"/>
            <a:ext cx="6352381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6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2352</Words>
  <Application>Microsoft Office PowerPoint</Application>
  <PresentationFormat>宽屏</PresentationFormat>
  <Paragraphs>370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 Unicode MS</vt:lpstr>
      <vt:lpstr>宋体</vt:lpstr>
      <vt:lpstr>Arial</vt:lpstr>
      <vt:lpstr>Calibri</vt:lpstr>
      <vt:lpstr>Calibri Light</vt:lpstr>
      <vt:lpstr>Office 主题</vt:lpstr>
      <vt:lpstr>PowerPoint 演示文稿</vt:lpstr>
      <vt:lpstr>环境配置</vt:lpstr>
      <vt:lpstr>环境配置</vt:lpstr>
      <vt:lpstr>资源分类</vt:lpstr>
      <vt:lpstr>输出日志</vt:lpstr>
      <vt:lpstr>PowerPoint 演示文稿</vt:lpstr>
      <vt:lpstr>PowerPoint 演示文稿</vt:lpstr>
      <vt:lpstr>Java web 功能划分</vt:lpstr>
      <vt:lpstr>重定向和转发</vt:lpstr>
      <vt:lpstr>Struts2值栈,OGNL表达式</vt:lpstr>
      <vt:lpstr>PowerPoint 演示文稿</vt:lpstr>
      <vt:lpstr>PowerPoint 演示文稿</vt:lpstr>
      <vt:lpstr>PowerPoint 演示文稿</vt:lpstr>
      <vt:lpstr>Struts2标签</vt:lpstr>
      <vt:lpstr>Struts2标签使用实例（数据回显要用structs标签）</vt:lpstr>
      <vt:lpstr>Struts2自定义拦截器</vt:lpstr>
      <vt:lpstr>PowerPoint 演示文稿</vt:lpstr>
      <vt:lpstr>PowerPoint 演示文稿</vt:lpstr>
      <vt:lpstr>Hibernate的HQL查询</vt:lpstr>
      <vt:lpstr>PowerPoint 演示文稿</vt:lpstr>
      <vt:lpstr>Hibernate实体设计和映射</vt:lpstr>
      <vt:lpstr>PowerPoint 演示文稿</vt:lpstr>
      <vt:lpstr>PowerPoint 演示文稿</vt:lpstr>
      <vt:lpstr>PowerPoint 演示文稿</vt:lpstr>
      <vt:lpstr>PowerPoint 演示文稿</vt:lpstr>
      <vt:lpstr>hibernate实体映射2.</vt:lpstr>
      <vt:lpstr>PowerPoint 演示文稿</vt:lpstr>
      <vt:lpstr>PowerPoint 演示文稿</vt:lpstr>
      <vt:lpstr>懒加载异常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环境配置</dc:title>
  <dc:creator>HuangZhiLong</dc:creator>
  <cp:lastModifiedBy>HuangZhiLong</cp:lastModifiedBy>
  <cp:revision>84</cp:revision>
  <dcterms:created xsi:type="dcterms:W3CDTF">2015-05-13T11:41:03Z</dcterms:created>
  <dcterms:modified xsi:type="dcterms:W3CDTF">2015-05-21T17:28:00Z</dcterms:modified>
</cp:coreProperties>
</file>