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custShowLst>
    <p:custShow name="Praxis Vorführung" id="0">
      <p:sldLst>
        <p:sld r:id="rId8"/>
        <p:sld r:id="rId9"/>
      </p:sldLst>
    </p:custShow>
  </p:custShowLst>
  <p:defaultTextStyle>
    <a:lvl1pPr marL="0" algn="l" rtl="0" latinLnBrk="0">
      <a:defRPr lang="de-DE" sz="1800" kern="1200">
        <a:solidFill>
          <a:schemeClr val="tx1"/>
        </a:solidFill>
        <a:latin typeface="+mn-lt"/>
        <a:ea typeface="+mn-ea"/>
        <a:cs typeface="+mn-cs"/>
      </a:defRPr>
    </a:lvl1pPr>
    <a:lvl2pPr marL="457200" algn="l" rtl="0" latinLnBrk="0">
      <a:defRPr lang="de-DE" sz="1800" kern="1200">
        <a:solidFill>
          <a:schemeClr val="tx1"/>
        </a:solidFill>
        <a:latin typeface="+mn-lt"/>
        <a:ea typeface="+mn-ea"/>
        <a:cs typeface="+mn-cs"/>
      </a:defRPr>
    </a:lvl2pPr>
    <a:lvl3pPr marL="914400" algn="l" rtl="0" latinLnBrk="0">
      <a:defRPr lang="de-DE" sz="1800" kern="1200">
        <a:solidFill>
          <a:schemeClr val="tx1"/>
        </a:solidFill>
        <a:latin typeface="+mn-lt"/>
        <a:ea typeface="+mn-ea"/>
        <a:cs typeface="+mn-cs"/>
      </a:defRPr>
    </a:lvl3pPr>
    <a:lvl4pPr marL="1371600" algn="l" rtl="0" latinLnBrk="0">
      <a:defRPr lang="de-DE" sz="1800" kern="1200">
        <a:solidFill>
          <a:schemeClr val="tx1"/>
        </a:solidFill>
        <a:latin typeface="+mn-lt"/>
        <a:ea typeface="+mn-ea"/>
        <a:cs typeface="+mn-cs"/>
      </a:defRPr>
    </a:lvl4pPr>
    <a:lvl5pPr marL="1828800" algn="l" rtl="0" latinLnBrk="0">
      <a:defRPr lang="de-DE" sz="1800" kern="1200">
        <a:solidFill>
          <a:schemeClr val="tx1"/>
        </a:solidFill>
        <a:latin typeface="+mn-lt"/>
        <a:ea typeface="+mn-ea"/>
        <a:cs typeface="+mn-cs"/>
      </a:defRPr>
    </a:lvl5pPr>
    <a:lvl6pPr marL="2286000" algn="l" rtl="0" latinLnBrk="0">
      <a:defRPr lang="de-DE" sz="1800" kern="1200">
        <a:solidFill>
          <a:schemeClr val="tx1"/>
        </a:solidFill>
        <a:latin typeface="+mn-lt"/>
        <a:ea typeface="+mn-ea"/>
        <a:cs typeface="+mn-cs"/>
      </a:defRPr>
    </a:lvl6pPr>
    <a:lvl7pPr marL="2743200" algn="l" rtl="0" latinLnBrk="0">
      <a:defRPr lang="de-DE" sz="1800" kern="1200">
        <a:solidFill>
          <a:schemeClr val="tx1"/>
        </a:solidFill>
        <a:latin typeface="+mn-lt"/>
        <a:ea typeface="+mn-ea"/>
        <a:cs typeface="+mn-cs"/>
      </a:defRPr>
    </a:lvl7pPr>
    <a:lvl8pPr marL="3200400" algn="l" rtl="0" latinLnBrk="0">
      <a:defRPr lang="de-DE" sz="1800" kern="1200">
        <a:solidFill>
          <a:schemeClr val="tx1"/>
        </a:solidFill>
        <a:latin typeface="+mn-lt"/>
        <a:ea typeface="+mn-ea"/>
        <a:cs typeface="+mn-cs"/>
      </a:defRPr>
    </a:lvl8pPr>
    <a:lvl9pPr marL="3657600" algn="l" rtl="0" latinLnBrk="0">
      <a:defRPr lang="de-DE"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7" autoAdjust="0"/>
    <p:restoredTop sz="87569" autoAdjust="0"/>
  </p:normalViewPr>
  <p:slideViewPr>
    <p:cSldViewPr>
      <p:cViewPr varScale="1">
        <p:scale>
          <a:sx n="83" d="100"/>
          <a:sy n="83" d="100"/>
        </p:scale>
        <p:origin x="-102"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08"/>
    </p:cViewPr>
  </p:sorterViewPr>
  <p:notesViewPr>
    <p:cSldViewPr>
      <p:cViewPr>
        <p:scale>
          <a:sx n="90" d="100"/>
          <a:sy n="90" d="100"/>
        </p:scale>
        <p:origin x="-2106" y="175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de-DE" sz="1200"/>
            </a:lvl1pPr>
            <a:extLst/>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de-DE" sz="1200"/>
            </a:lvl1pPr>
            <a:extLst/>
          </a:lstStyle>
          <a:p>
            <a:fld id="{A8ADFD5B-A66C-449C-B6E8-FB716D07777D}" type="datetimeFigureOut">
              <a:rPr lang="de-DE"/>
              <a:pPr/>
              <a:t>09.10.2015</a:t>
            </a:fld>
            <a:endParaRPr lang="de-D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de-DE" sz="1200"/>
            </a:lvl1pPr>
            <a:extLst/>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de-DE" sz="1200"/>
            </a:lvl1pPr>
            <a:extLst/>
          </a:lstStyle>
          <a:p>
            <a:fld id="{CA5D3BF3-D352-46FC-8343-31F56E6730EA}" type="slidenum">
              <a:rPr/>
              <a:pPr/>
              <a:t>‹Nr.›</a:t>
            </a:fld>
            <a:endParaRPr lang="de-DE"/>
          </a:p>
        </p:txBody>
      </p:sp>
    </p:spTree>
    <p:extLst>
      <p:ext uri="{BB962C8B-B14F-4D97-AF65-F5344CB8AC3E}">
        <p14:creationId xmlns:p14="http://schemas.microsoft.com/office/powerpoint/2010/main" val="1907857566"/>
      </p:ext>
    </p:extLst>
  </p:cSld>
  <p:clrMap bg1="lt1" tx1="dk1" bg2="lt2" tx2="dk2" accent1="accent1" accent2="accent2" accent3="accent3" accent4="accent4" accent5="accent5" accent6="accent6" hlink="hlink" folHlink="folHlink"/>
  <p:notesStyle>
    <a:lvl1pPr marL="0" algn="l" rtl="0" latinLnBrk="0">
      <a:defRPr lang="de-DE" sz="1200" kern="1200">
        <a:solidFill>
          <a:schemeClr val="tx1"/>
        </a:solidFill>
        <a:latin typeface="+mn-lt"/>
        <a:ea typeface="+mn-ea"/>
        <a:cs typeface="+mn-cs"/>
      </a:defRPr>
    </a:lvl1pPr>
    <a:lvl2pPr marL="457200" algn="l" rtl="0" latinLnBrk="0">
      <a:defRPr lang="de-DE" sz="1200" kern="1200">
        <a:solidFill>
          <a:schemeClr val="tx1"/>
        </a:solidFill>
        <a:latin typeface="+mn-lt"/>
        <a:ea typeface="+mn-ea"/>
        <a:cs typeface="+mn-cs"/>
      </a:defRPr>
    </a:lvl2pPr>
    <a:lvl3pPr marL="914400" algn="l" rtl="0" latinLnBrk="0">
      <a:defRPr lang="de-DE" sz="1200" kern="1200">
        <a:solidFill>
          <a:schemeClr val="tx1"/>
        </a:solidFill>
        <a:latin typeface="+mn-lt"/>
        <a:ea typeface="+mn-ea"/>
        <a:cs typeface="+mn-cs"/>
      </a:defRPr>
    </a:lvl3pPr>
    <a:lvl4pPr marL="1371600" algn="l" rtl="0" latinLnBrk="0">
      <a:defRPr lang="de-DE" sz="1200" kern="1200">
        <a:solidFill>
          <a:schemeClr val="tx1"/>
        </a:solidFill>
        <a:latin typeface="+mn-lt"/>
        <a:ea typeface="+mn-ea"/>
        <a:cs typeface="+mn-cs"/>
      </a:defRPr>
    </a:lvl4pPr>
    <a:lvl5pPr marL="1828800" algn="l" rtl="0" latinLnBrk="0">
      <a:defRPr lang="de-DE" sz="1200" kern="1200">
        <a:solidFill>
          <a:schemeClr val="tx1"/>
        </a:solidFill>
        <a:latin typeface="+mn-lt"/>
        <a:ea typeface="+mn-ea"/>
        <a:cs typeface="+mn-cs"/>
      </a:defRPr>
    </a:lvl5pPr>
    <a:lvl6pPr marL="2286000" algn="l" rtl="0" latinLnBrk="0">
      <a:defRPr lang="de-DE" sz="1200" kern="1200">
        <a:solidFill>
          <a:schemeClr val="tx1"/>
        </a:solidFill>
        <a:latin typeface="+mn-lt"/>
        <a:ea typeface="+mn-ea"/>
        <a:cs typeface="+mn-cs"/>
      </a:defRPr>
    </a:lvl6pPr>
    <a:lvl7pPr marL="2743200" algn="l" rtl="0" latinLnBrk="0">
      <a:defRPr lang="de-DE" sz="1200" kern="1200">
        <a:solidFill>
          <a:schemeClr val="tx1"/>
        </a:solidFill>
        <a:latin typeface="+mn-lt"/>
        <a:ea typeface="+mn-ea"/>
        <a:cs typeface="+mn-cs"/>
      </a:defRPr>
    </a:lvl7pPr>
    <a:lvl8pPr marL="3200400" algn="l" rtl="0" latinLnBrk="0">
      <a:defRPr lang="de-DE" sz="1200" kern="1200">
        <a:solidFill>
          <a:schemeClr val="tx1"/>
        </a:solidFill>
        <a:latin typeface="+mn-lt"/>
        <a:ea typeface="+mn-ea"/>
        <a:cs typeface="+mn-cs"/>
      </a:defRPr>
    </a:lvl8pPr>
    <a:lvl9pPr marL="3657600" algn="l" rtl="0" latinLnBrk="0">
      <a:defRPr lang="de-DE"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Ich möchte an dieser Stelle unser neues Web Tool vorstellen:</a:t>
            </a:r>
          </a:p>
          <a:p>
            <a:endParaRPr lang="de-DE" dirty="0" smtClean="0"/>
          </a:p>
          <a:p>
            <a:r>
              <a:rPr lang="de-DE" dirty="0" smtClean="0"/>
              <a:t>Unsere neue Kunden Dashboard Homepage, auf der wir kundenbezogene Daten mit visuell ansprechenden Charts präsentieren können</a:t>
            </a:r>
          </a:p>
          <a:p>
            <a:endParaRPr lang="de-DE" dirty="0"/>
          </a:p>
          <a:p>
            <a:r>
              <a:rPr lang="de-DE" dirty="0" smtClean="0"/>
              <a:t>Hier ein Kurzüberblick über die Features des neuen Tools</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1</a:t>
            </a:fld>
            <a:endParaRPr lang="de-DE"/>
          </a:p>
        </p:txBody>
      </p:sp>
    </p:spTree>
    <p:extLst>
      <p:ext uri="{BB962C8B-B14F-4D97-AF65-F5344CB8AC3E}">
        <p14:creationId xmlns:p14="http://schemas.microsoft.com/office/powerpoint/2010/main" val="32556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Was war zunächst unser Anspruch an uns selbst bei der Gestaltung des Systems?</a:t>
            </a:r>
          </a:p>
          <a:p>
            <a:endParaRPr lang="de-DE" dirty="0"/>
          </a:p>
          <a:p>
            <a:r>
              <a:rPr lang="de-DE" dirty="0" smtClean="0"/>
              <a:t>In erster Linie sollte das Tool von unseren Kunden intuitiv zu bedienen sein, mit Standard Usability Features </a:t>
            </a:r>
            <a:br>
              <a:rPr lang="de-DE" dirty="0" smtClean="0"/>
            </a:br>
            <a:r>
              <a:rPr lang="de-DE" dirty="0" smtClean="0"/>
              <a:t>- wie Charts ein- und ausblenden, </a:t>
            </a:r>
            <a:br>
              <a:rPr lang="de-DE" dirty="0" smtClean="0"/>
            </a:br>
            <a:r>
              <a:rPr lang="de-DE" dirty="0" smtClean="0"/>
              <a:t>- Charts verschieben per </a:t>
            </a:r>
            <a:r>
              <a:rPr lang="de-DE" dirty="0" err="1" smtClean="0"/>
              <a:t>Drag&amp;Drop</a:t>
            </a:r>
            <a:r>
              <a:rPr lang="de-DE" dirty="0" smtClean="0"/>
              <a:t>, </a:t>
            </a:r>
            <a:br>
              <a:rPr lang="de-DE" dirty="0" smtClean="0"/>
            </a:br>
            <a:r>
              <a:rPr lang="de-DE" dirty="0" smtClean="0"/>
              <a:t>- und sein Dashboard nach dem </a:t>
            </a:r>
            <a:r>
              <a:rPr lang="de-DE" dirty="0" err="1" smtClean="0"/>
              <a:t>Logout</a:t>
            </a:r>
            <a:r>
              <a:rPr lang="de-DE" dirty="0" smtClean="0"/>
              <a:t> und erneutem Login so wieder vorfindet wie er es verlassen hat (</a:t>
            </a:r>
            <a:r>
              <a:rPr lang="de-DE" dirty="0" err="1" smtClean="0"/>
              <a:t>Persistierung</a:t>
            </a:r>
            <a:r>
              <a:rPr lang="de-DE" dirty="0" smtClean="0"/>
              <a:t>)</a:t>
            </a:r>
          </a:p>
          <a:p>
            <a:endParaRPr lang="de-DE" dirty="0"/>
          </a:p>
          <a:p>
            <a:r>
              <a:rPr lang="de-DE" dirty="0" smtClean="0"/>
              <a:t>Leichte Administration für das PM – wir werden später noch sehen dass man das Dashboard mit nur einem Mausklick für einen Kunden aktivieren kann.</a:t>
            </a:r>
          </a:p>
          <a:p>
            <a:endParaRPr lang="de-DE" dirty="0"/>
          </a:p>
          <a:p>
            <a:r>
              <a:rPr lang="de-DE" dirty="0" smtClean="0"/>
              <a:t>Nahtlose Integration in unser User Berechtigungskonzept.</a:t>
            </a:r>
            <a:br>
              <a:rPr lang="de-DE" dirty="0" smtClean="0"/>
            </a:br>
            <a:r>
              <a:rPr lang="de-DE" dirty="0" smtClean="0"/>
              <a:t>Das heißt man muss die Charts nicht einzeln pro Kunde mühsam aktivieren, sondern weil jeder Chart einem Report zugeordnet ist, erscheint der  Chart voll automatisch im Dashboard, sobald ein Report für den Kunden aktiviert wird.</a:t>
            </a:r>
          </a:p>
          <a:p>
            <a:endParaRPr lang="de-DE" dirty="0"/>
          </a:p>
          <a:p>
            <a:r>
              <a:rPr lang="de-DE" dirty="0" smtClean="0"/>
              <a:t>Last but not least:</a:t>
            </a:r>
            <a:br>
              <a:rPr lang="de-DE" dirty="0" smtClean="0"/>
            </a:br>
            <a:r>
              <a:rPr lang="de-DE" dirty="0" smtClean="0"/>
              <a:t>Wir haben eine eigene kleine .NET API entwickelt, über die andere, also interne + externe Entwickler sich rasch in die Chart Programmierung einarbeiten können.</a:t>
            </a:r>
            <a:br>
              <a:rPr lang="de-DE" dirty="0" smtClean="0"/>
            </a:br>
            <a:r>
              <a:rPr lang="de-DE" dirty="0" smtClean="0"/>
              <a:t>Mit dieser API ist ein Chart binnen 1 Stunde programmiert.</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2</a:t>
            </a:fld>
            <a:endParaRPr lang="de-DE"/>
          </a:p>
        </p:txBody>
      </p:sp>
    </p:spTree>
    <p:extLst>
      <p:ext uri="{BB962C8B-B14F-4D97-AF65-F5344CB8AC3E}">
        <p14:creationId xmlns:p14="http://schemas.microsoft.com/office/powerpoint/2010/main" val="227902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bieten bisher folgende Chart-Typen an.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3</a:t>
            </a:fld>
            <a:endParaRPr lang="de-DE"/>
          </a:p>
        </p:txBody>
      </p:sp>
    </p:spTree>
    <p:extLst>
      <p:ext uri="{BB962C8B-B14F-4D97-AF65-F5344CB8AC3E}">
        <p14:creationId xmlns:p14="http://schemas.microsoft.com/office/powerpoint/2010/main" val="154741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Denkbar ist jedoch künftig… eine Chart Vielfalt mit</a:t>
            </a:r>
          </a:p>
          <a:p>
            <a:endParaRPr lang="de-DE" dirty="0"/>
          </a:p>
          <a:p>
            <a:pPr marL="171450" indent="-171450">
              <a:buFontTx/>
              <a:buChar char="-"/>
            </a:pPr>
            <a:r>
              <a:rPr lang="de-DE" dirty="0" smtClean="0"/>
              <a:t>Linien Charts</a:t>
            </a:r>
          </a:p>
          <a:p>
            <a:pPr marL="171450" indent="-171450">
              <a:buFontTx/>
              <a:buChar char="-"/>
            </a:pPr>
            <a:r>
              <a:rPr lang="de-DE" dirty="0" smtClean="0"/>
              <a:t>Punkt Diagrammen</a:t>
            </a:r>
          </a:p>
          <a:p>
            <a:pPr marL="171450" indent="-171450">
              <a:buFontTx/>
              <a:buChar char="-"/>
            </a:pPr>
            <a:r>
              <a:rPr lang="de-DE" dirty="0" smtClean="0"/>
              <a:t>Kurvendiagrammen</a:t>
            </a:r>
          </a:p>
          <a:p>
            <a:pPr marL="171450" indent="-171450">
              <a:buFontTx/>
              <a:buChar char="-"/>
            </a:pPr>
            <a:r>
              <a:rPr lang="de-DE" dirty="0" err="1" smtClean="0"/>
              <a:t>etc</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4</a:t>
            </a:fld>
            <a:endParaRPr lang="de-DE"/>
          </a:p>
        </p:txBody>
      </p:sp>
    </p:spTree>
    <p:extLst>
      <p:ext uri="{BB962C8B-B14F-4D97-AF65-F5344CB8AC3E}">
        <p14:creationId xmlns:p14="http://schemas.microsoft.com/office/powerpoint/2010/main" val="24771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Ganz wichtig: Die Daten Transparenz!</a:t>
            </a:r>
          </a:p>
          <a:p>
            <a:endParaRPr lang="de-DE" dirty="0"/>
          </a:p>
          <a:p>
            <a:r>
              <a:rPr lang="de-DE" dirty="0" smtClean="0"/>
              <a:t>Wenn ein User seinen Chart hinterfragen möchte, also wissen möchte aus welchen Details sich der Chart zusammensetzt, dann kann er direkt aus dem Chart in den zugehörigen Report gelangen und sich die Daten im Report </a:t>
            </a:r>
            <a:r>
              <a:rPr lang="de-DE" dirty="0" err="1" smtClean="0"/>
              <a:t>Grid</a:t>
            </a:r>
            <a:r>
              <a:rPr lang="de-DE" dirty="0" smtClean="0"/>
              <a:t> anzeigen lassen.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5</a:t>
            </a:fld>
            <a:endParaRPr lang="de-DE"/>
          </a:p>
        </p:txBody>
      </p:sp>
    </p:spTree>
    <p:extLst>
      <p:ext uri="{BB962C8B-B14F-4D97-AF65-F5344CB8AC3E}">
        <p14:creationId xmlns:p14="http://schemas.microsoft.com/office/powerpoint/2010/main" val="200572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Thanks</a:t>
            </a:r>
            <a:r>
              <a:rPr lang="de-DE" dirty="0" smtClean="0"/>
              <a:t> </a:t>
            </a:r>
            <a:r>
              <a:rPr lang="de-DE" dirty="0" err="1" smtClean="0"/>
              <a:t>for</a:t>
            </a:r>
            <a:r>
              <a:rPr lang="de-DE" dirty="0" smtClean="0"/>
              <a:t> all – so </a:t>
            </a:r>
            <a:r>
              <a:rPr lang="de-DE" dirty="0" err="1" smtClean="0"/>
              <a:t>far</a:t>
            </a:r>
            <a:r>
              <a:rPr lang="de-DE" dirty="0" smtClean="0"/>
              <a:t>….</a:t>
            </a:r>
          </a:p>
          <a:p>
            <a:endParaRPr lang="de-DE" dirty="0"/>
          </a:p>
          <a:p>
            <a:r>
              <a:rPr lang="de-DE" dirty="0" err="1" smtClean="0"/>
              <a:t>Let‘s</a:t>
            </a:r>
            <a:r>
              <a:rPr lang="de-DE" dirty="0" smtClean="0"/>
              <a:t> </a:t>
            </a:r>
            <a:r>
              <a:rPr lang="de-DE" dirty="0" err="1" smtClean="0"/>
              <a:t>start</a:t>
            </a:r>
            <a:r>
              <a:rPr lang="de-DE" dirty="0" smtClean="0"/>
              <a:t> </a:t>
            </a:r>
            <a:r>
              <a:rPr lang="de-DE" dirty="0" err="1" smtClean="0"/>
              <a:t>the</a:t>
            </a:r>
            <a:r>
              <a:rPr lang="de-DE" dirty="0" smtClean="0"/>
              <a:t> </a:t>
            </a:r>
            <a:r>
              <a:rPr lang="de-DE" dirty="0" err="1" smtClean="0"/>
              <a:t>game</a:t>
            </a:r>
            <a:r>
              <a:rPr lang="de-DE" dirty="0" smtClean="0"/>
              <a:t> </a:t>
            </a:r>
            <a:r>
              <a:rPr lang="de-DE" dirty="0" err="1" smtClean="0"/>
              <a:t>now</a:t>
            </a:r>
            <a:r>
              <a:rPr lang="de-DE" dirty="0" smtClean="0"/>
              <a:t> </a:t>
            </a:r>
            <a:r>
              <a:rPr lang="de-DE" dirty="0" err="1" smtClean="0"/>
              <a:t>to</a:t>
            </a:r>
            <a:r>
              <a:rPr lang="de-DE" dirty="0" smtClean="0"/>
              <a:t> </a:t>
            </a:r>
            <a:r>
              <a:rPr lang="de-DE" dirty="0" err="1" smtClean="0"/>
              <a:t>dive</a:t>
            </a:r>
            <a:r>
              <a:rPr lang="de-DE" dirty="0" smtClean="0"/>
              <a:t> </a:t>
            </a:r>
            <a:r>
              <a:rPr lang="de-DE" dirty="0" err="1" smtClean="0"/>
              <a:t>deeper</a:t>
            </a:r>
            <a:r>
              <a:rPr lang="de-DE" dirty="0" smtClean="0"/>
              <a:t> </a:t>
            </a:r>
            <a:r>
              <a:rPr lang="de-DE" dirty="0" err="1" smtClean="0"/>
              <a:t>into</a:t>
            </a:r>
            <a:r>
              <a:rPr lang="de-DE" dirty="0" smtClean="0"/>
              <a:t> </a:t>
            </a:r>
            <a:r>
              <a:rPr lang="de-DE" dirty="0" err="1" smtClean="0"/>
              <a:t>practice</a:t>
            </a:r>
            <a:r>
              <a:rPr lang="de-DE" dirty="0" smtClean="0"/>
              <a:t> !</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6</a:t>
            </a:fld>
            <a:endParaRPr lang="de-DE"/>
          </a:p>
        </p:txBody>
      </p:sp>
    </p:spTree>
    <p:extLst>
      <p:ext uri="{BB962C8B-B14F-4D97-AF65-F5344CB8AC3E}">
        <p14:creationId xmlns:p14="http://schemas.microsoft.com/office/powerpoint/2010/main" val="1643596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Was war zunächst unser Anspruch an uns selbst bei der Gestaltung des Systems?</a:t>
            </a:r>
          </a:p>
          <a:p>
            <a:endParaRPr lang="de-DE" dirty="0"/>
          </a:p>
          <a:p>
            <a:r>
              <a:rPr lang="de-DE" dirty="0" smtClean="0"/>
              <a:t>In erster Linie sollte das Tool von unseren Kunden intuitiv zu bedienen sein, mit Standard Usability Features wie Charts ein- und ausblenden, Charts verschieben per </a:t>
            </a:r>
            <a:r>
              <a:rPr lang="de-DE" dirty="0" err="1" smtClean="0"/>
              <a:t>Drag&amp;Drop</a:t>
            </a:r>
            <a:r>
              <a:rPr lang="de-DE" dirty="0" smtClean="0"/>
              <a:t>, </a:t>
            </a:r>
            <a:r>
              <a:rPr lang="de-DE" dirty="0" err="1" smtClean="0"/>
              <a:t>Persistierung</a:t>
            </a:r>
            <a:endParaRPr lang="de-DE" dirty="0" smtClean="0"/>
          </a:p>
          <a:p>
            <a:endParaRPr lang="de-DE" dirty="0"/>
          </a:p>
          <a:p>
            <a:r>
              <a:rPr lang="de-DE" dirty="0" smtClean="0"/>
              <a:t>Leichte Administration für das PM – wir werden später noch sehen dass man das Dashboard mit nur einem Mausklick für einen Kunden aktivieren kann.</a:t>
            </a:r>
          </a:p>
          <a:p>
            <a:endParaRPr lang="de-DE" dirty="0"/>
          </a:p>
          <a:p>
            <a:r>
              <a:rPr lang="de-DE" dirty="0" smtClean="0"/>
              <a:t>Nahtlose Integration in unser User Berechtigungskonzept.</a:t>
            </a:r>
            <a:br>
              <a:rPr lang="de-DE" dirty="0" smtClean="0"/>
            </a:br>
            <a:r>
              <a:rPr lang="de-DE" dirty="0" smtClean="0"/>
              <a:t>Das heißt man muss die Charts nicht einzeln pro Kunde mühsam aktivieren, sondern weil jeder Chart einem Report zugeordnet ist, erscheint der  Chart voll automatisch im Dashboard, sobald ein Report für den Kunden aktiviert wird.</a:t>
            </a:r>
          </a:p>
          <a:p>
            <a:endParaRPr lang="de-DE" dirty="0"/>
          </a:p>
          <a:p>
            <a:r>
              <a:rPr lang="de-DE" dirty="0" smtClean="0"/>
              <a:t>Last but not least:</a:t>
            </a:r>
            <a:br>
              <a:rPr lang="de-DE" dirty="0" smtClean="0"/>
            </a:br>
            <a:r>
              <a:rPr lang="de-DE" dirty="0" smtClean="0"/>
              <a:t>Wir haben eine eigene kleine .NET API entwickelt, über die andere, also interne + externe Entwickler sich rasch in die Chart Programmierung einarbeiten können.</a:t>
            </a:r>
            <a:br>
              <a:rPr lang="de-DE" dirty="0" smtClean="0"/>
            </a:br>
            <a:r>
              <a:rPr lang="de-DE" dirty="0" smtClean="0"/>
              <a:t>Mit dieser API ist ein Chart binnen 1 Stunde programmiert.</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7</a:t>
            </a:fld>
            <a:endParaRPr lang="de-DE"/>
          </a:p>
        </p:txBody>
      </p:sp>
    </p:spTree>
    <p:extLst>
      <p:ext uri="{BB962C8B-B14F-4D97-AF65-F5344CB8AC3E}">
        <p14:creationId xmlns:p14="http://schemas.microsoft.com/office/powerpoint/2010/main" val="2279025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Ganz wichtig: Die Daten Transparenz!</a:t>
            </a:r>
          </a:p>
          <a:p>
            <a:endParaRPr lang="de-DE" dirty="0"/>
          </a:p>
          <a:p>
            <a:r>
              <a:rPr lang="de-DE" dirty="0" smtClean="0"/>
              <a:t>Wenn ein User seinen Chart hinterfragen möchte, also wissen möchte aus welchen Details sich der Chart zusammensetzt, dann kann er direkt aus dem Chart in den zugehörigen Report gelangen und sich die Daten im Report </a:t>
            </a:r>
            <a:r>
              <a:rPr lang="de-DE" dirty="0" err="1" smtClean="0"/>
              <a:t>Grid</a:t>
            </a:r>
            <a:r>
              <a:rPr lang="de-DE" dirty="0" smtClean="0"/>
              <a:t> anzeigen lassen.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8</a:t>
            </a:fld>
            <a:endParaRPr lang="de-DE"/>
          </a:p>
        </p:txBody>
      </p:sp>
    </p:spTree>
    <p:extLst>
      <p:ext uri="{BB962C8B-B14F-4D97-AF65-F5344CB8AC3E}">
        <p14:creationId xmlns:p14="http://schemas.microsoft.com/office/powerpoint/2010/main" val="2005720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Thanks</a:t>
            </a:r>
            <a:r>
              <a:rPr lang="de-DE" dirty="0" smtClean="0"/>
              <a:t> </a:t>
            </a:r>
            <a:r>
              <a:rPr lang="de-DE" dirty="0" err="1" smtClean="0"/>
              <a:t>for</a:t>
            </a:r>
            <a:r>
              <a:rPr lang="de-DE" dirty="0" smtClean="0"/>
              <a:t> all – so </a:t>
            </a:r>
            <a:r>
              <a:rPr lang="de-DE" dirty="0" err="1" smtClean="0"/>
              <a:t>far</a:t>
            </a:r>
            <a:r>
              <a:rPr lang="de-DE" dirty="0" smtClean="0"/>
              <a:t>….</a:t>
            </a:r>
          </a:p>
          <a:p>
            <a:endParaRPr lang="de-DE" dirty="0"/>
          </a:p>
          <a:p>
            <a:r>
              <a:rPr lang="de-DE" dirty="0" err="1" smtClean="0"/>
              <a:t>Let‘s</a:t>
            </a:r>
            <a:r>
              <a:rPr lang="de-DE" dirty="0" smtClean="0"/>
              <a:t> </a:t>
            </a:r>
            <a:r>
              <a:rPr lang="de-DE" dirty="0" err="1" smtClean="0"/>
              <a:t>start</a:t>
            </a:r>
            <a:r>
              <a:rPr lang="de-DE" dirty="0" smtClean="0"/>
              <a:t> </a:t>
            </a:r>
            <a:r>
              <a:rPr lang="de-DE" dirty="0" err="1" smtClean="0"/>
              <a:t>the</a:t>
            </a:r>
            <a:r>
              <a:rPr lang="de-DE" dirty="0" smtClean="0"/>
              <a:t> </a:t>
            </a:r>
            <a:r>
              <a:rPr lang="de-DE" dirty="0" err="1" smtClean="0"/>
              <a:t>game</a:t>
            </a:r>
            <a:r>
              <a:rPr lang="de-DE" dirty="0" smtClean="0"/>
              <a:t> </a:t>
            </a:r>
            <a:r>
              <a:rPr lang="de-DE" dirty="0" err="1" smtClean="0"/>
              <a:t>now</a:t>
            </a:r>
            <a:r>
              <a:rPr lang="de-DE" dirty="0" smtClean="0"/>
              <a:t> </a:t>
            </a:r>
            <a:r>
              <a:rPr lang="de-DE" dirty="0" err="1" smtClean="0"/>
              <a:t>to</a:t>
            </a:r>
            <a:r>
              <a:rPr lang="de-DE" dirty="0" smtClean="0"/>
              <a:t> </a:t>
            </a:r>
            <a:r>
              <a:rPr lang="de-DE" dirty="0" err="1" smtClean="0"/>
              <a:t>dive</a:t>
            </a:r>
            <a:r>
              <a:rPr lang="de-DE" dirty="0" smtClean="0"/>
              <a:t> </a:t>
            </a:r>
            <a:r>
              <a:rPr lang="de-DE" dirty="0" err="1" smtClean="0"/>
              <a:t>deeper</a:t>
            </a:r>
            <a:r>
              <a:rPr lang="de-DE" dirty="0" smtClean="0"/>
              <a:t> </a:t>
            </a:r>
            <a:r>
              <a:rPr lang="de-DE" dirty="0" err="1" smtClean="0"/>
              <a:t>into</a:t>
            </a:r>
            <a:r>
              <a:rPr lang="de-DE" dirty="0" smtClean="0"/>
              <a:t> </a:t>
            </a:r>
            <a:r>
              <a:rPr lang="de-DE" dirty="0" err="1" smtClean="0"/>
              <a:t>practice</a:t>
            </a:r>
            <a:r>
              <a:rPr lang="de-DE" dirty="0" smtClean="0"/>
              <a:t> !</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9</a:t>
            </a:fld>
            <a:endParaRPr lang="de-DE"/>
          </a:p>
        </p:txBody>
      </p:sp>
    </p:spTree>
    <p:extLst>
      <p:ext uri="{BB962C8B-B14F-4D97-AF65-F5344CB8AC3E}">
        <p14:creationId xmlns:p14="http://schemas.microsoft.com/office/powerpoint/2010/main" val="164359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bg1">
            <a:lumMod val="85000"/>
            <a:alpha val="10000"/>
          </a:schemeClr>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8613"/>
            <a:ext cx="7772400" cy="1101725"/>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A13E788-B7EB-4A93-AB36-87ACFB4049A5}" type="datetimeFigureOut">
              <a:rPr lang="de-DE" smtClean="0"/>
              <a:t>09.10.2015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89DAAEF-2BAA-44E9-886D-34F630EEA82F}" type="slidenum">
              <a:rPr lang="de-DE" smtClean="0"/>
              <a:t>‹Nr.›</a:t>
            </a:fld>
            <a:endParaRPr lang="de-D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A13E788-B7EB-4A93-AB36-87ACFB4049A5}" type="datetimeFigureOut">
              <a:rPr lang="de-DE" smtClean="0"/>
              <a:t>09.10.2015</a:t>
            </a:fld>
            <a:endParaRPr lang="de-DE"/>
          </a:p>
        </p:txBody>
      </p:sp>
      <p:sp>
        <p:nvSpPr>
          <p:cNvPr id="5" name="Fußzeilenplatzhalt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89DAAEF-2BAA-44E9-886D-34F630EEA82F}" type="slidenum">
              <a:rPr lang="de-DE" smtClean="0"/>
              <a:t>‹Nr.›</a:t>
            </a:fld>
            <a:endParaRPr lang="de-DE"/>
          </a:p>
        </p:txBody>
      </p:sp>
      <p:sp>
        <p:nvSpPr>
          <p:cNvPr id="7" name="Rectangle 8"/>
          <p:cNvSpPr/>
          <p:nvPr userDrawn="1"/>
        </p:nvSpPr>
        <p:spPr>
          <a:xfrm>
            <a:off x="0" y="948233"/>
            <a:ext cx="8604448"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8" name="Rectangle 7"/>
          <p:cNvSpPr/>
          <p:nvPr userDrawn="1"/>
        </p:nvSpPr>
        <p:spPr>
          <a:xfrm>
            <a:off x="8610600" y="948233"/>
            <a:ext cx="533400" cy="171450"/>
          </a:xfrm>
          <a:prstGeom prst="rect">
            <a:avLst/>
          </a:prstGeom>
          <a:solidFill>
            <a:srgbClr val="FFA30D"/>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Slide Number Placeholder 22"/>
          <p:cNvSpPr txBox="1">
            <a:spLocks/>
          </p:cNvSpPr>
          <p:nvPr userDrawn="1"/>
        </p:nvSpPr>
        <p:spPr>
          <a:xfrm>
            <a:off x="8575104" y="948233"/>
            <a:ext cx="533400" cy="183357"/>
          </a:xfrm>
          <a:prstGeom prst="rect">
            <a:avLst/>
          </a:prstGeom>
        </p:spPr>
        <p:txBody>
          <a:bodyPr vert="horz" anchor="ctr" anchorCtr="0">
            <a:normAutofit fontScale="47500" lnSpcReduction="20000"/>
          </a:bodyPr>
          <a:lstStyle>
            <a:lvl1pPr algn="ctr" eaLnBrk="1" latinLnBrk="0" hangingPunct="1">
              <a:defRPr kumimoji="0" lang="de-DE" sz="1400" b="1">
                <a:solidFill>
                  <a:srgbClr val="FFFFFF"/>
                </a:solidFill>
              </a:defRPr>
            </a:lvl1pPr>
            <a:extLst/>
          </a:lstStyle>
          <a:p>
            <a:pPr marL="0" marR="0" lvl="0" indent="0" algn="ctr" defTabSz="914400" rtl="0" eaLnBrk="1" fontAlgn="auto" latinLnBrk="0" hangingPunct="1">
              <a:lnSpc>
                <a:spcPct val="100000"/>
              </a:lnSpc>
              <a:spcBef>
                <a:spcPts val="0"/>
              </a:spcBef>
              <a:spcAft>
                <a:spcPts val="0"/>
              </a:spcAft>
              <a:buClrTx/>
              <a:buSzTx/>
              <a:buFontTx/>
              <a:buNone/>
              <a:tabLst/>
              <a:defRPr/>
            </a:pPr>
            <a:fld id="{8F82E0A0-C266-4798-8C8F-B9F91E9DA37E}" type="slidenum">
              <a:rPr kumimoji="0" lang="de-DE"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DE"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10" name="Title Placeholder 21"/>
          <p:cNvSpPr txBox="1">
            <a:spLocks/>
          </p:cNvSpPr>
          <p:nvPr userDrawn="1"/>
        </p:nvSpPr>
        <p:spPr>
          <a:xfrm>
            <a:off x="251520" y="341774"/>
            <a:ext cx="8534400" cy="573792"/>
          </a:xfrm>
          <a:prstGeom prst="rect">
            <a:avLst/>
          </a:prstGeom>
        </p:spPr>
        <p:txBody>
          <a:bodyPr vert="horz" anchor="b">
            <a:normAutofit fontScale="85000" lnSpcReduction="20000"/>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dirty="0" smtClean="0">
                <a:ln>
                  <a:noFill/>
                </a:ln>
                <a:solidFill>
                  <a:schemeClr val="tx1"/>
                </a:solidFill>
                <a:effectLst/>
                <a:uLnTx/>
                <a:uFillTx/>
                <a:latin typeface="+mj-lt"/>
                <a:ea typeface="+mj-ea"/>
                <a:cs typeface="+mj-cs"/>
              </a:rPr>
              <a:t>Dashboard &amp; Charts        </a:t>
            </a:r>
            <a:r>
              <a:rPr kumimoji="0" lang="de-DE" sz="2000" b="0" i="0" u="none" strike="noStrike" kern="1200" cap="none" spc="0" normalizeH="0" baseline="0" noProof="0" dirty="0" smtClean="0">
                <a:ln>
                  <a:noFill/>
                </a:ln>
                <a:solidFill>
                  <a:schemeClr val="tx1"/>
                </a:solidFill>
                <a:effectLst/>
                <a:uLnTx/>
                <a:uFillTx/>
                <a:latin typeface="+mj-lt"/>
                <a:ea typeface="+mj-ea"/>
                <a:cs typeface="+mj-cs"/>
              </a:rPr>
              <a:t>bereitgestellt von der </a:t>
            </a:r>
            <a:r>
              <a:rPr kumimoji="0" lang="de-DE" sz="2000" b="1" i="0" u="none" strike="noStrike" kern="1200" cap="none" spc="0" normalizeH="0" baseline="0" noProof="0" dirty="0" smtClean="0">
                <a:ln>
                  <a:noFill/>
                </a:ln>
                <a:solidFill>
                  <a:schemeClr val="tx1"/>
                </a:solidFill>
                <a:effectLst/>
                <a:uLnTx/>
                <a:uFillTx/>
                <a:latin typeface="+mj-lt"/>
                <a:ea typeface="+mj-ea"/>
                <a:cs typeface="+mj-cs"/>
              </a:rPr>
              <a:t>CKG Entwicklung</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1.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513548" y="1347614"/>
            <a:ext cx="5498612" cy="3555987"/>
          </a:xfrm>
          <a:prstGeom prst="rect">
            <a:avLst/>
          </a:prstGeom>
          <a:noFill/>
          <a:ln w="9525">
            <a:noFill/>
            <a:miter lim="800000"/>
            <a:headEnd/>
            <a:tailEnd/>
          </a:ln>
        </p:spPr>
      </p:pic>
      <p:sp>
        <p:nvSpPr>
          <p:cNvPr id="3" name="Textfeld 2"/>
          <p:cNvSpPr txBox="1"/>
          <p:nvPr/>
        </p:nvSpPr>
        <p:spPr>
          <a:xfrm rot="20250445">
            <a:off x="4546181" y="2698491"/>
            <a:ext cx="4189441"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4000" b="1" dirty="0" smtClean="0">
                <a:solidFill>
                  <a:srgbClr val="FFA30D"/>
                </a:solidFill>
              </a:rPr>
              <a:t>  Kurzüberblick</a:t>
            </a:r>
            <a:endParaRPr lang="de-DE" sz="40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srcRect/>
          <a:stretch>
            <a:fillRect/>
          </a:stretch>
        </p:blipFill>
        <p:spPr bwMode="auto">
          <a:xfrm>
            <a:off x="611561" y="2742069"/>
            <a:ext cx="2520280" cy="1629881"/>
          </a:xfrm>
          <a:prstGeom prst="rect">
            <a:avLst/>
          </a:prstGeom>
          <a:noFill/>
          <a:ln w="9525">
            <a:noFill/>
            <a:miter lim="800000"/>
            <a:headEnd/>
            <a:tailEnd/>
          </a:ln>
        </p:spPr>
      </p:pic>
      <p:sp>
        <p:nvSpPr>
          <p:cNvPr id="6" name="Textfeld 5"/>
          <p:cNvSpPr txBox="1"/>
          <p:nvPr/>
        </p:nvSpPr>
        <p:spPr>
          <a:xfrm>
            <a:off x="3419872" y="1131590"/>
            <a:ext cx="5724128" cy="3529616"/>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Intuitive Bedienung</a:t>
            </a:r>
            <a:r>
              <a:rPr lang="de-DE" sz="2800" b="1" dirty="0" smtClean="0">
                <a:solidFill>
                  <a:srgbClr val="EE9300"/>
                </a:solidFill>
              </a:rPr>
              <a:t>   </a:t>
            </a:r>
            <a:r>
              <a:rPr lang="de-DE" sz="1200" b="1" dirty="0" smtClean="0">
                <a:solidFill>
                  <a:srgbClr val="EE9300"/>
                </a:solidFill>
              </a:rPr>
              <a:t>für den Kunden</a:t>
            </a:r>
            <a:endParaRPr lang="de-DE" sz="1200" b="1" dirty="0" smtClean="0">
              <a:solidFill>
                <a:srgbClr val="FFA30D"/>
              </a:solidFill>
            </a:endParaRPr>
          </a:p>
          <a:p>
            <a:pPr>
              <a:lnSpc>
                <a:spcPct val="200000"/>
              </a:lnSpc>
              <a:buSzPct val="180000"/>
              <a:buBlip>
                <a:blip r:embed="rId4"/>
              </a:buBlip>
            </a:pPr>
            <a:r>
              <a:rPr lang="de-DE" sz="2800" b="1" dirty="0" smtClean="0">
                <a:solidFill>
                  <a:srgbClr val="EE9300"/>
                </a:solidFill>
              </a:rPr>
              <a:t>  Leichte Administration   </a:t>
            </a:r>
            <a:r>
              <a:rPr lang="de-DE" sz="1200" b="1" dirty="0" smtClean="0">
                <a:solidFill>
                  <a:srgbClr val="EE9300"/>
                </a:solidFill>
              </a:rPr>
              <a:t>für das PM</a:t>
            </a:r>
          </a:p>
          <a:p>
            <a:pPr>
              <a:lnSpc>
                <a:spcPct val="200000"/>
              </a:lnSpc>
              <a:buSzPct val="180000"/>
              <a:buBlip>
                <a:blip r:embed="rId4"/>
              </a:buBlip>
            </a:pPr>
            <a:r>
              <a:rPr lang="de-DE" sz="2800" b="1" dirty="0" smtClean="0">
                <a:solidFill>
                  <a:srgbClr val="EE9300"/>
                </a:solidFill>
              </a:rPr>
              <a:t>  Nahtlose Integration  </a:t>
            </a:r>
            <a:r>
              <a:rPr lang="de-DE" sz="1200" b="1" dirty="0" smtClean="0">
                <a:solidFill>
                  <a:srgbClr val="EE9300"/>
                </a:solidFill>
              </a:rPr>
              <a:t>( User Berechtigungskonzept )</a:t>
            </a:r>
          </a:p>
          <a:p>
            <a:pPr>
              <a:lnSpc>
                <a:spcPct val="200000"/>
              </a:lnSpc>
              <a:buSzPct val="180000"/>
              <a:buBlip>
                <a:blip r:embed="rId4"/>
              </a:buBlip>
            </a:pPr>
            <a:r>
              <a:rPr lang="de-DE" sz="2800" b="1" dirty="0" smtClean="0">
                <a:solidFill>
                  <a:srgbClr val="EE9300"/>
                </a:solidFill>
              </a:rPr>
              <a:t>  Schnelle Chart Entwicklung  </a:t>
            </a:r>
            <a:r>
              <a:rPr lang="de-DE" sz="1200" b="1" dirty="0" smtClean="0">
                <a:solidFill>
                  <a:srgbClr val="EE9300"/>
                </a:solidFill>
              </a:rPr>
              <a:t>( .NET API )</a:t>
            </a:r>
            <a:endParaRPr lang="de-DE" sz="2800" b="1" dirty="0">
              <a:solidFill>
                <a:srgbClr val="FFB848"/>
              </a:solidFill>
            </a:endParaRPr>
          </a:p>
        </p:txBody>
      </p:sp>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Unser Anspruch</a:t>
            </a:r>
            <a:endParaRPr lang="de-DE" sz="2600" b="1" dirty="0">
              <a:solidFill>
                <a:schemeClr val="bg1"/>
              </a:solidFill>
            </a:endParaRPr>
          </a:p>
        </p:txBody>
      </p:sp>
      <p:sp>
        <p:nvSpPr>
          <p:cNvPr id="8" name="Textfeld 7"/>
          <p:cNvSpPr txBox="1"/>
          <p:nvPr/>
        </p:nvSpPr>
        <p:spPr>
          <a:xfrm rot="21079298">
            <a:off x="6178872" y="4370205"/>
            <a:ext cx="2801537" cy="513405"/>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2800" b="1" dirty="0" smtClean="0">
                <a:solidFill>
                  <a:srgbClr val="FFA30D"/>
                </a:solidFill>
              </a:rPr>
              <a:t>  1 Chart = 1 h</a:t>
            </a:r>
            <a:endParaRPr lang="de-DE" sz="28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00" fill="hold"/>
                                        <p:tgtEl>
                                          <p:spTgt spid="5"/>
                                        </p:tgtEl>
                                        <p:attrNameLst>
                                          <p:attrName>ppt_x</p:attrName>
                                        </p:attrNameLst>
                                      </p:cBhvr>
                                      <p:tavLst>
                                        <p:tav tm="0">
                                          <p:val>
                                            <p:strVal val="0-#ppt_w/2"/>
                                          </p:val>
                                        </p:tav>
                                        <p:tav tm="100000">
                                          <p:val>
                                            <p:strVal val="#ppt_x"/>
                                          </p:val>
                                        </p:tav>
                                      </p:tavLst>
                                    </p:anim>
                                    <p:anim calcmode="lin" valueType="num">
                                      <p:cBhvr additive="base">
                                        <p:cTn id="13" dur="3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3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additive="base">
                                        <p:cTn id="24"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5" dur="3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additive="base">
                                        <p:cTn id="30"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1" dur="3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additive="base">
                                        <p:cTn id="36"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7" dur="3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290">
                                          <p:stCondLst>
                                            <p:cond delay="0"/>
                                          </p:stCondLst>
                                        </p:cTn>
                                        <p:tgtEl>
                                          <p:spTgt spid="8"/>
                                        </p:tgtEl>
                                      </p:cBhvr>
                                    </p:animEffect>
                                    <p:anim calcmode="lin" valueType="num">
                                      <p:cBhvr>
                                        <p:cTn id="43"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4"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5"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46"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47"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48" dur="13">
                                          <p:stCondLst>
                                            <p:cond delay="325"/>
                                          </p:stCondLst>
                                        </p:cTn>
                                        <p:tgtEl>
                                          <p:spTgt spid="8"/>
                                        </p:tgtEl>
                                      </p:cBhvr>
                                      <p:to x="100000" y="60000"/>
                                    </p:animScale>
                                    <p:animScale>
                                      <p:cBhvr>
                                        <p:cTn id="49" dur="83" decel="50000">
                                          <p:stCondLst>
                                            <p:cond delay="338"/>
                                          </p:stCondLst>
                                        </p:cTn>
                                        <p:tgtEl>
                                          <p:spTgt spid="8"/>
                                        </p:tgtEl>
                                      </p:cBhvr>
                                      <p:to x="100000" y="100000"/>
                                    </p:animScale>
                                    <p:animScale>
                                      <p:cBhvr>
                                        <p:cTn id="50" dur="13">
                                          <p:stCondLst>
                                            <p:cond delay="656"/>
                                          </p:stCondLst>
                                        </p:cTn>
                                        <p:tgtEl>
                                          <p:spTgt spid="8"/>
                                        </p:tgtEl>
                                      </p:cBhvr>
                                      <p:to x="100000" y="80000"/>
                                    </p:animScale>
                                    <p:animScale>
                                      <p:cBhvr>
                                        <p:cTn id="51" dur="83" decel="50000">
                                          <p:stCondLst>
                                            <p:cond delay="669"/>
                                          </p:stCondLst>
                                        </p:cTn>
                                        <p:tgtEl>
                                          <p:spTgt spid="8"/>
                                        </p:tgtEl>
                                      </p:cBhvr>
                                      <p:to x="100000" y="100000"/>
                                    </p:animScale>
                                    <p:animScale>
                                      <p:cBhvr>
                                        <p:cTn id="52" dur="13">
                                          <p:stCondLst>
                                            <p:cond delay="821"/>
                                          </p:stCondLst>
                                        </p:cTn>
                                        <p:tgtEl>
                                          <p:spTgt spid="8"/>
                                        </p:tgtEl>
                                      </p:cBhvr>
                                      <p:to x="100000" y="90000"/>
                                    </p:animScale>
                                    <p:animScale>
                                      <p:cBhvr>
                                        <p:cTn id="53" dur="83" decel="50000">
                                          <p:stCondLst>
                                            <p:cond delay="834"/>
                                          </p:stCondLst>
                                        </p:cTn>
                                        <p:tgtEl>
                                          <p:spTgt spid="8"/>
                                        </p:tgtEl>
                                      </p:cBhvr>
                                      <p:to x="100000" y="100000"/>
                                    </p:animScale>
                                    <p:animScale>
                                      <p:cBhvr>
                                        <p:cTn id="54" dur="13">
                                          <p:stCondLst>
                                            <p:cond delay="904"/>
                                          </p:stCondLst>
                                        </p:cTn>
                                        <p:tgtEl>
                                          <p:spTgt spid="8"/>
                                        </p:tgtEl>
                                      </p:cBhvr>
                                      <p:to x="100000" y="95000"/>
                                    </p:animScale>
                                    <p:animScale>
                                      <p:cBhvr>
                                        <p:cTn id="55" dur="83" decel="50000">
                                          <p:stCondLst>
                                            <p:cond delay="917"/>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Chart Typen</a:t>
            </a:r>
            <a:endParaRPr lang="de-DE" sz="2600" b="1" dirty="0">
              <a:solidFill>
                <a:schemeClr val="bg1"/>
              </a:solidFill>
            </a:endParaRPr>
          </a:p>
        </p:txBody>
      </p:sp>
      <p:pic>
        <p:nvPicPr>
          <p:cNvPr id="8" name="Grafik 7" descr="test1.png"/>
          <p:cNvPicPr>
            <a:picLocks noChangeAspect="1"/>
          </p:cNvPicPr>
          <p:nvPr/>
        </p:nvPicPr>
        <p:blipFill>
          <a:blip r:embed="rId3" cstate="print"/>
          <a:stretch>
            <a:fillRect/>
          </a:stretch>
        </p:blipFill>
        <p:spPr>
          <a:xfrm>
            <a:off x="3851920" y="1419622"/>
            <a:ext cx="2592288" cy="1487692"/>
          </a:xfrm>
          <a:prstGeom prst="rect">
            <a:avLst/>
          </a:prstGeom>
        </p:spPr>
      </p:pic>
      <p:sp>
        <p:nvSpPr>
          <p:cNvPr id="9" name="Textfeld 8"/>
          <p:cNvSpPr txBox="1"/>
          <p:nvPr/>
        </p:nvSpPr>
        <p:spPr>
          <a:xfrm>
            <a:off x="6516216" y="1563638"/>
            <a:ext cx="2051720"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a:t>
            </a:r>
            <a:r>
              <a:rPr lang="de-DE" sz="2800" b="1" dirty="0" err="1" smtClean="0">
                <a:solidFill>
                  <a:srgbClr val="FFA30D"/>
                </a:solidFill>
              </a:rPr>
              <a:t>Pie</a:t>
            </a:r>
            <a:r>
              <a:rPr lang="de-DE" sz="2800" b="1" dirty="0" smtClean="0">
                <a:solidFill>
                  <a:srgbClr val="FFA30D"/>
                </a:solidFill>
              </a:rPr>
              <a:t> Charts</a:t>
            </a:r>
            <a:endParaRPr lang="de-DE" sz="2800" b="1" dirty="0">
              <a:solidFill>
                <a:srgbClr val="FFB848"/>
              </a:solidFill>
            </a:endParaRPr>
          </a:p>
        </p:txBody>
      </p:sp>
      <p:pic>
        <p:nvPicPr>
          <p:cNvPr id="3075" name="Picture 3"/>
          <p:cNvPicPr>
            <a:picLocks noChangeAspect="1" noChangeArrowheads="1"/>
          </p:cNvPicPr>
          <p:nvPr/>
        </p:nvPicPr>
        <p:blipFill>
          <a:blip r:embed="rId5" cstate="print"/>
          <a:srcRect/>
          <a:stretch>
            <a:fillRect/>
          </a:stretch>
        </p:blipFill>
        <p:spPr bwMode="auto">
          <a:xfrm>
            <a:off x="683568" y="2859782"/>
            <a:ext cx="2626740" cy="1512168"/>
          </a:xfrm>
          <a:prstGeom prst="rect">
            <a:avLst/>
          </a:prstGeom>
          <a:noFill/>
          <a:ln w="9525">
            <a:noFill/>
            <a:miter lim="800000"/>
            <a:headEnd/>
            <a:tailEnd/>
          </a:ln>
        </p:spPr>
      </p:pic>
      <p:sp>
        <p:nvSpPr>
          <p:cNvPr id="10" name="Textfeld 9"/>
          <p:cNvSpPr txBox="1"/>
          <p:nvPr/>
        </p:nvSpPr>
        <p:spPr>
          <a:xfrm>
            <a:off x="755576" y="4083918"/>
            <a:ext cx="2699792"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Bar Charts</a:t>
            </a:r>
            <a:endParaRPr lang="de-DE" sz="2800" b="1" dirty="0">
              <a:solidFill>
                <a:srgbClr val="FFB848"/>
              </a:solidFill>
            </a:endParaRPr>
          </a:p>
        </p:txBody>
      </p:sp>
      <p:pic>
        <p:nvPicPr>
          <p:cNvPr id="3076" name="Picture 4"/>
          <p:cNvPicPr>
            <a:picLocks noChangeAspect="1" noChangeArrowheads="1"/>
          </p:cNvPicPr>
          <p:nvPr/>
        </p:nvPicPr>
        <p:blipFill>
          <a:blip r:embed="rId6" cstate="print"/>
          <a:srcRect/>
          <a:stretch>
            <a:fillRect/>
          </a:stretch>
        </p:blipFill>
        <p:spPr bwMode="auto">
          <a:xfrm>
            <a:off x="6372200" y="3291830"/>
            <a:ext cx="2520280" cy="1440160"/>
          </a:xfrm>
          <a:prstGeom prst="rect">
            <a:avLst/>
          </a:prstGeom>
          <a:noFill/>
          <a:ln w="9525">
            <a:noFill/>
            <a:miter lim="800000"/>
            <a:headEnd/>
            <a:tailEnd/>
          </a:ln>
        </p:spPr>
      </p:pic>
      <p:sp>
        <p:nvSpPr>
          <p:cNvPr id="11" name="Textfeld 10"/>
          <p:cNvSpPr txBox="1"/>
          <p:nvPr/>
        </p:nvSpPr>
        <p:spPr>
          <a:xfrm>
            <a:off x="3923928" y="3507854"/>
            <a:ext cx="2808312"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a:t>
            </a:r>
            <a:r>
              <a:rPr lang="de-DE" sz="2800" b="1" dirty="0" err="1" smtClean="0">
                <a:solidFill>
                  <a:srgbClr val="FFA30D"/>
                </a:solidFill>
              </a:rPr>
              <a:t>Stacked</a:t>
            </a:r>
            <a:r>
              <a:rPr lang="de-DE" sz="2800" b="1" dirty="0" smtClean="0">
                <a:solidFill>
                  <a:srgbClr val="FFA30D"/>
                </a:solidFill>
              </a:rPr>
              <a:t> Bars</a:t>
            </a:r>
            <a:endParaRPr lang="de-DE" sz="28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0-#ppt_w/2"/>
                                          </p:val>
                                        </p:tav>
                                        <p:tav tm="100000">
                                          <p:val>
                                            <p:strVal val="#ppt_x"/>
                                          </p:val>
                                        </p:tav>
                                      </p:tavLst>
                                    </p:anim>
                                    <p:anim calcmode="lin" valueType="num">
                                      <p:cBhvr additive="base">
                                        <p:cTn id="14" dur="500" fill="hold"/>
                                        <p:tgtEl>
                                          <p:spTgt spid="3075"/>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2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9" dur="2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200" fill="hold"/>
                                        <p:tgtEl>
                                          <p:spTgt spid="8"/>
                                        </p:tgtEl>
                                        <p:attrNameLst>
                                          <p:attrName>ppt_x</p:attrName>
                                        </p:attrNameLst>
                                      </p:cBhvr>
                                      <p:tavLst>
                                        <p:tav tm="0">
                                          <p:val>
                                            <p:strVal val="1+#ppt_w/2"/>
                                          </p:val>
                                        </p:tav>
                                        <p:tav tm="100000">
                                          <p:val>
                                            <p:strVal val="#ppt_x"/>
                                          </p:val>
                                        </p:tav>
                                      </p:tavLst>
                                    </p:anim>
                                    <p:anim calcmode="lin" valueType="num">
                                      <p:cBhvr additive="base">
                                        <p:cTn id="25" dur="2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200"/>
                            </p:stCondLst>
                            <p:childTnLst>
                              <p:par>
                                <p:cTn id="27" presetID="2" presetClass="entr" presetSubtype="2"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2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2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6"/>
                                        </p:tgtEl>
                                        <p:attrNameLst>
                                          <p:attrName>style.visibility</p:attrName>
                                        </p:attrNameLst>
                                      </p:cBhvr>
                                      <p:to>
                                        <p:strVal val="visible"/>
                                      </p:to>
                                    </p:set>
                                    <p:anim calcmode="lin" valueType="num">
                                      <p:cBhvr additive="base">
                                        <p:cTn id="35" dur="500" fill="hold"/>
                                        <p:tgtEl>
                                          <p:spTgt spid="3076"/>
                                        </p:tgtEl>
                                        <p:attrNameLst>
                                          <p:attrName>ppt_x</p:attrName>
                                        </p:attrNameLst>
                                      </p:cBhvr>
                                      <p:tavLst>
                                        <p:tav tm="0">
                                          <p:val>
                                            <p:strVal val="#ppt_x"/>
                                          </p:val>
                                        </p:tav>
                                        <p:tav tm="100000">
                                          <p:val>
                                            <p:strVal val="#ppt_x"/>
                                          </p:val>
                                        </p:tav>
                                      </p:tavLst>
                                    </p:anim>
                                    <p:anim calcmode="lin" valueType="num">
                                      <p:cBhvr additive="base">
                                        <p:cTn id="36" dur="500" fill="hold"/>
                                        <p:tgtEl>
                                          <p:spTgt spid="3076"/>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 calcmode="lin" valueType="num">
                                      <p:cBhvr additive="base">
                                        <p:cTn id="40" dur="2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1" dur="2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build="p"/>
      <p:bldP spid="10" grpId="0" build="p"/>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180020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Denkbar …</a:t>
            </a:r>
            <a:endParaRPr lang="de-DE" sz="2600" b="1" dirty="0">
              <a:solidFill>
                <a:schemeClr val="bg1"/>
              </a:solidFill>
            </a:endParaRPr>
          </a:p>
        </p:txBody>
      </p:sp>
      <p:pic>
        <p:nvPicPr>
          <p:cNvPr id="4098" name="Picture 2"/>
          <p:cNvPicPr>
            <a:picLocks noChangeAspect="1" noChangeArrowheads="1"/>
          </p:cNvPicPr>
          <p:nvPr/>
        </p:nvPicPr>
        <p:blipFill>
          <a:blip r:embed="rId3" cstate="print"/>
          <a:srcRect/>
          <a:stretch>
            <a:fillRect/>
          </a:stretch>
        </p:blipFill>
        <p:spPr bwMode="auto">
          <a:xfrm>
            <a:off x="2555776" y="1347614"/>
            <a:ext cx="6426303" cy="3533592"/>
          </a:xfrm>
          <a:prstGeom prst="rect">
            <a:avLst/>
          </a:prstGeom>
          <a:noFill/>
          <a:ln w="1270">
            <a:solidFill>
              <a:schemeClr val="tx1"/>
            </a:solidFill>
            <a:miter lim="800000"/>
            <a:headEnd/>
            <a:tailEnd/>
          </a:ln>
        </p:spPr>
      </p:pic>
      <p:sp>
        <p:nvSpPr>
          <p:cNvPr id="4" name="Textfeld 3"/>
          <p:cNvSpPr txBox="1"/>
          <p:nvPr/>
        </p:nvSpPr>
        <p:spPr>
          <a:xfrm rot="20250445">
            <a:off x="153693" y="3058529"/>
            <a:ext cx="4189441"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4000" b="1" dirty="0" smtClean="0">
                <a:solidFill>
                  <a:srgbClr val="FFA30D"/>
                </a:solidFill>
              </a:rPr>
              <a:t>  Chart Vielfalt!</a:t>
            </a:r>
            <a:endParaRPr lang="de-DE" sz="40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dissolve">
                                      <p:cBhvr>
                                        <p:cTn id="13" dur="125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290">
                                          <p:stCondLst>
                                            <p:cond delay="0"/>
                                          </p:stCondLst>
                                        </p:cTn>
                                        <p:tgtEl>
                                          <p:spTgt spid="4"/>
                                        </p:tgtEl>
                                      </p:cBhvr>
                                    </p:animEffect>
                                    <p:anim calcmode="lin" valueType="num">
                                      <p:cBhvr>
                                        <p:cTn id="19"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24" dur="13">
                                          <p:stCondLst>
                                            <p:cond delay="325"/>
                                          </p:stCondLst>
                                        </p:cTn>
                                        <p:tgtEl>
                                          <p:spTgt spid="4"/>
                                        </p:tgtEl>
                                      </p:cBhvr>
                                      <p:to x="100000" y="60000"/>
                                    </p:animScale>
                                    <p:animScale>
                                      <p:cBhvr>
                                        <p:cTn id="25" dur="83" decel="50000">
                                          <p:stCondLst>
                                            <p:cond delay="338"/>
                                          </p:stCondLst>
                                        </p:cTn>
                                        <p:tgtEl>
                                          <p:spTgt spid="4"/>
                                        </p:tgtEl>
                                      </p:cBhvr>
                                      <p:to x="100000" y="100000"/>
                                    </p:animScale>
                                    <p:animScale>
                                      <p:cBhvr>
                                        <p:cTn id="26" dur="13">
                                          <p:stCondLst>
                                            <p:cond delay="656"/>
                                          </p:stCondLst>
                                        </p:cTn>
                                        <p:tgtEl>
                                          <p:spTgt spid="4"/>
                                        </p:tgtEl>
                                      </p:cBhvr>
                                      <p:to x="100000" y="80000"/>
                                    </p:animScale>
                                    <p:animScale>
                                      <p:cBhvr>
                                        <p:cTn id="27" dur="83" decel="50000">
                                          <p:stCondLst>
                                            <p:cond delay="669"/>
                                          </p:stCondLst>
                                        </p:cTn>
                                        <p:tgtEl>
                                          <p:spTgt spid="4"/>
                                        </p:tgtEl>
                                      </p:cBhvr>
                                      <p:to x="100000" y="100000"/>
                                    </p:animScale>
                                    <p:animScale>
                                      <p:cBhvr>
                                        <p:cTn id="28" dur="13">
                                          <p:stCondLst>
                                            <p:cond delay="821"/>
                                          </p:stCondLst>
                                        </p:cTn>
                                        <p:tgtEl>
                                          <p:spTgt spid="4"/>
                                        </p:tgtEl>
                                      </p:cBhvr>
                                      <p:to x="100000" y="90000"/>
                                    </p:animScale>
                                    <p:animScale>
                                      <p:cBhvr>
                                        <p:cTn id="29" dur="83" decel="50000">
                                          <p:stCondLst>
                                            <p:cond delay="834"/>
                                          </p:stCondLst>
                                        </p:cTn>
                                        <p:tgtEl>
                                          <p:spTgt spid="4"/>
                                        </p:tgtEl>
                                      </p:cBhvr>
                                      <p:to x="100000" y="100000"/>
                                    </p:animScale>
                                    <p:animScale>
                                      <p:cBhvr>
                                        <p:cTn id="30" dur="13">
                                          <p:stCondLst>
                                            <p:cond delay="904"/>
                                          </p:stCondLst>
                                        </p:cTn>
                                        <p:tgtEl>
                                          <p:spTgt spid="4"/>
                                        </p:tgtEl>
                                      </p:cBhvr>
                                      <p:to x="100000" y="95000"/>
                                    </p:animScale>
                                    <p:animScale>
                                      <p:cBhvr>
                                        <p:cTn id="31" dur="83" decel="50000">
                                          <p:stCondLst>
                                            <p:cond delay="917"/>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88032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Daten Transparenz</a:t>
            </a:r>
            <a:endParaRPr lang="de-DE" sz="2600" b="1" dirty="0">
              <a:solidFill>
                <a:schemeClr val="bg1"/>
              </a:solidFill>
            </a:endParaRPr>
          </a:p>
        </p:txBody>
      </p:sp>
      <p:pic>
        <p:nvPicPr>
          <p:cNvPr id="5122" name="Picture 2"/>
          <p:cNvPicPr>
            <a:picLocks noChangeAspect="1" noChangeArrowheads="1"/>
          </p:cNvPicPr>
          <p:nvPr/>
        </p:nvPicPr>
        <p:blipFill>
          <a:blip r:embed="rId3" cstate="print"/>
          <a:srcRect/>
          <a:stretch>
            <a:fillRect/>
          </a:stretch>
        </p:blipFill>
        <p:spPr bwMode="auto">
          <a:xfrm>
            <a:off x="4932040" y="2859782"/>
            <a:ext cx="3857625" cy="2200275"/>
          </a:xfrm>
          <a:prstGeom prst="rect">
            <a:avLst/>
          </a:prstGeom>
          <a:noFill/>
          <a:ln w="9525">
            <a:noFill/>
            <a:miter lim="800000"/>
            <a:headEnd/>
            <a:tailEnd/>
          </a:ln>
        </p:spPr>
      </p:pic>
      <p:sp>
        <p:nvSpPr>
          <p:cNvPr id="5" name="Pfeil nach unten 4"/>
          <p:cNvSpPr/>
          <p:nvPr/>
        </p:nvSpPr>
        <p:spPr>
          <a:xfrm>
            <a:off x="7905308" y="1563638"/>
            <a:ext cx="792088" cy="1191444"/>
          </a:xfrm>
          <a:prstGeom prst="downArrow">
            <a:avLst/>
          </a:prstGeom>
          <a:solidFill>
            <a:srgbClr val="FFA3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8086432" y="2836634"/>
            <a:ext cx="432048" cy="432048"/>
          </a:xfrm>
          <a:prstGeom prst="ellipse">
            <a:avLst/>
          </a:prstGeom>
          <a:noFill/>
          <a:ln w="53975">
            <a:solidFill>
              <a:srgbClr val="FF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11560" y="2931790"/>
            <a:ext cx="5904656"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B848"/>
                </a:solidFill>
              </a:rPr>
              <a:t> Direkter Report Zugang </a:t>
            </a:r>
            <a:endParaRPr lang="de-DE" sz="2800" b="1" dirty="0">
              <a:solidFill>
                <a:srgbClr val="FFB848"/>
              </a:solidFill>
            </a:endParaRPr>
          </a:p>
        </p:txBody>
      </p:sp>
      <p:pic>
        <p:nvPicPr>
          <p:cNvPr id="5123" name="Picture 3"/>
          <p:cNvPicPr>
            <a:picLocks noChangeAspect="1" noChangeArrowheads="1"/>
          </p:cNvPicPr>
          <p:nvPr/>
        </p:nvPicPr>
        <p:blipFill>
          <a:blip r:embed="rId5" cstate="print"/>
          <a:srcRect/>
          <a:stretch>
            <a:fillRect/>
          </a:stretch>
        </p:blipFill>
        <p:spPr bwMode="auto">
          <a:xfrm>
            <a:off x="539553" y="1275606"/>
            <a:ext cx="5256584" cy="3175118"/>
          </a:xfrm>
          <a:prstGeom prst="rect">
            <a:avLst/>
          </a:prstGeom>
          <a:noFill/>
          <a:ln w="47625">
            <a:solidFill>
              <a:srgbClr val="FFA30D"/>
            </a:solidFill>
            <a:miter lim="800000"/>
            <a:headEnd/>
            <a:tailEnd/>
          </a:ln>
          <a:effectLst>
            <a:outerShdw blurRad="177800" dist="152400" dir="2700000" algn="tl" rotWithShape="0">
              <a:prstClr val="black">
                <a:alpha val="3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2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200"/>
                            </p:stCondLst>
                            <p:childTnLst>
                              <p:par>
                                <p:cTn id="16" presetID="9" presetClass="entr" presetSubtype="0" fill="hold" nodeType="afterEffect">
                                  <p:stCondLst>
                                    <p:cond delay="1000"/>
                                  </p:stCondLst>
                                  <p:childTnLst>
                                    <p:set>
                                      <p:cBhvr>
                                        <p:cTn id="17" dur="1" fill="hold">
                                          <p:stCondLst>
                                            <p:cond delay="0"/>
                                          </p:stCondLst>
                                        </p:cTn>
                                        <p:tgtEl>
                                          <p:spTgt spid="5122"/>
                                        </p:tgtEl>
                                        <p:attrNameLst>
                                          <p:attrName>style.visibility</p:attrName>
                                        </p:attrNameLst>
                                      </p:cBhvr>
                                      <p:to>
                                        <p:strVal val="visible"/>
                                      </p:to>
                                    </p:set>
                                    <p:animEffect transition="in" filter="dissolve">
                                      <p:cBhvr>
                                        <p:cTn id="18" dur="200"/>
                                        <p:tgtEl>
                                          <p:spTgt spid="512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200"/>
                                        <p:tgtEl>
                                          <p:spTgt spid="6"/>
                                        </p:tgtEl>
                                      </p:cBhvr>
                                    </p:animEffect>
                                  </p:childTnLst>
                                </p:cTn>
                              </p:par>
                            </p:childTnLst>
                          </p:cTn>
                        </p:par>
                        <p:par>
                          <p:cTn id="24" fill="hold">
                            <p:stCondLst>
                              <p:cond delay="200"/>
                            </p:stCondLst>
                            <p:childTnLst>
                              <p:par>
                                <p:cTn id="25" presetID="2" presetClass="entr" presetSubtype="1" fill="hold" grpId="0" nodeType="after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200" fill="hold"/>
                                        <p:tgtEl>
                                          <p:spTgt spid="5"/>
                                        </p:tgtEl>
                                        <p:attrNameLst>
                                          <p:attrName>ppt_x</p:attrName>
                                        </p:attrNameLst>
                                      </p:cBhvr>
                                      <p:tavLst>
                                        <p:tav tm="0">
                                          <p:val>
                                            <p:strVal val="#ppt_x"/>
                                          </p:val>
                                        </p:tav>
                                        <p:tav tm="100000">
                                          <p:val>
                                            <p:strVal val="#ppt_x"/>
                                          </p:val>
                                        </p:tav>
                                      </p:tavLst>
                                    </p:anim>
                                    <p:anim calcmode="lin" valueType="num">
                                      <p:cBhvr additive="base">
                                        <p:cTn id="28" dur="2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123"/>
                                        </p:tgtEl>
                                        <p:attrNameLst>
                                          <p:attrName>style.visibility</p:attrName>
                                        </p:attrNameLst>
                                      </p:cBhvr>
                                      <p:to>
                                        <p:strVal val="visible"/>
                                      </p:to>
                                    </p:set>
                                    <p:anim calcmode="lin" valueType="num">
                                      <p:cBhvr>
                                        <p:cTn id="33" dur="500" fill="hold"/>
                                        <p:tgtEl>
                                          <p:spTgt spid="5123"/>
                                        </p:tgtEl>
                                        <p:attrNameLst>
                                          <p:attrName>ppt_w</p:attrName>
                                        </p:attrNameLst>
                                      </p:cBhvr>
                                      <p:tavLst>
                                        <p:tav tm="0">
                                          <p:val>
                                            <p:fltVal val="0"/>
                                          </p:val>
                                        </p:tav>
                                        <p:tav tm="100000">
                                          <p:val>
                                            <p:strVal val="#ppt_w"/>
                                          </p:val>
                                        </p:tav>
                                      </p:tavLst>
                                    </p:anim>
                                    <p:anim calcmode="lin" valueType="num">
                                      <p:cBhvr>
                                        <p:cTn id="34" dur="500" fill="hold"/>
                                        <p:tgtEl>
                                          <p:spTgt spid="5123"/>
                                        </p:tgtEl>
                                        <p:attrNameLst>
                                          <p:attrName>ppt_h</p:attrName>
                                        </p:attrNameLst>
                                      </p:cBhvr>
                                      <p:tavLst>
                                        <p:tav tm="0">
                                          <p:val>
                                            <p:fltVal val="0"/>
                                          </p:val>
                                        </p:tav>
                                        <p:tav tm="100000">
                                          <p:val>
                                            <p:strVal val="#ppt_h"/>
                                          </p:val>
                                        </p:tav>
                                      </p:tavLst>
                                    </p:anim>
                                    <p:animEffect transition="in" filter="fade">
                                      <p:cBhvr>
                                        <p:cTn id="35"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539552" y="1563638"/>
            <a:ext cx="2880320" cy="492443"/>
          </a:xfrm>
          <a:prstGeom prst="rect">
            <a:avLst/>
          </a:prstGeom>
          <a:solidFill>
            <a:srgbClr val="FFA30D">
              <a:alpha val="66000"/>
            </a:srgbClr>
          </a:solidFill>
        </p:spPr>
        <p:txBody>
          <a:bodyPr wrap="square" rtlCol="0">
            <a:spAutoFit/>
          </a:bodyPr>
          <a:lstStyle/>
          <a:p>
            <a:pPr algn="ctr"/>
            <a:r>
              <a:rPr lang="de-DE" sz="2600" b="1" dirty="0" err="1" smtClean="0">
                <a:solidFill>
                  <a:schemeClr val="bg1"/>
                </a:solidFill>
              </a:rPr>
              <a:t>Thanks</a:t>
            </a:r>
            <a:r>
              <a:rPr lang="de-DE" sz="2600" b="1" dirty="0" smtClean="0">
                <a:solidFill>
                  <a:schemeClr val="bg1"/>
                </a:solidFill>
              </a:rPr>
              <a:t> </a:t>
            </a:r>
            <a:r>
              <a:rPr lang="de-DE" sz="2600" b="1" dirty="0" err="1" smtClean="0">
                <a:solidFill>
                  <a:schemeClr val="bg1"/>
                </a:solidFill>
              </a:rPr>
              <a:t>for</a:t>
            </a:r>
            <a:r>
              <a:rPr lang="de-DE" sz="2600" b="1" dirty="0" smtClean="0">
                <a:solidFill>
                  <a:schemeClr val="bg1"/>
                </a:solidFill>
              </a:rPr>
              <a:t> all </a:t>
            </a:r>
            <a:r>
              <a:rPr lang="de-DE" sz="2600" b="1" dirty="0" smtClean="0">
                <a:solidFill>
                  <a:schemeClr val="bg1"/>
                </a:solidFill>
                <a:sym typeface="Wingdings" panose="05000000000000000000" pitchFamily="2" charset="2"/>
              </a:rPr>
              <a:t></a:t>
            </a:r>
            <a:endParaRPr lang="de-DE" sz="2600" b="1" dirty="0">
              <a:solidFill>
                <a:schemeClr val="bg1"/>
              </a:solidFill>
            </a:endParaRPr>
          </a:p>
        </p:txBody>
      </p:sp>
      <p:pic>
        <p:nvPicPr>
          <p:cNvPr id="1026" name="Picture 2" descr="http://ps3ego.de/wp-content/uploads/2013/06/PES-20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930" y="2056081"/>
            <a:ext cx="5083240" cy="2859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rot="21119723">
            <a:off x="613851" y="3362885"/>
            <a:ext cx="3522999" cy="1313624"/>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1200"/>
              </a:spcBef>
              <a:spcAft>
                <a:spcPts val="1200"/>
              </a:spcAft>
              <a:buSzPct val="180000"/>
              <a:buBlip>
                <a:blip r:embed="rId4"/>
              </a:buBlip>
            </a:pPr>
            <a:r>
              <a:rPr lang="de-DE" sz="4000" b="1" dirty="0" smtClean="0">
                <a:solidFill>
                  <a:srgbClr val="FFA30D"/>
                </a:solidFill>
              </a:rPr>
              <a:t>  </a:t>
            </a:r>
            <a:r>
              <a:rPr lang="de-DE" sz="4000" b="1" dirty="0" err="1" smtClean="0">
                <a:solidFill>
                  <a:srgbClr val="FFA30D"/>
                </a:solidFill>
              </a:rPr>
              <a:t>Let‘s</a:t>
            </a:r>
            <a:r>
              <a:rPr lang="de-DE" sz="4000" b="1" dirty="0" smtClean="0">
                <a:solidFill>
                  <a:srgbClr val="FFA30D"/>
                </a:solidFill>
              </a:rPr>
              <a:t> </a:t>
            </a:r>
            <a:r>
              <a:rPr lang="de-DE" sz="4000" b="1" dirty="0" err="1" smtClean="0">
                <a:solidFill>
                  <a:srgbClr val="FFA30D"/>
                </a:solidFill>
              </a:rPr>
              <a:t>start</a:t>
            </a:r>
            <a:r>
              <a:rPr lang="de-DE" sz="4000" b="1" dirty="0" smtClean="0">
                <a:solidFill>
                  <a:srgbClr val="FFA30D"/>
                </a:solidFill>
              </a:rPr>
              <a:t> </a:t>
            </a:r>
            <a:br>
              <a:rPr lang="de-DE" sz="4000" b="1" dirty="0" smtClean="0">
                <a:solidFill>
                  <a:srgbClr val="FFA30D"/>
                </a:solidFill>
              </a:rPr>
            </a:br>
            <a:r>
              <a:rPr lang="de-DE" sz="4000" b="1" dirty="0" smtClean="0">
                <a:solidFill>
                  <a:srgbClr val="FFA30D"/>
                </a:solidFill>
              </a:rPr>
              <a:t>     </a:t>
            </a:r>
            <a:r>
              <a:rPr lang="de-DE" sz="4000" b="1" dirty="0" err="1" smtClean="0">
                <a:solidFill>
                  <a:srgbClr val="FFA30D"/>
                </a:solidFill>
              </a:rPr>
              <a:t>the</a:t>
            </a:r>
            <a:r>
              <a:rPr lang="de-DE" sz="4000" b="1" dirty="0" smtClean="0">
                <a:solidFill>
                  <a:srgbClr val="FFA30D"/>
                </a:solidFill>
              </a:rPr>
              <a:t> </a:t>
            </a:r>
            <a:r>
              <a:rPr lang="de-DE" sz="4000" b="1" dirty="0" err="1" smtClean="0">
                <a:solidFill>
                  <a:srgbClr val="FFA30D"/>
                </a:solidFill>
              </a:rPr>
              <a:t>game</a:t>
            </a:r>
            <a:r>
              <a:rPr lang="de-DE" sz="4000" b="1" dirty="0" smtClean="0">
                <a:solidFill>
                  <a:srgbClr val="FFA30D"/>
                </a:solidFill>
              </a:rPr>
              <a:t>!</a:t>
            </a:r>
            <a:endParaRPr lang="de-DE" sz="4000" b="1" dirty="0">
              <a:solidFill>
                <a:srgbClr val="FFB848"/>
              </a:solidFill>
            </a:endParaRPr>
          </a:p>
        </p:txBody>
      </p:sp>
      <p:pic>
        <p:nvPicPr>
          <p:cNvPr id="6" name="Grafik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val="100041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200" fill="hold"/>
                                        <p:tgtEl>
                                          <p:spTgt spid="4"/>
                                        </p:tgtEl>
                                        <p:attrNameLst>
                                          <p:attrName>ppt_w</p:attrName>
                                        </p:attrNameLst>
                                      </p:cBhvr>
                                      <p:tavLst>
                                        <p:tav tm="0">
                                          <p:val>
                                            <p:fltVal val="0"/>
                                          </p:val>
                                        </p:tav>
                                        <p:tav tm="100000">
                                          <p:val>
                                            <p:strVal val="#ppt_w"/>
                                          </p:val>
                                        </p:tav>
                                      </p:tavLst>
                                    </p:anim>
                                    <p:anim calcmode="lin" valueType="num">
                                      <p:cBhvr>
                                        <p:cTn id="14" dur="200" fill="hold"/>
                                        <p:tgtEl>
                                          <p:spTgt spid="4"/>
                                        </p:tgtEl>
                                        <p:attrNameLst>
                                          <p:attrName>ppt_h</p:attrName>
                                        </p:attrNameLst>
                                      </p:cBhvr>
                                      <p:tavLst>
                                        <p:tav tm="0">
                                          <p:val>
                                            <p:fltVal val="0"/>
                                          </p:val>
                                        </p:tav>
                                        <p:tav tm="100000">
                                          <p:val>
                                            <p:strVal val="#ppt_h"/>
                                          </p:val>
                                        </p:tav>
                                      </p:tavLst>
                                    </p:anim>
                                    <p:animEffect transition="in" filter="fade">
                                      <p:cBhvr>
                                        <p:cTn id="15" dur="200"/>
                                        <p:tgtEl>
                                          <p:spTgt spid="4"/>
                                        </p:tgtEl>
                                      </p:cBhvr>
                                    </p:animEffect>
                                  </p:childTnLst>
                                </p:cTn>
                              </p:par>
                            </p:childTnLst>
                          </p:cTn>
                        </p:par>
                        <p:par>
                          <p:cTn id="16" fill="hold">
                            <p:stCondLst>
                              <p:cond delay="200"/>
                            </p:stCondLst>
                            <p:childTnLst>
                              <p:par>
                                <p:cTn id="17" presetID="53" presetClass="entr" presetSubtype="16" fill="hold" nodeType="afterEffect">
                                  <p:stCondLst>
                                    <p:cond delay="75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200" fill="hold"/>
                                        <p:tgtEl>
                                          <p:spTgt spid="1026"/>
                                        </p:tgtEl>
                                        <p:attrNameLst>
                                          <p:attrName>ppt_w</p:attrName>
                                        </p:attrNameLst>
                                      </p:cBhvr>
                                      <p:tavLst>
                                        <p:tav tm="0">
                                          <p:val>
                                            <p:fltVal val="0"/>
                                          </p:val>
                                        </p:tav>
                                        <p:tav tm="100000">
                                          <p:val>
                                            <p:strVal val="#ppt_w"/>
                                          </p:val>
                                        </p:tav>
                                      </p:tavLst>
                                    </p:anim>
                                    <p:anim calcmode="lin" valueType="num">
                                      <p:cBhvr>
                                        <p:cTn id="20" dur="200" fill="hold"/>
                                        <p:tgtEl>
                                          <p:spTgt spid="1026"/>
                                        </p:tgtEl>
                                        <p:attrNameLst>
                                          <p:attrName>ppt_h</p:attrName>
                                        </p:attrNameLst>
                                      </p:cBhvr>
                                      <p:tavLst>
                                        <p:tav tm="0">
                                          <p:val>
                                            <p:fltVal val="0"/>
                                          </p:val>
                                        </p:tav>
                                        <p:tav tm="100000">
                                          <p:val>
                                            <p:strVal val="#ppt_h"/>
                                          </p:val>
                                        </p:tav>
                                      </p:tavLst>
                                    </p:anim>
                                    <p:animEffect transition="in" filter="fade">
                                      <p:cBhvr>
                                        <p:cTn id="21" dur="200"/>
                                        <p:tgtEl>
                                          <p:spTgt spid="1026"/>
                                        </p:tgtEl>
                                      </p:cBhvr>
                                    </p:animEffect>
                                  </p:childTnLst>
                                </p:cTn>
                              </p:par>
                            </p:childTnLst>
                          </p:cTn>
                        </p:par>
                        <p:par>
                          <p:cTn id="22" fill="hold">
                            <p:stCondLst>
                              <p:cond delay="1150"/>
                            </p:stCondLst>
                            <p:childTnLst>
                              <p:par>
                                <p:cTn id="23" presetID="2" presetClass="entr" presetSubtype="1" fill="hold" nodeType="after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200" fill="hold"/>
                                        <p:tgtEl>
                                          <p:spTgt spid="6"/>
                                        </p:tgtEl>
                                        <p:attrNameLst>
                                          <p:attrName>ppt_x</p:attrName>
                                        </p:attrNameLst>
                                      </p:cBhvr>
                                      <p:tavLst>
                                        <p:tav tm="0">
                                          <p:val>
                                            <p:strVal val="#ppt_x"/>
                                          </p:val>
                                        </p:tav>
                                        <p:tav tm="100000">
                                          <p:val>
                                            <p:strVal val="#ppt_x"/>
                                          </p:val>
                                        </p:tav>
                                      </p:tavLst>
                                    </p:anim>
                                    <p:anim calcmode="lin" valueType="num">
                                      <p:cBhvr additive="base">
                                        <p:cTn id="26" dur="2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srcRect/>
          <a:stretch>
            <a:fillRect/>
          </a:stretch>
        </p:blipFill>
        <p:spPr bwMode="auto">
          <a:xfrm>
            <a:off x="611561" y="2742069"/>
            <a:ext cx="2520280" cy="1629881"/>
          </a:xfrm>
          <a:prstGeom prst="rect">
            <a:avLst/>
          </a:prstGeom>
          <a:noFill/>
          <a:ln w="9525">
            <a:noFill/>
            <a:miter lim="800000"/>
            <a:headEnd/>
            <a:tailEnd/>
          </a:ln>
        </p:spPr>
      </p:pic>
      <p:sp>
        <p:nvSpPr>
          <p:cNvPr id="6" name="Textfeld 5"/>
          <p:cNvSpPr txBox="1"/>
          <p:nvPr/>
        </p:nvSpPr>
        <p:spPr>
          <a:xfrm>
            <a:off x="3419872" y="1131590"/>
            <a:ext cx="5724128" cy="3529616"/>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Intuitive Bedienung</a:t>
            </a:r>
            <a:r>
              <a:rPr lang="de-DE" sz="2800" b="1" dirty="0" smtClean="0">
                <a:solidFill>
                  <a:srgbClr val="EE9300"/>
                </a:solidFill>
              </a:rPr>
              <a:t>   </a:t>
            </a:r>
            <a:r>
              <a:rPr lang="de-DE" sz="1200" b="1" dirty="0" smtClean="0">
                <a:solidFill>
                  <a:srgbClr val="EE9300"/>
                </a:solidFill>
              </a:rPr>
              <a:t>für den Kunden</a:t>
            </a:r>
            <a:endParaRPr lang="de-DE" sz="1200" b="1" dirty="0" smtClean="0">
              <a:solidFill>
                <a:srgbClr val="FFA30D"/>
              </a:solidFill>
            </a:endParaRPr>
          </a:p>
          <a:p>
            <a:pPr>
              <a:lnSpc>
                <a:spcPct val="200000"/>
              </a:lnSpc>
              <a:buSzPct val="180000"/>
              <a:buBlip>
                <a:blip r:embed="rId4"/>
              </a:buBlip>
            </a:pPr>
            <a:r>
              <a:rPr lang="de-DE" sz="2800" b="1" dirty="0" smtClean="0">
                <a:solidFill>
                  <a:srgbClr val="EE9300"/>
                </a:solidFill>
              </a:rPr>
              <a:t>  Leichte Administration   </a:t>
            </a:r>
            <a:r>
              <a:rPr lang="de-DE" sz="1200" b="1" dirty="0" smtClean="0">
                <a:solidFill>
                  <a:srgbClr val="EE9300"/>
                </a:solidFill>
              </a:rPr>
              <a:t>für das PM</a:t>
            </a:r>
          </a:p>
          <a:p>
            <a:pPr>
              <a:lnSpc>
                <a:spcPct val="200000"/>
              </a:lnSpc>
              <a:buSzPct val="180000"/>
              <a:buBlip>
                <a:blip r:embed="rId4"/>
              </a:buBlip>
            </a:pPr>
            <a:r>
              <a:rPr lang="de-DE" sz="2800" b="1" dirty="0" smtClean="0">
                <a:solidFill>
                  <a:srgbClr val="EE9300"/>
                </a:solidFill>
              </a:rPr>
              <a:t>  Nahtlose Integration  </a:t>
            </a:r>
            <a:r>
              <a:rPr lang="de-DE" sz="1200" b="1" dirty="0" smtClean="0">
                <a:solidFill>
                  <a:srgbClr val="EE9300"/>
                </a:solidFill>
              </a:rPr>
              <a:t>( User Berechtigungskonzept )</a:t>
            </a:r>
          </a:p>
          <a:p>
            <a:pPr>
              <a:lnSpc>
                <a:spcPct val="200000"/>
              </a:lnSpc>
              <a:buSzPct val="180000"/>
              <a:buBlip>
                <a:blip r:embed="rId4"/>
              </a:buBlip>
            </a:pPr>
            <a:r>
              <a:rPr lang="de-DE" sz="2800" b="1" dirty="0">
                <a:solidFill>
                  <a:srgbClr val="EE9300"/>
                </a:solidFill>
              </a:rPr>
              <a:t> </a:t>
            </a:r>
            <a:r>
              <a:rPr lang="de-DE" sz="2800" b="1" dirty="0" smtClean="0">
                <a:solidFill>
                  <a:srgbClr val="EE9300"/>
                </a:solidFill>
              </a:rPr>
              <a:t>Schnelle Chart Entwicklung</a:t>
            </a:r>
            <a:endParaRPr lang="de-DE" sz="1200" b="1" dirty="0" smtClean="0">
              <a:solidFill>
                <a:srgbClr val="EE9300"/>
              </a:solidFill>
            </a:endParaRPr>
          </a:p>
        </p:txBody>
      </p:sp>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Unser Anspruch</a:t>
            </a:r>
            <a:endParaRPr lang="de-DE" sz="2600" b="1" dirty="0">
              <a:solidFill>
                <a:schemeClr val="bg1"/>
              </a:solidFill>
            </a:endParaRPr>
          </a:p>
        </p:txBody>
      </p:sp>
      <p:pic>
        <p:nvPicPr>
          <p:cNvPr id="1026" name="Picture 2" descr="http://i.ytimg.com/vi/QfgoDDh4kE0/maxresdefaul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0019" y="3804281"/>
            <a:ext cx="2018365" cy="1135331"/>
          </a:xfrm>
          <a:prstGeom prst="rect">
            <a:avLst/>
          </a:prstGeom>
          <a:noFill/>
          <a:effectLst>
            <a:outerShdw blurRad="177800" dist="1270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val="34050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00" fill="hold"/>
                                        <p:tgtEl>
                                          <p:spTgt spid="5"/>
                                        </p:tgtEl>
                                        <p:attrNameLst>
                                          <p:attrName>ppt_x</p:attrName>
                                        </p:attrNameLst>
                                      </p:cBhvr>
                                      <p:tavLst>
                                        <p:tav tm="0">
                                          <p:val>
                                            <p:strVal val="0-#ppt_w/2"/>
                                          </p:val>
                                        </p:tav>
                                        <p:tav tm="100000">
                                          <p:val>
                                            <p:strVal val="#ppt_x"/>
                                          </p:val>
                                        </p:tav>
                                      </p:tavLst>
                                    </p:anim>
                                    <p:anim calcmode="lin" valueType="num">
                                      <p:cBhvr additive="base">
                                        <p:cTn id="13" dur="3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3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additive="base">
                                        <p:cTn id="24"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5" dur="3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additive="base">
                                        <p:cTn id="30"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1" dur="3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additive="base">
                                        <p:cTn id="36"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7" dur="3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
                            </p:stCondLst>
                            <p:childTnLst>
                              <p:par>
                                <p:cTn id="39" presetID="2" presetClass="entr" presetSubtype="2" fill="hold" nodeType="afterEffect">
                                  <p:stCondLst>
                                    <p:cond delay="1000"/>
                                  </p:stCondLst>
                                  <p:childTnLst>
                                    <p:set>
                                      <p:cBhvr>
                                        <p:cTn id="40" dur="1" fill="hold">
                                          <p:stCondLst>
                                            <p:cond delay="0"/>
                                          </p:stCondLst>
                                        </p:cTn>
                                        <p:tgtEl>
                                          <p:spTgt spid="1026"/>
                                        </p:tgtEl>
                                        <p:attrNameLst>
                                          <p:attrName>style.visibility</p:attrName>
                                        </p:attrNameLst>
                                      </p:cBhvr>
                                      <p:to>
                                        <p:strVal val="visible"/>
                                      </p:to>
                                    </p:set>
                                    <p:anim calcmode="lin" valueType="num">
                                      <p:cBhvr additive="base">
                                        <p:cTn id="41" dur="300" fill="hold"/>
                                        <p:tgtEl>
                                          <p:spTgt spid="1026"/>
                                        </p:tgtEl>
                                        <p:attrNameLst>
                                          <p:attrName>ppt_x</p:attrName>
                                        </p:attrNameLst>
                                      </p:cBhvr>
                                      <p:tavLst>
                                        <p:tav tm="0">
                                          <p:val>
                                            <p:strVal val="1+#ppt_w/2"/>
                                          </p:val>
                                        </p:tav>
                                        <p:tav tm="100000">
                                          <p:val>
                                            <p:strVal val="#ppt_x"/>
                                          </p:val>
                                        </p:tav>
                                      </p:tavLst>
                                    </p:anim>
                                    <p:anim calcmode="lin" valueType="num">
                                      <p:cBhvr additive="base">
                                        <p:cTn id="42" dur="3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88032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Daten Transparenz</a:t>
            </a:r>
            <a:endParaRPr lang="de-DE" sz="2600" b="1" dirty="0">
              <a:solidFill>
                <a:schemeClr val="bg1"/>
              </a:solidFill>
            </a:endParaRPr>
          </a:p>
        </p:txBody>
      </p:sp>
      <p:pic>
        <p:nvPicPr>
          <p:cNvPr id="5122" name="Picture 2"/>
          <p:cNvPicPr>
            <a:picLocks noChangeAspect="1" noChangeArrowheads="1"/>
          </p:cNvPicPr>
          <p:nvPr/>
        </p:nvPicPr>
        <p:blipFill>
          <a:blip r:embed="rId3" cstate="print"/>
          <a:srcRect/>
          <a:stretch>
            <a:fillRect/>
          </a:stretch>
        </p:blipFill>
        <p:spPr bwMode="auto">
          <a:xfrm>
            <a:off x="4932040" y="2859782"/>
            <a:ext cx="3857625" cy="2200275"/>
          </a:xfrm>
          <a:prstGeom prst="rect">
            <a:avLst/>
          </a:prstGeom>
          <a:noFill/>
          <a:ln w="9525">
            <a:noFill/>
            <a:miter lim="800000"/>
            <a:headEnd/>
            <a:tailEnd/>
          </a:ln>
        </p:spPr>
      </p:pic>
      <p:sp>
        <p:nvSpPr>
          <p:cNvPr id="5" name="Pfeil nach unten 4"/>
          <p:cNvSpPr/>
          <p:nvPr/>
        </p:nvSpPr>
        <p:spPr>
          <a:xfrm>
            <a:off x="7905308" y="1563638"/>
            <a:ext cx="792088" cy="1191444"/>
          </a:xfrm>
          <a:prstGeom prst="downArrow">
            <a:avLst/>
          </a:prstGeom>
          <a:solidFill>
            <a:srgbClr val="FFA3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8086432" y="2836634"/>
            <a:ext cx="432048" cy="432048"/>
          </a:xfrm>
          <a:prstGeom prst="ellipse">
            <a:avLst/>
          </a:prstGeom>
          <a:noFill/>
          <a:ln w="53975">
            <a:solidFill>
              <a:srgbClr val="FF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11560" y="2931790"/>
            <a:ext cx="5904656"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B848"/>
                </a:solidFill>
              </a:rPr>
              <a:t> Direkter Report Zugang </a:t>
            </a:r>
            <a:endParaRPr lang="de-DE" sz="2800" b="1" dirty="0">
              <a:solidFill>
                <a:srgbClr val="FFB848"/>
              </a:solidFill>
            </a:endParaRPr>
          </a:p>
        </p:txBody>
      </p:sp>
      <p:pic>
        <p:nvPicPr>
          <p:cNvPr id="5123" name="Picture 3"/>
          <p:cNvPicPr>
            <a:picLocks noChangeAspect="1" noChangeArrowheads="1"/>
          </p:cNvPicPr>
          <p:nvPr/>
        </p:nvPicPr>
        <p:blipFill>
          <a:blip r:embed="rId5" cstate="print"/>
          <a:srcRect/>
          <a:stretch>
            <a:fillRect/>
          </a:stretch>
        </p:blipFill>
        <p:spPr bwMode="auto">
          <a:xfrm>
            <a:off x="539553" y="1275606"/>
            <a:ext cx="5256584" cy="3175118"/>
          </a:xfrm>
          <a:prstGeom prst="rect">
            <a:avLst/>
          </a:prstGeom>
          <a:noFill/>
          <a:ln w="47625">
            <a:solidFill>
              <a:srgbClr val="FFA30D"/>
            </a:solidFill>
            <a:miter lim="800000"/>
            <a:headEnd/>
            <a:tailEnd/>
          </a:ln>
          <a:effectLst>
            <a:outerShdw blurRad="177800" dist="152400" dir="2700000" algn="tl" rotWithShape="0">
              <a:prstClr val="black">
                <a:alpha val="30000"/>
              </a:prstClr>
            </a:outerShdw>
          </a:effectLst>
        </p:spPr>
      </p:pic>
      <p:pic>
        <p:nvPicPr>
          <p:cNvPr id="9" name="Grafik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val="88819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2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200"/>
                            </p:stCondLst>
                            <p:childTnLst>
                              <p:par>
                                <p:cTn id="16" presetID="9" presetClass="entr" presetSubtype="0" fill="hold" nodeType="afterEffect">
                                  <p:stCondLst>
                                    <p:cond delay="1000"/>
                                  </p:stCondLst>
                                  <p:childTnLst>
                                    <p:set>
                                      <p:cBhvr>
                                        <p:cTn id="17" dur="1" fill="hold">
                                          <p:stCondLst>
                                            <p:cond delay="0"/>
                                          </p:stCondLst>
                                        </p:cTn>
                                        <p:tgtEl>
                                          <p:spTgt spid="5122"/>
                                        </p:tgtEl>
                                        <p:attrNameLst>
                                          <p:attrName>style.visibility</p:attrName>
                                        </p:attrNameLst>
                                      </p:cBhvr>
                                      <p:to>
                                        <p:strVal val="visible"/>
                                      </p:to>
                                    </p:set>
                                    <p:animEffect transition="in" filter="dissolve">
                                      <p:cBhvr>
                                        <p:cTn id="18" dur="200"/>
                                        <p:tgtEl>
                                          <p:spTgt spid="5122"/>
                                        </p:tgtEl>
                                      </p:cBhvr>
                                    </p:animEffect>
                                  </p:childTnLst>
                                </p:cTn>
                              </p:par>
                            </p:childTnLst>
                          </p:cTn>
                        </p:par>
                        <p:par>
                          <p:cTn id="19" fill="hold">
                            <p:stCondLst>
                              <p:cond delay="1400"/>
                            </p:stCondLst>
                            <p:childTnLst>
                              <p:par>
                                <p:cTn id="20" presetID="9" presetClass="entr" presetSubtype="0" fill="hold" grpId="0" nodeType="after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200"/>
                                        <p:tgtEl>
                                          <p:spTgt spid="6"/>
                                        </p:tgtEl>
                                      </p:cBhvr>
                                    </p:animEffect>
                                  </p:childTnLst>
                                </p:cTn>
                              </p:par>
                            </p:childTnLst>
                          </p:cTn>
                        </p:par>
                        <p:par>
                          <p:cTn id="23" fill="hold">
                            <p:stCondLst>
                              <p:cond delay="2600"/>
                            </p:stCondLst>
                            <p:childTnLst>
                              <p:par>
                                <p:cTn id="24" presetID="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200" fill="hold"/>
                                        <p:tgtEl>
                                          <p:spTgt spid="5"/>
                                        </p:tgtEl>
                                        <p:attrNameLst>
                                          <p:attrName>ppt_x</p:attrName>
                                        </p:attrNameLst>
                                      </p:cBhvr>
                                      <p:tavLst>
                                        <p:tav tm="0">
                                          <p:val>
                                            <p:strVal val="#ppt_x"/>
                                          </p:val>
                                        </p:tav>
                                        <p:tav tm="100000">
                                          <p:val>
                                            <p:strVal val="#ppt_x"/>
                                          </p:val>
                                        </p:tav>
                                      </p:tavLst>
                                    </p:anim>
                                    <p:anim calcmode="lin" valueType="num">
                                      <p:cBhvr additive="base">
                                        <p:cTn id="27" dur="2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800"/>
                            </p:stCondLst>
                            <p:childTnLst>
                              <p:par>
                                <p:cTn id="29" presetID="53" presetClass="entr" presetSubtype="16" fill="hold" nodeType="afterEffect">
                                  <p:stCondLst>
                                    <p:cond delay="750"/>
                                  </p:stCondLst>
                                  <p:childTnLst>
                                    <p:set>
                                      <p:cBhvr>
                                        <p:cTn id="30" dur="1" fill="hold">
                                          <p:stCondLst>
                                            <p:cond delay="0"/>
                                          </p:stCondLst>
                                        </p:cTn>
                                        <p:tgtEl>
                                          <p:spTgt spid="5123"/>
                                        </p:tgtEl>
                                        <p:attrNameLst>
                                          <p:attrName>style.visibility</p:attrName>
                                        </p:attrNameLst>
                                      </p:cBhvr>
                                      <p:to>
                                        <p:strVal val="visible"/>
                                      </p:to>
                                    </p:set>
                                    <p:anim calcmode="lin" valueType="num">
                                      <p:cBhvr>
                                        <p:cTn id="31" dur="500" fill="hold"/>
                                        <p:tgtEl>
                                          <p:spTgt spid="5123"/>
                                        </p:tgtEl>
                                        <p:attrNameLst>
                                          <p:attrName>ppt_w</p:attrName>
                                        </p:attrNameLst>
                                      </p:cBhvr>
                                      <p:tavLst>
                                        <p:tav tm="0">
                                          <p:val>
                                            <p:fltVal val="0"/>
                                          </p:val>
                                        </p:tav>
                                        <p:tav tm="100000">
                                          <p:val>
                                            <p:strVal val="#ppt_w"/>
                                          </p:val>
                                        </p:tav>
                                      </p:tavLst>
                                    </p:anim>
                                    <p:anim calcmode="lin" valueType="num">
                                      <p:cBhvr>
                                        <p:cTn id="32" dur="500" fill="hold"/>
                                        <p:tgtEl>
                                          <p:spTgt spid="5123"/>
                                        </p:tgtEl>
                                        <p:attrNameLst>
                                          <p:attrName>ppt_h</p:attrName>
                                        </p:attrNameLst>
                                      </p:cBhvr>
                                      <p:tavLst>
                                        <p:tav tm="0">
                                          <p:val>
                                            <p:fltVal val="0"/>
                                          </p:val>
                                        </p:tav>
                                        <p:tav tm="100000">
                                          <p:val>
                                            <p:strVal val="#ppt_h"/>
                                          </p:val>
                                        </p:tav>
                                      </p:tavLst>
                                    </p:anim>
                                    <p:animEffect transition="in" filter="fade">
                                      <p:cBhvr>
                                        <p:cTn id="33"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rot="21128201">
            <a:off x="519407" y="1614336"/>
            <a:ext cx="2880320" cy="492443"/>
          </a:xfrm>
          <a:prstGeom prst="rect">
            <a:avLst/>
          </a:prstGeom>
          <a:solidFill>
            <a:srgbClr val="FFA30D">
              <a:alpha val="66000"/>
            </a:srgbClr>
          </a:solidFill>
        </p:spPr>
        <p:txBody>
          <a:bodyPr wrap="square" rtlCol="0">
            <a:spAutoFit/>
          </a:bodyPr>
          <a:lstStyle/>
          <a:p>
            <a:pPr algn="ctr"/>
            <a:r>
              <a:rPr lang="de-DE" sz="2600" b="1" dirty="0" err="1" smtClean="0">
                <a:solidFill>
                  <a:schemeClr val="bg1"/>
                </a:solidFill>
              </a:rPr>
              <a:t>Thanks</a:t>
            </a:r>
            <a:r>
              <a:rPr lang="de-DE" sz="2600" b="1" dirty="0" smtClean="0">
                <a:solidFill>
                  <a:schemeClr val="bg1"/>
                </a:solidFill>
              </a:rPr>
              <a:t> </a:t>
            </a:r>
            <a:r>
              <a:rPr lang="de-DE" sz="2600" b="1" dirty="0" err="1" smtClean="0">
                <a:solidFill>
                  <a:schemeClr val="bg1"/>
                </a:solidFill>
              </a:rPr>
              <a:t>for</a:t>
            </a:r>
            <a:r>
              <a:rPr lang="de-DE" sz="2600" b="1" dirty="0" smtClean="0">
                <a:solidFill>
                  <a:schemeClr val="bg1"/>
                </a:solidFill>
              </a:rPr>
              <a:t> all </a:t>
            </a:r>
            <a:r>
              <a:rPr lang="de-DE" sz="2600" b="1" dirty="0" smtClean="0">
                <a:solidFill>
                  <a:schemeClr val="bg1"/>
                </a:solidFill>
                <a:sym typeface="Wingdings" panose="05000000000000000000" pitchFamily="2" charset="2"/>
              </a:rPr>
              <a:t></a:t>
            </a:r>
            <a:endParaRPr lang="de-DE" sz="2600" b="1" dirty="0">
              <a:solidFill>
                <a:schemeClr val="bg1"/>
              </a:solidFill>
            </a:endParaRPr>
          </a:p>
        </p:txBody>
      </p:sp>
      <p:pic>
        <p:nvPicPr>
          <p:cNvPr id="1026" name="Picture 2" descr="http://ps3ego.de/wp-content/uploads/2013/06/PES-20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930" y="2056081"/>
            <a:ext cx="5083240" cy="2859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rot="21119723">
            <a:off x="434419" y="3411175"/>
            <a:ext cx="6933934"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1200"/>
              </a:spcBef>
              <a:spcAft>
                <a:spcPts val="1200"/>
              </a:spcAft>
              <a:buSzPct val="180000"/>
              <a:buBlip>
                <a:blip r:embed="rId4"/>
              </a:buBlip>
            </a:pPr>
            <a:r>
              <a:rPr lang="de-DE" sz="4000" b="1" dirty="0" smtClean="0">
                <a:solidFill>
                  <a:srgbClr val="FFA30D"/>
                </a:solidFill>
              </a:rPr>
              <a:t>  Nu aber !!!  Das </a:t>
            </a:r>
            <a:r>
              <a:rPr lang="de-DE" sz="4000" b="1" dirty="0" err="1" smtClean="0">
                <a:solidFill>
                  <a:srgbClr val="FFA30D"/>
                </a:solidFill>
              </a:rPr>
              <a:t>wars</a:t>
            </a:r>
            <a:r>
              <a:rPr lang="de-DE" sz="4000" b="1" dirty="0" smtClean="0">
                <a:solidFill>
                  <a:srgbClr val="FFA30D"/>
                </a:solidFill>
              </a:rPr>
              <a:t> !!! </a:t>
            </a:r>
            <a:r>
              <a:rPr lang="de-DE" sz="4000" b="1" dirty="0" smtClean="0">
                <a:solidFill>
                  <a:srgbClr val="FFA30D"/>
                </a:solidFill>
                <a:sym typeface="Wingdings" panose="05000000000000000000" pitchFamily="2" charset="2"/>
              </a:rPr>
              <a:t></a:t>
            </a:r>
            <a:endParaRPr lang="de-DE" sz="4000" b="1" dirty="0">
              <a:solidFill>
                <a:srgbClr val="FFB848"/>
              </a:solidFill>
            </a:endParaRPr>
          </a:p>
        </p:txBody>
      </p:sp>
      <p:pic>
        <p:nvPicPr>
          <p:cNvPr id="6" name="Grafik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val="215003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200"/>
                            </p:stCondLst>
                            <p:childTnLst>
                              <p:par>
                                <p:cTn id="10" presetID="2" presetClass="exit" presetSubtype="6" fill="hold" nodeType="afterEffect">
                                  <p:stCondLst>
                                    <p:cond delay="1000"/>
                                  </p:stCondLst>
                                  <p:childTnLst>
                                    <p:anim calcmode="lin" valueType="num">
                                      <p:cBhvr additive="base">
                                        <p:cTn id="11" dur="500"/>
                                        <p:tgtEl>
                                          <p:spTgt spid="6"/>
                                        </p:tgtEl>
                                        <p:attrNameLst>
                                          <p:attrName>ppt_x</p:attrName>
                                        </p:attrNameLst>
                                      </p:cBhvr>
                                      <p:tavLst>
                                        <p:tav tm="0">
                                          <p:val>
                                            <p:strVal val="ppt_x"/>
                                          </p:val>
                                        </p:tav>
                                        <p:tav tm="100000">
                                          <p:val>
                                            <p:strVal val="1+ppt_w/2"/>
                                          </p:val>
                                        </p:tav>
                                      </p:tavLst>
                                    </p:anim>
                                    <p:anim calcmode="lin" valueType="num">
                                      <p:cBhvr additive="base">
                                        <p:cTn id="12" dur="500"/>
                                        <p:tgtEl>
                                          <p:spTgt spid="6"/>
                                        </p:tgtEl>
                                        <p:attrNameLst>
                                          <p:attrName>ppt_y</p:attrName>
                                        </p:attrNameLst>
                                      </p:cBhvr>
                                      <p:tavLst>
                                        <p:tav tm="0">
                                          <p:val>
                                            <p:strVal val="ppt_y"/>
                                          </p:val>
                                        </p:tav>
                                        <p:tav tm="100000">
                                          <p:val>
                                            <p:strVal val="1+ppt_h/2"/>
                                          </p:val>
                                        </p:tav>
                                      </p:tavLst>
                                    </p:anim>
                                    <p:set>
                                      <p:cBhvr>
                                        <p:cTn id="13" dur="1" fill="hold">
                                          <p:stCondLst>
                                            <p:cond delay="499"/>
                                          </p:stCondLst>
                                        </p:cTn>
                                        <p:tgtEl>
                                          <p:spTgt spid="6"/>
                                        </p:tgtEl>
                                        <p:attrNameLst>
                                          <p:attrName>style.visibility</p:attrName>
                                        </p:attrNameLst>
                                      </p:cBhvr>
                                      <p:to>
                                        <p:strVal val="hidden"/>
                                      </p:to>
                                    </p:set>
                                  </p:childTnLst>
                                </p:cTn>
                              </p:par>
                            </p:childTnLst>
                          </p:cTn>
                        </p:par>
                        <p:par>
                          <p:cTn id="14" fill="hold">
                            <p:stCondLst>
                              <p:cond delay="1700"/>
                            </p:stCondLst>
                            <p:childTnLst>
                              <p:par>
                                <p:cTn id="15" presetID="53" presetClass="entr" presetSubtype="16" fill="hold" nodeType="afterEffect">
                                  <p:stCondLst>
                                    <p:cond delay="25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200" fill="hold"/>
                                        <p:tgtEl>
                                          <p:spTgt spid="1026"/>
                                        </p:tgtEl>
                                        <p:attrNameLst>
                                          <p:attrName>ppt_w</p:attrName>
                                        </p:attrNameLst>
                                      </p:cBhvr>
                                      <p:tavLst>
                                        <p:tav tm="0">
                                          <p:val>
                                            <p:fltVal val="0"/>
                                          </p:val>
                                        </p:tav>
                                        <p:tav tm="100000">
                                          <p:val>
                                            <p:strVal val="#ppt_w"/>
                                          </p:val>
                                        </p:tav>
                                      </p:tavLst>
                                    </p:anim>
                                    <p:anim calcmode="lin" valueType="num">
                                      <p:cBhvr>
                                        <p:cTn id="18" dur="200" fill="hold"/>
                                        <p:tgtEl>
                                          <p:spTgt spid="1026"/>
                                        </p:tgtEl>
                                        <p:attrNameLst>
                                          <p:attrName>ppt_h</p:attrName>
                                        </p:attrNameLst>
                                      </p:cBhvr>
                                      <p:tavLst>
                                        <p:tav tm="0">
                                          <p:val>
                                            <p:fltVal val="0"/>
                                          </p:val>
                                        </p:tav>
                                        <p:tav tm="100000">
                                          <p:val>
                                            <p:strVal val="#ppt_h"/>
                                          </p:val>
                                        </p:tav>
                                      </p:tavLst>
                                    </p:anim>
                                    <p:animEffect transition="in" filter="fade">
                                      <p:cBhvr>
                                        <p:cTn id="19" dur="200"/>
                                        <p:tgtEl>
                                          <p:spTgt spid="1026"/>
                                        </p:tgtEl>
                                      </p:cBhvr>
                                    </p:animEffect>
                                  </p:childTnLst>
                                </p:cTn>
                              </p:par>
                            </p:childTnLst>
                          </p:cTn>
                        </p:par>
                        <p:par>
                          <p:cTn id="20" fill="hold">
                            <p:stCondLst>
                              <p:cond delay="2150"/>
                            </p:stCondLst>
                            <p:childTnLst>
                              <p:par>
                                <p:cTn id="21" presetID="53" presetClass="entr" presetSubtype="16" fill="hold" grpId="0" nodeType="afterEffect">
                                  <p:stCondLst>
                                    <p:cond delay="250"/>
                                  </p:stCondLst>
                                  <p:childTnLst>
                                    <p:set>
                                      <p:cBhvr>
                                        <p:cTn id="22" dur="1" fill="hold">
                                          <p:stCondLst>
                                            <p:cond delay="0"/>
                                          </p:stCondLst>
                                        </p:cTn>
                                        <p:tgtEl>
                                          <p:spTgt spid="4"/>
                                        </p:tgtEl>
                                        <p:attrNameLst>
                                          <p:attrName>style.visibility</p:attrName>
                                        </p:attrNameLst>
                                      </p:cBhvr>
                                      <p:to>
                                        <p:strVal val="visible"/>
                                      </p:to>
                                    </p:set>
                                    <p:anim calcmode="lin" valueType="num">
                                      <p:cBhvr>
                                        <p:cTn id="23" dur="200" fill="hold"/>
                                        <p:tgtEl>
                                          <p:spTgt spid="4"/>
                                        </p:tgtEl>
                                        <p:attrNameLst>
                                          <p:attrName>ppt_w</p:attrName>
                                        </p:attrNameLst>
                                      </p:cBhvr>
                                      <p:tavLst>
                                        <p:tav tm="0">
                                          <p:val>
                                            <p:fltVal val="0"/>
                                          </p:val>
                                        </p:tav>
                                        <p:tav tm="100000">
                                          <p:val>
                                            <p:strVal val="#ppt_w"/>
                                          </p:val>
                                        </p:tav>
                                      </p:tavLst>
                                    </p:anim>
                                    <p:anim calcmode="lin" valueType="num">
                                      <p:cBhvr>
                                        <p:cTn id="24" dur="200" fill="hold"/>
                                        <p:tgtEl>
                                          <p:spTgt spid="4"/>
                                        </p:tgtEl>
                                        <p:attrNameLst>
                                          <p:attrName>ppt_h</p:attrName>
                                        </p:attrNameLst>
                                      </p:cBhvr>
                                      <p:tavLst>
                                        <p:tav tm="0">
                                          <p:val>
                                            <p:fltVal val="0"/>
                                          </p:val>
                                        </p:tav>
                                        <p:tav tm="100000">
                                          <p:val>
                                            <p:strVal val="#ppt_h"/>
                                          </p:val>
                                        </p:tav>
                                      </p:tavLst>
                                    </p:anim>
                                    <p:animEffect transition="in" filter="fade">
                                      <p:cBhvr>
                                        <p:cTn id="25"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theme/theme1.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419</Words>
  <Application>Microsoft Office PowerPoint</Application>
  <PresentationFormat>Bildschirmpräsentation (16:9)</PresentationFormat>
  <Paragraphs>77</Paragraphs>
  <Slides>9</Slides>
  <Notes>9</Notes>
  <HiddenSlides>0</HiddenSlides>
  <MMClips>0</MMClips>
  <ScaleCrop>false</ScaleCrop>
  <HeadingPairs>
    <vt:vector size="6" baseType="variant">
      <vt:variant>
        <vt:lpstr>Design</vt:lpstr>
      </vt:variant>
      <vt:variant>
        <vt:i4>1</vt:i4>
      </vt:variant>
      <vt:variant>
        <vt:lpstr>Folientitel</vt:lpstr>
      </vt:variant>
      <vt:variant>
        <vt:i4>9</vt:i4>
      </vt:variant>
      <vt:variant>
        <vt:lpstr>Zielgruppenorientierte Präsentationen</vt:lpstr>
      </vt:variant>
      <vt:variant>
        <vt:i4>1</vt:i4>
      </vt:variant>
    </vt:vector>
  </HeadingPairs>
  <TitlesOfParts>
    <vt:vector size="11" baseType="lpstr">
      <vt:lpstr>Benutzerdefiniertes 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Praxis Vorführung</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2015-09-29T07:21:56Z</dcterms:created>
  <dcterms:modified xsi:type="dcterms:W3CDTF">2015-10-08T22:59:02Z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1031</vt:i4>
  </property>
  <property fmtid="{D5CDD505-2E9C-101B-9397-08002B2CF9AE}" pid="3" name="_Version">
    <vt:lpwstr>12.0.4518</vt:lpwstr>
  </property>
</Properties>
</file>