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custShowLst>
    <p:custShow name="Praxis Vorführung" id="0">
      <p:sldLst>
        <p:sld r:id="rId8"/>
        <p:sld r:id="rId9"/>
      </p:sldLst>
    </p:custShow>
  </p:custShowLst>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7569" autoAdjust="0"/>
  </p:normalViewPr>
  <p:slideViewPr>
    <p:cSldViewPr>
      <p:cViewPr varScale="1">
        <p:scale>
          <a:sx n="83" d="100"/>
          <a:sy n="83" d="100"/>
        </p:scale>
        <p:origin x="-10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notesViewPr>
    <p:cSldViewPr>
      <p:cViewPr>
        <p:scale>
          <a:sx n="90" d="100"/>
          <a:sy n="90" d="100"/>
        </p:scale>
        <p:origin x="-2106" y="17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09.10.2015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visuell ansprechenden Charts präsentieren können</a:t>
            </a:r>
          </a:p>
          <a:p>
            <a:endParaRPr lang="de-DE" dirty="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val="32556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a:t>
            </a:r>
            <a:r>
              <a:rPr lang="de-DE" dirty="0" smtClean="0"/>
              <a:t/>
            </a:r>
            <a:br>
              <a:rPr lang="de-DE" dirty="0" smtClean="0"/>
            </a:br>
            <a:r>
              <a:rPr lang="de-DE" dirty="0" smtClean="0"/>
              <a:t>- wie </a:t>
            </a:r>
            <a:r>
              <a:rPr lang="de-DE" dirty="0" smtClean="0"/>
              <a:t>Charts ein- und ausblenden, </a:t>
            </a:r>
            <a:r>
              <a:rPr lang="de-DE" dirty="0" smtClean="0"/>
              <a:t/>
            </a:r>
            <a:br>
              <a:rPr lang="de-DE" dirty="0" smtClean="0"/>
            </a:br>
            <a:r>
              <a:rPr lang="de-DE" dirty="0" smtClean="0"/>
              <a:t>- Charts </a:t>
            </a:r>
            <a:r>
              <a:rPr lang="de-DE" dirty="0" smtClean="0"/>
              <a:t>verschieben per </a:t>
            </a:r>
            <a:r>
              <a:rPr lang="de-DE" dirty="0" err="1" smtClean="0"/>
              <a:t>Drag&amp;Drop</a:t>
            </a:r>
            <a:r>
              <a:rPr lang="de-DE" dirty="0" smtClean="0"/>
              <a:t>, </a:t>
            </a:r>
            <a:r>
              <a:rPr lang="de-DE" dirty="0" smtClean="0"/>
              <a:t/>
            </a:r>
            <a:br>
              <a:rPr lang="de-DE" dirty="0" smtClean="0"/>
            </a:br>
            <a:r>
              <a:rPr lang="de-DE" dirty="0" smtClean="0"/>
              <a:t>- und sein Dashboard nach dem </a:t>
            </a:r>
            <a:r>
              <a:rPr lang="de-DE" dirty="0" err="1" smtClean="0"/>
              <a:t>Logout</a:t>
            </a:r>
            <a:r>
              <a:rPr lang="de-DE" dirty="0" smtClean="0"/>
              <a:t> un</a:t>
            </a:r>
            <a:r>
              <a:rPr lang="de-DE" dirty="0" smtClean="0"/>
              <a:t>d erneutem Login so wieder vorfindet wie er es verlassen hat (</a:t>
            </a:r>
            <a:r>
              <a:rPr lang="de-DE" dirty="0" err="1" smtClean="0"/>
              <a:t>Persistierung</a:t>
            </a:r>
            <a:r>
              <a:rPr lang="de-DE" dirty="0" smtClean="0"/>
              <a:t>)</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val="16435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unser Anspruch an uns selbst bei der Gestaltung des Systems?</a:t>
            </a:r>
          </a:p>
          <a:p>
            <a:endParaRPr lang="de-DE" dirty="0"/>
          </a:p>
          <a:p>
            <a:r>
              <a:rPr lang="de-DE" dirty="0" smtClean="0"/>
              <a:t>In erster Linie sollte das Tool von unseren Kunden intuitiv zu bedienen sein, mit Standard Usability Features wie Charts ein- und ausblenden, Charts verschieben per </a:t>
            </a:r>
            <a:r>
              <a:rPr lang="de-DE" dirty="0" err="1" smtClean="0"/>
              <a:t>Drag&amp;Drop</a:t>
            </a:r>
            <a:r>
              <a:rPr lang="de-DE" dirty="0" smtClean="0"/>
              <a:t>, </a:t>
            </a:r>
            <a:r>
              <a:rPr lang="de-DE" dirty="0" err="1" smtClean="0"/>
              <a:t>Persistierung</a:t>
            </a:r>
            <a:endParaRPr lang="de-DE" dirty="0" smtClean="0"/>
          </a:p>
          <a:p>
            <a:endParaRPr lang="de-DE" dirty="0"/>
          </a:p>
          <a:p>
            <a:r>
              <a:rPr lang="de-DE" dirty="0" smtClean="0"/>
              <a:t>Leichte Administration für das PM – wir werden später noch sehen dass man das Dashboard mit nur einem Mausklick für einen Kunden aktivieren kann.</a:t>
            </a:r>
          </a:p>
          <a:p>
            <a:endParaRPr lang="de-DE" dirty="0"/>
          </a:p>
          <a:p>
            <a:r>
              <a:rPr lang="de-DE" dirty="0" smtClean="0"/>
              <a:t>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7</a:t>
            </a:fld>
            <a:endParaRPr lang="de-DE"/>
          </a:p>
        </p:txBody>
      </p:sp>
    </p:spTree>
    <p:extLst>
      <p:ext uri="{BB962C8B-B14F-4D97-AF65-F5344CB8AC3E}">
        <p14:creationId xmlns:p14="http://schemas.microsoft.com/office/powerpoint/2010/main" val="2279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8</a:t>
            </a:fld>
            <a:endParaRPr lang="de-DE"/>
          </a:p>
        </p:txBody>
      </p:sp>
    </p:spTree>
    <p:extLst>
      <p:ext uri="{BB962C8B-B14F-4D97-AF65-F5344CB8AC3E}">
        <p14:creationId xmlns:p14="http://schemas.microsoft.com/office/powerpoint/2010/main" val="200572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9</a:t>
            </a:fld>
            <a:endParaRPr lang="de-DE"/>
          </a:p>
        </p:txBody>
      </p:sp>
    </p:spTree>
    <p:extLst>
      <p:ext uri="{BB962C8B-B14F-4D97-AF65-F5344CB8AC3E}">
        <p14:creationId xmlns:p14="http://schemas.microsoft.com/office/powerpoint/2010/main" val="16435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A13E788-B7EB-4A93-AB36-87ACFB4049A5}" type="datetimeFigureOut">
              <a:rPr lang="de-DE" smtClean="0"/>
              <a:t>09.10.2015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89DAAEF-2BAA-44E9-886D-34F630EEA82F}" type="slidenum">
              <a:rPr lang="de-DE" smtClean="0"/>
              <a:t>‹Nr.›</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A13E788-B7EB-4A93-AB36-87ACFB4049A5}" type="datetimeFigureOut">
              <a:rPr lang="de-DE" smtClean="0"/>
              <a:t>09.10.2015</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89DAAEF-2BAA-44E9-886D-34F630EEA82F}" type="slidenum">
              <a:rPr lang="de-DE" smtClean="0"/>
              <a:t>‹Nr.›</a:t>
            </a:fld>
            <a:endParaRPr lang="de-DE"/>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575104" y="948233"/>
            <a:ext cx="533400" cy="183357"/>
          </a:xfrm>
          <a:prstGeom prst="rect">
            <a:avLst/>
          </a:prstGeom>
        </p:spPr>
        <p:txBody>
          <a:bodyPr vert="horz" anchor="ctr" anchorCtr="0">
            <a:normAutofit fontScale="47500" lnSpcReduction="20000"/>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13548"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
        <p:nvSpPr>
          <p:cNvPr id="8" name="Textfeld 7"/>
          <p:cNvSpPr txBox="1"/>
          <p:nvPr/>
        </p:nvSpPr>
        <p:spPr>
          <a:xfrm rot="21079298">
            <a:off x="6178872" y="4370205"/>
            <a:ext cx="2801537" cy="513405"/>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2800" b="1" dirty="0" smtClean="0">
                <a:solidFill>
                  <a:srgbClr val="FFA30D"/>
                </a:solidFill>
              </a:rPr>
              <a:t>  1 Chart = 1 h</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290">
                                          <p:stCondLst>
                                            <p:cond delay="0"/>
                                          </p:stCondLst>
                                        </p:cTn>
                                        <p:tgtEl>
                                          <p:spTgt spid="8"/>
                                        </p:tgtEl>
                                      </p:cBhvr>
                                    </p:animEffect>
                                    <p:anim calcmode="lin" valueType="num">
                                      <p:cBhvr>
                                        <p:cTn id="43"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8" dur="13">
                                          <p:stCondLst>
                                            <p:cond delay="325"/>
                                          </p:stCondLst>
                                        </p:cTn>
                                        <p:tgtEl>
                                          <p:spTgt spid="8"/>
                                        </p:tgtEl>
                                      </p:cBhvr>
                                      <p:to x="100000" y="60000"/>
                                    </p:animScale>
                                    <p:animScale>
                                      <p:cBhvr>
                                        <p:cTn id="49" dur="83" decel="50000">
                                          <p:stCondLst>
                                            <p:cond delay="338"/>
                                          </p:stCondLst>
                                        </p:cTn>
                                        <p:tgtEl>
                                          <p:spTgt spid="8"/>
                                        </p:tgtEl>
                                      </p:cBhvr>
                                      <p:to x="100000" y="100000"/>
                                    </p:animScale>
                                    <p:animScale>
                                      <p:cBhvr>
                                        <p:cTn id="50" dur="13">
                                          <p:stCondLst>
                                            <p:cond delay="656"/>
                                          </p:stCondLst>
                                        </p:cTn>
                                        <p:tgtEl>
                                          <p:spTgt spid="8"/>
                                        </p:tgtEl>
                                      </p:cBhvr>
                                      <p:to x="100000" y="80000"/>
                                    </p:animScale>
                                    <p:animScale>
                                      <p:cBhvr>
                                        <p:cTn id="51" dur="83" decel="50000">
                                          <p:stCondLst>
                                            <p:cond delay="669"/>
                                          </p:stCondLst>
                                        </p:cTn>
                                        <p:tgtEl>
                                          <p:spTgt spid="8"/>
                                        </p:tgtEl>
                                      </p:cBhvr>
                                      <p:to x="100000" y="100000"/>
                                    </p:animScale>
                                    <p:animScale>
                                      <p:cBhvr>
                                        <p:cTn id="52" dur="13">
                                          <p:stCondLst>
                                            <p:cond delay="821"/>
                                          </p:stCondLst>
                                        </p:cTn>
                                        <p:tgtEl>
                                          <p:spTgt spid="8"/>
                                        </p:tgtEl>
                                      </p:cBhvr>
                                      <p:to x="100000" y="90000"/>
                                    </p:animScale>
                                    <p:animScale>
                                      <p:cBhvr>
                                        <p:cTn id="53" dur="83" decel="50000">
                                          <p:stCondLst>
                                            <p:cond delay="834"/>
                                          </p:stCondLst>
                                        </p:cTn>
                                        <p:tgtEl>
                                          <p:spTgt spid="8"/>
                                        </p:tgtEl>
                                      </p:cBhvr>
                                      <p:to x="100000" y="100000"/>
                                    </p:animScale>
                                    <p:animScale>
                                      <p:cBhvr>
                                        <p:cTn id="54" dur="13">
                                          <p:stCondLst>
                                            <p:cond delay="904"/>
                                          </p:stCondLst>
                                        </p:cTn>
                                        <p:tgtEl>
                                          <p:spTgt spid="8"/>
                                        </p:tgtEl>
                                      </p:cBhvr>
                                      <p:to x="100000" y="95000"/>
                                    </p:animScale>
                                    <p:animScale>
                                      <p:cBhvr>
                                        <p:cTn id="55"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290">
                                          <p:stCondLst>
                                            <p:cond delay="0"/>
                                          </p:stCondLst>
                                        </p:cTn>
                                        <p:tgtEl>
                                          <p:spTgt spid="4"/>
                                        </p:tgtEl>
                                      </p:cBhvr>
                                    </p:animEffect>
                                    <p:anim calcmode="lin" valueType="num">
                                      <p:cBhvr>
                                        <p:cTn id="19"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4" dur="13">
                                          <p:stCondLst>
                                            <p:cond delay="325"/>
                                          </p:stCondLst>
                                        </p:cTn>
                                        <p:tgtEl>
                                          <p:spTgt spid="4"/>
                                        </p:tgtEl>
                                      </p:cBhvr>
                                      <p:to x="100000" y="60000"/>
                                    </p:animScale>
                                    <p:animScale>
                                      <p:cBhvr>
                                        <p:cTn id="25" dur="83" decel="50000">
                                          <p:stCondLst>
                                            <p:cond delay="338"/>
                                          </p:stCondLst>
                                        </p:cTn>
                                        <p:tgtEl>
                                          <p:spTgt spid="4"/>
                                        </p:tgtEl>
                                      </p:cBhvr>
                                      <p:to x="100000" y="100000"/>
                                    </p:animScale>
                                    <p:animScale>
                                      <p:cBhvr>
                                        <p:cTn id="26" dur="13">
                                          <p:stCondLst>
                                            <p:cond delay="656"/>
                                          </p:stCondLst>
                                        </p:cTn>
                                        <p:tgtEl>
                                          <p:spTgt spid="4"/>
                                        </p:tgtEl>
                                      </p:cBhvr>
                                      <p:to x="100000" y="80000"/>
                                    </p:animScale>
                                    <p:animScale>
                                      <p:cBhvr>
                                        <p:cTn id="27" dur="83" decel="50000">
                                          <p:stCondLst>
                                            <p:cond delay="669"/>
                                          </p:stCondLst>
                                        </p:cTn>
                                        <p:tgtEl>
                                          <p:spTgt spid="4"/>
                                        </p:tgtEl>
                                      </p:cBhvr>
                                      <p:to x="100000" y="100000"/>
                                    </p:animScale>
                                    <p:animScale>
                                      <p:cBhvr>
                                        <p:cTn id="28" dur="13">
                                          <p:stCondLst>
                                            <p:cond delay="821"/>
                                          </p:stCondLst>
                                        </p:cTn>
                                        <p:tgtEl>
                                          <p:spTgt spid="4"/>
                                        </p:tgtEl>
                                      </p:cBhvr>
                                      <p:to x="100000" y="90000"/>
                                    </p:animScale>
                                    <p:animScale>
                                      <p:cBhvr>
                                        <p:cTn id="29" dur="83" decel="50000">
                                          <p:stCondLst>
                                            <p:cond delay="834"/>
                                          </p:stCondLst>
                                        </p:cTn>
                                        <p:tgtEl>
                                          <p:spTgt spid="4"/>
                                        </p:tgtEl>
                                      </p:cBhvr>
                                      <p:to x="100000" y="100000"/>
                                    </p:animScale>
                                    <p:animScale>
                                      <p:cBhvr>
                                        <p:cTn id="30" dur="13">
                                          <p:stCondLst>
                                            <p:cond delay="904"/>
                                          </p:stCondLst>
                                        </p:cTn>
                                        <p:tgtEl>
                                          <p:spTgt spid="4"/>
                                        </p:tgtEl>
                                      </p:cBhvr>
                                      <p:to x="100000" y="95000"/>
                                    </p:animScale>
                                    <p:animScale>
                                      <p:cBhvr>
                                        <p:cTn id="31"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200"/>
                                        <p:tgtEl>
                                          <p:spTgt spid="6"/>
                                        </p:tgtEl>
                                      </p:cBhvr>
                                    </p:animEffect>
                                  </p:childTnLst>
                                </p:cTn>
                              </p:par>
                            </p:childTnLst>
                          </p:cTn>
                        </p:par>
                        <p:par>
                          <p:cTn id="24" fill="hold">
                            <p:stCondLst>
                              <p:cond delay="200"/>
                            </p:stCondLst>
                            <p:childTnLst>
                              <p:par>
                                <p:cTn id="25" presetID="2" presetClass="entr" presetSubtype="1" fill="hold" grpId="0" nodeType="after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 fill="hold"/>
                                        <p:tgtEl>
                                          <p:spTgt spid="5"/>
                                        </p:tgtEl>
                                        <p:attrNameLst>
                                          <p:attrName>ppt_x</p:attrName>
                                        </p:attrNameLst>
                                      </p:cBhvr>
                                      <p:tavLst>
                                        <p:tav tm="0">
                                          <p:val>
                                            <p:strVal val="#ppt_x"/>
                                          </p:val>
                                        </p:tav>
                                        <p:tav tm="100000">
                                          <p:val>
                                            <p:strVal val="#ppt_x"/>
                                          </p:val>
                                        </p:tav>
                                      </p:tavLst>
                                    </p:anim>
                                    <p:anim calcmode="lin" valueType="num">
                                      <p:cBhvr additive="base">
                                        <p:cTn id="28" dur="2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anim calcmode="lin" valueType="num">
                                      <p:cBhvr>
                                        <p:cTn id="33" dur="500" fill="hold"/>
                                        <p:tgtEl>
                                          <p:spTgt spid="5123"/>
                                        </p:tgtEl>
                                        <p:attrNameLst>
                                          <p:attrName>ppt_w</p:attrName>
                                        </p:attrNameLst>
                                      </p:cBhvr>
                                      <p:tavLst>
                                        <p:tav tm="0">
                                          <p:val>
                                            <p:fltVal val="0"/>
                                          </p:val>
                                        </p:tav>
                                        <p:tav tm="100000">
                                          <p:val>
                                            <p:strVal val="#ppt_w"/>
                                          </p:val>
                                        </p:tav>
                                      </p:tavLst>
                                    </p:anim>
                                    <p:anim calcmode="lin" valueType="num">
                                      <p:cBhvr>
                                        <p:cTn id="34" dur="500" fill="hold"/>
                                        <p:tgtEl>
                                          <p:spTgt spid="5123"/>
                                        </p:tgtEl>
                                        <p:attrNameLst>
                                          <p:attrName>ppt_h</p:attrName>
                                        </p:attrNameLst>
                                      </p:cBhvr>
                                      <p:tavLst>
                                        <p:tav tm="0">
                                          <p:val>
                                            <p:fltVal val="0"/>
                                          </p:val>
                                        </p:tav>
                                        <p:tav tm="100000">
                                          <p:val>
                                            <p:strVal val="#ppt_h"/>
                                          </p:val>
                                        </p:tav>
                                      </p:tavLst>
                                    </p:anim>
                                    <p:animEffect transition="in" filter="fade">
                                      <p:cBhvr>
                                        <p:cTn id="3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r>
              <a:rPr lang="de-DE" sz="1200" b="1" dirty="0" smtClean="0">
                <a:solidFill>
                  <a:srgbClr val="EE9300"/>
                </a:solidFill>
              </a:rPr>
              <a:t>)</a:t>
            </a:r>
          </a:p>
          <a:p>
            <a:pPr>
              <a:lnSpc>
                <a:spcPct val="200000"/>
              </a:lnSpc>
              <a:buSzPct val="180000"/>
              <a:buBlip>
                <a:blip r:embed="rId4"/>
              </a:buBlip>
            </a:pPr>
            <a:r>
              <a:rPr lang="de-DE" sz="2800" b="1" dirty="0">
                <a:solidFill>
                  <a:srgbClr val="EE9300"/>
                </a:solidFill>
              </a:rPr>
              <a:t> </a:t>
            </a:r>
            <a:r>
              <a:rPr lang="de-DE" sz="2800" b="1" dirty="0" smtClean="0">
                <a:solidFill>
                  <a:srgbClr val="EE9300"/>
                </a:solidFill>
              </a:rPr>
              <a:t>Schnelle Chart Entwicklung</a:t>
            </a:r>
            <a:endParaRPr lang="de-DE" sz="1200" b="1" dirty="0" smtClean="0">
              <a:solidFill>
                <a:srgbClr val="EE9300"/>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pic>
        <p:nvPicPr>
          <p:cNvPr id="1026" name="Picture 2" descr="http://i.ytimg.com/vi/QfgoDDh4kE0/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0019" y="3804281"/>
            <a:ext cx="2018365" cy="1135331"/>
          </a:xfrm>
          <a:prstGeom prst="rect">
            <a:avLst/>
          </a:prstGeom>
          <a:noFill/>
          <a:effectLst>
            <a:outerShdw blurRad="177800" dist="127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3405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
                            </p:stCondLst>
                            <p:childTnLst>
                              <p:par>
                                <p:cTn id="39" presetID="2" presetClass="entr" presetSubtype="2" fill="hold" nodeType="afterEffect">
                                  <p:stCondLst>
                                    <p:cond delay="100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300" fill="hold"/>
                                        <p:tgtEl>
                                          <p:spTgt spid="1026"/>
                                        </p:tgtEl>
                                        <p:attrNameLst>
                                          <p:attrName>ppt_x</p:attrName>
                                        </p:attrNameLst>
                                      </p:cBhvr>
                                      <p:tavLst>
                                        <p:tav tm="0">
                                          <p:val>
                                            <p:strVal val="1+#ppt_w/2"/>
                                          </p:val>
                                        </p:tav>
                                        <p:tav tm="100000">
                                          <p:val>
                                            <p:strVal val="#ppt_x"/>
                                          </p:val>
                                        </p:tav>
                                      </p:tavLst>
                                    </p:anim>
                                    <p:anim calcmode="lin" valueType="num">
                                      <p:cBhvr additive="base">
                                        <p:cTn id="42" dur="3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8881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rot="21128201">
            <a:off x="519407" y="1614336"/>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rot="21119723">
            <a:off x="434419" y="3411175"/>
            <a:ext cx="6933934"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smtClean="0">
                <a:solidFill>
                  <a:srgbClr val="FFA30D"/>
                </a:solidFill>
              </a:rPr>
              <a:t>Nu aber !!!  Das </a:t>
            </a:r>
            <a:r>
              <a:rPr lang="de-DE" sz="4000" b="1" dirty="0" err="1" smtClean="0">
                <a:solidFill>
                  <a:srgbClr val="FFA30D"/>
                </a:solidFill>
              </a:rPr>
              <a:t>wars</a:t>
            </a:r>
            <a:r>
              <a:rPr lang="de-DE" sz="4000" b="1" dirty="0" smtClean="0">
                <a:solidFill>
                  <a:srgbClr val="FFA30D"/>
                </a:solidFill>
              </a:rPr>
              <a:t> !!! </a:t>
            </a:r>
            <a:r>
              <a:rPr lang="de-DE" sz="4000" b="1" dirty="0" smtClean="0">
                <a:solidFill>
                  <a:srgbClr val="FFA30D"/>
                </a:solidFill>
                <a:sym typeface="Wingdings" panose="05000000000000000000" pitchFamily="2" charset="2"/>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val="21500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ID="2" presetClass="exit" presetSubtype="6" fill="hold" nodeType="afterEffect">
                                  <p:stCondLst>
                                    <p:cond delay="1000"/>
                                  </p:stCondLst>
                                  <p:childTnLst>
                                    <p:anim calcmode="lin" valueType="num">
                                      <p:cBhvr additive="base">
                                        <p:cTn id="11" dur="500"/>
                                        <p:tgtEl>
                                          <p:spTgt spid="6"/>
                                        </p:tgtEl>
                                        <p:attrNameLst>
                                          <p:attrName>ppt_x</p:attrName>
                                        </p:attrNameLst>
                                      </p:cBhvr>
                                      <p:tavLst>
                                        <p:tav tm="0">
                                          <p:val>
                                            <p:strVal val="ppt_x"/>
                                          </p:val>
                                        </p:tav>
                                        <p:tav tm="100000">
                                          <p:val>
                                            <p:strVal val="1+ppt_w/2"/>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1700"/>
                            </p:stCondLst>
                            <p:childTnLst>
                              <p:par>
                                <p:cTn id="15" presetID="53" presetClass="entr" presetSubtype="16" fill="hold" nodeType="afterEffect">
                                  <p:stCondLst>
                                    <p:cond delay="25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200" fill="hold"/>
                                        <p:tgtEl>
                                          <p:spTgt spid="1026"/>
                                        </p:tgtEl>
                                        <p:attrNameLst>
                                          <p:attrName>ppt_w</p:attrName>
                                        </p:attrNameLst>
                                      </p:cBhvr>
                                      <p:tavLst>
                                        <p:tav tm="0">
                                          <p:val>
                                            <p:fltVal val="0"/>
                                          </p:val>
                                        </p:tav>
                                        <p:tav tm="100000">
                                          <p:val>
                                            <p:strVal val="#ppt_w"/>
                                          </p:val>
                                        </p:tav>
                                      </p:tavLst>
                                    </p:anim>
                                    <p:anim calcmode="lin" valueType="num">
                                      <p:cBhvr>
                                        <p:cTn id="18" dur="200" fill="hold"/>
                                        <p:tgtEl>
                                          <p:spTgt spid="1026"/>
                                        </p:tgtEl>
                                        <p:attrNameLst>
                                          <p:attrName>ppt_h</p:attrName>
                                        </p:attrNameLst>
                                      </p:cBhvr>
                                      <p:tavLst>
                                        <p:tav tm="0">
                                          <p:val>
                                            <p:fltVal val="0"/>
                                          </p:val>
                                        </p:tav>
                                        <p:tav tm="100000">
                                          <p:val>
                                            <p:strVal val="#ppt_h"/>
                                          </p:val>
                                        </p:tav>
                                      </p:tavLst>
                                    </p:anim>
                                    <p:animEffect transition="in" filter="fade">
                                      <p:cBhvr>
                                        <p:cTn id="19" dur="200"/>
                                        <p:tgtEl>
                                          <p:spTgt spid="1026"/>
                                        </p:tgtEl>
                                      </p:cBhvr>
                                    </p:animEffect>
                                  </p:childTnLst>
                                </p:cTn>
                              </p:par>
                            </p:childTnLst>
                          </p:cTn>
                        </p:par>
                        <p:par>
                          <p:cTn id="20" fill="hold">
                            <p:stCondLst>
                              <p:cond delay="2150"/>
                            </p:stCondLst>
                            <p:childTnLst>
                              <p:par>
                                <p:cTn id="21" presetID="53" presetClass="entr" presetSubtype="16" fill="hold" grpId="0" nodeType="after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 fill="hold"/>
                                        <p:tgtEl>
                                          <p:spTgt spid="4"/>
                                        </p:tgtEl>
                                        <p:attrNameLst>
                                          <p:attrName>ppt_w</p:attrName>
                                        </p:attrNameLst>
                                      </p:cBhvr>
                                      <p:tavLst>
                                        <p:tav tm="0">
                                          <p:val>
                                            <p:fltVal val="0"/>
                                          </p:val>
                                        </p:tav>
                                        <p:tav tm="100000">
                                          <p:val>
                                            <p:strVal val="#ppt_w"/>
                                          </p:val>
                                        </p:tav>
                                      </p:tavLst>
                                    </p:anim>
                                    <p:anim calcmode="lin" valueType="num">
                                      <p:cBhvr>
                                        <p:cTn id="24" dur="200" fill="hold"/>
                                        <p:tgtEl>
                                          <p:spTgt spid="4"/>
                                        </p:tgtEl>
                                        <p:attrNameLst>
                                          <p:attrName>ppt_h</p:attrName>
                                        </p:attrNameLst>
                                      </p:cBhvr>
                                      <p:tavLst>
                                        <p:tav tm="0">
                                          <p:val>
                                            <p:fltVal val="0"/>
                                          </p:val>
                                        </p:tav>
                                        <p:tav tm="100000">
                                          <p:val>
                                            <p:strVal val="#ppt_h"/>
                                          </p:val>
                                        </p:tav>
                                      </p:tavLst>
                                    </p:anim>
                                    <p:animEffect transition="in" filter="fade">
                                      <p:cBhvr>
                                        <p:cTn id="25"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419</Words>
  <Application>Microsoft Office PowerPoint</Application>
  <PresentationFormat>Bildschirmpräsentation (16:9)</PresentationFormat>
  <Paragraphs>77</Paragraphs>
  <Slides>9</Slides>
  <Notes>9</Notes>
  <HiddenSlides>0</HiddenSlides>
  <MMClips>0</MMClips>
  <ScaleCrop>false</ScaleCrop>
  <HeadingPairs>
    <vt:vector size="6" baseType="variant">
      <vt:variant>
        <vt:lpstr>Design</vt:lpstr>
      </vt:variant>
      <vt:variant>
        <vt:i4>1</vt:i4>
      </vt:variant>
      <vt:variant>
        <vt:lpstr>Folientitel</vt:lpstr>
      </vt:variant>
      <vt:variant>
        <vt:i4>9</vt:i4>
      </vt:variant>
      <vt:variant>
        <vt:lpstr>Zielgruppenorientierte Präsentationen</vt:lpstr>
      </vt:variant>
      <vt:variant>
        <vt:i4>1</vt:i4>
      </vt:variant>
    </vt:vector>
  </HeadingPairs>
  <TitlesOfParts>
    <vt:vector size="11" baseType="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Praxis Vorführung</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2015-10-08T22:54:09Z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