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3"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lvl1pPr marL="0" algn="l" rtl="0" latinLnBrk="0">
      <a:defRPr lang="de-DE" sz="1800" kern="1200">
        <a:solidFill>
          <a:schemeClr val="tx1"/>
        </a:solidFill>
        <a:latin typeface="+mn-lt"/>
        <a:ea typeface="+mn-ea"/>
        <a:cs typeface="+mn-cs"/>
      </a:defRPr>
    </a:lvl1pPr>
    <a:lvl2pPr marL="457200" algn="l" rtl="0" latinLnBrk="0">
      <a:defRPr lang="de-DE" sz="1800" kern="1200">
        <a:solidFill>
          <a:schemeClr val="tx1"/>
        </a:solidFill>
        <a:latin typeface="+mn-lt"/>
        <a:ea typeface="+mn-ea"/>
        <a:cs typeface="+mn-cs"/>
      </a:defRPr>
    </a:lvl2pPr>
    <a:lvl3pPr marL="914400" algn="l" rtl="0" latinLnBrk="0">
      <a:defRPr lang="de-DE" sz="1800" kern="1200">
        <a:solidFill>
          <a:schemeClr val="tx1"/>
        </a:solidFill>
        <a:latin typeface="+mn-lt"/>
        <a:ea typeface="+mn-ea"/>
        <a:cs typeface="+mn-cs"/>
      </a:defRPr>
    </a:lvl3pPr>
    <a:lvl4pPr marL="1371600" algn="l" rtl="0" latinLnBrk="0">
      <a:defRPr lang="de-DE" sz="1800" kern="1200">
        <a:solidFill>
          <a:schemeClr val="tx1"/>
        </a:solidFill>
        <a:latin typeface="+mn-lt"/>
        <a:ea typeface="+mn-ea"/>
        <a:cs typeface="+mn-cs"/>
      </a:defRPr>
    </a:lvl4pPr>
    <a:lvl5pPr marL="1828800" algn="l" rtl="0" latinLnBrk="0">
      <a:defRPr lang="de-DE" sz="1800" kern="1200">
        <a:solidFill>
          <a:schemeClr val="tx1"/>
        </a:solidFill>
        <a:latin typeface="+mn-lt"/>
        <a:ea typeface="+mn-ea"/>
        <a:cs typeface="+mn-cs"/>
      </a:defRPr>
    </a:lvl5pPr>
    <a:lvl6pPr marL="2286000" algn="l" rtl="0" latinLnBrk="0">
      <a:defRPr lang="de-DE" sz="1800" kern="1200">
        <a:solidFill>
          <a:schemeClr val="tx1"/>
        </a:solidFill>
        <a:latin typeface="+mn-lt"/>
        <a:ea typeface="+mn-ea"/>
        <a:cs typeface="+mn-cs"/>
      </a:defRPr>
    </a:lvl6pPr>
    <a:lvl7pPr marL="2743200" algn="l" rtl="0" latinLnBrk="0">
      <a:defRPr lang="de-DE" sz="1800" kern="1200">
        <a:solidFill>
          <a:schemeClr val="tx1"/>
        </a:solidFill>
        <a:latin typeface="+mn-lt"/>
        <a:ea typeface="+mn-ea"/>
        <a:cs typeface="+mn-cs"/>
      </a:defRPr>
    </a:lvl7pPr>
    <a:lvl8pPr marL="3200400" algn="l" rtl="0" latinLnBrk="0">
      <a:defRPr lang="de-DE" sz="1800" kern="1200">
        <a:solidFill>
          <a:schemeClr val="tx1"/>
        </a:solidFill>
        <a:latin typeface="+mn-lt"/>
        <a:ea typeface="+mn-ea"/>
        <a:cs typeface="+mn-cs"/>
      </a:defRPr>
    </a:lvl8pPr>
    <a:lvl9pPr marL="3657600" algn="l" rtl="0" latinLnBrk="0">
      <a:defRPr lang="de-DE"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aximized">
    <p:restoredLeft sz="34557" autoAdjust="0"/>
    <p:restoredTop sz="87569" autoAdjust="0"/>
  </p:normalViewPr>
  <p:slideViewPr>
    <p:cSldViewPr>
      <p:cViewPr varScale="1">
        <p:scale>
          <a:sx n="83" d="100"/>
          <a:sy n="83" d="100"/>
        </p:scale>
        <p:origin x="-102"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90" d="100"/>
          <a:sy n="90" d="100"/>
        </p:scale>
        <p:origin x="-210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de-DE" sz="1200"/>
            </a:lvl1pPr>
            <a:extLst/>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de-DE" sz="1200"/>
            </a:lvl1pPr>
            <a:extLst/>
          </a:lstStyle>
          <a:p>
            <a:fld id="{A8ADFD5B-A66C-449C-B6E8-FB716D07777D}" type="datetimeFigureOut">
              <a:rPr lang="de-DE"/>
              <a:pPr/>
              <a:t>08.10.2015</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de-DE" sz="1200"/>
            </a:lvl1pPr>
            <a:extLst/>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de-DE" sz="1200"/>
            </a:lvl1pPr>
            <a:extLst/>
          </a:lstStyle>
          <a:p>
            <a:fld id="{CA5D3BF3-D352-46FC-8343-31F56E6730EA}" type="slidenum">
              <a:rPr/>
              <a:pPr/>
              <a:t>‹Nr.›</a:t>
            </a:fld>
            <a:endParaRPr lang="de-DE"/>
          </a:p>
        </p:txBody>
      </p:sp>
    </p:spTree>
    <p:extLst>
      <p:ext uri="{BB962C8B-B14F-4D97-AF65-F5344CB8AC3E}">
        <p14:creationId xmlns:p14="http://schemas.microsoft.com/office/powerpoint/2010/main" val="1907857566"/>
      </p:ext>
    </p:extLst>
  </p:cSld>
  <p:clrMap bg1="lt1" tx1="dk1" bg2="lt2" tx2="dk2" accent1="accent1" accent2="accent2" accent3="accent3" accent4="accent4" accent5="accent5" accent6="accent6" hlink="hlink" folHlink="folHlink"/>
  <p:notesStyle>
    <a:lvl1pPr marL="0" algn="l" rtl="0" latinLnBrk="0">
      <a:defRPr lang="de-DE" sz="1200" kern="1200">
        <a:solidFill>
          <a:schemeClr val="tx1"/>
        </a:solidFill>
        <a:latin typeface="+mn-lt"/>
        <a:ea typeface="+mn-ea"/>
        <a:cs typeface="+mn-cs"/>
      </a:defRPr>
    </a:lvl1pPr>
    <a:lvl2pPr marL="457200" algn="l" rtl="0" latinLnBrk="0">
      <a:defRPr lang="de-DE" sz="1200" kern="1200">
        <a:solidFill>
          <a:schemeClr val="tx1"/>
        </a:solidFill>
        <a:latin typeface="+mn-lt"/>
        <a:ea typeface="+mn-ea"/>
        <a:cs typeface="+mn-cs"/>
      </a:defRPr>
    </a:lvl2pPr>
    <a:lvl3pPr marL="914400" algn="l" rtl="0" latinLnBrk="0">
      <a:defRPr lang="de-DE" sz="1200" kern="1200">
        <a:solidFill>
          <a:schemeClr val="tx1"/>
        </a:solidFill>
        <a:latin typeface="+mn-lt"/>
        <a:ea typeface="+mn-ea"/>
        <a:cs typeface="+mn-cs"/>
      </a:defRPr>
    </a:lvl3pPr>
    <a:lvl4pPr marL="1371600" algn="l" rtl="0" latinLnBrk="0">
      <a:defRPr lang="de-DE" sz="1200" kern="1200">
        <a:solidFill>
          <a:schemeClr val="tx1"/>
        </a:solidFill>
        <a:latin typeface="+mn-lt"/>
        <a:ea typeface="+mn-ea"/>
        <a:cs typeface="+mn-cs"/>
      </a:defRPr>
    </a:lvl4pPr>
    <a:lvl5pPr marL="1828800" algn="l" rtl="0" latinLnBrk="0">
      <a:defRPr lang="de-DE" sz="1200" kern="1200">
        <a:solidFill>
          <a:schemeClr val="tx1"/>
        </a:solidFill>
        <a:latin typeface="+mn-lt"/>
        <a:ea typeface="+mn-ea"/>
        <a:cs typeface="+mn-cs"/>
      </a:defRPr>
    </a:lvl5pPr>
    <a:lvl6pPr marL="2286000" algn="l" rtl="0" latinLnBrk="0">
      <a:defRPr lang="de-DE" sz="1200" kern="1200">
        <a:solidFill>
          <a:schemeClr val="tx1"/>
        </a:solidFill>
        <a:latin typeface="+mn-lt"/>
        <a:ea typeface="+mn-ea"/>
        <a:cs typeface="+mn-cs"/>
      </a:defRPr>
    </a:lvl6pPr>
    <a:lvl7pPr marL="2743200" algn="l" rtl="0" latinLnBrk="0">
      <a:defRPr lang="de-DE" sz="1200" kern="1200">
        <a:solidFill>
          <a:schemeClr val="tx1"/>
        </a:solidFill>
        <a:latin typeface="+mn-lt"/>
        <a:ea typeface="+mn-ea"/>
        <a:cs typeface="+mn-cs"/>
      </a:defRPr>
    </a:lvl7pPr>
    <a:lvl8pPr marL="3200400" algn="l" rtl="0" latinLnBrk="0">
      <a:defRPr lang="de-DE" sz="1200" kern="1200">
        <a:solidFill>
          <a:schemeClr val="tx1"/>
        </a:solidFill>
        <a:latin typeface="+mn-lt"/>
        <a:ea typeface="+mn-ea"/>
        <a:cs typeface="+mn-cs"/>
      </a:defRPr>
    </a:lvl8pPr>
    <a:lvl9pPr marL="3657600" algn="l" rtl="0" latinLnBrk="0">
      <a:defRPr lang="de-DE"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Ich möchte an dieser Stelle unser neues Web Tool vorstellen:</a:t>
            </a:r>
          </a:p>
          <a:p>
            <a:endParaRPr lang="de-DE" dirty="0" smtClean="0"/>
          </a:p>
          <a:p>
            <a:r>
              <a:rPr lang="de-DE" dirty="0" smtClean="0"/>
              <a:t>Unsere neue Kunden Dashboard Homepage, auf der wir kundenbezogene Daten mit visuell ansprechenden Charts präsentieren können</a:t>
            </a:r>
          </a:p>
          <a:p>
            <a:endParaRPr lang="de-DE" dirty="0"/>
          </a:p>
          <a:p>
            <a:r>
              <a:rPr lang="de-DE" dirty="0" smtClean="0"/>
              <a:t>Hier ein Kurzüberblick über die Features des neuen Tools</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1</a:t>
            </a:fld>
            <a:endParaRPr lang="de-DE"/>
          </a:p>
        </p:txBody>
      </p:sp>
    </p:spTree>
    <p:extLst>
      <p:ext uri="{BB962C8B-B14F-4D97-AF65-F5344CB8AC3E}">
        <p14:creationId xmlns:p14="http://schemas.microsoft.com/office/powerpoint/2010/main" val="32556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war zunächst unser Anspruch an uns selbst bei der Gestaltung des Systems?</a:t>
            </a:r>
          </a:p>
          <a:p>
            <a:endParaRPr lang="de-DE" dirty="0"/>
          </a:p>
          <a:p>
            <a:r>
              <a:rPr lang="de-DE" dirty="0" smtClean="0"/>
              <a:t>In erster Linie sollte das Tool von unseren Kunden intuitiv zu bedienen sein, mit Standard Usability Features wie Charts ein- und ausblenden, Charts verschieben per </a:t>
            </a:r>
            <a:r>
              <a:rPr lang="de-DE" dirty="0" err="1" smtClean="0"/>
              <a:t>Drag&amp;Drop</a:t>
            </a:r>
            <a:r>
              <a:rPr lang="de-DE" dirty="0" smtClean="0"/>
              <a:t>, </a:t>
            </a:r>
            <a:r>
              <a:rPr lang="de-DE" dirty="0" err="1" smtClean="0"/>
              <a:t>Persistierung</a:t>
            </a:r>
            <a:endParaRPr lang="de-DE" dirty="0" smtClean="0"/>
          </a:p>
          <a:p>
            <a:endParaRPr lang="de-DE" dirty="0"/>
          </a:p>
          <a:p>
            <a:r>
              <a:rPr lang="de-DE" dirty="0" smtClean="0"/>
              <a:t>Leichte Administration für das PM – wir werden später noch sehen dass man das Dashboard mit nur einem Mausklick für einen Kunden aktivieren kann.</a:t>
            </a:r>
          </a:p>
          <a:p>
            <a:endParaRPr lang="de-DE" dirty="0"/>
          </a:p>
          <a:p>
            <a:r>
              <a:rPr lang="de-DE" dirty="0" smtClean="0"/>
              <a:t>Nahtlose Integration in unser User Berechtigungskonzept.</a:t>
            </a:r>
            <a:br>
              <a:rPr lang="de-DE" dirty="0" smtClean="0"/>
            </a:br>
            <a:r>
              <a:rPr lang="de-DE" dirty="0" smtClean="0"/>
              <a:t>Das heißt man muss die Charts nicht einzeln pro Kunde mühsam aktivieren, sondern weil jeder Chart einem Report zugeordnet ist, erscheint der  Chart voll automatisch im Dashboard, sobald ein Report für den Kunden aktiviert wird.</a:t>
            </a:r>
          </a:p>
          <a:p>
            <a:endParaRPr lang="de-DE" dirty="0"/>
          </a:p>
          <a:p>
            <a:r>
              <a:rPr lang="de-DE" dirty="0" smtClean="0"/>
              <a:t>Last but not least:</a:t>
            </a:r>
            <a:br>
              <a:rPr lang="de-DE" dirty="0" smtClean="0"/>
            </a:br>
            <a:r>
              <a:rPr lang="de-DE" dirty="0" smtClean="0"/>
              <a:t>Wir haben eine eigene kleine .NET API entwickelt, über die andere, also interne + externe Entwickler sich rasch in die Chart Programmierung einarbeiten können.</a:t>
            </a:r>
            <a:br>
              <a:rPr lang="de-DE" dirty="0" smtClean="0"/>
            </a:br>
            <a:r>
              <a:rPr lang="de-DE" dirty="0" smtClean="0"/>
              <a:t>Mit dieser API ist ein Chart binnen 1 Stunde programmiert.</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2</a:t>
            </a:fld>
            <a:endParaRPr lang="de-DE"/>
          </a:p>
        </p:txBody>
      </p:sp>
    </p:spTree>
    <p:extLst>
      <p:ext uri="{BB962C8B-B14F-4D97-AF65-F5344CB8AC3E}">
        <p14:creationId xmlns:p14="http://schemas.microsoft.com/office/powerpoint/2010/main" val="227902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bieten bisher folgende Chart-Typen an.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3</a:t>
            </a:fld>
            <a:endParaRPr lang="de-DE"/>
          </a:p>
        </p:txBody>
      </p:sp>
    </p:spTree>
    <p:extLst>
      <p:ext uri="{BB962C8B-B14F-4D97-AF65-F5344CB8AC3E}">
        <p14:creationId xmlns:p14="http://schemas.microsoft.com/office/powerpoint/2010/main" val="154741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Denkbar ist jedoch künftig… eine Chart Vielfalt mit</a:t>
            </a:r>
          </a:p>
          <a:p>
            <a:endParaRPr lang="de-DE" dirty="0"/>
          </a:p>
          <a:p>
            <a:pPr marL="171450" indent="-171450">
              <a:buFontTx/>
              <a:buChar char="-"/>
            </a:pPr>
            <a:r>
              <a:rPr lang="de-DE" dirty="0" smtClean="0"/>
              <a:t>Linien Charts</a:t>
            </a:r>
          </a:p>
          <a:p>
            <a:pPr marL="171450" indent="-171450">
              <a:buFontTx/>
              <a:buChar char="-"/>
            </a:pPr>
            <a:r>
              <a:rPr lang="de-DE" dirty="0" smtClean="0"/>
              <a:t>Punkt Diagrammen</a:t>
            </a:r>
          </a:p>
          <a:p>
            <a:pPr marL="171450" indent="-171450">
              <a:buFontTx/>
              <a:buChar char="-"/>
            </a:pPr>
            <a:r>
              <a:rPr lang="de-DE" dirty="0" smtClean="0"/>
              <a:t>Kurvendiagrammen</a:t>
            </a:r>
          </a:p>
          <a:p>
            <a:pPr marL="171450" indent="-171450">
              <a:buFontTx/>
              <a:buChar char="-"/>
            </a:pPr>
            <a:r>
              <a:rPr lang="de-DE" dirty="0" err="1" smtClean="0"/>
              <a:t>etc</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4</a:t>
            </a:fld>
            <a:endParaRPr lang="de-DE"/>
          </a:p>
        </p:txBody>
      </p:sp>
    </p:spTree>
    <p:extLst>
      <p:ext uri="{BB962C8B-B14F-4D97-AF65-F5344CB8AC3E}">
        <p14:creationId xmlns:p14="http://schemas.microsoft.com/office/powerpoint/2010/main" val="2477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Ganz wichtig: Die Daten Transparenz!</a:t>
            </a:r>
          </a:p>
          <a:p>
            <a:endParaRPr lang="de-DE" dirty="0"/>
          </a:p>
          <a:p>
            <a:r>
              <a:rPr lang="de-DE" dirty="0" smtClean="0"/>
              <a:t>Wenn ein User seinen Chart hinterfragen möchte, also wissen möchte aus welchen Details sich der Chart zusammensetzt, dann kann er direkt aus dem Chart in den zugehörigen Report gelangen und sich die Daten im Report </a:t>
            </a:r>
            <a:r>
              <a:rPr lang="de-DE" dirty="0" err="1" smtClean="0"/>
              <a:t>Grid</a:t>
            </a:r>
            <a:r>
              <a:rPr lang="de-DE" dirty="0" smtClean="0"/>
              <a:t> anzeigen lassen.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5</a:t>
            </a:fld>
            <a:endParaRPr lang="de-DE"/>
          </a:p>
        </p:txBody>
      </p:sp>
    </p:spTree>
    <p:extLst>
      <p:ext uri="{BB962C8B-B14F-4D97-AF65-F5344CB8AC3E}">
        <p14:creationId xmlns:p14="http://schemas.microsoft.com/office/powerpoint/2010/main" val="200572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all – so </a:t>
            </a:r>
            <a:r>
              <a:rPr lang="de-DE" dirty="0" err="1" smtClean="0"/>
              <a:t>far</a:t>
            </a:r>
            <a:r>
              <a:rPr lang="de-DE" dirty="0" smtClean="0"/>
              <a:t>….</a:t>
            </a:r>
          </a:p>
          <a:p>
            <a:endParaRPr lang="de-DE" dirty="0"/>
          </a:p>
          <a:p>
            <a:r>
              <a:rPr lang="de-DE" dirty="0" err="1" smtClean="0"/>
              <a:t>Let‘s</a:t>
            </a:r>
            <a:r>
              <a:rPr lang="de-DE" dirty="0" smtClean="0"/>
              <a:t> </a:t>
            </a:r>
            <a:r>
              <a:rPr lang="de-DE" dirty="0" err="1" smtClean="0"/>
              <a:t>start</a:t>
            </a:r>
            <a:r>
              <a:rPr lang="de-DE" dirty="0" smtClean="0"/>
              <a:t> </a:t>
            </a:r>
            <a:r>
              <a:rPr lang="de-DE" dirty="0" err="1" smtClean="0"/>
              <a:t>the</a:t>
            </a:r>
            <a:r>
              <a:rPr lang="de-DE" dirty="0" smtClean="0"/>
              <a:t> </a:t>
            </a:r>
            <a:r>
              <a:rPr lang="de-DE" dirty="0" err="1" smtClean="0"/>
              <a:t>game</a:t>
            </a:r>
            <a:r>
              <a:rPr lang="de-DE" dirty="0" smtClean="0"/>
              <a:t> </a:t>
            </a:r>
            <a:r>
              <a:rPr lang="de-DE" dirty="0" err="1" smtClean="0"/>
              <a:t>now</a:t>
            </a:r>
            <a:r>
              <a:rPr lang="de-DE" dirty="0" smtClean="0"/>
              <a:t> </a:t>
            </a:r>
            <a:r>
              <a:rPr lang="de-DE" dirty="0" err="1" smtClean="0"/>
              <a:t>to</a:t>
            </a:r>
            <a:r>
              <a:rPr lang="de-DE" dirty="0" smtClean="0"/>
              <a:t> </a:t>
            </a:r>
            <a:r>
              <a:rPr lang="de-DE" dirty="0" err="1" smtClean="0"/>
              <a:t>dive</a:t>
            </a:r>
            <a:r>
              <a:rPr lang="de-DE" dirty="0" smtClean="0"/>
              <a:t> </a:t>
            </a:r>
            <a:r>
              <a:rPr lang="de-DE" dirty="0" err="1" smtClean="0"/>
              <a:t>deeper</a:t>
            </a:r>
            <a:r>
              <a:rPr lang="de-DE" dirty="0" smtClean="0"/>
              <a:t> </a:t>
            </a:r>
            <a:r>
              <a:rPr lang="de-DE" dirty="0" err="1" smtClean="0"/>
              <a:t>into</a:t>
            </a:r>
            <a:r>
              <a:rPr lang="de-DE" dirty="0" smtClean="0"/>
              <a:t> </a:t>
            </a:r>
            <a:r>
              <a:rPr lang="de-DE" dirty="0" err="1" smtClean="0"/>
              <a:t>practice</a:t>
            </a:r>
            <a:r>
              <a:rPr lang="de-DE" dirty="0" smtClean="0"/>
              <a:t> !</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6</a:t>
            </a:fld>
            <a:endParaRPr lang="de-DE"/>
          </a:p>
        </p:txBody>
      </p:sp>
    </p:spTree>
    <p:extLst>
      <p:ext uri="{BB962C8B-B14F-4D97-AF65-F5344CB8AC3E}">
        <p14:creationId xmlns:p14="http://schemas.microsoft.com/office/powerpoint/2010/main" val="164359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bg1">
            <a:lumMod val="85000"/>
            <a:alpha val="1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A13E788-B7EB-4A93-AB36-87ACFB4049A5}" type="datetimeFigureOut">
              <a:rPr lang="de-DE" smtClean="0"/>
              <a:t>08.10.2015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89DAAEF-2BAA-44E9-886D-34F630EEA82F}" type="slidenum">
              <a:rPr lang="de-DE" smtClean="0"/>
              <a:t>‹Nr.›</a:t>
            </a:fld>
            <a:endParaRPr lang="de-D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A13E788-B7EB-4A93-AB36-87ACFB4049A5}" type="datetimeFigureOut">
              <a:rPr lang="de-DE" smtClean="0"/>
              <a:t>08.10.2015</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89DAAEF-2BAA-44E9-886D-34F630EEA82F}" type="slidenum">
              <a:rPr lang="de-DE" smtClean="0"/>
              <a:t>‹Nr.›</a:t>
            </a:fld>
            <a:endParaRPr lang="de-DE"/>
          </a:p>
        </p:txBody>
      </p:sp>
      <p:sp>
        <p:nvSpPr>
          <p:cNvPr id="7" name="Rectangle 8"/>
          <p:cNvSpPr/>
          <p:nvPr userDrawn="1"/>
        </p:nvSpPr>
        <p:spPr>
          <a:xfrm>
            <a:off x="0" y="948233"/>
            <a:ext cx="8604448"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userDrawn="1"/>
        </p:nvSpPr>
        <p:spPr>
          <a:xfrm>
            <a:off x="8610600" y="948233"/>
            <a:ext cx="533400" cy="171450"/>
          </a:xfrm>
          <a:prstGeom prst="rect">
            <a:avLst/>
          </a:prstGeom>
          <a:solidFill>
            <a:srgbClr val="FFA30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Slide Number Placeholder 22"/>
          <p:cNvSpPr txBox="1">
            <a:spLocks/>
          </p:cNvSpPr>
          <p:nvPr userDrawn="1"/>
        </p:nvSpPr>
        <p:spPr>
          <a:xfrm>
            <a:off x="8575104" y="948233"/>
            <a:ext cx="533400" cy="183357"/>
          </a:xfrm>
          <a:prstGeom prst="rect">
            <a:avLst/>
          </a:prstGeom>
        </p:spPr>
        <p:txBody>
          <a:bodyPr vert="horz" anchor="ctr" anchorCtr="0">
            <a:normAutofit fontScale="47500" lnSpcReduction="20000"/>
          </a:bodyPr>
          <a:lstStyle>
            <a:lvl1pPr algn="ctr" eaLnBrk="1" latinLnBrk="0" hangingPunct="1">
              <a:defRPr kumimoji="0" lang="de-DE" sz="1400" b="1">
                <a:solidFill>
                  <a:srgbClr val="FFFFFF"/>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fld id="{8F82E0A0-C266-4798-8C8F-B9F91E9DA37E}" type="slidenum">
              <a:rPr kumimoji="0" lang="de-DE"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DE"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Title Placeholder 21"/>
          <p:cNvSpPr txBox="1">
            <a:spLocks/>
          </p:cNvSpPr>
          <p:nvPr userDrawn="1"/>
        </p:nvSpPr>
        <p:spPr>
          <a:xfrm>
            <a:off x="251520" y="341774"/>
            <a:ext cx="8534400" cy="573792"/>
          </a:xfrm>
          <a:prstGeom prst="rect">
            <a:avLst/>
          </a:prstGeom>
        </p:spPr>
        <p:txBody>
          <a:bodyPr vert="horz" anchor="b">
            <a:normAutofit fontScale="85000" lnSpcReduction="20000"/>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dirty="0" smtClean="0">
                <a:ln>
                  <a:noFill/>
                </a:ln>
                <a:solidFill>
                  <a:schemeClr val="tx1"/>
                </a:solidFill>
                <a:effectLst/>
                <a:uLnTx/>
                <a:uFillTx/>
                <a:latin typeface="+mj-lt"/>
                <a:ea typeface="+mj-ea"/>
                <a:cs typeface="+mj-cs"/>
              </a:rPr>
              <a:t>Dashboard &amp; Charts        </a:t>
            </a:r>
            <a:r>
              <a:rPr kumimoji="0" lang="de-DE" sz="2000" b="0" i="0" u="none" strike="noStrike" kern="1200" cap="none" spc="0" normalizeH="0" baseline="0" noProof="0" dirty="0" smtClean="0">
                <a:ln>
                  <a:noFill/>
                </a:ln>
                <a:solidFill>
                  <a:schemeClr val="tx1"/>
                </a:solidFill>
                <a:effectLst/>
                <a:uLnTx/>
                <a:uFillTx/>
                <a:latin typeface="+mj-lt"/>
                <a:ea typeface="+mj-ea"/>
                <a:cs typeface="+mj-cs"/>
              </a:rPr>
              <a:t>bereitgestellt von der </a:t>
            </a:r>
            <a:r>
              <a:rPr kumimoji="0" lang="de-DE" sz="2000" b="1" i="0" u="none" strike="noStrike" kern="1200" cap="none" spc="0" normalizeH="0" baseline="0" noProof="0" dirty="0" smtClean="0">
                <a:ln>
                  <a:noFill/>
                </a:ln>
                <a:solidFill>
                  <a:schemeClr val="tx1"/>
                </a:solidFill>
                <a:effectLst/>
                <a:uLnTx/>
                <a:uFillTx/>
                <a:latin typeface="+mj-lt"/>
                <a:ea typeface="+mj-ea"/>
                <a:cs typeface="+mj-cs"/>
              </a:rPr>
              <a:t>CKG Entwicklung</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513548" y="1347614"/>
            <a:ext cx="5498612" cy="3555987"/>
          </a:xfrm>
          <a:prstGeom prst="rect">
            <a:avLst/>
          </a:prstGeom>
          <a:noFill/>
          <a:ln w="9525">
            <a:noFill/>
            <a:miter lim="800000"/>
            <a:headEnd/>
            <a:tailEnd/>
          </a:ln>
        </p:spPr>
      </p:pic>
      <p:sp>
        <p:nvSpPr>
          <p:cNvPr id="3" name="Textfeld 2"/>
          <p:cNvSpPr txBox="1"/>
          <p:nvPr/>
        </p:nvSpPr>
        <p:spPr>
          <a:xfrm rot="20250445">
            <a:off x="4546181" y="2698491"/>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Kurzüberblick</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p>
          <a:p>
            <a:pPr>
              <a:lnSpc>
                <a:spcPct val="200000"/>
              </a:lnSpc>
              <a:buSzPct val="180000"/>
              <a:buBlip>
                <a:blip r:embed="rId4"/>
              </a:buBlip>
            </a:pPr>
            <a:r>
              <a:rPr lang="de-DE" sz="2800" b="1" dirty="0" smtClean="0">
                <a:solidFill>
                  <a:srgbClr val="EE9300"/>
                </a:solidFill>
              </a:rPr>
              <a:t>  Schnelle Chart Entwicklung  </a:t>
            </a:r>
            <a:r>
              <a:rPr lang="de-DE" sz="1200" b="1" dirty="0" smtClean="0">
                <a:solidFill>
                  <a:srgbClr val="EE9300"/>
                </a:solidFill>
              </a:rPr>
              <a:t>( .NET API )</a:t>
            </a:r>
            <a:endParaRPr lang="de-DE" sz="2800" b="1" dirty="0">
              <a:solidFill>
                <a:srgbClr val="FFB848"/>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Chart Typen</a:t>
            </a:r>
            <a:endParaRPr lang="de-DE" sz="2600" b="1" dirty="0">
              <a:solidFill>
                <a:schemeClr val="bg1"/>
              </a:solidFill>
            </a:endParaRPr>
          </a:p>
        </p:txBody>
      </p:sp>
      <p:pic>
        <p:nvPicPr>
          <p:cNvPr id="8" name="Grafik 7" descr="test1.png"/>
          <p:cNvPicPr>
            <a:picLocks noChangeAspect="1"/>
          </p:cNvPicPr>
          <p:nvPr/>
        </p:nvPicPr>
        <p:blipFill>
          <a:blip r:embed="rId3" cstate="print"/>
          <a:stretch>
            <a:fillRect/>
          </a:stretch>
        </p:blipFill>
        <p:spPr>
          <a:xfrm>
            <a:off x="3851920" y="1419622"/>
            <a:ext cx="2592288" cy="1487692"/>
          </a:xfrm>
          <a:prstGeom prst="rect">
            <a:avLst/>
          </a:prstGeom>
        </p:spPr>
      </p:pic>
      <p:sp>
        <p:nvSpPr>
          <p:cNvPr id="9" name="Textfeld 8"/>
          <p:cNvSpPr txBox="1"/>
          <p:nvPr/>
        </p:nvSpPr>
        <p:spPr>
          <a:xfrm>
            <a:off x="6516216" y="1563638"/>
            <a:ext cx="2051720"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Pie</a:t>
            </a:r>
            <a:r>
              <a:rPr lang="de-DE" sz="2800" b="1" dirty="0" smtClean="0">
                <a:solidFill>
                  <a:srgbClr val="FFA30D"/>
                </a:solidFill>
              </a:rPr>
              <a:t> Charts</a:t>
            </a:r>
            <a:endParaRPr lang="de-DE" sz="2800" b="1" dirty="0">
              <a:solidFill>
                <a:srgbClr val="FFB848"/>
              </a:solidFill>
            </a:endParaRPr>
          </a:p>
        </p:txBody>
      </p:sp>
      <p:pic>
        <p:nvPicPr>
          <p:cNvPr id="3075" name="Picture 3"/>
          <p:cNvPicPr>
            <a:picLocks noChangeAspect="1" noChangeArrowheads="1"/>
          </p:cNvPicPr>
          <p:nvPr/>
        </p:nvPicPr>
        <p:blipFill>
          <a:blip r:embed="rId5" cstate="print"/>
          <a:srcRect/>
          <a:stretch>
            <a:fillRect/>
          </a:stretch>
        </p:blipFill>
        <p:spPr bwMode="auto">
          <a:xfrm>
            <a:off x="683568" y="2859782"/>
            <a:ext cx="2626740" cy="1512168"/>
          </a:xfrm>
          <a:prstGeom prst="rect">
            <a:avLst/>
          </a:prstGeom>
          <a:noFill/>
          <a:ln w="9525">
            <a:noFill/>
            <a:miter lim="800000"/>
            <a:headEnd/>
            <a:tailEnd/>
          </a:ln>
        </p:spPr>
      </p:pic>
      <p:sp>
        <p:nvSpPr>
          <p:cNvPr id="10" name="Textfeld 9"/>
          <p:cNvSpPr txBox="1"/>
          <p:nvPr/>
        </p:nvSpPr>
        <p:spPr>
          <a:xfrm>
            <a:off x="755576" y="4083918"/>
            <a:ext cx="269979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Bar Charts</a:t>
            </a:r>
            <a:endParaRPr lang="de-DE" sz="2800" b="1" dirty="0">
              <a:solidFill>
                <a:srgbClr val="FFB848"/>
              </a:solidFill>
            </a:endParaRPr>
          </a:p>
        </p:txBody>
      </p:sp>
      <p:pic>
        <p:nvPicPr>
          <p:cNvPr id="3076" name="Picture 4"/>
          <p:cNvPicPr>
            <a:picLocks noChangeAspect="1" noChangeArrowheads="1"/>
          </p:cNvPicPr>
          <p:nvPr/>
        </p:nvPicPr>
        <p:blipFill>
          <a:blip r:embed="rId6" cstate="print"/>
          <a:srcRect/>
          <a:stretch>
            <a:fillRect/>
          </a:stretch>
        </p:blipFill>
        <p:spPr bwMode="auto">
          <a:xfrm>
            <a:off x="6372200" y="3291830"/>
            <a:ext cx="2520280" cy="1440160"/>
          </a:xfrm>
          <a:prstGeom prst="rect">
            <a:avLst/>
          </a:prstGeom>
          <a:noFill/>
          <a:ln w="9525">
            <a:noFill/>
            <a:miter lim="800000"/>
            <a:headEnd/>
            <a:tailEnd/>
          </a:ln>
        </p:spPr>
      </p:pic>
      <p:sp>
        <p:nvSpPr>
          <p:cNvPr id="11" name="Textfeld 10"/>
          <p:cNvSpPr txBox="1"/>
          <p:nvPr/>
        </p:nvSpPr>
        <p:spPr>
          <a:xfrm>
            <a:off x="3923928" y="3507854"/>
            <a:ext cx="280831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Stacked</a:t>
            </a:r>
            <a:r>
              <a:rPr lang="de-DE" sz="2800" b="1" dirty="0" smtClean="0">
                <a:solidFill>
                  <a:srgbClr val="FFA30D"/>
                </a:solidFill>
              </a:rPr>
              <a:t> Bars</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2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2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200" fill="hold"/>
                                        <p:tgtEl>
                                          <p:spTgt spid="8"/>
                                        </p:tgtEl>
                                        <p:attrNameLst>
                                          <p:attrName>ppt_x</p:attrName>
                                        </p:attrNameLst>
                                      </p:cBhvr>
                                      <p:tavLst>
                                        <p:tav tm="0">
                                          <p:val>
                                            <p:strVal val="1+#ppt_w/2"/>
                                          </p:val>
                                        </p:tav>
                                        <p:tav tm="100000">
                                          <p:val>
                                            <p:strVal val="#ppt_x"/>
                                          </p:val>
                                        </p:tav>
                                      </p:tavLst>
                                    </p:anim>
                                    <p:anim calcmode="lin" valueType="num">
                                      <p:cBhvr additive="base">
                                        <p:cTn id="25" dur="2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200"/>
                            </p:stCondLst>
                            <p:childTnLst>
                              <p:par>
                                <p:cTn id="27" presetID="2" presetClass="entr" presetSubtype="2"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2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2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6"/>
                                        </p:tgtEl>
                                        <p:attrNameLst>
                                          <p:attrName>style.visibility</p:attrName>
                                        </p:attrNameLst>
                                      </p:cBhvr>
                                      <p:to>
                                        <p:strVal val="visible"/>
                                      </p:to>
                                    </p:set>
                                    <p:anim calcmode="lin" valueType="num">
                                      <p:cBhvr additive="base">
                                        <p:cTn id="35" dur="500" fill="hold"/>
                                        <p:tgtEl>
                                          <p:spTgt spid="3076"/>
                                        </p:tgtEl>
                                        <p:attrNameLst>
                                          <p:attrName>ppt_x</p:attrName>
                                        </p:attrNameLst>
                                      </p:cBhvr>
                                      <p:tavLst>
                                        <p:tav tm="0">
                                          <p:val>
                                            <p:strVal val="#ppt_x"/>
                                          </p:val>
                                        </p:tav>
                                        <p:tav tm="100000">
                                          <p:val>
                                            <p:strVal val="#ppt_x"/>
                                          </p:val>
                                        </p:tav>
                                      </p:tavLst>
                                    </p:anim>
                                    <p:anim calcmode="lin" valueType="num">
                                      <p:cBhvr additive="base">
                                        <p:cTn id="36" dur="500" fill="hold"/>
                                        <p:tgtEl>
                                          <p:spTgt spid="307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2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2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180020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Denkbar </a:t>
            </a:r>
            <a:r>
              <a:rPr lang="de-DE" sz="2600" b="1" dirty="0" smtClean="0">
                <a:solidFill>
                  <a:schemeClr val="bg1"/>
                </a:solidFill>
              </a:rPr>
              <a:t>…</a:t>
            </a:r>
            <a:endParaRPr lang="de-DE" sz="2600" b="1" dirty="0">
              <a:solidFill>
                <a:schemeClr val="bg1"/>
              </a:solidFill>
            </a:endParaRPr>
          </a:p>
        </p:txBody>
      </p:sp>
      <p:pic>
        <p:nvPicPr>
          <p:cNvPr id="4098" name="Picture 2"/>
          <p:cNvPicPr>
            <a:picLocks noChangeAspect="1" noChangeArrowheads="1"/>
          </p:cNvPicPr>
          <p:nvPr/>
        </p:nvPicPr>
        <p:blipFill>
          <a:blip r:embed="rId3" cstate="print"/>
          <a:srcRect/>
          <a:stretch>
            <a:fillRect/>
          </a:stretch>
        </p:blipFill>
        <p:spPr bwMode="auto">
          <a:xfrm>
            <a:off x="2555776" y="1347614"/>
            <a:ext cx="6426303" cy="3533592"/>
          </a:xfrm>
          <a:prstGeom prst="rect">
            <a:avLst/>
          </a:prstGeom>
          <a:noFill/>
          <a:ln w="1270">
            <a:solidFill>
              <a:schemeClr val="tx1"/>
            </a:solidFill>
            <a:miter lim="800000"/>
            <a:headEnd/>
            <a:tailEnd/>
          </a:ln>
        </p:spPr>
      </p:pic>
      <p:sp>
        <p:nvSpPr>
          <p:cNvPr id="4" name="Textfeld 3"/>
          <p:cNvSpPr txBox="1"/>
          <p:nvPr/>
        </p:nvSpPr>
        <p:spPr>
          <a:xfrm rot="20250445">
            <a:off x="153693" y="3058529"/>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a:t>
            </a:r>
            <a:r>
              <a:rPr lang="de-DE" sz="4000" b="1" dirty="0" smtClean="0">
                <a:solidFill>
                  <a:srgbClr val="FFA30D"/>
                </a:solidFill>
              </a:rPr>
              <a:t>Chart Vielfalt!</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dissolve">
                                      <p:cBhvr>
                                        <p:cTn id="13" dur="1250"/>
                                        <p:tgtEl>
                                          <p:spTgt spid="4098"/>
                                        </p:tgtEl>
                                      </p:cBhvr>
                                    </p:animEffect>
                                  </p:childTnLst>
                                </p:cTn>
                              </p:par>
                            </p:childTnLst>
                          </p:cTn>
                        </p:par>
                        <p:par>
                          <p:cTn id="14" fill="hold">
                            <p:stCondLst>
                              <p:cond delay="1250"/>
                            </p:stCondLst>
                            <p:childTnLst>
                              <p:par>
                                <p:cTn id="15" presetID="26" presetClass="entr" presetSubtype="0" fill="hold" grpId="0" nodeType="afterEffect">
                                  <p:stCondLst>
                                    <p:cond delay="25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290">
                                          <p:stCondLst>
                                            <p:cond delay="0"/>
                                          </p:stCondLst>
                                        </p:cTn>
                                        <p:tgtEl>
                                          <p:spTgt spid="4"/>
                                        </p:tgtEl>
                                      </p:cBhvr>
                                    </p:animEffect>
                                    <p:anim calcmode="lin" valueType="num">
                                      <p:cBhvr>
                                        <p:cTn id="1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23" dur="13">
                                          <p:stCondLst>
                                            <p:cond delay="325"/>
                                          </p:stCondLst>
                                        </p:cTn>
                                        <p:tgtEl>
                                          <p:spTgt spid="4"/>
                                        </p:tgtEl>
                                      </p:cBhvr>
                                      <p:to x="100000" y="60000"/>
                                    </p:animScale>
                                    <p:animScale>
                                      <p:cBhvr>
                                        <p:cTn id="24" dur="83" decel="50000">
                                          <p:stCondLst>
                                            <p:cond delay="338"/>
                                          </p:stCondLst>
                                        </p:cTn>
                                        <p:tgtEl>
                                          <p:spTgt spid="4"/>
                                        </p:tgtEl>
                                      </p:cBhvr>
                                      <p:to x="100000" y="100000"/>
                                    </p:animScale>
                                    <p:animScale>
                                      <p:cBhvr>
                                        <p:cTn id="25" dur="13">
                                          <p:stCondLst>
                                            <p:cond delay="656"/>
                                          </p:stCondLst>
                                        </p:cTn>
                                        <p:tgtEl>
                                          <p:spTgt spid="4"/>
                                        </p:tgtEl>
                                      </p:cBhvr>
                                      <p:to x="100000" y="80000"/>
                                    </p:animScale>
                                    <p:animScale>
                                      <p:cBhvr>
                                        <p:cTn id="26" dur="83" decel="50000">
                                          <p:stCondLst>
                                            <p:cond delay="669"/>
                                          </p:stCondLst>
                                        </p:cTn>
                                        <p:tgtEl>
                                          <p:spTgt spid="4"/>
                                        </p:tgtEl>
                                      </p:cBhvr>
                                      <p:to x="100000" y="100000"/>
                                    </p:animScale>
                                    <p:animScale>
                                      <p:cBhvr>
                                        <p:cTn id="27" dur="13">
                                          <p:stCondLst>
                                            <p:cond delay="821"/>
                                          </p:stCondLst>
                                        </p:cTn>
                                        <p:tgtEl>
                                          <p:spTgt spid="4"/>
                                        </p:tgtEl>
                                      </p:cBhvr>
                                      <p:to x="100000" y="90000"/>
                                    </p:animScale>
                                    <p:animScale>
                                      <p:cBhvr>
                                        <p:cTn id="28" dur="83" decel="50000">
                                          <p:stCondLst>
                                            <p:cond delay="834"/>
                                          </p:stCondLst>
                                        </p:cTn>
                                        <p:tgtEl>
                                          <p:spTgt spid="4"/>
                                        </p:tgtEl>
                                      </p:cBhvr>
                                      <p:to x="100000" y="100000"/>
                                    </p:animScale>
                                    <p:animScale>
                                      <p:cBhvr>
                                        <p:cTn id="29" dur="13">
                                          <p:stCondLst>
                                            <p:cond delay="904"/>
                                          </p:stCondLst>
                                        </p:cTn>
                                        <p:tgtEl>
                                          <p:spTgt spid="4"/>
                                        </p:tgtEl>
                                      </p:cBhvr>
                                      <p:to x="100000" y="95000"/>
                                    </p:animScale>
                                    <p:animScale>
                                      <p:cBhvr>
                                        <p:cTn id="30"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par>
                          <p:cTn id="19" fill="hold">
                            <p:stCondLst>
                              <p:cond delay="1400"/>
                            </p:stCondLst>
                            <p:childTnLst>
                              <p:par>
                                <p:cTn id="20" presetID="9" presetClass="entr" presetSubtype="0"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200"/>
                                        <p:tgtEl>
                                          <p:spTgt spid="6"/>
                                        </p:tgtEl>
                                      </p:cBhvr>
                                    </p:animEffect>
                                  </p:childTnLst>
                                </p:cTn>
                              </p:par>
                            </p:childTnLst>
                          </p:cTn>
                        </p:par>
                        <p:par>
                          <p:cTn id="23" fill="hold">
                            <p:stCondLst>
                              <p:cond delay="2600"/>
                            </p:stCondLst>
                            <p:childTnLst>
                              <p:par>
                                <p:cTn id="24" presetID="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200" fill="hold"/>
                                        <p:tgtEl>
                                          <p:spTgt spid="5"/>
                                        </p:tgtEl>
                                        <p:attrNameLst>
                                          <p:attrName>ppt_x</p:attrName>
                                        </p:attrNameLst>
                                      </p:cBhvr>
                                      <p:tavLst>
                                        <p:tav tm="0">
                                          <p:val>
                                            <p:strVal val="#ppt_x"/>
                                          </p:val>
                                        </p:tav>
                                        <p:tav tm="100000">
                                          <p:val>
                                            <p:strVal val="#ppt_x"/>
                                          </p:val>
                                        </p:tav>
                                      </p:tavLst>
                                    </p:anim>
                                    <p:anim calcmode="lin" valueType="num">
                                      <p:cBhvr additive="base">
                                        <p:cTn id="27" dur="2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800"/>
                            </p:stCondLst>
                            <p:childTnLst>
                              <p:par>
                                <p:cTn id="29" presetID="53" presetClass="entr" presetSubtype="16" fill="hold" nodeType="afterEffect">
                                  <p:stCondLst>
                                    <p:cond delay="750"/>
                                  </p:stCondLst>
                                  <p:childTnLst>
                                    <p:set>
                                      <p:cBhvr>
                                        <p:cTn id="30" dur="1" fill="hold">
                                          <p:stCondLst>
                                            <p:cond delay="0"/>
                                          </p:stCondLst>
                                        </p:cTn>
                                        <p:tgtEl>
                                          <p:spTgt spid="5123"/>
                                        </p:tgtEl>
                                        <p:attrNameLst>
                                          <p:attrName>style.visibility</p:attrName>
                                        </p:attrNameLst>
                                      </p:cBhvr>
                                      <p:to>
                                        <p:strVal val="visible"/>
                                      </p:to>
                                    </p:set>
                                    <p:anim calcmode="lin" valueType="num">
                                      <p:cBhvr>
                                        <p:cTn id="31" dur="500" fill="hold"/>
                                        <p:tgtEl>
                                          <p:spTgt spid="5123"/>
                                        </p:tgtEl>
                                        <p:attrNameLst>
                                          <p:attrName>ppt_w</p:attrName>
                                        </p:attrNameLst>
                                      </p:cBhvr>
                                      <p:tavLst>
                                        <p:tav tm="0">
                                          <p:val>
                                            <p:fltVal val="0"/>
                                          </p:val>
                                        </p:tav>
                                        <p:tav tm="100000">
                                          <p:val>
                                            <p:strVal val="#ppt_w"/>
                                          </p:val>
                                        </p:tav>
                                      </p:tavLst>
                                    </p:anim>
                                    <p:anim calcmode="lin" valueType="num">
                                      <p:cBhvr>
                                        <p:cTn id="32" dur="500" fill="hold"/>
                                        <p:tgtEl>
                                          <p:spTgt spid="5123"/>
                                        </p:tgtEl>
                                        <p:attrNameLst>
                                          <p:attrName>ppt_h</p:attrName>
                                        </p:attrNameLst>
                                      </p:cBhvr>
                                      <p:tavLst>
                                        <p:tav tm="0">
                                          <p:val>
                                            <p:fltVal val="0"/>
                                          </p:val>
                                        </p:tav>
                                        <p:tav tm="100000">
                                          <p:val>
                                            <p:strVal val="#ppt_h"/>
                                          </p:val>
                                        </p:tav>
                                      </p:tavLst>
                                    </p:anim>
                                    <p:animEffect transition="in" filter="fade">
                                      <p:cBhvr>
                                        <p:cTn id="33"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539552" y="1563638"/>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rot="21119723">
            <a:off x="613851" y="3362885"/>
            <a:ext cx="3522999" cy="1313624"/>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a:t>
            </a:r>
            <a:r>
              <a:rPr lang="de-DE" sz="4000" b="1" dirty="0" err="1" smtClean="0">
                <a:solidFill>
                  <a:srgbClr val="FFA30D"/>
                </a:solidFill>
              </a:rPr>
              <a:t>Let‘s</a:t>
            </a:r>
            <a:r>
              <a:rPr lang="de-DE" sz="4000" b="1" dirty="0" smtClean="0">
                <a:solidFill>
                  <a:srgbClr val="FFA30D"/>
                </a:solidFill>
              </a:rPr>
              <a:t> </a:t>
            </a:r>
            <a:r>
              <a:rPr lang="de-DE" sz="4000" b="1" dirty="0" err="1" smtClean="0">
                <a:solidFill>
                  <a:srgbClr val="FFA30D"/>
                </a:solidFill>
              </a:rPr>
              <a:t>start</a:t>
            </a:r>
            <a:r>
              <a:rPr lang="de-DE" sz="4000" b="1" dirty="0" smtClean="0">
                <a:solidFill>
                  <a:srgbClr val="FFA30D"/>
                </a:solidFill>
              </a:rPr>
              <a:t> </a:t>
            </a:r>
            <a:br>
              <a:rPr lang="de-DE" sz="4000" b="1" dirty="0" smtClean="0">
                <a:solidFill>
                  <a:srgbClr val="FFA30D"/>
                </a:solidFill>
              </a:rPr>
            </a:br>
            <a:r>
              <a:rPr lang="de-DE" sz="4000" b="1" dirty="0" smtClean="0">
                <a:solidFill>
                  <a:srgbClr val="FFA30D"/>
                </a:solidFill>
              </a:rPr>
              <a:t>     </a:t>
            </a:r>
            <a:r>
              <a:rPr lang="de-DE" sz="4000" b="1" dirty="0" err="1" smtClean="0">
                <a:solidFill>
                  <a:srgbClr val="FFA30D"/>
                </a:solidFill>
              </a:rPr>
              <a:t>the</a:t>
            </a:r>
            <a:r>
              <a:rPr lang="de-DE" sz="4000" b="1" dirty="0" smtClean="0">
                <a:solidFill>
                  <a:srgbClr val="FFA30D"/>
                </a:solidFill>
              </a:rPr>
              <a:t> </a:t>
            </a:r>
            <a:r>
              <a:rPr lang="de-DE" sz="4000" b="1" dirty="0" err="1" smtClean="0">
                <a:solidFill>
                  <a:srgbClr val="FFA30D"/>
                </a:solidFill>
              </a:rPr>
              <a:t>game</a:t>
            </a:r>
            <a:r>
              <a:rPr lang="de-DE" sz="4000" b="1" dirty="0" smtClean="0">
                <a:solidFill>
                  <a:srgbClr val="FFA30D"/>
                </a:solidFill>
              </a:rPr>
              <a:t>!</a:t>
            </a:r>
            <a:endParaRPr lang="de-DE" sz="4000" b="1" dirty="0">
              <a:solidFill>
                <a:srgbClr val="FFB848"/>
              </a:solidFill>
            </a:endParaRPr>
          </a:p>
        </p:txBody>
      </p:sp>
    </p:spTree>
    <p:extLst>
      <p:ext uri="{BB962C8B-B14F-4D97-AF65-F5344CB8AC3E}">
        <p14:creationId xmlns:p14="http://schemas.microsoft.com/office/powerpoint/2010/main" val="100041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 fill="hold"/>
                                        <p:tgtEl>
                                          <p:spTgt spid="4"/>
                                        </p:tgtEl>
                                        <p:attrNameLst>
                                          <p:attrName>ppt_w</p:attrName>
                                        </p:attrNameLst>
                                      </p:cBhvr>
                                      <p:tavLst>
                                        <p:tav tm="0">
                                          <p:val>
                                            <p:fltVal val="0"/>
                                          </p:val>
                                        </p:tav>
                                        <p:tav tm="100000">
                                          <p:val>
                                            <p:strVal val="#ppt_w"/>
                                          </p:val>
                                        </p:tav>
                                      </p:tavLst>
                                    </p:anim>
                                    <p:anim calcmode="lin" valueType="num">
                                      <p:cBhvr>
                                        <p:cTn id="14" dur="200" fill="hold"/>
                                        <p:tgtEl>
                                          <p:spTgt spid="4"/>
                                        </p:tgtEl>
                                        <p:attrNameLst>
                                          <p:attrName>ppt_h</p:attrName>
                                        </p:attrNameLst>
                                      </p:cBhvr>
                                      <p:tavLst>
                                        <p:tav tm="0">
                                          <p:val>
                                            <p:fltVal val="0"/>
                                          </p:val>
                                        </p:tav>
                                        <p:tav tm="100000">
                                          <p:val>
                                            <p:strVal val="#ppt_h"/>
                                          </p:val>
                                        </p:tav>
                                      </p:tavLst>
                                    </p:anim>
                                    <p:animEffect transition="in" filter="fade">
                                      <p:cBhvr>
                                        <p:cTn id="15" dur="200"/>
                                        <p:tgtEl>
                                          <p:spTgt spid="4"/>
                                        </p:tgtEl>
                                      </p:cBhvr>
                                    </p:animEffect>
                                  </p:childTnLst>
                                </p:cTn>
                              </p:par>
                            </p:childTnLst>
                          </p:cTn>
                        </p:par>
                        <p:par>
                          <p:cTn id="16" fill="hold">
                            <p:stCondLst>
                              <p:cond delay="200"/>
                            </p:stCondLst>
                            <p:childTnLst>
                              <p:par>
                                <p:cTn id="17" presetID="53" presetClass="entr" presetSubtype="16" fill="hold" nodeType="afterEffect">
                                  <p:stCondLst>
                                    <p:cond delay="75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200" fill="hold"/>
                                        <p:tgtEl>
                                          <p:spTgt spid="1026"/>
                                        </p:tgtEl>
                                        <p:attrNameLst>
                                          <p:attrName>ppt_w</p:attrName>
                                        </p:attrNameLst>
                                      </p:cBhvr>
                                      <p:tavLst>
                                        <p:tav tm="0">
                                          <p:val>
                                            <p:fltVal val="0"/>
                                          </p:val>
                                        </p:tav>
                                        <p:tav tm="100000">
                                          <p:val>
                                            <p:strVal val="#ppt_w"/>
                                          </p:val>
                                        </p:tav>
                                      </p:tavLst>
                                    </p:anim>
                                    <p:anim calcmode="lin" valueType="num">
                                      <p:cBhvr>
                                        <p:cTn id="20" dur="200" fill="hold"/>
                                        <p:tgtEl>
                                          <p:spTgt spid="1026"/>
                                        </p:tgtEl>
                                        <p:attrNameLst>
                                          <p:attrName>ppt_h</p:attrName>
                                        </p:attrNameLst>
                                      </p:cBhvr>
                                      <p:tavLst>
                                        <p:tav tm="0">
                                          <p:val>
                                            <p:fltVal val="0"/>
                                          </p:val>
                                        </p:tav>
                                        <p:tav tm="100000">
                                          <p:val>
                                            <p:strVal val="#ppt_h"/>
                                          </p:val>
                                        </p:tav>
                                      </p:tavLst>
                                    </p:anim>
                                    <p:animEffect transition="in" filter="fade">
                                      <p:cBhvr>
                                        <p:cTn id="21" dur="2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theme/theme1.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269</Words>
  <Application>Microsoft Office PowerPoint</Application>
  <PresentationFormat>Bildschirmpräsentation (16:9)</PresentationFormat>
  <Paragraphs>49</Paragraphs>
  <Slides>6</Slides>
  <Notes>6</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Benutzerdefiniertes Design</vt:lpstr>
      <vt:lpstr>PowerPoint-Präsentation</vt:lpstr>
      <vt:lpstr>PowerPoint-Präsentation</vt:lpstr>
      <vt:lpstr>PowerPoint-Präsentation</vt:lpstr>
      <vt:lpstr>PowerPoint-Präsentation</vt:lpstr>
      <vt:lpstr>PowerPoint-Präsentation</vt:lpstr>
      <vt:lpstr>PowerPoint-Präsentation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2015-09-29T07:21:56Z</dcterms:created>
  <dcterms:modified xsi:type="dcterms:W3CDTF">2015-10-08T21:52:56Z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1031</vt:i4>
  </property>
  <property fmtid="{D5CDD505-2E9C-101B-9397-08002B2CF9AE}" pid="3" name="_Version">
    <vt:lpwstr>12.0.4518</vt:lpwstr>
  </property>
</Properties>
</file>