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7"/>
  </p:notesMasterIdLst>
  <p:sldIdLst>
    <p:sldId id="260" r:id="rId5"/>
    <p:sldId id="262" r:id="rId6"/>
    <p:sldId id="263" r:id="rId7"/>
    <p:sldId id="264" r:id="rId8"/>
    <p:sldId id="349" r:id="rId9"/>
    <p:sldId id="350" r:id="rId10"/>
    <p:sldId id="351" r:id="rId11"/>
    <p:sldId id="352" r:id="rId12"/>
    <p:sldId id="371" r:id="rId13"/>
    <p:sldId id="265" r:id="rId14"/>
    <p:sldId id="403" r:id="rId15"/>
    <p:sldId id="404" r:id="rId16"/>
    <p:sldId id="405" r:id="rId17"/>
    <p:sldId id="406" r:id="rId18"/>
    <p:sldId id="407" r:id="rId19"/>
    <p:sldId id="266" r:id="rId20"/>
    <p:sldId id="402" r:id="rId21"/>
    <p:sldId id="268" r:id="rId22"/>
    <p:sldId id="353" r:id="rId23"/>
    <p:sldId id="354" r:id="rId24"/>
    <p:sldId id="355" r:id="rId25"/>
    <p:sldId id="356" r:id="rId26"/>
    <p:sldId id="357" r:id="rId27"/>
    <p:sldId id="269" r:id="rId28"/>
    <p:sldId id="33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72" r:id="rId38"/>
    <p:sldId id="330" r:id="rId39"/>
    <p:sldId id="366" r:id="rId40"/>
    <p:sldId id="367" r:id="rId41"/>
    <p:sldId id="368" r:id="rId42"/>
    <p:sldId id="369" r:id="rId43"/>
    <p:sldId id="370" r:id="rId44"/>
    <p:sldId id="331" r:id="rId45"/>
    <p:sldId id="374" r:id="rId46"/>
    <p:sldId id="375" r:id="rId47"/>
    <p:sldId id="377" r:id="rId48"/>
    <p:sldId id="378" r:id="rId49"/>
    <p:sldId id="379" r:id="rId50"/>
    <p:sldId id="380" r:id="rId51"/>
    <p:sldId id="381" r:id="rId52"/>
    <p:sldId id="376" r:id="rId53"/>
    <p:sldId id="332" r:id="rId54"/>
    <p:sldId id="382" r:id="rId55"/>
    <p:sldId id="383" r:id="rId56"/>
    <p:sldId id="384" r:id="rId57"/>
    <p:sldId id="385" r:id="rId58"/>
    <p:sldId id="386" r:id="rId59"/>
    <p:sldId id="335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40" r:id="rId69"/>
    <p:sldId id="395" r:id="rId70"/>
    <p:sldId id="396" r:id="rId71"/>
    <p:sldId id="397" r:id="rId72"/>
    <p:sldId id="398" r:id="rId73"/>
    <p:sldId id="399" r:id="rId74"/>
    <p:sldId id="341" r:id="rId75"/>
    <p:sldId id="400" r:id="rId76"/>
    <p:sldId id="408" r:id="rId77"/>
    <p:sldId id="409" r:id="rId78"/>
    <p:sldId id="410" r:id="rId79"/>
    <p:sldId id="411" r:id="rId80"/>
    <p:sldId id="412" r:id="rId81"/>
    <p:sldId id="413" r:id="rId82"/>
    <p:sldId id="414" r:id="rId83"/>
    <p:sldId id="416" r:id="rId84"/>
    <p:sldId id="417" r:id="rId85"/>
    <p:sldId id="418" r:id="rId86"/>
    <p:sldId id="419" r:id="rId87"/>
    <p:sldId id="420" r:id="rId88"/>
    <p:sldId id="421" r:id="rId89"/>
    <p:sldId id="428" r:id="rId90"/>
    <p:sldId id="423" r:id="rId91"/>
    <p:sldId id="424" r:id="rId92"/>
    <p:sldId id="425" r:id="rId93"/>
    <p:sldId id="426" r:id="rId94"/>
    <p:sldId id="427" r:id="rId95"/>
    <p:sldId id="415" r:id="rId96"/>
    <p:sldId id="429" r:id="rId97"/>
    <p:sldId id="431" r:id="rId98"/>
    <p:sldId id="432" r:id="rId99"/>
    <p:sldId id="433" r:id="rId100"/>
    <p:sldId id="434" r:id="rId101"/>
    <p:sldId id="435" r:id="rId102"/>
    <p:sldId id="436" r:id="rId103"/>
    <p:sldId id="443" r:id="rId104"/>
    <p:sldId id="438" r:id="rId105"/>
    <p:sldId id="439" r:id="rId106"/>
    <p:sldId id="440" r:id="rId107"/>
    <p:sldId id="441" r:id="rId108"/>
    <p:sldId id="442" r:id="rId109"/>
    <p:sldId id="430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8" r:id="rId118"/>
    <p:sldId id="459" r:id="rId119"/>
    <p:sldId id="452" r:id="rId120"/>
    <p:sldId id="453" r:id="rId121"/>
    <p:sldId id="454" r:id="rId122"/>
    <p:sldId id="455" r:id="rId123"/>
    <p:sldId id="456" r:id="rId124"/>
    <p:sldId id="457" r:id="rId125"/>
    <p:sldId id="460" r:id="rId126"/>
    <p:sldId id="461" r:id="rId127"/>
    <p:sldId id="462" r:id="rId128"/>
    <p:sldId id="463" r:id="rId129"/>
    <p:sldId id="464" r:id="rId130"/>
    <p:sldId id="465" r:id="rId131"/>
    <p:sldId id="466" r:id="rId132"/>
    <p:sldId id="475" r:id="rId133"/>
    <p:sldId id="467" r:id="rId134"/>
    <p:sldId id="476" r:id="rId135"/>
    <p:sldId id="469" r:id="rId136"/>
    <p:sldId id="470" r:id="rId137"/>
    <p:sldId id="471" r:id="rId138"/>
    <p:sldId id="472" r:id="rId139"/>
    <p:sldId id="473" r:id="rId140"/>
    <p:sldId id="474" r:id="rId141"/>
    <p:sldId id="477" r:id="rId142"/>
    <p:sldId id="478" r:id="rId143"/>
    <p:sldId id="479" r:id="rId144"/>
    <p:sldId id="480" r:id="rId145"/>
    <p:sldId id="481" r:id="rId146"/>
    <p:sldId id="482" r:id="rId147"/>
    <p:sldId id="483" r:id="rId148"/>
    <p:sldId id="484" r:id="rId149"/>
    <p:sldId id="493" r:id="rId150"/>
    <p:sldId id="487" r:id="rId151"/>
    <p:sldId id="488" r:id="rId152"/>
    <p:sldId id="489" r:id="rId153"/>
    <p:sldId id="490" r:id="rId154"/>
    <p:sldId id="491" r:id="rId155"/>
    <p:sldId id="492" r:id="rId156"/>
    <p:sldId id="494" r:id="rId157"/>
    <p:sldId id="495" r:id="rId158"/>
    <p:sldId id="496" r:id="rId159"/>
    <p:sldId id="497" r:id="rId160"/>
    <p:sldId id="498" r:id="rId161"/>
    <p:sldId id="499" r:id="rId162"/>
    <p:sldId id="500" r:id="rId163"/>
    <p:sldId id="503" r:id="rId164"/>
    <p:sldId id="504" r:id="rId165"/>
    <p:sldId id="505" r:id="rId166"/>
    <p:sldId id="506" r:id="rId167"/>
    <p:sldId id="507" r:id="rId168"/>
    <p:sldId id="508" r:id="rId169"/>
    <p:sldId id="509" r:id="rId170"/>
    <p:sldId id="510" r:id="rId171"/>
    <p:sldId id="511" r:id="rId172"/>
    <p:sldId id="512" r:id="rId173"/>
    <p:sldId id="513" r:id="rId174"/>
    <p:sldId id="514" r:id="rId175"/>
    <p:sldId id="515" r:id="rId176"/>
    <p:sldId id="516" r:id="rId177"/>
    <p:sldId id="517" r:id="rId178"/>
    <p:sldId id="518" r:id="rId179"/>
    <p:sldId id="519" r:id="rId180"/>
    <p:sldId id="520" r:id="rId181"/>
    <p:sldId id="521" r:id="rId182"/>
    <p:sldId id="522" r:id="rId183"/>
    <p:sldId id="523" r:id="rId184"/>
    <p:sldId id="524" r:id="rId185"/>
    <p:sldId id="525" r:id="rId186"/>
    <p:sldId id="526" r:id="rId187"/>
    <p:sldId id="527" r:id="rId188"/>
    <p:sldId id="528" r:id="rId189"/>
    <p:sldId id="535" r:id="rId190"/>
    <p:sldId id="529" r:id="rId191"/>
    <p:sldId id="530" r:id="rId192"/>
    <p:sldId id="531" r:id="rId193"/>
    <p:sldId id="532" r:id="rId194"/>
    <p:sldId id="533" r:id="rId195"/>
    <p:sldId id="534" r:id="rId196"/>
    <p:sldId id="536" r:id="rId197"/>
    <p:sldId id="537" r:id="rId198"/>
    <p:sldId id="538" r:id="rId199"/>
    <p:sldId id="539" r:id="rId200"/>
    <p:sldId id="540" r:id="rId201"/>
    <p:sldId id="541" r:id="rId202"/>
    <p:sldId id="542" r:id="rId203"/>
    <p:sldId id="544" r:id="rId204"/>
    <p:sldId id="545" r:id="rId205"/>
    <p:sldId id="546" r:id="rId206"/>
    <p:sldId id="547" r:id="rId207"/>
    <p:sldId id="548" r:id="rId208"/>
    <p:sldId id="549" r:id="rId209"/>
    <p:sldId id="550" r:id="rId210"/>
    <p:sldId id="551" r:id="rId211"/>
    <p:sldId id="552" r:id="rId212"/>
    <p:sldId id="553" r:id="rId213"/>
    <p:sldId id="554" r:id="rId214"/>
    <p:sldId id="555" r:id="rId215"/>
    <p:sldId id="556" r:id="rId216"/>
    <p:sldId id="557" r:id="rId217"/>
    <p:sldId id="558" r:id="rId218"/>
    <p:sldId id="559" r:id="rId219"/>
    <p:sldId id="560" r:id="rId220"/>
    <p:sldId id="561" r:id="rId221"/>
    <p:sldId id="562" r:id="rId222"/>
    <p:sldId id="298" r:id="rId223"/>
    <p:sldId id="299" r:id="rId224"/>
    <p:sldId id="272" r:id="rId225"/>
    <p:sldId id="275" r:id="rId2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8"/>
      <p:bold r:id="rId229"/>
      <p:italic r:id="rId230"/>
      <p:boldItalic r:id="rId231"/>
    </p:embeddedFont>
    <p:embeddedFont>
      <p:font typeface="Century Gothic" panose="020B0502020202020204" pitchFamily="34" charset="0"/>
      <p:regular r:id="rId232"/>
      <p:bold r:id="rId233"/>
      <p:italic r:id="rId234"/>
      <p:boldItalic r:id="rId235"/>
    </p:embeddedFont>
    <p:embeddedFont>
      <p:font typeface="Roboto" panose="02000000000000000000" pitchFamily="2" charset="0"/>
      <p:regular r:id="rId236"/>
      <p:bold r:id="rId237"/>
      <p:italic r:id="rId238"/>
      <p:boldItalic r:id="rId2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font" Target="fonts/font10.fntdata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font" Target="fonts/font11.fntdata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font" Target="fonts/font1.fntdata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39" Type="http://schemas.openxmlformats.org/officeDocument/2006/relationships/font" Target="fonts/font12.fntdata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font" Target="fonts/font2.fntdata"/><Relationship Id="rId240" Type="http://customschemas.google.com/relationships/presentationmetadata" Target="metadata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font" Target="fonts/font3.fntdata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220" Type="http://schemas.openxmlformats.org/officeDocument/2006/relationships/slide" Target="slides/slide216.xml"/><Relationship Id="rId241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openxmlformats.org/officeDocument/2006/relationships/font" Target="fonts/font9.fntdata"/><Relationship Id="rId26" Type="http://schemas.openxmlformats.org/officeDocument/2006/relationships/slide" Target="slides/slide22.xml"/><Relationship Id="rId231" Type="http://schemas.openxmlformats.org/officeDocument/2006/relationships/font" Target="fonts/font4.fntdata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viewProps" Target="viewProps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font" Target="fonts/font5.fntdata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theme" Target="theme/theme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font" Target="fonts/font6.fntdata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tableStyles" Target="tableStyle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5" Type="http://schemas.openxmlformats.org/officeDocument/2006/relationships/font" Target="fonts/font8.fntdata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5" Type="http://schemas.openxmlformats.org/officeDocument/2006/relationships/slide" Target="slides/slide2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1929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3497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305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9764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86410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1390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817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41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20348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0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6075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78476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6233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94234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2451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58457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29782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13219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3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6254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31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6123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6947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3892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8911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6141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65618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83823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430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5862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571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19649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516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7510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19697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36866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3395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5471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2544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9285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0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2094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0859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61146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42401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50898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711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9818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72100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699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57197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560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7642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2546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749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672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91206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52303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9132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914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8367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2059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30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8861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329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244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89334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0637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57788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07731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94374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109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947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2602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22154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2946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69206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21645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5170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8963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85326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5622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5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146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7916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087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19212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56618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08755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567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91875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8577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14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7163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791393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0387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8593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34235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4954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84948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54454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5441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22682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3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19228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96313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3212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40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394688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709244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62185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536531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74344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1754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86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55477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43391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00027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593853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25183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73854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0874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61591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1813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74296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0367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1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86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2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133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30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9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83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182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358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01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42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630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99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63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470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47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29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27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0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75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350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63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98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1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51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048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135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4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784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292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594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7160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67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7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302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15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6234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65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564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862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128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5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850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856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1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670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043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3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347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868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68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2667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580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569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821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85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9591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975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882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67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952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5158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7179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373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128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4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8370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136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92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5935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874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64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556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679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2531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1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 de repetição: </a:t>
            </a: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 atribuição: </a:t>
            </a: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:=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 declaração: </a:t>
            </a: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 Condicionais: </a:t>
            </a:r>
            <a:r>
              <a:rPr lang="pt-BR" alt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switch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pt-BR" altLang="pt-B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e Comandos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77478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22313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77566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3427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0932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25158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945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2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27552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3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62893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53523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8463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69022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Área de armazenagem de um TIPO específico;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 um nome associado; </a:t>
            </a:r>
          </a:p>
          <a:p>
            <a:pPr eaLnBrk="1" hangingPunct="1"/>
            <a:r>
              <a:rPr lang="pt-BR" altLang="pt-BR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9094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x string = “Hello, World!”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(x)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09054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x string 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“Hello, World!”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(x)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91116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9191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9241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75027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6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9758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03544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410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525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30726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3008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09221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77020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5043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 </a:t>
            </a: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blocos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são a unidade fundamental e podem representar comandos, condições, objetos e muitas outras variáveis que fazem parte da construção de um programa.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6311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Escopo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é a acessibilidade de objetos, variáveis e funções em diferentes partes do código. Em outras palavras, o que determina quais são os dados que podem ser acessados em uma determinada parte do código é o </a:t>
            </a: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escopo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97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39479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x string = “Hello, World!”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(x)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91476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x string = “Hello, World!”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(x)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09085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48297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89162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310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4707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5963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031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45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89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6493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6197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0061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3847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11025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Sequência numerada;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 um único TIPO;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fixo;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07753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0842FBEC-D220-BE20-AEBF-A231500FA823}"/>
              </a:ext>
            </a:extLst>
          </p:cNvPr>
          <p:cNvSpPr txBox="1"/>
          <p:nvPr/>
        </p:nvSpPr>
        <p:spPr>
          <a:xfrm>
            <a:off x="717925" y="16334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parte (fatia) do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 um único TIPO;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variável;</a:t>
            </a:r>
          </a:p>
        </p:txBody>
      </p:sp>
    </p:spTree>
    <p:extLst>
      <p:ext uri="{BB962C8B-B14F-4D97-AF65-F5344CB8AC3E}">
        <p14:creationId xmlns:p14="http://schemas.microsoft.com/office/powerpoint/2010/main" val="11405955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353D3703-7FA5-FA7E-5560-56549272F32A}"/>
              </a:ext>
            </a:extLst>
          </p:cNvPr>
          <p:cNvSpPr txBox="1"/>
          <p:nvPr/>
        </p:nvSpPr>
        <p:spPr>
          <a:xfrm>
            <a:off x="717925" y="16334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Buscar um valor de acordo com a palavra associada;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 ser chamado de tabelas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associativos ou dicionários;</a:t>
            </a:r>
          </a:p>
        </p:txBody>
      </p:sp>
    </p:spTree>
    <p:extLst>
      <p:ext uri="{BB962C8B-B14F-4D97-AF65-F5344CB8AC3E}">
        <p14:creationId xmlns:p14="http://schemas.microsoft.com/office/powerpoint/2010/main" val="4551120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15069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951571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95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01139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45666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24132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677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Abstrações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706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25106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3762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50015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79363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14184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conceito de abstração consiste em esconder os detalhes de algo, no caso, os detalhes desnecessários.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Abstrações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53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2570364"/>
            <a:ext cx="8016900" cy="72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Usamos um Tipo (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para escrever nosso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World!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Cachorro Tobias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estaticamente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Ponto de interrogação ilustração stock. Ilustração de recorde - 29885706">
            <a:extLst>
              <a:ext uri="{FF2B5EF4-FFF2-40B4-BE49-F238E27FC236}">
                <a16:creationId xmlns:a16="http://schemas.microsoft.com/office/drawing/2014/main" id="{4D357D93-AC8F-77D4-4576-17466745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6" y="174823"/>
            <a:ext cx="1492784" cy="16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11609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41510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5147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19042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815619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077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0848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74693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72669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8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49509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05718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um valor, proveniente de uma 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ou de uma expressão mais complexa, que pode ser passado para uma função interna (sub-rotina), que utiliza os valores atribuídos aos parâmetros para alterar o seu comportamento em 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 de execução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942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67562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56176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7672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977105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1030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321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Classes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1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09385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26796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19288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449765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dirty="0">
                <a:sym typeface="Calibri"/>
              </a:rPr>
              <a:t>Etapa 13</a:t>
            </a:r>
            <a:endParaRPr b="1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02560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Go não tem objetos e classes, porém tem Estrutura e Funções que simulam ambas em outras linguagens.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e Classes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2330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3550" y="27570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Estrutura guarda apenas estado e não tem comportamento.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0B8232-883A-8657-8F91-84D6720A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6" y="2302199"/>
            <a:ext cx="3405314" cy="21144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E67F04-6B5A-53FE-871E-54102826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78" y="2311471"/>
            <a:ext cx="5258256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9764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73379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21843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97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008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31754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13</a:t>
            </a:r>
            <a:endParaRPr b="1" strike="sngStrike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1371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529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567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8416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80142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8580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45278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13</a:t>
            </a:r>
            <a:endParaRPr b="1" strike="sngStrike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dirty="0">
                <a:sym typeface="Calibri"/>
              </a:rPr>
              <a:t>Etapa 14</a:t>
            </a:r>
            <a:endParaRPr b="1"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1161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3550" y="10299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um conjunto de regras que atribuem uma propriedade chamada de </a:t>
            </a:r>
            <a:r>
              <a:rPr lang="pt-BR" sz="24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para as várias construções - tais como variáveis, expressões, funções - que um programa de computador é composto.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Tipos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09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simples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797088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0447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395956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730251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32999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13</a:t>
            </a:r>
            <a:endParaRPr b="1" strike="sngStrike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14</a:t>
            </a:r>
            <a:endParaRPr b="1" strike="sngStrike"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26656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290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9031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9836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053217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914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47432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647354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13</a:t>
            </a:r>
            <a:endParaRPr b="1" strike="sngStrike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14</a:t>
            </a:r>
            <a:endParaRPr b="1" strike="sngStrike"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dirty="0">
                <a:sym typeface="Calibri"/>
              </a:rPr>
              <a:t>Etapa 15</a:t>
            </a:r>
            <a:endParaRPr b="1"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938058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3550" y="10299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 interface define um comportamento de um tipo;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não possui exceções;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e Exceções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01342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20705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18990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132060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strike="sngStrike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09553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13</a:t>
            </a:r>
            <a:endParaRPr b="1" strike="sngStrike"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14</a:t>
            </a:r>
            <a:endParaRPr b="1" strike="sngStrike"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b="1" strike="sngStrike" dirty="0">
                <a:sym typeface="Calibri"/>
              </a:rPr>
              <a:t>Etapa 15</a:t>
            </a:r>
            <a:endParaRPr b="1" strike="sngStrike"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3656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3040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72642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Denilson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Bonati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https://web.dio.me/course/logica-de-programacao-essencial-1/learning/e667ddc6-ca15-4f37-9291-dea944593898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⁠"A questão não é saber os códigos ou linhas de comando, é saber o que fazer com eles."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9621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Inteiros;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Ponto Flutuante;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Números sem um componente decimal (-2,-1,0,1)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 tamanho definido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inteiros em Go: uint8, uint16, uint32, uint64, int8, int16, int32, int64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Uint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inteiro sem sinal – somente +)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inteiro com sinal -  + e -)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Inteiros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252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Uint8 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byte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Int32 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rune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3523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Números com componente decimal (1,523; 153,4)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 tamanho definido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 Ponto Flutuantes em Go: float32, float64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geral, usamos float64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Flutuante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518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 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 =“ , 2 + 3)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232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65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79011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117AA0-3C14-2A37-EFB8-54AD8BF5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65" y="2809156"/>
            <a:ext cx="2339543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436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7312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4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52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String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169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3809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309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04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8276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um texto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Sequência de caracteres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definido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Vem entre “ ” ou ` `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String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396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World”) – Descobre o tamanho da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World”[2] – Acessa um caractere específico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+ “ World” – Concatena duas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0913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2000" b="1" i="1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 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World“))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(“Hello World” [2])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(“Hello” + “World”)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6221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3763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925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9982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0984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2134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19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753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0257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486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4507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243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Homenagem ao matemático George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Verdadeiro ou Falso (Ligado ou Desligado)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lógicos: 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(e)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|| (ou)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(negação) 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George Boole [Matemática]">
            <a:extLst>
              <a:ext uri="{FF2B5EF4-FFF2-40B4-BE49-F238E27FC236}">
                <a16:creationId xmlns:a16="http://schemas.microsoft.com/office/drawing/2014/main" id="{4E47EAD9-9604-2727-FB0A-FA9328E5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60" y="242490"/>
            <a:ext cx="1956946" cy="13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04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C476A1-25C5-28F3-AB86-3A0C2FED0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25051" r="26524" b="58253"/>
          <a:stretch/>
        </p:blipFill>
        <p:spPr>
          <a:xfrm>
            <a:off x="63936" y="1337257"/>
            <a:ext cx="3219907" cy="20789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BB0470-9232-2A05-0888-C838DB94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41681" r="26524" b="41623"/>
          <a:stretch/>
        </p:blipFill>
        <p:spPr>
          <a:xfrm>
            <a:off x="3590192" y="1382997"/>
            <a:ext cx="3078219" cy="1987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067AC8-397F-604F-A0C6-720F2B1C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58307" r="26524" b="28794"/>
          <a:stretch/>
        </p:blipFill>
        <p:spPr>
          <a:xfrm>
            <a:off x="1941259" y="3529709"/>
            <a:ext cx="3188042" cy="15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6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&amp;&amp; true)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&amp;&amp; false)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|| true)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|| false)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(!true)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7759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65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2031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206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041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3211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5192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7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90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5075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079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91546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0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045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1430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consegue inferir (decifrar) o tipo dessas variáveis. Ele consegue entender que, se a variável começa e termina com aspas, ela é uma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 mesma forma, se temos um número inteiro, sem casa decimal, o Go entenderá que a variável é do tipo inteiro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Inferência de Tipos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0417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389826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18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= Tenille</a:t>
            </a:r>
            <a:b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 = 36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versao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float32 = 3.2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“Meu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 e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Estou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versao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262926" y="209009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4287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47940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773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487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868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09623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748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Reservadas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8889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96158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034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65028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6903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7469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Palavras reservadas </a:t>
            </a:r>
            <a:r>
              <a:rPr lang="pt-BR" sz="24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são componentes da própria linguagem e não podem ser redefinidas, ou seja, denominar elementos criados pelo programador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Exemplo: CONST, palavra reservada para indicar uma constante, não pode ser usada para quaisquer outro identificadores no programa.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Palavras Reservadas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06828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Palavras Reservadas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25853E-03B1-8391-DD26-4DB72C5E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8" y="2169915"/>
            <a:ext cx="7705586" cy="13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63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25718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27627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38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7626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83966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945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465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5544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9301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057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12</a:t>
            </a:r>
            <a:endParaRPr sz="24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Paramêtros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5475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13</a:t>
            </a:r>
            <a:endParaRPr dirty="0"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14</a:t>
            </a:r>
            <a:endParaRPr dirty="0"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100"/>
              <a:buNone/>
              <a:defRPr sz="2400">
                <a:solidFill>
                  <a:schemeClr val="lt1"/>
                </a:solidFill>
                <a:latin typeface="Calibri"/>
                <a:cs typeface="Calibri"/>
              </a:defRPr>
            </a:lvl2pPr>
          </a:lstStyle>
          <a:p>
            <a:pPr lvl="1"/>
            <a:r>
              <a:rPr lang="en-US" dirty="0">
                <a:sym typeface="Calibri"/>
              </a:rPr>
              <a:t>Etapa 15</a:t>
            </a:r>
            <a:endParaRPr dirty="0"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8654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comandos (informações) fornecidas em forma de código para que o programe execute uma determinada função.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e Comandos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603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7922E5-7671-4AF0-A8C5-ECEF74CE3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4423</Words>
  <Application>Microsoft Office PowerPoint</Application>
  <PresentationFormat>On-screen Show (16:9)</PresentationFormat>
  <Paragraphs>1539</Paragraphs>
  <Slides>222</Slides>
  <Notes>222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2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61</cp:revision>
  <dcterms:modified xsi:type="dcterms:W3CDTF">2022-11-05T02:50:26Z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