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4"/>
  </p:notesMasterIdLst>
  <p:sldIdLst>
    <p:sldId id="260" r:id="rId5"/>
    <p:sldId id="261" r:id="rId6"/>
    <p:sldId id="262" r:id="rId7"/>
    <p:sldId id="263" r:id="rId8"/>
    <p:sldId id="264" r:id="rId9"/>
    <p:sldId id="303" r:id="rId10"/>
    <p:sldId id="265" r:id="rId11"/>
    <p:sldId id="266" r:id="rId12"/>
    <p:sldId id="308" r:id="rId13"/>
    <p:sldId id="309" r:id="rId14"/>
    <p:sldId id="304" r:id="rId15"/>
    <p:sldId id="310" r:id="rId16"/>
    <p:sldId id="305" r:id="rId17"/>
    <p:sldId id="306" r:id="rId18"/>
    <p:sldId id="307" r:id="rId19"/>
    <p:sldId id="311" r:id="rId20"/>
    <p:sldId id="312" r:id="rId21"/>
    <p:sldId id="268" r:id="rId22"/>
    <p:sldId id="315" r:id="rId23"/>
    <p:sldId id="316" r:id="rId24"/>
    <p:sldId id="269" r:id="rId25"/>
    <p:sldId id="337" r:id="rId26"/>
    <p:sldId id="313" r:id="rId27"/>
    <p:sldId id="314" r:id="rId28"/>
    <p:sldId id="330" r:id="rId29"/>
    <p:sldId id="317" r:id="rId30"/>
    <p:sldId id="318" r:id="rId31"/>
    <p:sldId id="331" r:id="rId32"/>
    <p:sldId id="328" r:id="rId33"/>
    <p:sldId id="329" r:id="rId34"/>
    <p:sldId id="332" r:id="rId35"/>
    <p:sldId id="333" r:id="rId36"/>
    <p:sldId id="334" r:id="rId37"/>
    <p:sldId id="335" r:id="rId38"/>
    <p:sldId id="338" r:id="rId39"/>
    <p:sldId id="339" r:id="rId40"/>
    <p:sldId id="340" r:id="rId41"/>
    <p:sldId id="345" r:id="rId42"/>
    <p:sldId id="346" r:id="rId43"/>
    <p:sldId id="341" r:id="rId44"/>
    <p:sldId id="342" r:id="rId45"/>
    <p:sldId id="343" r:id="rId46"/>
    <p:sldId id="344" r:id="rId47"/>
    <p:sldId id="347" r:id="rId48"/>
    <p:sldId id="348" r:id="rId49"/>
    <p:sldId id="298" r:id="rId50"/>
    <p:sldId id="299" r:id="rId51"/>
    <p:sldId id="272" r:id="rId52"/>
    <p:sldId id="275" r:id="rId5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entury Gothic" panose="020B050202020202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23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1.fntdata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4.fntdata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font" Target="fonts/font7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2.fntdata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5.fntdata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6.fntdata"/><Relationship Id="rId65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43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793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956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077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1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659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028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663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45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803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486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11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735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20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51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41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447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23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6806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47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0494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290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0594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064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549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7128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5842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79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434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3513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5411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1543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4176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6047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436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421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4516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481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doc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384" y="2576539"/>
            <a:ext cx="6761700" cy="23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Tenille Martins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bytemartins</a:t>
            </a:r>
            <a:endParaRPr lang="en-US" sz="20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 Martins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384" y="1075925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Linguagem Go</a:t>
            </a:r>
            <a:endParaRPr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Resultado de imagem para logo instagram">
            <a:extLst>
              <a:ext uri="{FF2B5EF4-FFF2-40B4-BE49-F238E27FC236}">
                <a16:creationId xmlns:a16="http://schemas.microsoft.com/office/drawing/2014/main" id="{F0513CCE-48F3-76E3-8E3E-611A5839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3541561"/>
            <a:ext cx="314832" cy="3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logo github">
            <a:extLst>
              <a:ext uri="{FF2B5EF4-FFF2-40B4-BE49-F238E27FC236}">
                <a16:creationId xmlns:a16="http://schemas.microsoft.com/office/drawing/2014/main" id="{5CB05E8B-B598-A113-70D5-98EED9B2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6" y="3981780"/>
            <a:ext cx="296208" cy="2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logo linkedin">
            <a:extLst>
              <a:ext uri="{FF2B5EF4-FFF2-40B4-BE49-F238E27FC236}">
                <a16:creationId xmlns:a16="http://schemas.microsoft.com/office/drawing/2014/main" id="{4587E8E4-FC56-53A0-5EF6-C6F8E28F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4465238"/>
            <a:ext cx="296209" cy="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40834" y="1666151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Compilada; 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Sintaxe simples; 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Orientada a Objetos (sem herança); 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Estaticamente e fortemente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tipada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é a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Go?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406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simples,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rápida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fácil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Biblioteca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padrão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robusta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cresce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Go?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0185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Serviços de nuvem e rede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é possível criar serviços em Go devido ao ecossistema de ferramentas e APIs; </a:t>
            </a:r>
          </a:p>
          <a:p>
            <a:pPr algn="l" fontAlgn="base"/>
            <a:endParaRPr lang="pt-BR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Interfaces de linha de comando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graças à biblioteca padrão robusta, dá para criar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CLIs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bastante eficientes; </a:t>
            </a:r>
          </a:p>
          <a:p>
            <a:pPr algn="l" fontAlgn="base"/>
            <a:endParaRPr lang="pt-BR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153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Desenvolvimento web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criar aplicativos web escaláveis com bom desempenho de memória e suporte para várias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IDEs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</a:t>
            </a:r>
          </a:p>
          <a:p>
            <a:pPr algn="l" fontAlgn="base"/>
            <a:endParaRPr lang="pt-BR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 linguagem Go também foi criada para oferecer suporte a 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DevOps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SRE, pois conta com sintaxe enxuta, gerador de documentos e um formatador automático. 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48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Empresas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FCEE5F-9D93-CA6C-3B1B-5A8A3DA8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09" y="1828735"/>
            <a:ext cx="6309907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5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3550" y="885304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Plataforma para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testar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https://go.dev/play/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 Playground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3700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Go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Visual Code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657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16d3f5ae16_1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16d3f5ae16_1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Go/ Visual Code</a:t>
            </a:r>
            <a:endParaRPr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16d3f5ae16_1_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16d3f5ae16_1_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“Hello World”</a:t>
            </a:r>
            <a:endParaRPr sz="2400" i="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16d3f5ae16_1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532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Go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Go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Visual Code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373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565525" y="1481051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Graduanda em Segurança da Informação;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Professora de Física e Matemática;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nstrutora em Go;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Estudiosa em Python;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Busca de novos desafios profissionais;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Adoro ver séries, ler, viajar;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Insta: @bytemartins,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Tenille10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LinkeIn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Tenille Martins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AD4C7C-6FFE-FC3F-3505-BDA82E62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04" y="901154"/>
            <a:ext cx="1513176" cy="221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16d3f5ae16_1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16d3f5ae16_1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Go/ Visual Code</a:t>
            </a:r>
            <a:endParaRPr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16d3f5ae16_1_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16d3f5ae16_1_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“Hello World”</a:t>
            </a:r>
            <a:endParaRPr sz="2400" i="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16d3f5ae16_1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2440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1" hangingPunct="1"/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Sempre utilize o site oficial da linguagem para fazer a instalação:</a:t>
            </a:r>
          </a:p>
          <a:p>
            <a:pPr eaLnBrk="1" hangingPunct="1"/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https://go.dev/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Go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Criar seu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WorkSpace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(nome: go/dentro do seu usuário);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Criar as pastas desse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WorkSpace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(bin,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pck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Criar a pasta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Abrir o Visual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Criar arquivo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hello.go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WorkSpace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2520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Go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Visual Code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819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16d3f5ae16_1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16d3f5ae16_1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Go/ Visual Code</a:t>
            </a:r>
            <a:endParaRPr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16d3f5ae16_1_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16d3f5ae16_1_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“Hello World”</a:t>
            </a:r>
            <a:endParaRPr sz="2400" i="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16d3f5ae16_1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0549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Visual Code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99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Go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Visual Code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8341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16d3f5ae16_1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16d3f5ae16_1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Go/ Visual Code</a:t>
            </a:r>
            <a:endParaRPr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16d3f5ae16_1_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16d3f5ae16_1_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“Hello World”</a:t>
            </a:r>
            <a:endParaRPr sz="2400" i="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16d3f5ae16_1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72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1" hangingPunct="1"/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Sempre utilize o site oficial da linguagem para fazer a instalação:</a:t>
            </a:r>
          </a:p>
          <a:p>
            <a:pPr eaLnBrk="1" hangingPunct="1"/>
            <a:endParaRPr lang="pt-BR" alt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ctr"/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https://code.visualstudio.com/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Visual Code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139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Go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Visual Code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754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planejado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nenhum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prévio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Go;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DEV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conseguirá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simples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interpreter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16d3f5ae16_1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16d3f5ae16_1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Go/ Visual Code</a:t>
            </a:r>
            <a:endParaRPr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16d3f5ae16_1_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16d3f5ae16_1_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“Hello World”</a:t>
            </a:r>
            <a:endParaRPr sz="2400" i="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16d3f5ae16_1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9063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Go e o Visual Code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07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Go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Visual Code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613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16d3f5ae16_1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16d3f5ae16_1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Go/ Visual Code</a:t>
            </a:r>
            <a:endParaRPr sz="2400" b="1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16d3f5ae16_1_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16d3f5ae16_1_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“Hello World”</a:t>
            </a:r>
            <a:endParaRPr sz="2400" i="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16d3f5ae16_1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168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Abrir sua Pasta </a:t>
            </a:r>
            <a:r>
              <a:rPr lang="pt-BR" altLang="pt-B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Comece a escrever seu código....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Go e o Visual Code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1104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Go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Visual Code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1785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16d3f5ae16_1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16d3f5ae16_1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Go/ Visual Code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16d3f5ae16_1_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16d3f5ae16_1_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“Hello World”</a:t>
            </a:r>
            <a:endParaRPr sz="2400" i="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16d3f5ae16_1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4570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1°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Hello World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90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Go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Visual Code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5062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16d3f5ae16_1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16d3f5ae16_1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Go/ Visual Code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16d3f5ae16_1_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16d3f5ae16_1_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“Hello World”</a:t>
            </a:r>
            <a:endParaRPr sz="2400" b="1" i="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16d3f5ae16_1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39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3550" y="790113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internet;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3074" name="Picture 2" descr="Lucas Bento de Oliveira - Assistente de desenvolvimento - Edusoft  Tecnologia | LinkedIn">
            <a:extLst>
              <a:ext uri="{FF2B5EF4-FFF2-40B4-BE49-F238E27FC236}">
                <a16:creationId xmlns:a16="http://schemas.microsoft.com/office/drawing/2014/main" id="{DECCBA6E-6312-F339-79D2-1A33A4587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432" y="2811775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pt-BR" altLang="pt-B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Vamos praticar...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seu 1° Programa: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Hello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World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0417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seu 1° Programa: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Hello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World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E851B8E-87A5-8C4B-99BC-17E007926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5" y="1923226"/>
            <a:ext cx="7623320" cy="282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28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seu 1° Programa: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Hello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World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0316C3-B320-F104-EF86-A73A404B3E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667"/>
          <a:stretch/>
        </p:blipFill>
        <p:spPr>
          <a:xfrm>
            <a:off x="565525" y="1973178"/>
            <a:ext cx="7879433" cy="11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00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seu 1° Programa: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Hello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World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0ED83BF-A97A-FBF8-AC7B-1D32C8F37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25" y="2144514"/>
            <a:ext cx="8196350" cy="13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077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Go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Visual Code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5365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16d3f5ae16_1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16d3f5ae16_1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Go/ Visual Code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16d3f5ae16_1_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1" i="0" u="none" strike="sng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16d3f5ae16_1_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“Hello World”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16d3f5ae16_1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3017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99062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GitHub: </a:t>
            </a:r>
            <a:b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https://github.com/Tenille10/Introdu-o-a-linguagem-Go.git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Oficial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//go.dev/doc/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 linguagem Go/ Caleb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Doxsey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Go/ Alan Donovan e Brian Kernighan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7604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https://go.dev/doc/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Pensamento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Computacional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Juliana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Mascarenhas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(https://web.dio.me/course/pensamento-computacional/learning/050675c1-8a7f-476b-a778-9b1c7eb75744/?back=/home)</a:t>
            </a: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Lembre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-se de que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àqueles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vão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assistir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6495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lang="pt-BR" sz="20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Tente uma, duas, três vezes e se possível tente a quarta, a quinta e quantas vezes for necessário. Só não desista nas primeiras tentativas, a persistência é amiga da conquista. Se você quer chegar aonde a maioria não chega, faça o que a maioria não faz.”</a:t>
            </a:r>
          </a:p>
          <a:p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i="0" u="sng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Bill Gates</a:t>
            </a:r>
            <a:endParaRPr sz="2000" b="1" i="0" u="sng" strike="noStrike" cap="none" dirty="0">
              <a:solidFill>
                <a:srgbClr val="EE4C4C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Go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Visual Code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16d3f5ae16_1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16d3f5ae16_1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Go/ Visual Code</a:t>
            </a:r>
            <a:endParaRPr sz="24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16d3f5ae16_1_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i="0" u="non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16d3f5ae16_1_6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“Hello World”</a:t>
            </a:r>
            <a:endParaRPr sz="2400" i="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16d3f5ae16_1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565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Conheça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3550" y="2570364"/>
            <a:ext cx="8016900" cy="72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2007: Idealizada pela Google, projeto parcial;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2008: Torna-se um projeto principal na Google;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2009: Lançada! E o melhor, Open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2010: Outras empresas começam usá-la;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 descr="Resultado de imagem para logo golang">
            <a:extLst>
              <a:ext uri="{FF2B5EF4-FFF2-40B4-BE49-F238E27FC236}">
                <a16:creationId xmlns:a16="http://schemas.microsoft.com/office/drawing/2014/main" id="{4560BA08-E8EB-5FAB-273A-9C097D8D8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441" y="185650"/>
            <a:ext cx="9525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85FDE0-F023-68EE-B7F9-218E9F482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57" y="1609433"/>
            <a:ext cx="5296359" cy="272819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C62E447-74DB-5BEC-6C18-9C8042BE6755}"/>
              </a:ext>
            </a:extLst>
          </p:cNvPr>
          <p:cNvSpPr txBox="1"/>
          <p:nvPr/>
        </p:nvSpPr>
        <p:spPr>
          <a:xfrm>
            <a:off x="1577457" y="4365142"/>
            <a:ext cx="52963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Criadores: Robert </a:t>
            </a:r>
            <a:r>
              <a:rPr lang="pt-BR" dirty="0" err="1"/>
              <a:t>Griesemer</a:t>
            </a:r>
            <a:r>
              <a:rPr lang="pt-BR" dirty="0"/>
              <a:t>, Rob </a:t>
            </a:r>
            <a:r>
              <a:rPr lang="pt-BR" dirty="0" err="1"/>
              <a:t>Pike</a:t>
            </a:r>
            <a:r>
              <a:rPr lang="pt-BR" dirty="0"/>
              <a:t> e Ken Thompson</a:t>
            </a:r>
          </a:p>
        </p:txBody>
      </p:sp>
    </p:spTree>
    <p:extLst>
      <p:ext uri="{BB962C8B-B14F-4D97-AF65-F5344CB8AC3E}">
        <p14:creationId xmlns:p14="http://schemas.microsoft.com/office/powerpoint/2010/main" val="17010881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AA189F-782D-401D-9AD3-F27F1B9BA9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1221</Words>
  <Application>Microsoft Office PowerPoint</Application>
  <PresentationFormat>On-screen Show (16:9)</PresentationFormat>
  <Paragraphs>267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Tenille</cp:lastModifiedBy>
  <cp:revision>23</cp:revision>
  <dcterms:modified xsi:type="dcterms:W3CDTF">2022-11-01T22:12:03Z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