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5"/>
  </p:notesMasterIdLst>
  <p:sldIdLst>
    <p:sldId id="260" r:id="rId5"/>
    <p:sldId id="262" r:id="rId6"/>
    <p:sldId id="263" r:id="rId7"/>
    <p:sldId id="264" r:id="rId8"/>
    <p:sldId id="349" r:id="rId9"/>
    <p:sldId id="371" r:id="rId10"/>
    <p:sldId id="265" r:id="rId11"/>
    <p:sldId id="414" r:id="rId12"/>
    <p:sldId id="415" r:id="rId13"/>
    <p:sldId id="416" r:id="rId14"/>
    <p:sldId id="360" r:id="rId15"/>
    <p:sldId id="420" r:id="rId16"/>
    <p:sldId id="421" r:id="rId17"/>
    <p:sldId id="402" r:id="rId18"/>
    <p:sldId id="268" r:id="rId19"/>
    <p:sldId id="422" r:id="rId20"/>
    <p:sldId id="423" r:id="rId21"/>
    <p:sldId id="269" r:id="rId22"/>
    <p:sldId id="424" r:id="rId23"/>
    <p:sldId id="425" r:id="rId24"/>
    <p:sldId id="372" r:id="rId25"/>
    <p:sldId id="330" r:id="rId26"/>
    <p:sldId id="426" r:id="rId27"/>
    <p:sldId id="427" r:id="rId28"/>
    <p:sldId id="430" r:id="rId29"/>
    <p:sldId id="428" r:id="rId30"/>
    <p:sldId id="429" r:id="rId31"/>
    <p:sldId id="376" r:id="rId32"/>
    <p:sldId id="332" r:id="rId33"/>
    <p:sldId id="382" r:id="rId34"/>
    <p:sldId id="383" r:id="rId35"/>
    <p:sldId id="335" r:id="rId36"/>
    <p:sldId id="387" r:id="rId37"/>
    <p:sldId id="388" r:id="rId38"/>
    <p:sldId id="389" r:id="rId39"/>
    <p:sldId id="390" r:id="rId40"/>
    <p:sldId id="394" r:id="rId41"/>
    <p:sldId id="340" r:id="rId42"/>
    <p:sldId id="395" r:id="rId43"/>
    <p:sldId id="396" r:id="rId44"/>
    <p:sldId id="341" r:id="rId45"/>
    <p:sldId id="400" r:id="rId46"/>
    <p:sldId id="408" r:id="rId47"/>
    <p:sldId id="409" r:id="rId48"/>
    <p:sldId id="413" r:id="rId49"/>
    <p:sldId id="298" r:id="rId50"/>
    <p:sldId id="299" r:id="rId51"/>
    <p:sldId id="272" r:id="rId52"/>
    <p:sldId id="275" r:id="rId53"/>
    <p:sldId id="431" r:id="rId5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Roboto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242" Type="http://schemas.openxmlformats.org/officeDocument/2006/relationships/viewProps" Target="view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240" Type="http://customschemas.google.com/relationships/presentationmetadata" Target="metadata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243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41" Type="http://schemas.openxmlformats.org/officeDocument/2006/relationships/presProps" Target="presProps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44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02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69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52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730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6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698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179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635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229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516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23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01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780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68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42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49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71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32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17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689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19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458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04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135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059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716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67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673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1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686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712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7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3317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6850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3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434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2868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6875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8821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627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36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5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9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33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88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68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Variáveis, Valores e Tipos em Go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xmlns="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xmlns="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xmlns="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39884" y="6365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Variável: local que armazena uma informação;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Forma: var (</a:t>
            </a:r>
            <a:r>
              <a:rPr lang="pt-BR" alt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palavra reservada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nome (</a:t>
            </a:r>
            <a:r>
              <a:rPr lang="pt-BR" alt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identificação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altLang="pt-B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expressão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Principais declarações: var,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Declaração</a:t>
            </a: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3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inicialização</a:t>
            </a: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3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</a:t>
            </a:r>
            <a:endParaRPr sz="32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C86AF44-D1E2-E32C-026C-0C03D1E6E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65" b="25117"/>
          <a:stretch/>
        </p:blipFill>
        <p:spPr>
          <a:xfrm>
            <a:off x="808094" y="2859709"/>
            <a:ext cx="2038074" cy="2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1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536426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600" b="0" dirty="0" err="1">
                <a:solidFill>
                  <a:srgbClr val="569CD6"/>
                </a:solidFill>
                <a:effectLst/>
                <a:latin typeface="Century Gothic" panose="020B0502020202020204" pitchFamily="34" charset="0"/>
              </a:rPr>
              <a:t>package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main</a:t>
            </a:r>
            <a:endParaRPr lang="pt-BR" sz="1600" b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</a:br>
            <a:r>
              <a:rPr lang="pt-BR" sz="1600" b="0" dirty="0" err="1">
                <a:solidFill>
                  <a:srgbClr val="569CD6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entury Gothic" panose="020B0502020202020204" pitchFamily="34" charset="0"/>
              </a:rPr>
              <a:t>fmt</a:t>
            </a:r>
            <a:r>
              <a:rPr lang="pt-BR" sz="1600" b="0" dirty="0">
                <a:solidFill>
                  <a:srgbClr val="CE9178"/>
                </a:solidFill>
                <a:effectLst/>
                <a:latin typeface="Century Gothic" panose="020B0502020202020204" pitchFamily="34" charset="0"/>
              </a:rPr>
              <a:t>"</a:t>
            </a:r>
            <a:endParaRPr lang="pt-BR" sz="1600" b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</a:br>
            <a:r>
              <a:rPr lang="pt-BR" sz="1600" b="0" dirty="0" err="1">
                <a:solidFill>
                  <a:srgbClr val="569CD6"/>
                </a:solidFill>
                <a:effectLst/>
                <a:latin typeface="Century Gothic" panose="020B0502020202020204" pitchFamily="34" charset="0"/>
              </a:rPr>
              <a:t>const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entury Gothic" panose="020B0502020202020204" pitchFamily="34" charset="0"/>
              </a:rPr>
              <a:t>ebulicaoF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entury Gothic" panose="020B0502020202020204" pitchFamily="34" charset="0"/>
              </a:rPr>
              <a:t>212.0</a:t>
            </a:r>
            <a:endParaRPr lang="pt-BR" sz="1600" b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</a:br>
            <a:r>
              <a:rPr lang="pt-BR" sz="1600" b="0" dirty="0" err="1">
                <a:solidFill>
                  <a:srgbClr val="569CD6"/>
                </a:solidFill>
                <a:effectLst/>
                <a:latin typeface="Century Gothic" panose="020B0502020202020204" pitchFamily="34" charset="0"/>
              </a:rPr>
              <a:t>func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() {</a:t>
            </a:r>
          </a:p>
          <a:p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/>
            </a:r>
            <a:b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</a:b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entury Gothic" panose="020B0502020202020204" pitchFamily="34" charset="0"/>
              </a:rPr>
              <a:t>var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entury Gothic" panose="020B0502020202020204" pitchFamily="34" charset="0"/>
              </a:rPr>
              <a:t>F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ebulicaoF</a:t>
            </a:r>
            <a:endParaRPr lang="pt-BR" sz="1600" b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entury Gothic" panose="020B0502020202020204" pitchFamily="34" charset="0"/>
              </a:rPr>
              <a:t>var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entury Gothic" panose="020B0502020202020204" pitchFamily="34" charset="0"/>
              </a:rPr>
              <a:t>C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(F </a:t>
            </a:r>
            <a:r>
              <a:rPr lang="pt-BR" sz="1600" b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-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entury Gothic" panose="020B0502020202020204" pitchFamily="34" charset="0"/>
              </a:rPr>
              <a:t>32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) </a:t>
            </a:r>
            <a:r>
              <a:rPr lang="pt-BR" sz="1600" b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*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entury Gothic" panose="020B0502020202020204" pitchFamily="34" charset="0"/>
              </a:rPr>
              <a:t>5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/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entury Gothic" panose="020B0502020202020204" pitchFamily="34" charset="0"/>
              </a:rPr>
              <a:t>9</a:t>
            </a:r>
            <a:endParaRPr lang="pt-BR" sz="1600" b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    </a:t>
            </a:r>
            <a:r>
              <a:rPr lang="pt-BR" sz="1600" b="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fmt.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entury Gothic" panose="020B0502020202020204" pitchFamily="34" charset="0"/>
              </a:rPr>
              <a:t>Println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entury Gothic" panose="020B0502020202020204" pitchFamily="34" charset="0"/>
              </a:rPr>
              <a:t>"Ponto de ebulição da água em 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entury Gothic" panose="020B0502020202020204" pitchFamily="34" charset="0"/>
              </a:rPr>
              <a:t>°F</a:t>
            </a:r>
            <a:r>
              <a:rPr lang="pt-BR" sz="1600" b="0" dirty="0">
                <a:solidFill>
                  <a:srgbClr val="CE9178"/>
                </a:solidFill>
                <a:effectLst/>
                <a:latin typeface="Century Gothic" panose="020B0502020202020204" pitchFamily="34" charset="0"/>
              </a:rPr>
              <a:t> é:"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, F)</a:t>
            </a:r>
          </a:p>
          <a:p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    </a:t>
            </a:r>
            <a:r>
              <a:rPr lang="pt-BR" sz="1600" b="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fmt.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entury Gothic" panose="020B0502020202020204" pitchFamily="34" charset="0"/>
              </a:rPr>
              <a:t>Println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entury Gothic" panose="020B0502020202020204" pitchFamily="34" charset="0"/>
              </a:rPr>
              <a:t>"Ponto de ebulição da água em °C é:"</a:t>
            </a:r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, C)</a:t>
            </a:r>
          </a:p>
          <a:p>
            <a:r>
              <a:rPr lang="pt-BR" sz="1600" b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}</a:t>
            </a:r>
          </a:p>
          <a:p>
            <a:r>
              <a:rPr lang="en-US" sz="1600" b="1" i="1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/>
            </a:r>
            <a:br>
              <a:rPr lang="en-US" sz="1600" b="1" i="1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</a:br>
            <a:endParaRPr lang="en-US" sz="16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232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Declaração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Curto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889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Tipo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85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1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Declaração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Curto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822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Tipo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581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sz="2400" b="0" i="0" dirty="0">
                <a:solidFill>
                  <a:srgbClr val="03030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atribuir valores a variáveis já existentes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Gopher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2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:=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utilizado pra criar novas variáveis, dentro de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EF7D637-7A5A-58D6-D63A-759923EC1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610" y="3565974"/>
            <a:ext cx="2286198" cy="15774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Declaração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Curto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00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interpreter um Código,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intermediário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Tipo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33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9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Declaração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Curto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653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Tipo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8402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Primitivos (básicos) :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int,float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Compostos (criados pelo usuário):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fatia,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mapas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2874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Declaração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Curto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7570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Tipo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7738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85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914804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tottie 🍺 Designer on Twitter: &quot;It's a Gopher cuddling up the engineer. # Golang #Gopher #engineer… &quot; | Design, Gopher, Cuddling">
            <a:extLst>
              <a:ext uri="{FF2B5EF4-FFF2-40B4-BE49-F238E27FC236}">
                <a16:creationId xmlns:a16="http://schemas.microsoft.com/office/drawing/2014/main" xmlns="" id="{3177B3A7-D78A-02BB-9D95-AADB5F55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34" y="636550"/>
            <a:ext cx="2665050" cy="266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0753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0257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Homenagem ao matemático George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Verdadeiro ou Falso (Ligado ou Desligado)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lógicos: </a:t>
            </a:r>
            <a:b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&amp;&amp; (e)</a:t>
            </a:r>
            <a:b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|| (ou)</a:t>
            </a:r>
            <a:b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(negação) 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Booleanos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George Boole [Matemática]">
            <a:extLst>
              <a:ext uri="{FF2B5EF4-FFF2-40B4-BE49-F238E27FC236}">
                <a16:creationId xmlns:a16="http://schemas.microsoft.com/office/drawing/2014/main" xmlns="" id="{4E47EAD9-9604-2727-FB0A-FA9328E58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60" y="242490"/>
            <a:ext cx="1956946" cy="13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04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Verdade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CC476A1-25C5-28F3-AB86-3A0C2FED0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25051" r="26524" b="58253"/>
          <a:stretch/>
        </p:blipFill>
        <p:spPr>
          <a:xfrm>
            <a:off x="63936" y="1337257"/>
            <a:ext cx="3219907" cy="20789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DBB0470-9232-2A05-0888-C838DB942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41681" r="26524" b="41623"/>
          <a:stretch/>
        </p:blipFill>
        <p:spPr>
          <a:xfrm>
            <a:off x="3590192" y="1382997"/>
            <a:ext cx="3078219" cy="19874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D067AC8-397F-604F-A0C6-720F2B1C8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58307" r="26524" b="28794"/>
          <a:stretch/>
        </p:blipFill>
        <p:spPr>
          <a:xfrm>
            <a:off x="1941259" y="3529709"/>
            <a:ext cx="3188042" cy="15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5524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20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(true &amp;&amp; true)</a:t>
            </a:r>
            <a:endParaRPr lang="en-US" sz="20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(true &amp;&amp; false)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(true || true)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(true || false)</a:t>
            </a:r>
          </a:p>
          <a:p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0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20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(!true)</a:t>
            </a:r>
          </a:p>
          <a:p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7759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3656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5206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7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Inferência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9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u="sng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sng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sng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507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Declaração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5079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 consegue inferir (decifrar) o tipo dessas variáveis. Ele consegue entender que, se a variável começa e termina com aspas, ela é uma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Da mesma forma, se temos um número inteiro, sem casa decimal, o Go entenderá que a variável é do tipo inteiro</a:t>
            </a:r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Inferência de Tipos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0417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389826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main</a:t>
            </a:r>
          </a:p>
          <a:p>
            <a:endParaRPr lang="en-US" sz="1800" b="1" i="1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“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  <a:p>
            <a:endParaRPr lang="en-US" sz="18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main(){</a:t>
            </a:r>
          </a:p>
          <a:p>
            <a:endParaRPr lang="en-US" sz="18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string = Tenille</a:t>
            </a:r>
            <a:b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idade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 = 36</a:t>
            </a: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var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versao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float32 = 3.2</a:t>
            </a: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“Meu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é”,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“ e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idade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é”,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idade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fmt.Println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(“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Estou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versão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:”, </a:t>
            </a:r>
            <a:r>
              <a:rPr lang="en-US" sz="18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versao</a:t>
            </a:r>
            <a:r>
              <a:rPr lang="en-US" sz="18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endParaRPr lang="en-US" sz="1800" b="1" i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r>
              <a:rPr lang="en-US" sz="18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}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262926" y="209009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8428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91913"/>
            <a:ext cx="1380000" cy="52363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String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4794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Booleanos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Inferência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reservadas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773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74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Denilson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Bonati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https://web.dio.me/course/logica-de-programacao-essencial-1/learning/e667ddc6-ca15-4f37-9291-dea944593898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⁠"A questão não é saber os códigos ou linhas de comando, é saber o que fazer com eles."</a:t>
            </a:r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/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sng" strike="noStrike" cap="none" dirty="0">
              <a:solidFill>
                <a:srgbClr val="EE4C4C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Tipo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0192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50</a:t>
            </a:fld>
            <a:r>
              <a:rPr lang="en-US" smtClean="0"/>
              <a:t>]</a:t>
            </a: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5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Declaração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87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Tipo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62655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1F53E-D755-402D-93CA-37772508AB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918</Words>
  <Application>Microsoft Office PowerPoint</Application>
  <PresentationFormat>Apresentação na tela (16:9)</PresentationFormat>
  <Paragraphs>300</Paragraphs>
  <Slides>50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Century Gothic</vt:lpstr>
      <vt:lpstr>Arial</vt:lpstr>
      <vt:lpstr>Calibri</vt:lpstr>
      <vt:lpstr>Roboto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Conta da Microsoft</cp:lastModifiedBy>
  <cp:revision>71</cp:revision>
  <dcterms:modified xsi:type="dcterms:W3CDTF">2022-11-14T17:23:25Z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