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7" r:id="rId2"/>
    <p:sldId id="268" r:id="rId3"/>
    <p:sldId id="270" r:id="rId4"/>
    <p:sldId id="271" r:id="rId5"/>
    <p:sldId id="256" r:id="rId6"/>
    <p:sldId id="259" r:id="rId7"/>
    <p:sldId id="260" r:id="rId8"/>
    <p:sldId id="261" r:id="rId9"/>
    <p:sldId id="258" r:id="rId10"/>
    <p:sldId id="262" r:id="rId11"/>
    <p:sldId id="264" r:id="rId12"/>
    <p:sldId id="26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72B24-A3FC-7F4B-9829-48F14BC5B661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B088-A65E-DD4E-8A6D-4EFFD443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3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B088-A65E-DD4E-8A6D-4EFFD443EE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2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B088-A65E-DD4E-8A6D-4EFFD443EE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4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EB088-A65E-DD4E-8A6D-4EFFD443EE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3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049401"/>
            <a:ext cx="12192000" cy="1828800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4400" b="1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4335401"/>
            <a:ext cx="1146048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194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</a:t>
            </a:r>
            <a:r>
              <a:rPr lang="en-US" dirty="0" err="1"/>
              <a:t>Name(S</a:t>
            </a:r>
            <a:r>
              <a:rPr lang="en-US" dirty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4792601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5075278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presentation event or location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" y="17665"/>
            <a:ext cx="12213826" cy="68562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19" y="349880"/>
            <a:ext cx="2012204" cy="6827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94230E-30F3-6342-897D-D64D844BB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1" r="86530"/>
          <a:stretch/>
        </p:blipFill>
        <p:spPr>
          <a:xfrm>
            <a:off x="86288" y="6183512"/>
            <a:ext cx="1642225" cy="690364"/>
          </a:xfrm>
          <a:prstGeom prst="rect">
            <a:avLst/>
          </a:prstGeom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11807992" y="65087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609493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25" name="Date Placeholder 3"/>
          <p:cNvSpPr txBox="1">
            <a:spLocks/>
          </p:cNvSpPr>
          <p:nvPr/>
        </p:nvSpPr>
        <p:spPr>
          <a:xfrm>
            <a:off x="9144000" y="6345239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09493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68F0E1-7F3B-9143-ABF4-576BF984EE9D}" type="datetime4">
              <a:rPr lang="en-US" sz="900" smtClean="0"/>
              <a:pPr/>
              <a:t>August 2, 2023</a:t>
            </a:fld>
            <a:endParaRPr lang="en-US" sz="900" dirty="0"/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55553" y="6345239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609493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469673" y="6443862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3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2A6B26-4AE8-4A5E-96B2-06CABAE3B2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5760" y="2413000"/>
            <a:ext cx="4876801" cy="3797044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132A513-350B-46C6-AC03-73888D88E8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30668" y="2413000"/>
            <a:ext cx="6561253" cy="3797044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2">
            <a:extLst>
              <a:ext uri="{FF2B5EF4-FFF2-40B4-BE49-F238E27FC236}">
                <a16:creationId xmlns:a16="http://schemas.microsoft.com/office/drawing/2014/main" id="{03DFE93B-A19A-4468-A222-E9D9108059E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4229" y="1600200"/>
            <a:ext cx="11617692" cy="6397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4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3F7311EE-B970-436F-B065-5D17DFA6B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73738" y="1666773"/>
            <a:ext cx="1371957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D107B636-B7F6-47B0-940F-B885E192920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50477" y="1666773"/>
            <a:ext cx="1371957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D260ABE-87BB-4EEE-B50F-4AA7C157389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999" y="3938408"/>
            <a:ext cx="2103668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77BBF60B-F9D0-4BE0-9B66-F084CDBB4BF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97000" y="1666773"/>
            <a:ext cx="1371957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B8498B6E-DB3F-47BF-A653-AE29EC9DFC4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18766" y="3938408"/>
            <a:ext cx="2103668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647131A7-1CC1-458A-902D-ABBAD39EDE4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960483" y="1666773"/>
            <a:ext cx="6882921" cy="638644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6CDABE6-D4D9-4D94-975B-F389DA9D36A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60647" y="2357805"/>
            <a:ext cx="6882104" cy="3879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386773F-F642-2A44-BF03-5C1C68F62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5760" y="3265001"/>
            <a:ext cx="11460481" cy="2769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solidFill>
                  <a:srgbClr val="2B2B2B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C06637A-FD72-854D-BF64-C39908709B5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365760" y="5486400"/>
            <a:ext cx="1146048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2B2B2B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147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9953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52EE-9E6C-0A40-365D-BE88023C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A43D0-DCA5-7FEC-61EB-D22C453B7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3343-15F6-855E-B071-941E652A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705A-4409-5BAD-1ADC-5B7D341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78089-C790-138C-923E-D848C5F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113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049401"/>
            <a:ext cx="12192000" cy="1828800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4400" b="1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4335401"/>
            <a:ext cx="1146048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194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</a:t>
            </a:r>
            <a:r>
              <a:rPr lang="en-US" dirty="0" err="1"/>
              <a:t>Name(S</a:t>
            </a:r>
            <a:r>
              <a:rPr lang="en-US" dirty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4792601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5075278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presentation event or location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67"/>
          <a:stretch/>
        </p:blipFill>
        <p:spPr>
          <a:xfrm>
            <a:off x="1" y="11113"/>
            <a:ext cx="12205565" cy="6145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19" y="349880"/>
            <a:ext cx="2012204" cy="682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94230E-30F3-6342-897D-D64D844BB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1" r="86530"/>
          <a:stretch/>
        </p:blipFill>
        <p:spPr>
          <a:xfrm>
            <a:off x="86288" y="6183512"/>
            <a:ext cx="1642225" cy="690364"/>
          </a:xfrm>
          <a:prstGeom prst="rect">
            <a:avLst/>
          </a:prstGeom>
        </p:spPr>
      </p:pic>
      <p:sp>
        <p:nvSpPr>
          <p:cNvPr id="22" name="Date Placeholder 3"/>
          <p:cNvSpPr txBox="1">
            <a:spLocks/>
          </p:cNvSpPr>
          <p:nvPr/>
        </p:nvSpPr>
        <p:spPr>
          <a:xfrm>
            <a:off x="9144000" y="6345239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09493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68F0E1-7F3B-9143-ABF4-576BF984EE9D}" type="datetime4">
              <a:rPr lang="en-US" sz="900" smtClean="0"/>
              <a:pPr/>
              <a:t>August 2, 2023</a:t>
            </a:fld>
            <a:endParaRPr lang="en-US" sz="900" dirty="0"/>
          </a:p>
        </p:txBody>
      </p:sp>
      <p:sp>
        <p:nvSpPr>
          <p:cNvPr id="23" name="Slide Number Placeholder 5"/>
          <p:cNvSpPr txBox="1">
            <a:spLocks/>
          </p:cNvSpPr>
          <p:nvPr/>
        </p:nvSpPr>
        <p:spPr>
          <a:xfrm>
            <a:off x="11655553" y="6345239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609493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6641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684437"/>
            <a:ext cx="12192000" cy="1546665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3200" b="1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4335401"/>
            <a:ext cx="1146048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194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</a:t>
            </a:r>
            <a:r>
              <a:rPr lang="en-US" dirty="0" err="1"/>
              <a:t>Name(S</a:t>
            </a:r>
            <a:r>
              <a:rPr lang="en-US" dirty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4792601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DF4160-2A52-4FCC-8FA0-6D2AE775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9" y="1600199"/>
            <a:ext cx="11683652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8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4229" y="1600199"/>
            <a:ext cx="5486400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A2D3E9-D9CB-4670-9355-E8728F9E5CA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69153" y="1600199"/>
            <a:ext cx="5486400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5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4229" y="2292351"/>
            <a:ext cx="5486400" cy="387984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2D38A28-F70D-724B-94C3-12BB00B72DC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47884" y="1601318"/>
            <a:ext cx="5495519" cy="638644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26B4CE1-7E3A-F745-8007-4392CFFCEB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4229" y="1600200"/>
            <a:ext cx="5486400" cy="6397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E0F36CE-B151-954C-BC8C-B81A59274C5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47884" y="2292350"/>
            <a:ext cx="5494867" cy="3879850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64345B3C-5F6B-4A5E-850C-2AABD3D614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3224" y="1520445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839406B1-C905-49FE-8395-6A4846414E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224" y="2971800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4965F36-3883-487A-B557-2CC13CA897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9337" y="152986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462238A5-CD91-4729-8F13-C28980B9A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9337" y="298122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8CFB329-35F3-4FEE-BD2E-4F1DF192EBB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5450" y="152986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B47493A7-2A95-41B8-9459-39C2C5DFFD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5450" y="298122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2F21B057-1B2C-43F2-9F05-64892AA92E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3224" y="3892385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C31EFD41-0ED6-4B8B-BBC0-15B19A1300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3224" y="5343740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5F5B5F86-90C0-4906-BD83-8A8A8E77054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99337" y="390180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84899FB2-785A-461A-AAFB-DE9EAD5E3C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9337" y="535316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FF1B9B09-B2C4-4EF7-905C-81C3CFF63DF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005450" y="390180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AEF18E0E-A9B3-4A79-92FB-F534760DAC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05450" y="535316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211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64345B3C-5F6B-4A5E-850C-2AABD3D614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371645"/>
            <a:ext cx="3932944" cy="2409590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157FD86-FC2C-463B-BD27-6917B6D2E5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27816" y="1371645"/>
            <a:ext cx="3932944" cy="2409590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30AED4F-F21A-492D-8EF0-E02840C272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55631" y="1371645"/>
            <a:ext cx="3932944" cy="2409590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476C0-3D76-4E27-90C3-EC41C39A1B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908425"/>
            <a:ext cx="3932943" cy="226218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4467BEB-CB5C-4C56-8E6D-00C26CC2D9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7817" y="3908425"/>
            <a:ext cx="3932943" cy="226218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4C8CDC4-54D1-425A-A6F9-166896AED3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9057" y="3908425"/>
            <a:ext cx="3932943" cy="226218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1665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 with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132A513-350B-46C6-AC03-73888D88E8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5771" y="1308100"/>
            <a:ext cx="6886229" cy="554990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BCED51-832A-4EBA-9DD7-F55F1B70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9" y="2292351"/>
            <a:ext cx="4802369" cy="38798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2">
            <a:extLst>
              <a:ext uri="{FF2B5EF4-FFF2-40B4-BE49-F238E27FC236}">
                <a16:creationId xmlns:a16="http://schemas.microsoft.com/office/drawing/2014/main" id="{E4DC17AF-00E1-43FF-891E-130F44D559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65760" y="1600200"/>
            <a:ext cx="4802369" cy="6397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572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40BA31CD-40AE-284D-B545-2739CDC4EB7E}" type="datetimeFigureOut">
              <a:rPr lang="en-US" smtClean="0"/>
              <a:t>8/2/23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BCCC882C-D874-F843-8CD0-DF2F1303CFD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8A9AE2-5447-C34D-A870-92BE03CF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600200"/>
            <a:ext cx="11460481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7" y="0"/>
            <a:ext cx="12192000" cy="6856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19" y="349880"/>
            <a:ext cx="2012204" cy="682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4230E-30F3-6342-897D-D64D844BB702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31" r="86530"/>
          <a:stretch/>
        </p:blipFill>
        <p:spPr>
          <a:xfrm>
            <a:off x="86288" y="6183512"/>
            <a:ext cx="1642225" cy="6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8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194173"/>
          </a:solidFill>
          <a:latin typeface="Arial"/>
          <a:ea typeface="+mj-ea"/>
          <a:cs typeface="Arial"/>
        </a:defRPr>
      </a:lvl1pPr>
    </p:titleStyle>
    <p:bodyStyle>
      <a:lvl1pPr marL="320040" indent="-320040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19"/>
        </a:buBlip>
        <a:defRPr sz="2000" kern="1200">
          <a:solidFill>
            <a:srgbClr val="2B2B2B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0"/>
        </a:buBlip>
        <a:defRPr sz="1800" kern="1200">
          <a:solidFill>
            <a:srgbClr val="2B2B2B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1"/>
        </a:buBlip>
        <a:defRPr sz="1600" kern="1200">
          <a:solidFill>
            <a:srgbClr val="2B2B2B"/>
          </a:solidFill>
          <a:latin typeface="Arial"/>
          <a:ea typeface="+mn-ea"/>
          <a:cs typeface="Arial"/>
        </a:defRPr>
      </a:lvl3pPr>
      <a:lvl4pPr marL="1581912" indent="-210312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2"/>
        </a:buBlip>
        <a:defRPr sz="1400" kern="1200">
          <a:solidFill>
            <a:srgbClr val="2B2B2B"/>
          </a:solidFill>
          <a:latin typeface="Arial"/>
          <a:ea typeface="+mn-ea"/>
          <a:cs typeface="Arial"/>
        </a:defRPr>
      </a:lvl4pPr>
      <a:lvl5pPr marL="2029968" indent="-201168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19"/>
        </a:buBlip>
        <a:defRPr sz="1400" kern="1200">
          <a:solidFill>
            <a:srgbClr val="2B2B2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RM-DOE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ARM-development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ARM-Synergy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FD5B-F795-BA52-F632-F34DADE25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Science Breakout Sessions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E1C7C-704C-8EEF-A756-4C222D76B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68F60-183F-E84B-FB24-75D391DAAC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FCB66-FF0D-2442-725F-74E9B525F9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5D378B-015E-25DE-93ED-BBDFFA1B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2B8FFC-8C2E-F612-5FB9-7CBC9BB0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Show of hands, who would be interested in hosting their code on ARM-Synergy? </a:t>
            </a:r>
          </a:p>
        </p:txBody>
      </p:sp>
    </p:spTree>
    <p:extLst>
      <p:ext uri="{BB962C8B-B14F-4D97-AF65-F5344CB8AC3E}">
        <p14:creationId xmlns:p14="http://schemas.microsoft.com/office/powerpoint/2010/main" val="103343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5D378B-015E-25DE-93ED-BBDFFA1B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2B8FFC-8C2E-F612-5FB9-7CBC9BB0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Would there be interest in having organization level discussion pages?</a:t>
            </a:r>
          </a:p>
        </p:txBody>
      </p:sp>
    </p:spTree>
    <p:extLst>
      <p:ext uri="{BB962C8B-B14F-4D97-AF65-F5344CB8AC3E}">
        <p14:creationId xmlns:p14="http://schemas.microsoft.com/office/powerpoint/2010/main" val="15567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5D378B-015E-25DE-93ED-BBDFFA1B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2B8FFC-8C2E-F612-5FB9-7CBC9BB01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Are there other open-source tools or resources that ARM should be making available to users?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32E990-2D55-69C6-F883-A28BAF40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49" y="3084492"/>
            <a:ext cx="3365500" cy="336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FD4102-F670-F98E-A591-19D8340679DF}"/>
              </a:ext>
            </a:extLst>
          </p:cNvPr>
          <p:cNvSpPr txBox="1"/>
          <p:nvPr/>
        </p:nvSpPr>
        <p:spPr>
          <a:xfrm>
            <a:off x="2447116" y="6240885"/>
            <a:ext cx="7297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</a:t>
            </a:r>
            <a:r>
              <a:rPr lang="en-US" dirty="0"/>
              <a:t>-ART, ACT, and General Open-Science Feedback</a:t>
            </a:r>
          </a:p>
        </p:txBody>
      </p:sp>
    </p:spTree>
    <p:extLst>
      <p:ext uri="{BB962C8B-B14F-4D97-AF65-F5344CB8AC3E}">
        <p14:creationId xmlns:p14="http://schemas.microsoft.com/office/powerpoint/2010/main" val="31855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BFBC18-C55E-462E-8264-B176862CDD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949790-5708-5CF4-258D-B2AA879CB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D320D0-0DAB-9553-7EBA-52D652108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7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A1112F-C479-E373-50BE-2D283E67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1: Tuesday 2:00-4:00 pm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827EF-B76B-3A8A-C784-FE205D6D3DEE}"/>
              </a:ext>
            </a:extLst>
          </p:cNvPr>
          <p:cNvSpPr txBox="1"/>
          <p:nvPr/>
        </p:nvSpPr>
        <p:spPr>
          <a:xfrm>
            <a:off x="365759" y="1539549"/>
            <a:ext cx="1095636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tabLst>
                <a:tab pos="2733675" algn="l"/>
              </a:tabLs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2:00 - 2:15	ARM GitHub Organizations (Theisen)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tabLst>
                <a:tab pos="2733675" algn="l"/>
              </a:tabLst>
            </a:pPr>
            <a:br>
              <a:rPr lang="en-US" b="0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2:15 - 2:30 	Python ARM Radar Toolkit (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-ART; Grover)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tabLst>
                <a:tab pos="2733675" algn="l"/>
              </a:tabLst>
            </a:pPr>
            <a:br>
              <a:rPr lang="en-US" b="0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2:30 - 2:45 	Atmospheric data Community Toolkit (ACT; Theisen)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tabLst>
                <a:tab pos="2733675" algn="l"/>
              </a:tabLst>
            </a:pPr>
            <a:br>
              <a:rPr lang="en-US" b="0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2:45 -3:15 	ARM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JupyterHub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Data Workbench (Dumas/Grover)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tabLst>
                <a:tab pos="2733675" algn="l"/>
              </a:tabLst>
            </a:pPr>
            <a:br>
              <a:rPr lang="en-US" b="0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3:15 - 3:30 	Basics of Python (O’Brien)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tabLst>
                <a:tab pos="2733675" algn="l"/>
              </a:tabLst>
            </a:pPr>
            <a:br>
              <a:rPr lang="en-US" b="0" dirty="0">
                <a:effectLst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3:30 - 4:00 	Advanced Python -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Xarray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Pandas (Kehoe)</a:t>
            </a:r>
            <a:endParaRPr lang="en-US" b="0" dirty="0">
              <a:effectLst/>
            </a:endParaRPr>
          </a:p>
          <a:p>
            <a:pPr>
              <a:tabLst>
                <a:tab pos="2733675" algn="l"/>
              </a:tabLst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A1112F-C479-E373-50BE-2D283E67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2: Tuesday 4:15-6:15 pm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827EF-B76B-3A8A-C784-FE205D6D3DEE}"/>
              </a:ext>
            </a:extLst>
          </p:cNvPr>
          <p:cNvSpPr txBox="1"/>
          <p:nvPr/>
        </p:nvSpPr>
        <p:spPr>
          <a:xfrm>
            <a:off x="365759" y="1539549"/>
            <a:ext cx="109563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tabLst>
                <a:tab pos="2733675" algn="l"/>
              </a:tabLst>
              <a:defRPr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4:15 - 5:15 	</a:t>
            </a:r>
            <a:r>
              <a:rPr lang="en-US" dirty="0" err="1"/>
              <a:t>Py</a:t>
            </a:r>
            <a:r>
              <a:rPr lang="en-US" dirty="0"/>
              <a:t>-ART Tutorial (Grover, O’Brien, Sherman)</a:t>
            </a:r>
          </a:p>
          <a:p>
            <a:br>
              <a:rPr lang="en-US" dirty="0"/>
            </a:br>
            <a:r>
              <a:rPr lang="en-US" dirty="0"/>
              <a:t>5:15 - 6:15 	ACT Tutorial (Theisen, Grover, O’Brien, Sherman)</a:t>
            </a:r>
          </a:p>
        </p:txBody>
      </p:sp>
    </p:spTree>
    <p:extLst>
      <p:ext uri="{BB962C8B-B14F-4D97-AF65-F5344CB8AC3E}">
        <p14:creationId xmlns:p14="http://schemas.microsoft.com/office/powerpoint/2010/main" val="279490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A1112F-C479-E373-50BE-2D283E67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3: Wednesday 2:00-4:00 pm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3827EF-B76B-3A8A-C784-FE205D6D3DEE}"/>
              </a:ext>
            </a:extLst>
          </p:cNvPr>
          <p:cNvSpPr txBox="1"/>
          <p:nvPr/>
        </p:nvSpPr>
        <p:spPr>
          <a:xfrm>
            <a:off x="365759" y="1539549"/>
            <a:ext cx="11408425" cy="399340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0"/>
              </a:spcAft>
              <a:tabLst>
                <a:tab pos="2733675" algn="l"/>
              </a:tabLst>
              <a:defRPr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defRPr>
            </a:lvl1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2:00 - 2:15 	Enhancing Geoscientific Computational Skills with Project Pythia: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A Pathway to Open Science. (Sharma)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50" dirty="0"/>
              <a:t> 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2:15 - 2:30 	</a:t>
            </a: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Using PySP2 to process Single Particle Soot Photometer	(SP2) Data (Jackson)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1D1C1D"/>
                </a:solidFill>
              </a:rPr>
              <a:t> 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2:30 - 2:45 	Earth Model Column Collaboratory EMC^2 (Jackson)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1D1C1D"/>
                </a:solidFill>
              </a:rPr>
              <a:t> 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2:45 - 3:00 	ARM And The U-IFLs, How CROCUS Can Inform ARM</a:t>
            </a:r>
            <a:b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	Open Instrument Science (Collis)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1D1C1D"/>
                </a:solidFill>
              </a:rPr>
              <a:t> 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3:00 - 3:15 	ARM </a:t>
            </a:r>
            <a:r>
              <a:rPr lang="en-US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Climatologies</a:t>
            </a: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: An Experiment in Open Paper Development (Theisen)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1D1C1D"/>
                </a:solidFill>
              </a:rPr>
              <a:t> 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3:15 - 3:30 	ARM data-oriented metrics and diagnostics package for GCMs (ARM-</a:t>
            </a:r>
            <a:r>
              <a:rPr lang="en-US" sz="1800" b="0" i="0" u="none" strike="noStrike" dirty="0" err="1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Diags</a:t>
            </a: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) (Tao)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1D1C1D"/>
                </a:solidFill>
              </a:rPr>
              <a:t> 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3:30 - 3:45 	Python library for color-vision deficient colormaps (Sherman)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srgbClr val="1D1C1D"/>
                </a:solidFill>
                <a:effectLst/>
              </a:rPr>
              <a:t> 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1D1C1D"/>
                </a:solidFill>
                <a:effectLst/>
                <a:latin typeface="Arial" panose="020B0604020202020204" pitchFamily="34" charset="0"/>
              </a:rPr>
              <a:t>3:45 - 4:00 	Open computing at the edge with SAGE (Raut)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854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19CB4-258A-E90C-D3F9-46C3F538C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ARM GitHub Organizations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6AD616-8A07-66A4-008E-0F847ED27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FD2CA6-DF9E-4ADA-AD4B-4F92F9D15C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E66145-923B-1F6F-71D6-4BA8DD9C34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B3A075-44F8-9FD0-BB51-F014D39D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ARM-DOE: </a:t>
            </a:r>
            <a:r>
              <a:rPr lang="en-US" dirty="0">
                <a:hlinkClick r:id="rId2"/>
              </a:rPr>
              <a:t>https://github.com/ARM-DOE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2D9481-6934-9C79-48CF-C82173E86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Host ARM-supported open-source software and community code</a:t>
            </a:r>
          </a:p>
          <a:p>
            <a:r>
              <a:rPr lang="en-US" dirty="0"/>
              <a:t>Repositories Include:</a:t>
            </a:r>
          </a:p>
          <a:p>
            <a:pPr lvl="1"/>
            <a:r>
              <a:rPr lang="en-US" dirty="0"/>
              <a:t>Python-ARM Radar Toolkit (</a:t>
            </a:r>
            <a:r>
              <a:rPr lang="en-US" dirty="0" err="1"/>
              <a:t>Py</a:t>
            </a:r>
            <a:r>
              <a:rPr lang="en-US" dirty="0"/>
              <a:t>-ART)</a:t>
            </a:r>
          </a:p>
          <a:p>
            <a:pPr lvl="1"/>
            <a:r>
              <a:rPr lang="en-US" dirty="0"/>
              <a:t>Atmospheric data Community Toolkit (ACT)</a:t>
            </a:r>
          </a:p>
          <a:p>
            <a:pPr lvl="1"/>
            <a:r>
              <a:rPr lang="en-US" dirty="0"/>
              <a:t>PySP2</a:t>
            </a:r>
          </a:p>
          <a:p>
            <a:pPr lvl="1"/>
            <a:r>
              <a:rPr lang="en-US" dirty="0"/>
              <a:t>ADI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18004D-9449-B016-6AE3-0A2EFBA2A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678" y="3833757"/>
            <a:ext cx="6978643" cy="28230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0158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F267-901C-5C38-923F-28E8874D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ARM-Development: </a:t>
            </a:r>
            <a:r>
              <a:rPr lang="en-US" dirty="0">
                <a:hlinkClick r:id="rId2"/>
              </a:rPr>
              <a:t>https://github.com/ARM-development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1E4D-0E80-FDE6-3BF1-A9943D47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Hosts development projects from ARM infrastructure</a:t>
            </a:r>
          </a:p>
          <a:p>
            <a:r>
              <a:rPr lang="en-US" dirty="0"/>
              <a:t>Repositories include:</a:t>
            </a:r>
          </a:p>
          <a:p>
            <a:pPr lvl="1"/>
            <a:r>
              <a:rPr lang="en-US" dirty="0"/>
              <a:t>ARM-Notebooks</a:t>
            </a:r>
          </a:p>
          <a:p>
            <a:pPr lvl="1"/>
            <a:r>
              <a:rPr lang="en-US" dirty="0"/>
              <a:t>comble-</a:t>
            </a:r>
            <a:r>
              <a:rPr lang="en-US" dirty="0" err="1"/>
              <a:t>mip</a:t>
            </a:r>
            <a:endParaRPr lang="en-US" dirty="0"/>
          </a:p>
          <a:p>
            <a:pPr lvl="1"/>
            <a:r>
              <a:rPr lang="en-US" dirty="0" err="1"/>
              <a:t>RadTraQ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325C1-5085-5321-EFBD-510BF877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55" y="2976395"/>
            <a:ext cx="7772400" cy="372615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77014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0D45-D350-4211-A7A7-0B9916D2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ARM-Synergy: </a:t>
            </a:r>
            <a:r>
              <a:rPr lang="en-US" dirty="0">
                <a:hlinkClick r:id="rId2"/>
              </a:rPr>
              <a:t>https://github.com/ARM-Synergy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A9B12-24E8-3774-1920-E77E86C1B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Host ARM/ASR PI open-source software and community code</a:t>
            </a:r>
          </a:p>
          <a:p>
            <a:r>
              <a:rPr lang="en-US" dirty="0"/>
              <a:t>Repositories include: </a:t>
            </a:r>
          </a:p>
          <a:p>
            <a:pPr lvl="1"/>
            <a:r>
              <a:rPr lang="en-US" dirty="0" err="1"/>
              <a:t>simpleSOM_boxmodel</a:t>
            </a:r>
            <a:endParaRPr lang="en-US" dirty="0"/>
          </a:p>
          <a:p>
            <a:pPr lvl="1"/>
            <a:r>
              <a:rPr lang="en-US" dirty="0"/>
              <a:t>tracer-plotting</a:t>
            </a:r>
          </a:p>
          <a:p>
            <a:r>
              <a:rPr lang="en-US" dirty="0"/>
              <a:t>How to request a repository:</a:t>
            </a:r>
          </a:p>
          <a:p>
            <a:pPr lvl="1"/>
            <a:r>
              <a:rPr lang="en-US" dirty="0"/>
              <a:t>Use the “ASK US” link in the footer on any ARM webpage!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4C5D2-5197-2BBB-8005-310BDCE16C65}"/>
              </a:ext>
            </a:extLst>
          </p:cNvPr>
          <p:cNvGrpSpPr/>
          <p:nvPr/>
        </p:nvGrpSpPr>
        <p:grpSpPr>
          <a:xfrm>
            <a:off x="2209800" y="3735784"/>
            <a:ext cx="7772400" cy="2044978"/>
            <a:chOff x="2209800" y="3735784"/>
            <a:chExt cx="7772400" cy="20449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6924B7-528F-C08D-79CD-BC5BB694A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735784"/>
              <a:ext cx="7772400" cy="20449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18A2C5-5CB3-45BF-7BB6-D66D708253FA}"/>
                </a:ext>
              </a:extLst>
            </p:cNvPr>
            <p:cNvCxnSpPr/>
            <p:nvPr/>
          </p:nvCxnSpPr>
          <p:spPr>
            <a:xfrm>
              <a:off x="5561556" y="4546948"/>
              <a:ext cx="534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40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5823-A640-CF15-C04D-F3A4CBE6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2876-2AF3-0259-463F-66104DE7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9" y="1600199"/>
            <a:ext cx="5721771" cy="4572000"/>
          </a:xfrm>
        </p:spPr>
        <p:txBody>
          <a:bodyPr/>
          <a:lstStyle/>
          <a:p>
            <a:r>
              <a:rPr lang="en-US" dirty="0"/>
              <a:t>ARM Staff Provides</a:t>
            </a:r>
          </a:p>
          <a:p>
            <a:pPr lvl="1"/>
            <a:r>
              <a:rPr lang="en-US" dirty="0"/>
              <a:t>Vulnerability Scanning</a:t>
            </a:r>
          </a:p>
          <a:p>
            <a:pPr lvl="1"/>
            <a:r>
              <a:rPr lang="en-US" dirty="0"/>
              <a:t>Anti-virus scanning</a:t>
            </a:r>
          </a:p>
          <a:p>
            <a:pPr lvl="1"/>
            <a:r>
              <a:rPr lang="en-US" dirty="0"/>
              <a:t>Security team with read capabilities</a:t>
            </a:r>
          </a:p>
          <a:p>
            <a:r>
              <a:rPr lang="en-US" dirty="0"/>
              <a:t>PI Provides</a:t>
            </a:r>
          </a:p>
          <a:p>
            <a:pPr lvl="1"/>
            <a:r>
              <a:rPr lang="en-US" dirty="0"/>
              <a:t>Code!</a:t>
            </a:r>
          </a:p>
          <a:p>
            <a:pPr lvl="1"/>
            <a:r>
              <a:rPr lang="en-US" dirty="0"/>
              <a:t>Descriptive readme files that provide an overview of the code and how it can be used</a:t>
            </a:r>
          </a:p>
          <a:p>
            <a:r>
              <a:rPr lang="en-US" dirty="0"/>
              <a:t>GitHub Provides</a:t>
            </a:r>
          </a:p>
          <a:p>
            <a:pPr lvl="1"/>
            <a:r>
              <a:rPr lang="en-US" dirty="0"/>
              <a:t>A great platform for sharing code!</a:t>
            </a:r>
          </a:p>
          <a:p>
            <a:pPr lvl="1"/>
            <a:r>
              <a:rPr lang="en-US" dirty="0"/>
              <a:t>DOIs through </a:t>
            </a:r>
            <a:r>
              <a:rPr lang="en-US" dirty="0" err="1"/>
              <a:t>Zenodo</a:t>
            </a:r>
            <a:endParaRPr lang="en-US" dirty="0"/>
          </a:p>
          <a:p>
            <a:pPr lvl="1"/>
            <a:r>
              <a:rPr lang="en-US" dirty="0"/>
              <a:t>Actions for unit tests and more!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B8535-B873-BE62-9218-53004921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210" y="1399782"/>
            <a:ext cx="3111500" cy="223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AED96B-C685-5566-E66F-7CC0E570F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136" y="3964916"/>
            <a:ext cx="4559648" cy="775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211BC6-C863-4A7E-9AD6-C52330035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35" y="5070558"/>
            <a:ext cx="5232036" cy="74199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91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M_Triennial">
  <a:themeElements>
    <a:clrScheme name="Custom 4">
      <a:dk1>
        <a:srgbClr val="2B2B2B"/>
      </a:dk1>
      <a:lt1>
        <a:srgbClr val="2B2B2B"/>
      </a:lt1>
      <a:dk2>
        <a:srgbClr val="828282"/>
      </a:dk2>
      <a:lt2>
        <a:srgbClr val="FFFFFF"/>
      </a:lt2>
      <a:accent1>
        <a:srgbClr val="194170"/>
      </a:accent1>
      <a:accent2>
        <a:srgbClr val="8ABEDC"/>
      </a:accent2>
      <a:accent3>
        <a:srgbClr val="828282"/>
      </a:accent3>
      <a:accent4>
        <a:srgbClr val="00BD70"/>
      </a:accent4>
      <a:accent5>
        <a:srgbClr val="BDBBBB"/>
      </a:accent5>
      <a:accent6>
        <a:srgbClr val="F7C446"/>
      </a:accent6>
      <a:hlink>
        <a:srgbClr val="00BD70"/>
      </a:hlink>
      <a:folHlink>
        <a:srgbClr val="005970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RM_Triennial" id="{E72D278F-6694-D245-8352-B40D35DD6D14}" vid="{26855072-7A80-5046-BF44-D9D4C2BC54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ARM_Triennial</Template>
  <TotalTime>1616</TotalTime>
  <Words>508</Words>
  <Application>Microsoft Macintosh PowerPoint</Application>
  <PresentationFormat>Widescreen</PresentationFormat>
  <Paragraphs>65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ARM_Triennial</vt:lpstr>
      <vt:lpstr>Open Science Breakout Sessions</vt:lpstr>
      <vt:lpstr>Session 1: Tuesday 2:00-4:00 pm</vt:lpstr>
      <vt:lpstr>Session 2: Tuesday 4:15-6:15 pm</vt:lpstr>
      <vt:lpstr>Session 3: Wednesday 2:00-4:00 pm </vt:lpstr>
      <vt:lpstr>ARM GitHub Organizations</vt:lpstr>
      <vt:lpstr>ARM-DOE: https://github.com/ARM-DOE </vt:lpstr>
      <vt:lpstr>ARM-Development: https://github.com/ARM-development </vt:lpstr>
      <vt:lpstr>ARM-Synergy: https://github.com/ARM-Synergy </vt:lpstr>
      <vt:lpstr>Requirements</vt:lpstr>
      <vt:lpstr>Survey!</vt:lpstr>
      <vt:lpstr>Survey!</vt:lpstr>
      <vt:lpstr>Survey!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 GitHub Organizations</dc:title>
  <dc:creator>Theisen, Adam K</dc:creator>
  <cp:lastModifiedBy>Theisen, Adam K</cp:lastModifiedBy>
  <cp:revision>12</cp:revision>
  <dcterms:created xsi:type="dcterms:W3CDTF">2022-05-10T15:50:11Z</dcterms:created>
  <dcterms:modified xsi:type="dcterms:W3CDTF">2023-08-02T19:55:18Z</dcterms:modified>
</cp:coreProperties>
</file>