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54c36df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54c36df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d065740f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d065740f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bd38aad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bd38aad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bd38aad6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bd38aad6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cc76716f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32cc76716f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54c36df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54c36df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CAPE-k Student Workshop Potential Projects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Pitches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689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Aerosol influence on snowpack and local hydrologic processes during SAIL </a:t>
            </a:r>
            <a:endParaRPr/>
          </a:p>
        </p:txBody>
      </p:sp>
      <p:sp>
        <p:nvSpPr>
          <p:cNvPr id="61" name="Google Shape;61;p14"/>
          <p:cNvSpPr txBox="1"/>
          <p:nvPr>
            <p:ph idx="1" type="body"/>
          </p:nvPr>
        </p:nvSpPr>
        <p:spPr>
          <a:xfrm>
            <a:off x="311700" y="1304875"/>
            <a:ext cx="8520600" cy="3905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Science question(s): </a:t>
            </a:r>
            <a:endParaRPr b="1"/>
          </a:p>
          <a:p>
            <a:pPr indent="-317500" lvl="1" marL="914400" rtl="0" algn="l">
              <a:spcBef>
                <a:spcPts val="0"/>
              </a:spcBef>
              <a:spcAft>
                <a:spcPts val="0"/>
              </a:spcAft>
              <a:buSzPts val="1400"/>
              <a:buChar char="○"/>
            </a:pPr>
            <a:r>
              <a:rPr b="1" lang="en"/>
              <a:t>Where do peak dust and black carbon (BC) events occur?</a:t>
            </a:r>
            <a:endParaRPr b="1"/>
          </a:p>
          <a:p>
            <a:pPr indent="-317500" lvl="1" marL="914400" rtl="0" algn="l">
              <a:spcBef>
                <a:spcPts val="0"/>
              </a:spcBef>
              <a:spcAft>
                <a:spcPts val="0"/>
              </a:spcAft>
              <a:buSzPts val="1400"/>
              <a:buChar char="○"/>
            </a:pPr>
            <a:r>
              <a:rPr b="1" lang="en"/>
              <a:t>How do these peaks correlate with changes surface albedo/surface sw radiation?</a:t>
            </a:r>
            <a:endParaRPr b="1"/>
          </a:p>
          <a:p>
            <a:pPr indent="-317500" lvl="1" marL="914400" rtl="0" algn="l">
              <a:spcBef>
                <a:spcPts val="0"/>
              </a:spcBef>
              <a:spcAft>
                <a:spcPts val="0"/>
              </a:spcAft>
              <a:buSzPts val="1400"/>
              <a:buChar char="○"/>
            </a:pPr>
            <a:r>
              <a:rPr b="1" lang="en"/>
              <a:t>Observe changes in snowpack surrounding these events </a:t>
            </a:r>
            <a:endParaRPr b="1"/>
          </a:p>
          <a:p>
            <a:pPr indent="-342900" lvl="0" marL="457200" rtl="0" algn="l">
              <a:spcBef>
                <a:spcPts val="0"/>
              </a:spcBef>
              <a:spcAft>
                <a:spcPts val="0"/>
              </a:spcAft>
              <a:buSzPts val="1800"/>
              <a:buChar char="●"/>
            </a:pPr>
            <a:r>
              <a:rPr b="1" lang="en"/>
              <a:t>Project Scope (what does success look like)?</a:t>
            </a:r>
            <a:endParaRPr b="1"/>
          </a:p>
          <a:p>
            <a:pPr indent="-317500" lvl="1" marL="914400" rtl="0" algn="l">
              <a:spcBef>
                <a:spcPts val="0"/>
              </a:spcBef>
              <a:spcAft>
                <a:spcPts val="0"/>
              </a:spcAft>
              <a:buSzPts val="1400"/>
              <a:buChar char="○"/>
            </a:pPr>
            <a:r>
              <a:rPr b="1" lang="en"/>
              <a:t>Observe BC spikes in data - SP2 (measurement)</a:t>
            </a:r>
            <a:endParaRPr b="1"/>
          </a:p>
          <a:p>
            <a:pPr indent="-317500" lvl="1" marL="914400" rtl="0" algn="l">
              <a:spcBef>
                <a:spcPts val="0"/>
              </a:spcBef>
              <a:spcAft>
                <a:spcPts val="0"/>
              </a:spcAft>
              <a:buSzPts val="1400"/>
              <a:buChar char="○"/>
            </a:pPr>
            <a:r>
              <a:rPr b="1" lang="en"/>
              <a:t>Corresponding change in surface albedo/surface sw radiation (wrf simulation)</a:t>
            </a:r>
            <a:endParaRPr b="1"/>
          </a:p>
          <a:p>
            <a:pPr indent="-317500" lvl="1" marL="914400" rtl="0" algn="l">
              <a:spcBef>
                <a:spcPts val="0"/>
              </a:spcBef>
              <a:spcAft>
                <a:spcPts val="0"/>
              </a:spcAft>
              <a:buSzPts val="1400"/>
              <a:buChar char="○"/>
            </a:pPr>
            <a:r>
              <a:rPr b="1" lang="en"/>
              <a:t>Snowpack depth/snow water equivalent data (measurement)</a:t>
            </a:r>
            <a:endParaRPr b="1"/>
          </a:p>
          <a:p>
            <a:pPr indent="-317500" lvl="1" marL="914400" rtl="0" algn="l">
              <a:spcBef>
                <a:spcPts val="0"/>
              </a:spcBef>
              <a:spcAft>
                <a:spcPts val="0"/>
              </a:spcAft>
              <a:buSzPts val="1400"/>
              <a:buChar char="○"/>
            </a:pPr>
            <a:r>
              <a:rPr b="1" lang="en"/>
              <a:t>WRF simulations of high dust/BC events to observe if changes in snowpack are captured</a:t>
            </a:r>
            <a:endParaRPr b="1"/>
          </a:p>
          <a:p>
            <a:pPr indent="-342900" lvl="0" marL="457200" rtl="0" algn="l">
              <a:spcBef>
                <a:spcPts val="0"/>
              </a:spcBef>
              <a:spcAft>
                <a:spcPts val="0"/>
              </a:spcAft>
              <a:buSzPts val="1800"/>
              <a:buChar char="●"/>
            </a:pPr>
            <a:r>
              <a:rPr b="1" lang="en"/>
              <a:t>Datasets: Aerosol concentration, albedo/sw radiation measure, WRF simulations, snowpack depth, HYSPLIT model </a:t>
            </a:r>
            <a:endParaRPr b="1"/>
          </a:p>
          <a:p>
            <a:pPr indent="-342900" lvl="0" marL="457200" rtl="0" algn="l">
              <a:spcBef>
                <a:spcPts val="0"/>
              </a:spcBef>
              <a:spcAft>
                <a:spcPts val="0"/>
              </a:spcAft>
              <a:buSzPts val="1800"/>
              <a:buChar char="●"/>
            </a:pPr>
            <a:r>
              <a:rPr b="1" lang="en"/>
              <a:t>Team Members: Yan Xie, Zhenli Lai (Joy), Maiqi Zhang, Jessica Gasparik, Hayden Webb, Ryan Poland, Adrian Cortes</a:t>
            </a:r>
            <a:endParaRPr b="1"/>
          </a:p>
          <a:p>
            <a:pPr indent="-342900" lvl="0" marL="457200" rtl="0" algn="l">
              <a:spcBef>
                <a:spcPts val="0"/>
              </a:spcBef>
              <a:spcAft>
                <a:spcPts val="0"/>
              </a:spcAft>
              <a:buSzPts val="1800"/>
              <a:buChar char="●"/>
            </a:pPr>
            <a:r>
              <a:rPr b="1" lang="en"/>
              <a:t>Github Repository Link (TBD):</a:t>
            </a:r>
            <a:endParaRPr b="1"/>
          </a:p>
        </p:txBody>
      </p:sp>
      <p:pic>
        <p:nvPicPr>
          <p:cNvPr id="62" name="Google Shape;62;p14"/>
          <p:cNvPicPr preferRelativeResize="0"/>
          <p:nvPr/>
        </p:nvPicPr>
        <p:blipFill>
          <a:blip r:embed="rId3">
            <a:alphaModFix/>
          </a:blip>
          <a:stretch>
            <a:fillRect/>
          </a:stretch>
        </p:blipFill>
        <p:spPr>
          <a:xfrm>
            <a:off x="6778725" y="205613"/>
            <a:ext cx="1905000" cy="1228725"/>
          </a:xfrm>
          <a:prstGeom prst="rect">
            <a:avLst/>
          </a:prstGeom>
          <a:noFill/>
          <a:ln>
            <a:noFill/>
          </a:ln>
        </p:spPr>
      </p:pic>
      <p:pic>
        <p:nvPicPr>
          <p:cNvPr id="63" name="Google Shape;63;p14"/>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Aerosol Source Connection to Air Mass History and Hygroscopicity During CAPE-k</a:t>
            </a:r>
            <a:endParaRPr sz="3000"/>
          </a:p>
        </p:txBody>
      </p:sp>
      <p:sp>
        <p:nvSpPr>
          <p:cNvPr id="69" name="Google Shape;69;p15"/>
          <p:cNvSpPr txBox="1"/>
          <p:nvPr>
            <p:ph idx="1" type="body"/>
          </p:nvPr>
        </p:nvSpPr>
        <p:spPr>
          <a:xfrm>
            <a:off x="311700" y="1530900"/>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lnSpc>
                <a:spcPct val="90000"/>
              </a:lnSpc>
              <a:spcBef>
                <a:spcPts val="1000"/>
              </a:spcBef>
              <a:spcAft>
                <a:spcPts val="0"/>
              </a:spcAft>
              <a:buClr>
                <a:schemeClr val="dk1"/>
              </a:buClr>
              <a:buSzPct val="61111"/>
              <a:buFont typeface="Arial"/>
              <a:buNone/>
            </a:pPr>
            <a:r>
              <a:rPr lang="en">
                <a:solidFill>
                  <a:schemeClr val="dk1"/>
                </a:solidFill>
              </a:rPr>
              <a:t>•</a:t>
            </a:r>
            <a:r>
              <a:rPr b="1" lang="en"/>
              <a:t>Motivation</a:t>
            </a:r>
            <a:endParaRPr b="1"/>
          </a:p>
          <a:p>
            <a:pPr indent="0" lvl="0" marL="12700" rtl="0" algn="l">
              <a:lnSpc>
                <a:spcPct val="90000"/>
              </a:lnSpc>
              <a:spcBef>
                <a:spcPts val="500"/>
              </a:spcBef>
              <a:spcAft>
                <a:spcPts val="0"/>
              </a:spcAft>
              <a:buClr>
                <a:schemeClr val="dk1"/>
              </a:buClr>
              <a:buSzPct val="78571"/>
              <a:buFont typeface="Arial"/>
              <a:buNone/>
            </a:pPr>
            <a:r>
              <a:rPr lang="en" sz="1400">
                <a:solidFill>
                  <a:schemeClr val="dk1"/>
                </a:solidFill>
              </a:rPr>
              <a:t>•</a:t>
            </a:r>
            <a:r>
              <a:rPr lang="en" sz="1400"/>
              <a:t>Understand how various aerosol sources impact aerosol-cloud interactions during CAPE-k</a:t>
            </a:r>
            <a:endParaRPr sz="1400"/>
          </a:p>
          <a:p>
            <a:pPr indent="0" lvl="0" marL="0" rtl="0" algn="l">
              <a:lnSpc>
                <a:spcPct val="90000"/>
              </a:lnSpc>
              <a:spcBef>
                <a:spcPts val="1000"/>
              </a:spcBef>
              <a:spcAft>
                <a:spcPts val="0"/>
              </a:spcAft>
              <a:buClr>
                <a:schemeClr val="dk1"/>
              </a:buClr>
              <a:buSzPct val="61111"/>
              <a:buFont typeface="Arial"/>
              <a:buNone/>
            </a:pPr>
            <a:r>
              <a:rPr lang="en">
                <a:solidFill>
                  <a:schemeClr val="dk1"/>
                </a:solidFill>
              </a:rPr>
              <a:t>•</a:t>
            </a:r>
            <a:r>
              <a:rPr b="1" lang="en"/>
              <a:t>Science question(s): </a:t>
            </a:r>
            <a:endParaRPr b="1"/>
          </a:p>
          <a:p>
            <a:pPr indent="0" lvl="0" marL="12700" rtl="0" algn="l">
              <a:lnSpc>
                <a:spcPct val="90000"/>
              </a:lnSpc>
              <a:spcBef>
                <a:spcPts val="500"/>
              </a:spcBef>
              <a:spcAft>
                <a:spcPts val="0"/>
              </a:spcAft>
              <a:buClr>
                <a:schemeClr val="dk1"/>
              </a:buClr>
              <a:buSzPct val="78571"/>
              <a:buFont typeface="Arial"/>
              <a:buNone/>
            </a:pPr>
            <a:r>
              <a:rPr lang="en" sz="1400">
                <a:solidFill>
                  <a:schemeClr val="dk1"/>
                </a:solidFill>
              </a:rPr>
              <a:t>•</a:t>
            </a:r>
            <a:r>
              <a:rPr lang="en" sz="1400"/>
              <a:t>How do aerosol size distributions and chemical composition change with air mass source (wind direction)?</a:t>
            </a:r>
            <a:endParaRPr sz="1400"/>
          </a:p>
          <a:p>
            <a:pPr indent="0" lvl="0" marL="12700" rtl="0" algn="l">
              <a:lnSpc>
                <a:spcPct val="90000"/>
              </a:lnSpc>
              <a:spcBef>
                <a:spcPts val="500"/>
              </a:spcBef>
              <a:spcAft>
                <a:spcPts val="0"/>
              </a:spcAft>
              <a:buClr>
                <a:schemeClr val="dk1"/>
              </a:buClr>
              <a:buSzPct val="78571"/>
              <a:buFont typeface="Arial"/>
              <a:buNone/>
            </a:pPr>
            <a:r>
              <a:rPr lang="en" sz="1400">
                <a:solidFill>
                  <a:schemeClr val="dk1"/>
                </a:solidFill>
              </a:rPr>
              <a:t>•</a:t>
            </a:r>
            <a:r>
              <a:rPr lang="en" sz="1400"/>
              <a:t>How does aerosol hygroscopicity relate to aerosol size distributions and chemical composition?</a:t>
            </a:r>
            <a:endParaRPr sz="1400"/>
          </a:p>
          <a:p>
            <a:pPr indent="0" lvl="0" marL="0" rtl="0" algn="l">
              <a:lnSpc>
                <a:spcPct val="90000"/>
              </a:lnSpc>
              <a:spcBef>
                <a:spcPts val="1000"/>
              </a:spcBef>
              <a:spcAft>
                <a:spcPts val="0"/>
              </a:spcAft>
              <a:buClr>
                <a:schemeClr val="dk1"/>
              </a:buClr>
              <a:buSzPct val="61111"/>
              <a:buFont typeface="Arial"/>
              <a:buNone/>
            </a:pPr>
            <a:r>
              <a:rPr lang="en">
                <a:solidFill>
                  <a:schemeClr val="dk1"/>
                </a:solidFill>
              </a:rPr>
              <a:t>•</a:t>
            </a:r>
            <a:r>
              <a:rPr b="1" lang="en"/>
              <a:t>Project Scope (what does success look like)?</a:t>
            </a:r>
            <a:endParaRPr b="1"/>
          </a:p>
          <a:p>
            <a:pPr indent="0" lvl="0" marL="12700" rtl="0" algn="l">
              <a:lnSpc>
                <a:spcPct val="90000"/>
              </a:lnSpc>
              <a:spcBef>
                <a:spcPts val="500"/>
              </a:spcBef>
              <a:spcAft>
                <a:spcPts val="0"/>
              </a:spcAft>
              <a:buNone/>
            </a:pPr>
            <a:r>
              <a:rPr lang="en" sz="1400">
                <a:solidFill>
                  <a:schemeClr val="dk1"/>
                </a:solidFill>
              </a:rPr>
              <a:t>•</a:t>
            </a:r>
            <a:r>
              <a:rPr lang="en" sz="1400"/>
              <a:t>Time series of aerosol size distributions (SMPS, UHSAS, APS)</a:t>
            </a:r>
            <a:endParaRPr sz="1400"/>
          </a:p>
          <a:p>
            <a:pPr indent="-277495" lvl="0" marL="457200" rtl="0" algn="l">
              <a:lnSpc>
                <a:spcPct val="90000"/>
              </a:lnSpc>
              <a:spcBef>
                <a:spcPts val="500"/>
              </a:spcBef>
              <a:spcAft>
                <a:spcPts val="0"/>
              </a:spcAft>
              <a:buSzPct val="100000"/>
              <a:buChar char="●"/>
            </a:pPr>
            <a:r>
              <a:rPr lang="en" sz="1400"/>
              <a:t>Andi interested in the APS time series</a:t>
            </a:r>
            <a:endParaRPr sz="1400"/>
          </a:p>
          <a:p>
            <a:pPr indent="-277495" lvl="0" marL="457200" rtl="0" algn="l">
              <a:lnSpc>
                <a:spcPct val="90000"/>
              </a:lnSpc>
              <a:spcBef>
                <a:spcPts val="0"/>
              </a:spcBef>
              <a:spcAft>
                <a:spcPts val="0"/>
              </a:spcAft>
              <a:buSzPct val="100000"/>
              <a:buChar char="●"/>
            </a:pPr>
            <a:r>
              <a:rPr lang="en" sz="1400"/>
              <a:t>Kayleigh/Tiantian CCN time series</a:t>
            </a:r>
            <a:endParaRPr sz="1400"/>
          </a:p>
          <a:p>
            <a:pPr indent="-277495" lvl="0" marL="457200" rtl="0" algn="l">
              <a:lnSpc>
                <a:spcPct val="90000"/>
              </a:lnSpc>
              <a:spcBef>
                <a:spcPts val="0"/>
              </a:spcBef>
              <a:spcAft>
                <a:spcPts val="0"/>
              </a:spcAft>
              <a:buSzPct val="100000"/>
              <a:buChar char="●"/>
            </a:pPr>
            <a:r>
              <a:rPr lang="en" sz="1400"/>
              <a:t>Sam perhaps predictions of CCN/CN from wind speed data?</a:t>
            </a:r>
            <a:endParaRPr sz="1400"/>
          </a:p>
          <a:p>
            <a:pPr indent="-277495" lvl="0" marL="457200" rtl="0" algn="l">
              <a:lnSpc>
                <a:spcPct val="90000"/>
              </a:lnSpc>
              <a:spcBef>
                <a:spcPts val="0"/>
              </a:spcBef>
              <a:spcAft>
                <a:spcPts val="0"/>
              </a:spcAft>
              <a:buSzPct val="100000"/>
              <a:buChar char="●"/>
            </a:pPr>
            <a:r>
              <a:rPr lang="en" sz="1400"/>
              <a:t>Bakhat</a:t>
            </a:r>
            <a:endParaRPr sz="1400"/>
          </a:p>
          <a:p>
            <a:pPr indent="0" lvl="0" marL="12700" rtl="0" algn="l">
              <a:lnSpc>
                <a:spcPct val="90000"/>
              </a:lnSpc>
              <a:spcBef>
                <a:spcPts val="500"/>
              </a:spcBef>
              <a:spcAft>
                <a:spcPts val="0"/>
              </a:spcAft>
              <a:buClr>
                <a:schemeClr val="dk1"/>
              </a:buClr>
              <a:buSzPct val="78571"/>
              <a:buFont typeface="Arial"/>
              <a:buNone/>
            </a:pPr>
            <a:r>
              <a:rPr lang="en" sz="1400">
                <a:solidFill>
                  <a:schemeClr val="dk1"/>
                </a:solidFill>
              </a:rPr>
              <a:t>•</a:t>
            </a:r>
            <a:r>
              <a:rPr lang="en" sz="1400"/>
              <a:t>Wind rose plots of total CN and distinct aerosol size ranges (e.g., accumulation mode)</a:t>
            </a:r>
            <a:endParaRPr sz="1400"/>
          </a:p>
          <a:p>
            <a:pPr indent="0" lvl="0" marL="12700" rtl="0" algn="l">
              <a:lnSpc>
                <a:spcPct val="90000"/>
              </a:lnSpc>
              <a:spcBef>
                <a:spcPts val="500"/>
              </a:spcBef>
              <a:spcAft>
                <a:spcPts val="0"/>
              </a:spcAft>
              <a:buClr>
                <a:schemeClr val="dk1"/>
              </a:buClr>
              <a:buSzPct val="78571"/>
              <a:buFont typeface="Arial"/>
              <a:buNone/>
            </a:pPr>
            <a:r>
              <a:rPr lang="en" sz="1400">
                <a:solidFill>
                  <a:schemeClr val="dk1"/>
                </a:solidFill>
              </a:rPr>
              <a:t>•</a:t>
            </a:r>
            <a:r>
              <a:rPr lang="en" sz="1400"/>
              <a:t>Time series of CCN/CN</a:t>
            </a:r>
            <a:endParaRPr sz="1400"/>
          </a:p>
          <a:p>
            <a:pPr indent="0" lvl="0" marL="12700" rtl="0" algn="l">
              <a:lnSpc>
                <a:spcPct val="90000"/>
              </a:lnSpc>
              <a:spcBef>
                <a:spcPts val="500"/>
              </a:spcBef>
              <a:spcAft>
                <a:spcPts val="0"/>
              </a:spcAft>
              <a:buClr>
                <a:schemeClr val="dk1"/>
              </a:buClr>
              <a:buSzPct val="78571"/>
              <a:buFont typeface="Arial"/>
              <a:buNone/>
            </a:pPr>
            <a:r>
              <a:rPr lang="en" sz="1400">
                <a:solidFill>
                  <a:schemeClr val="dk1"/>
                </a:solidFill>
              </a:rPr>
              <a:t>•</a:t>
            </a:r>
            <a:r>
              <a:rPr lang="en" sz="1400"/>
              <a:t>Wind rose plots of CCN/CN</a:t>
            </a:r>
            <a:endParaRPr sz="1400"/>
          </a:p>
          <a:p>
            <a:pPr indent="0" lvl="0" marL="12700" rtl="0" algn="l">
              <a:lnSpc>
                <a:spcPct val="90000"/>
              </a:lnSpc>
              <a:spcBef>
                <a:spcPts val="500"/>
              </a:spcBef>
              <a:spcAft>
                <a:spcPts val="0"/>
              </a:spcAft>
              <a:buClr>
                <a:schemeClr val="dk1"/>
              </a:buClr>
              <a:buSzPct val="78571"/>
              <a:buFont typeface="Arial"/>
              <a:buNone/>
            </a:pPr>
            <a:r>
              <a:rPr lang="en" sz="1400">
                <a:solidFill>
                  <a:schemeClr val="dk1"/>
                </a:solidFill>
              </a:rPr>
              <a:t>•</a:t>
            </a:r>
            <a:r>
              <a:rPr lang="en" sz="1400"/>
              <a:t>Time series and wind rose plots of sulfate, nitrate, ammonium, organic carbon (ACSM), and soot (SP2)</a:t>
            </a:r>
            <a:endParaRPr sz="1400"/>
          </a:p>
          <a:p>
            <a:pPr indent="0" lvl="0" marL="0" rtl="0" algn="l">
              <a:lnSpc>
                <a:spcPct val="90000"/>
              </a:lnSpc>
              <a:spcBef>
                <a:spcPts val="1000"/>
              </a:spcBef>
              <a:spcAft>
                <a:spcPts val="0"/>
              </a:spcAft>
              <a:buClr>
                <a:schemeClr val="dk1"/>
              </a:buClr>
              <a:buSzPct val="61111"/>
              <a:buFont typeface="Arial"/>
              <a:buNone/>
            </a:pPr>
            <a:r>
              <a:rPr lang="en">
                <a:solidFill>
                  <a:schemeClr val="dk1"/>
                </a:solidFill>
              </a:rPr>
              <a:t>•</a:t>
            </a:r>
            <a:r>
              <a:rPr b="1" lang="en"/>
              <a:t>Datasets: CCN, CPC (two size cuts), SMPS, APS, UHSAS, ACSM, SP2</a:t>
            </a:r>
            <a:endParaRPr b="1"/>
          </a:p>
          <a:p>
            <a:pPr indent="0" lvl="0" marL="0" rtl="0" algn="l">
              <a:lnSpc>
                <a:spcPct val="90000"/>
              </a:lnSpc>
              <a:spcBef>
                <a:spcPts val="1000"/>
              </a:spcBef>
              <a:spcAft>
                <a:spcPts val="0"/>
              </a:spcAft>
              <a:buClr>
                <a:schemeClr val="dk1"/>
              </a:buClr>
              <a:buSzPct val="61111"/>
              <a:buFont typeface="Arial"/>
              <a:buNone/>
            </a:pPr>
            <a:r>
              <a:rPr lang="en">
                <a:solidFill>
                  <a:schemeClr val="dk1"/>
                </a:solidFill>
              </a:rPr>
              <a:t>•</a:t>
            </a:r>
            <a:r>
              <a:rPr b="1" lang="en"/>
              <a:t>Team Members: Andy Ault, Kerri Pratt, Steve Siem, Kayleigh Reilly, Tiantian Zhu, Andi, Bakhat Rawat, Andreas Schmiit, Sam Lee</a:t>
            </a:r>
            <a:endParaRPr b="1"/>
          </a:p>
          <a:p>
            <a:pPr indent="0" lvl="0" marL="0" rtl="0" algn="l">
              <a:lnSpc>
                <a:spcPct val="90000"/>
              </a:lnSpc>
              <a:spcBef>
                <a:spcPts val="1200"/>
              </a:spcBef>
              <a:spcAft>
                <a:spcPts val="0"/>
              </a:spcAft>
              <a:buClr>
                <a:schemeClr val="dk1"/>
              </a:buClr>
              <a:buSzPct val="61111"/>
              <a:buFont typeface="Arial"/>
              <a:buNone/>
            </a:pPr>
            <a:r>
              <a:rPr lang="en">
                <a:solidFill>
                  <a:schemeClr val="dk1"/>
                </a:solidFill>
              </a:rPr>
              <a:t>•</a:t>
            </a:r>
            <a:r>
              <a:rPr b="1" lang="en"/>
              <a:t>GitHub Repository Link (TBD):</a:t>
            </a:r>
            <a:endParaRPr b="1"/>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Quantifying the seasonal relationship between wind </a:t>
            </a:r>
            <a:r>
              <a:rPr lang="en"/>
              <a:t>speed</a:t>
            </a:r>
            <a:r>
              <a:rPr lang="en"/>
              <a:t> and sea spray during baseline conditions</a:t>
            </a:r>
            <a:endParaRPr/>
          </a:p>
        </p:txBody>
      </p:sp>
      <p:sp>
        <p:nvSpPr>
          <p:cNvPr id="75" name="Google Shape;75;p16"/>
          <p:cNvSpPr txBox="1"/>
          <p:nvPr>
            <p:ph idx="1" type="body"/>
          </p:nvPr>
        </p:nvSpPr>
        <p:spPr>
          <a:xfrm>
            <a:off x="311700" y="1458775"/>
            <a:ext cx="8520600" cy="3110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Science question(s): How much does the wind speed contribute to the seasonal variation in sea spray observed at CGO?</a:t>
            </a:r>
            <a:endParaRPr b="1"/>
          </a:p>
          <a:p>
            <a:pPr indent="-342900" lvl="0" marL="457200" rtl="0" algn="l">
              <a:spcBef>
                <a:spcPts val="0"/>
              </a:spcBef>
              <a:spcAft>
                <a:spcPts val="0"/>
              </a:spcAft>
              <a:buSzPts val="1800"/>
              <a:buChar char="●"/>
            </a:pPr>
            <a:r>
              <a:rPr b="1" lang="en"/>
              <a:t>Project Scope: Examine the co-variability of wind speed and aerosol concentration across a range of temporal scales.  Establish the season cycles in wind speed and heading during baseline conditions.  Similarly establish the seasonal cycle in baseline CCN, breaking this down further to focus on sea spray and high wind speed periods. </a:t>
            </a:r>
            <a:endParaRPr b="1"/>
          </a:p>
          <a:p>
            <a:pPr indent="-342900" lvl="0" marL="457200" rtl="0" algn="l">
              <a:spcBef>
                <a:spcPts val="0"/>
              </a:spcBef>
              <a:spcAft>
                <a:spcPts val="0"/>
              </a:spcAft>
              <a:buSzPts val="1800"/>
              <a:buChar char="●"/>
            </a:pPr>
            <a:r>
              <a:rPr b="1" lang="en"/>
              <a:t>Datasets: MET, CCN, sulfates, sea spray</a:t>
            </a:r>
            <a:endParaRPr b="1"/>
          </a:p>
          <a:p>
            <a:pPr indent="-342900" lvl="0" marL="457200" rtl="0" algn="l">
              <a:spcBef>
                <a:spcPts val="0"/>
              </a:spcBef>
              <a:spcAft>
                <a:spcPts val="0"/>
              </a:spcAft>
              <a:buSzPts val="1800"/>
              <a:buChar char="●"/>
            </a:pPr>
            <a:r>
              <a:rPr b="1" lang="en"/>
              <a:t>Team Members (Steve Siems + TBD):</a:t>
            </a:r>
            <a:endParaRPr b="1"/>
          </a:p>
          <a:p>
            <a:pPr indent="-342900" lvl="0" marL="457200" rtl="0" algn="l">
              <a:spcBef>
                <a:spcPts val="0"/>
              </a:spcBef>
              <a:spcAft>
                <a:spcPts val="0"/>
              </a:spcAft>
              <a:buSzPts val="1800"/>
              <a:buChar char="●"/>
            </a:pPr>
            <a:r>
              <a:rPr b="1" lang="en"/>
              <a:t>Github Repository Link (TBD):</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879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the impacts of</a:t>
            </a:r>
            <a:r>
              <a:rPr lang="en"/>
              <a:t> aerosols, precipitation and meteorological factors on open and closed MCC clouds </a:t>
            </a:r>
            <a:endParaRPr/>
          </a:p>
        </p:txBody>
      </p:sp>
      <p:sp>
        <p:nvSpPr>
          <p:cNvPr id="81" name="Google Shape;81;p17"/>
          <p:cNvSpPr txBox="1"/>
          <p:nvPr>
            <p:ph idx="1" type="body"/>
          </p:nvPr>
        </p:nvSpPr>
        <p:spPr>
          <a:xfrm>
            <a:off x="311700" y="1295300"/>
            <a:ext cx="8520600" cy="3416400"/>
          </a:xfrm>
          <a:prstGeom prst="rect">
            <a:avLst/>
          </a:prstGeom>
        </p:spPr>
        <p:txBody>
          <a:bodyPr anchorCtr="0" anchor="t" bIns="91425" lIns="91425" spcFirstLastPara="1" rIns="91425" wrap="square" tIns="91425">
            <a:normAutofit fontScale="77500" lnSpcReduction="20000"/>
          </a:bodyPr>
          <a:lstStyle/>
          <a:p>
            <a:pPr indent="-322972" lvl="0" marL="457200" rtl="0" algn="l">
              <a:spcBef>
                <a:spcPts val="0"/>
              </a:spcBef>
              <a:spcAft>
                <a:spcPts val="0"/>
              </a:spcAft>
              <a:buSzPct val="100000"/>
              <a:buChar char="●"/>
            </a:pPr>
            <a:r>
              <a:rPr b="1" lang="en" sz="1917"/>
              <a:t>Science question(s): </a:t>
            </a:r>
            <a:endParaRPr b="1" sz="1917"/>
          </a:p>
          <a:p>
            <a:pPr indent="-303287" lvl="0" marL="914400" rtl="0" algn="l">
              <a:spcBef>
                <a:spcPts val="0"/>
              </a:spcBef>
              <a:spcAft>
                <a:spcPts val="0"/>
              </a:spcAft>
              <a:buSzPct val="100000"/>
              <a:buAutoNum type="arabicParenBoth"/>
            </a:pPr>
            <a:r>
              <a:rPr lang="en" sz="1517"/>
              <a:t>Do the open and closed MCC clouds have different aerosol (e.g. CCN/CN) characteristics?</a:t>
            </a:r>
            <a:endParaRPr sz="1517"/>
          </a:p>
          <a:p>
            <a:pPr indent="-303287" lvl="0" marL="914400" rtl="0" algn="l">
              <a:spcBef>
                <a:spcPts val="0"/>
              </a:spcBef>
              <a:spcAft>
                <a:spcPts val="0"/>
              </a:spcAft>
              <a:buSzPct val="100000"/>
              <a:buAutoNum type="arabicParenBoth"/>
            </a:pPr>
            <a:r>
              <a:rPr lang="en" sz="1517"/>
              <a:t>Do the open and closed MCC clouds have different precipitation characteristics?</a:t>
            </a:r>
            <a:endParaRPr sz="1517"/>
          </a:p>
          <a:p>
            <a:pPr indent="-303287" lvl="0" marL="914400" rtl="0" algn="l">
              <a:spcBef>
                <a:spcPts val="0"/>
              </a:spcBef>
              <a:spcAft>
                <a:spcPts val="0"/>
              </a:spcAft>
              <a:buSzPct val="100000"/>
              <a:buAutoNum type="arabicParenBoth"/>
            </a:pPr>
            <a:r>
              <a:rPr lang="en" sz="1517"/>
              <a:t>Are there environmental or meteorological factors (e.g. wind, atmospheric stability) modulate the relationships you observe above?</a:t>
            </a:r>
            <a:endParaRPr b="1" sz="1517"/>
          </a:p>
          <a:p>
            <a:pPr indent="-322972" lvl="0" marL="457200" rtl="0" algn="l">
              <a:spcBef>
                <a:spcPts val="0"/>
              </a:spcBef>
              <a:spcAft>
                <a:spcPts val="0"/>
              </a:spcAft>
              <a:buSzPct val="100000"/>
              <a:buChar char="●"/>
            </a:pPr>
            <a:r>
              <a:rPr b="1" lang="en" sz="1917"/>
              <a:t>Project Scope (what does success look like)?</a:t>
            </a:r>
            <a:endParaRPr b="1" sz="1917"/>
          </a:p>
          <a:p>
            <a:pPr indent="-303287" lvl="0" marL="914400" rtl="0" algn="l">
              <a:spcBef>
                <a:spcPts val="0"/>
              </a:spcBef>
              <a:spcAft>
                <a:spcPts val="0"/>
              </a:spcAft>
              <a:buSzPct val="100000"/>
              <a:buAutoNum type="arabicParenBoth"/>
            </a:pPr>
            <a:r>
              <a:rPr lang="en" sz="1517"/>
              <a:t>Time series of cloud vertical profile.</a:t>
            </a:r>
            <a:endParaRPr sz="1517"/>
          </a:p>
          <a:p>
            <a:pPr indent="-303287" lvl="0" marL="914400" rtl="0" algn="l">
              <a:spcBef>
                <a:spcPts val="0"/>
              </a:spcBef>
              <a:spcAft>
                <a:spcPts val="0"/>
              </a:spcAft>
              <a:buSzPct val="100000"/>
              <a:buAutoNum type="arabicParenBoth"/>
            </a:pPr>
            <a:r>
              <a:rPr lang="en" sz="1517"/>
              <a:t>Time series and bulk statistics of CCN/CN.</a:t>
            </a:r>
            <a:endParaRPr sz="1517"/>
          </a:p>
          <a:p>
            <a:pPr indent="-303287" lvl="0" marL="914400" rtl="0" algn="l">
              <a:spcBef>
                <a:spcPts val="0"/>
              </a:spcBef>
              <a:spcAft>
                <a:spcPts val="0"/>
              </a:spcAft>
              <a:buSzPct val="100000"/>
              <a:buAutoNum type="arabicParenBoth"/>
            </a:pPr>
            <a:r>
              <a:rPr lang="en" sz="1517"/>
              <a:t>Time series and bulk statistics of precipitation rate; precipitation particle size distributions.</a:t>
            </a:r>
            <a:endParaRPr sz="1517"/>
          </a:p>
          <a:p>
            <a:pPr indent="-303287" lvl="0" marL="914400" rtl="0" algn="l">
              <a:spcBef>
                <a:spcPts val="0"/>
              </a:spcBef>
              <a:spcAft>
                <a:spcPts val="0"/>
              </a:spcAft>
              <a:buSzPct val="100000"/>
              <a:buAutoNum type="arabicParenBoth"/>
            </a:pPr>
            <a:r>
              <a:rPr lang="en" sz="1517"/>
              <a:t>Time series of surface meteorology, Skew-T plots and wind rose plots.</a:t>
            </a:r>
            <a:endParaRPr sz="1517"/>
          </a:p>
          <a:p>
            <a:pPr indent="-303287" lvl="0" marL="914400" rtl="0" algn="l">
              <a:spcBef>
                <a:spcPts val="0"/>
              </a:spcBef>
              <a:spcAft>
                <a:spcPts val="0"/>
              </a:spcAft>
              <a:buSzPct val="100000"/>
              <a:buAutoNum type="arabicParenBoth"/>
            </a:pPr>
            <a:r>
              <a:rPr lang="en" sz="1517"/>
              <a:t>A clear and concise summary/presentation of the cloud-aerosol-precipitation-meteorology relationships you observed.</a:t>
            </a:r>
            <a:endParaRPr sz="1517"/>
          </a:p>
          <a:p>
            <a:pPr indent="-317182" lvl="0" marL="457200" rtl="0" algn="l">
              <a:spcBef>
                <a:spcPts val="0"/>
              </a:spcBef>
              <a:spcAft>
                <a:spcPts val="0"/>
              </a:spcAft>
              <a:buSzPct val="93864"/>
              <a:buChar char="●"/>
            </a:pPr>
            <a:r>
              <a:rPr b="1" lang="en" sz="1917"/>
              <a:t>Datasets: </a:t>
            </a:r>
            <a:r>
              <a:rPr lang="en" sz="1475"/>
              <a:t>Himawari-9 </a:t>
            </a:r>
            <a:r>
              <a:rPr lang="en" sz="1475"/>
              <a:t>satellite</a:t>
            </a:r>
            <a:r>
              <a:rPr lang="en" sz="1475"/>
              <a:t> </a:t>
            </a:r>
            <a:r>
              <a:rPr lang="en" sz="1475"/>
              <a:t>images (https://www.eorc.jaxa.jp/ptree/index.html)</a:t>
            </a:r>
            <a:r>
              <a:rPr lang="en" sz="1475"/>
              <a:t>, cloud radar, CCN/CN, </a:t>
            </a:r>
            <a:r>
              <a:rPr lang="en" sz="1475"/>
              <a:t>disdrometer, </a:t>
            </a:r>
            <a:r>
              <a:rPr lang="en" sz="1475"/>
              <a:t>surface meteorology, radiosonde soundings</a:t>
            </a:r>
            <a:endParaRPr sz="1475"/>
          </a:p>
          <a:p>
            <a:pPr indent="-322972" lvl="0" marL="457200" rtl="0" algn="l">
              <a:spcBef>
                <a:spcPts val="0"/>
              </a:spcBef>
              <a:spcAft>
                <a:spcPts val="0"/>
              </a:spcAft>
              <a:buSzPct val="100000"/>
              <a:buChar char="●"/>
            </a:pPr>
            <a:r>
              <a:rPr b="1" lang="en" sz="1917"/>
              <a:t>Team Members: Yi, Nasim, Kyndra, Emily, Britty, Zhaoyang, Jason, Hayley, Abhishek, Carl</a:t>
            </a:r>
            <a:endParaRPr b="1" sz="1917"/>
          </a:p>
          <a:p>
            <a:pPr indent="-322972" lvl="0" marL="457200" rtl="0" algn="l">
              <a:spcBef>
                <a:spcPts val="0"/>
              </a:spcBef>
              <a:spcAft>
                <a:spcPts val="0"/>
              </a:spcAft>
              <a:buSzPct val="100000"/>
              <a:buChar char="●"/>
            </a:pPr>
            <a:r>
              <a:rPr b="1" lang="en" sz="1917"/>
              <a:t>Github Repository Link (TBD):</a:t>
            </a:r>
            <a:endParaRPr b="1" sz="191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0C5ADB"/>
                </a:solidFill>
              </a:rPr>
              <a:t>Oxidative capacity during CAPE-k </a:t>
            </a:r>
            <a:r>
              <a:rPr lang="en">
                <a:solidFill>
                  <a:srgbClr val="0C5ADB"/>
                </a:solidFill>
              </a:rPr>
              <a:t>–insights to how cleaning the atmosphere is / gas to aerosol nucleation…</a:t>
            </a:r>
            <a:endParaRPr>
              <a:solidFill>
                <a:srgbClr val="0C5ADB"/>
              </a:solidFill>
            </a:endParaRPr>
          </a:p>
        </p:txBody>
      </p:sp>
      <p:sp>
        <p:nvSpPr>
          <p:cNvPr id="87" name="Google Shape;87;p18"/>
          <p:cNvSpPr txBox="1"/>
          <p:nvPr>
            <p:ph idx="1" type="body"/>
          </p:nvPr>
        </p:nvSpPr>
        <p:spPr>
          <a:xfrm>
            <a:off x="311700" y="1570262"/>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
              <a:t>Science question(s): </a:t>
            </a:r>
            <a:endParaRPr b="1"/>
          </a:p>
          <a:p>
            <a:pPr indent="-342900" lvl="0" marL="457200" rtl="0" algn="l">
              <a:lnSpc>
                <a:spcPct val="115000"/>
              </a:lnSpc>
              <a:spcBef>
                <a:spcPts val="0"/>
              </a:spcBef>
              <a:spcAft>
                <a:spcPts val="0"/>
              </a:spcAft>
              <a:buSzPts val="1800"/>
              <a:buChar char="●"/>
            </a:pPr>
            <a:r>
              <a:rPr b="1" lang="en"/>
              <a:t>Project Scope (what does success look like)?</a:t>
            </a:r>
            <a:endParaRPr b="1"/>
          </a:p>
          <a:p>
            <a:pPr indent="-342900" lvl="0" marL="457200" rtl="0" algn="l">
              <a:lnSpc>
                <a:spcPct val="115000"/>
              </a:lnSpc>
              <a:spcBef>
                <a:spcPts val="0"/>
              </a:spcBef>
              <a:spcAft>
                <a:spcPts val="0"/>
              </a:spcAft>
              <a:buSzPts val="1800"/>
              <a:buChar char="●"/>
            </a:pPr>
            <a:r>
              <a:rPr b="1" lang="en"/>
              <a:t>Datasets: </a:t>
            </a:r>
            <a:r>
              <a:rPr b="1" lang="en">
                <a:solidFill>
                  <a:srgbClr val="0C5ADB"/>
                </a:solidFill>
              </a:rPr>
              <a:t>AMS, ACSM, MET, AERI, PTRMS, All-sky images, Radiative fluxes. </a:t>
            </a:r>
            <a:r>
              <a:rPr b="1" lang="en">
                <a:solidFill>
                  <a:srgbClr val="EF8600"/>
                </a:solidFill>
              </a:rPr>
              <a:t>Sulfates, DMS, MSA, O</a:t>
            </a:r>
            <a:r>
              <a:rPr b="1" baseline="-25000" lang="en">
                <a:solidFill>
                  <a:srgbClr val="EF8600"/>
                </a:solidFill>
              </a:rPr>
              <a:t>3</a:t>
            </a:r>
            <a:r>
              <a:rPr b="1" lang="en">
                <a:solidFill>
                  <a:srgbClr val="EF8600"/>
                </a:solidFill>
              </a:rPr>
              <a:t>, NO</a:t>
            </a:r>
            <a:r>
              <a:rPr b="1" baseline="-25000" lang="en">
                <a:solidFill>
                  <a:srgbClr val="EF8600"/>
                </a:solidFill>
              </a:rPr>
              <a:t>2</a:t>
            </a:r>
            <a:r>
              <a:rPr b="1" lang="en">
                <a:solidFill>
                  <a:srgbClr val="EF8600"/>
                </a:solidFill>
              </a:rPr>
              <a:t>, CO, HCHO, glyoxyl, halogen radicals, H</a:t>
            </a:r>
            <a:r>
              <a:rPr b="1" baseline="-25000" lang="en">
                <a:solidFill>
                  <a:srgbClr val="EF8600"/>
                </a:solidFill>
              </a:rPr>
              <a:t>2</a:t>
            </a:r>
            <a:r>
              <a:rPr b="1" lang="en">
                <a:solidFill>
                  <a:srgbClr val="EF8600"/>
                </a:solidFill>
              </a:rPr>
              <a:t>O, photolysis radiation, radon</a:t>
            </a:r>
            <a:endParaRPr/>
          </a:p>
          <a:p>
            <a:pPr indent="-317500" lvl="1" marL="914400" rtl="0" algn="l">
              <a:lnSpc>
                <a:spcPct val="115000"/>
              </a:lnSpc>
              <a:spcBef>
                <a:spcPts val="0"/>
              </a:spcBef>
              <a:spcAft>
                <a:spcPts val="0"/>
              </a:spcAft>
              <a:buSzPts val="1400"/>
              <a:buChar char="○"/>
            </a:pPr>
            <a:r>
              <a:rPr b="1" lang="en"/>
              <a:t>Baseline sector </a:t>
            </a:r>
            <a:endParaRPr/>
          </a:p>
          <a:p>
            <a:pPr indent="-317500" lvl="1" marL="914400" rtl="0" algn="l">
              <a:lnSpc>
                <a:spcPct val="115000"/>
              </a:lnSpc>
              <a:spcBef>
                <a:spcPts val="0"/>
              </a:spcBef>
              <a:spcAft>
                <a:spcPts val="0"/>
              </a:spcAft>
              <a:buSzPts val="1400"/>
              <a:buChar char="○"/>
            </a:pPr>
            <a:r>
              <a:rPr b="1" lang="en"/>
              <a:t>Radiation – photolysis rates</a:t>
            </a:r>
            <a:endParaRPr/>
          </a:p>
          <a:p>
            <a:pPr indent="-228600" lvl="1" marL="914400" rtl="0" algn="l">
              <a:lnSpc>
                <a:spcPct val="115000"/>
              </a:lnSpc>
              <a:spcBef>
                <a:spcPts val="0"/>
              </a:spcBef>
              <a:spcAft>
                <a:spcPts val="0"/>
              </a:spcAft>
              <a:buSzPts val="1400"/>
              <a:buNone/>
            </a:pPr>
            <a:r>
              <a:t/>
            </a:r>
            <a:endParaRPr b="1"/>
          </a:p>
          <a:p>
            <a:pPr indent="-342900" lvl="0" marL="457200" rtl="0" algn="l">
              <a:lnSpc>
                <a:spcPct val="115000"/>
              </a:lnSpc>
              <a:spcBef>
                <a:spcPts val="0"/>
              </a:spcBef>
              <a:spcAft>
                <a:spcPts val="0"/>
              </a:spcAft>
              <a:buSzPts val="1800"/>
              <a:buChar char="●"/>
            </a:pPr>
            <a:r>
              <a:rPr b="1" lang="en"/>
              <a:t>Team Members: </a:t>
            </a:r>
            <a:r>
              <a:rPr b="1" lang="en">
                <a:solidFill>
                  <a:srgbClr val="0C5ADB"/>
                </a:solidFill>
              </a:rPr>
              <a:t>Robyn S. and Branka M.</a:t>
            </a:r>
            <a:r>
              <a:rPr b="1" lang="en"/>
              <a:t>(TBD): Abitha, Caleb, Alanah, Simon, Siwe</a:t>
            </a:r>
            <a:endParaRPr b="1"/>
          </a:p>
          <a:p>
            <a:pPr indent="-342900" lvl="0" marL="457200" rtl="0" algn="l">
              <a:lnSpc>
                <a:spcPct val="115000"/>
              </a:lnSpc>
              <a:spcBef>
                <a:spcPts val="0"/>
              </a:spcBef>
              <a:spcAft>
                <a:spcPts val="0"/>
              </a:spcAft>
              <a:buSzPts val="1800"/>
              <a:buChar char="●"/>
            </a:pPr>
            <a:r>
              <a:rPr b="1" lang="en"/>
              <a:t>Github Repository Link (TBD):</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Title</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Science question(s): </a:t>
            </a:r>
            <a:endParaRPr b="1"/>
          </a:p>
          <a:p>
            <a:pPr indent="-342900" lvl="0" marL="457200" rtl="0" algn="l">
              <a:spcBef>
                <a:spcPts val="0"/>
              </a:spcBef>
              <a:spcAft>
                <a:spcPts val="0"/>
              </a:spcAft>
              <a:buSzPts val="1800"/>
              <a:buChar char="●"/>
            </a:pPr>
            <a:r>
              <a:rPr b="1" lang="en"/>
              <a:t>Project Scope (what does success look like)?</a:t>
            </a:r>
            <a:endParaRPr b="1"/>
          </a:p>
          <a:p>
            <a:pPr indent="-342900" lvl="0" marL="457200" rtl="0" algn="l">
              <a:spcBef>
                <a:spcPts val="0"/>
              </a:spcBef>
              <a:spcAft>
                <a:spcPts val="0"/>
              </a:spcAft>
              <a:buSzPts val="1800"/>
              <a:buChar char="●"/>
            </a:pPr>
            <a:r>
              <a:rPr b="1" lang="en"/>
              <a:t>Datasets:</a:t>
            </a:r>
            <a:endParaRPr b="1"/>
          </a:p>
          <a:p>
            <a:pPr indent="-342900" lvl="0" marL="457200" rtl="0" algn="l">
              <a:spcBef>
                <a:spcPts val="0"/>
              </a:spcBef>
              <a:spcAft>
                <a:spcPts val="0"/>
              </a:spcAft>
              <a:buSzPts val="1800"/>
              <a:buChar char="●"/>
            </a:pPr>
            <a:r>
              <a:rPr b="1" lang="en"/>
              <a:t>Team Members (TBD):</a:t>
            </a:r>
            <a:endParaRPr b="1"/>
          </a:p>
          <a:p>
            <a:pPr indent="-342900" lvl="0" marL="457200" rtl="0" algn="l">
              <a:spcBef>
                <a:spcPts val="0"/>
              </a:spcBef>
              <a:spcAft>
                <a:spcPts val="0"/>
              </a:spcAft>
              <a:buSzPts val="1800"/>
              <a:buChar char="●"/>
            </a:pPr>
            <a:r>
              <a:rPr b="1" lang="en"/>
              <a:t>Github Repository Link (TBD):</a:t>
            </a:r>
            <a:endParaRPr b="1"/>
          </a:p>
        </p:txBody>
      </p:sp>
      <p:pic>
        <p:nvPicPr>
          <p:cNvPr id="94" name="Google Shape;94;p19"/>
          <p:cNvPicPr preferRelativeResize="0"/>
          <p:nvPr/>
        </p:nvPicPr>
        <p:blipFill>
          <a:blip r:embed="rId3">
            <a:alphaModFix/>
          </a:blip>
          <a:stretch>
            <a:fillRect/>
          </a:stretch>
        </p:blipFill>
        <p:spPr>
          <a:xfrm>
            <a:off x="0" y="59725"/>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