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8.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2"/>
  </p:notesMasterIdLst>
  <p:handoutMasterIdLst>
    <p:handoutMasterId r:id="rId33"/>
  </p:handoutMasterIdLst>
  <p:sldIdLst>
    <p:sldId id="14957" r:id="rId7"/>
    <p:sldId id="14964" r:id="rId8"/>
    <p:sldId id="14972" r:id="rId9"/>
    <p:sldId id="14973" r:id="rId10"/>
    <p:sldId id="14959" r:id="rId11"/>
    <p:sldId id="14955" r:id="rId12"/>
    <p:sldId id="14958" r:id="rId13"/>
    <p:sldId id="14963" r:id="rId14"/>
    <p:sldId id="14975" r:id="rId15"/>
    <p:sldId id="347" r:id="rId16"/>
    <p:sldId id="348" r:id="rId17"/>
    <p:sldId id="14960" r:id="rId18"/>
    <p:sldId id="14961" r:id="rId19"/>
    <p:sldId id="274" r:id="rId20"/>
    <p:sldId id="14953" r:id="rId21"/>
    <p:sldId id="14951" r:id="rId22"/>
    <p:sldId id="10615" r:id="rId23"/>
    <p:sldId id="14954" r:id="rId24"/>
    <p:sldId id="14933" r:id="rId25"/>
    <p:sldId id="14948" r:id="rId26"/>
    <p:sldId id="349" r:id="rId27"/>
    <p:sldId id="14942" r:id="rId28"/>
    <p:sldId id="14952" r:id="rId29"/>
    <p:sldId id="346" r:id="rId30"/>
    <p:sldId id="14974"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0"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1" clrIdx="2">
    <p:extLst>
      <p:ext uri="{19B8F6BF-5375-455C-9EA6-DF929625EA0E}">
        <p15:presenceInfo xmlns:p15="http://schemas.microsoft.com/office/powerpoint/2012/main" userId="S::Stefano.Cadario@arm.com::80442c5e-a86e-4e3c-a034-07962a038ecc" providerId="AD"/>
      </p:ext>
    </p:extLst>
  </p:cmAuthor>
  <p:cmAuthor id="4" name="Barbara Bengyel" initials="BB" lastIdx="2"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390"/>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9-27T16:35:07.725" idx="1">
    <p:pos x="1181" y="300"/>
    <p:text>Arm Virtual Hardware</p:text>
    <p:extLst>
      <p:ext uri="{C676402C-5697-4E1C-873F-D02D1690AC5C}">
        <p15:threadingInfo xmlns:p15="http://schemas.microsoft.com/office/powerpoint/2012/main" timeZoneBias="420"/>
      </p:ext>
    </p:extLst>
  </p:cm>
  <p:cm authorId="4" dt="2021-09-30T15:59:22.126" idx="1">
    <p:pos x="1181" y="396"/>
    <p:text>It was too long, amended to Virtual hardware</p:text>
    <p:extLst>
      <p:ext uri="{C676402C-5697-4E1C-873F-D02D1690AC5C}">
        <p15:threadingInfo xmlns:p15="http://schemas.microsoft.com/office/powerpoint/2012/main" timeZoneBias="-60">
          <p15:parentCm authorId="3"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0">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12/1/2021</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22</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2021 Arm</a:t>
            </a:r>
            <a:endParaRPr lang="en-US" altLang="en-US" sz="100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Target</a:t>
            </a:r>
            <a:br>
              <a:rPr lang="en-US" sz="2000" dirty="0">
                <a:solidFill>
                  <a:schemeClr val="bg1"/>
                </a:solidFill>
              </a:rPr>
            </a:br>
            <a:r>
              <a:rPr lang="en-US" sz="2000" dirty="0">
                <a:solidFill>
                  <a:schemeClr val="bg1"/>
                </a:solidFill>
              </a:rPr>
              <a:t>VHT-Corstone-300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5070820" y="1008141"/>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py</a:t>
            </a:r>
            <a:r>
              <a:rPr lang="en-US" sz="1200" dirty="0">
                <a:solidFill>
                  <a:schemeClr val="tx1">
                    <a:lumMod val="50000"/>
                    <a:lumOff val="50000"/>
                  </a:schemeClr>
                </a:solidFill>
              </a:rPr>
              <a:t>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55098" y="552450"/>
            <a:ext cx="2375902" cy="5016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Amazon S3 stores data</a:t>
            </a:r>
            <a:br>
              <a:rPr lang="en-US" sz="1200" dirty="0">
                <a:solidFill>
                  <a:schemeClr val="tx1"/>
                </a:solidFill>
              </a:rPr>
            </a:br>
            <a:endParaRPr lang="en-GB" sz="1200"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514849" y="882650"/>
            <a:ext cx="2032001" cy="3327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Execute on Amazon EC2</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400" y="527051"/>
            <a:ext cx="3467100" cy="50355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GitHub</a:t>
            </a:r>
            <a:endParaRPr lang="en-GB" sz="1200" dirty="0"/>
          </a:p>
        </p:txBody>
      </p:sp>
      <p:sp>
        <p:nvSpPr>
          <p:cNvPr id="32" name="Rectangle 31">
            <a:extLst>
              <a:ext uri="{FF2B5EF4-FFF2-40B4-BE49-F238E27FC236}">
                <a16:creationId xmlns:a16="http://schemas.microsoft.com/office/drawing/2014/main" id="{7558B30E-674E-4C08-93FE-DF60BBD0FADB}"/>
              </a:ext>
            </a:extLst>
          </p:cNvPr>
          <p:cNvSpPr/>
          <p:nvPr/>
        </p:nvSpPr>
        <p:spPr>
          <a:xfrm>
            <a:off x="637004" y="901700"/>
            <a:ext cx="3261895" cy="33146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Prepare for execution on Amazon EC2</a:t>
            </a:r>
            <a:endParaRPr lang="en-GB" sz="1200" dirty="0">
              <a:solidFill>
                <a:schemeClr val="tx1"/>
              </a:solidFill>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1685652" y="1200150"/>
            <a:ext cx="1279798" cy="763936"/>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 </a:t>
            </a:r>
            <a:r>
              <a:rPr lang="en-US" sz="1200" dirty="0" err="1"/>
              <a:t>vht.yml</a:t>
            </a:r>
            <a:br>
              <a:rPr lang="en-US" sz="1200" dirty="0"/>
            </a:br>
            <a:r>
              <a:rPr lang="en-US" sz="1200" dirty="0"/>
              <a:t>defines VHT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63221" y="208190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*.elf)</a:t>
            </a:r>
            <a:br>
              <a:rPr lang="en-US" sz="1200" dirty="0">
                <a:solidFill>
                  <a:schemeClr val="tx1">
                    <a:lumMod val="50000"/>
                    <a:lumOff val="50000"/>
                  </a:schemeClr>
                </a:solidFill>
              </a:rPr>
            </a:b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769556" y="3141000"/>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Python script files (*.</a:t>
            </a:r>
            <a:r>
              <a:rPr lang="en-US" sz="1200" dirty="0" err="1">
                <a:solidFill>
                  <a:schemeClr val="tx1">
                    <a:lumMod val="50000"/>
                    <a:lumOff val="50000"/>
                  </a:schemeClr>
                </a:solidFill>
              </a:rPr>
              <a:t>py</a:t>
            </a:r>
            <a:r>
              <a:rPr lang="en-US" sz="1200" dirty="0">
                <a:solidFill>
                  <a:schemeClr val="tx1">
                    <a:lumMod val="50000"/>
                    <a:lumOff val="50000"/>
                  </a:schemeClr>
                </a:solidFill>
              </a:rPr>
              <a:t>)</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81408" y="3086986"/>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496179" y="4202207"/>
            <a:ext cx="0" cy="312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4829609" y="4523713"/>
            <a:ext cx="1355291" cy="81663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770555" y="1921594"/>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Build and Test as defined with VHT Actions in </a:t>
            </a:r>
            <a:r>
              <a:rPr lang="en-US" sz="1200" dirty="0" err="1"/>
              <a:t>vht.yml</a:t>
            </a:r>
            <a:endParaRPr lang="en-GB" sz="1200" dirty="0"/>
          </a:p>
        </p:txBody>
      </p:sp>
      <p:sp>
        <p:nvSpPr>
          <p:cNvPr id="34" name="Rectangle 33">
            <a:extLst>
              <a:ext uri="{FF2B5EF4-FFF2-40B4-BE49-F238E27FC236}">
                <a16:creationId xmlns:a16="http://schemas.microsoft.com/office/drawing/2014/main" id="{9D8FD94B-5F26-452A-BDC6-F71D163866F5}"/>
              </a:ext>
            </a:extLst>
          </p:cNvPr>
          <p:cNvSpPr/>
          <p:nvPr/>
        </p:nvSpPr>
        <p:spPr>
          <a:xfrm>
            <a:off x="4754279" y="3063238"/>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VHT AMI image provides tools: VHT Models, Compiler, ...</a:t>
            </a:r>
            <a:endParaRPr lang="en-GB" sz="1200" dirty="0"/>
          </a:p>
        </p:txBody>
      </p:sp>
      <p:sp>
        <p:nvSpPr>
          <p:cNvPr id="8" name="Arrow: Bent 7">
            <a:extLst>
              <a:ext uri="{FF2B5EF4-FFF2-40B4-BE49-F238E27FC236}">
                <a16:creationId xmlns:a16="http://schemas.microsoft.com/office/drawing/2014/main" id="{38B7D0F8-F799-4500-8FA8-8CADD4BB0FCB}"/>
              </a:ext>
            </a:extLst>
          </p:cNvPr>
          <p:cNvSpPr/>
          <p:nvPr/>
        </p:nvSpPr>
        <p:spPr>
          <a:xfrm rot="5400000">
            <a:off x="4476750" y="711200"/>
            <a:ext cx="635000" cy="1790700"/>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756671" y="208825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a:t>
            </a:r>
            <a:r>
              <a:rPr lang="en-US" sz="1200" dirty="0" err="1">
                <a:solidFill>
                  <a:schemeClr val="tx1">
                    <a:lumMod val="50000"/>
                    <a:lumOff val="50000"/>
                  </a:schemeClr>
                </a:solidFill>
              </a:rPr>
              <a:t>cpp</a:t>
            </a:r>
            <a:r>
              <a:rPr lang="en-US" sz="1200" dirty="0">
                <a:solidFill>
                  <a:schemeClr val="tx1">
                    <a:lumMod val="50000"/>
                    <a:lumOff val="50000"/>
                  </a:schemeClr>
                </a:solidFill>
              </a:rPr>
              <a:t>,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47700" y="4749800"/>
            <a:ext cx="3251200" cy="482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Step: Fetch Results from Amazon EC2</a:t>
            </a:r>
          </a:p>
        </p:txBody>
      </p:sp>
      <p:sp>
        <p:nvSpPr>
          <p:cNvPr id="10" name="Arrow: Right 9">
            <a:extLst>
              <a:ext uri="{FF2B5EF4-FFF2-40B4-BE49-F238E27FC236}">
                <a16:creationId xmlns:a16="http://schemas.microsoft.com/office/drawing/2014/main" id="{748488D9-03D4-4648-A227-2142436E2722}"/>
              </a:ext>
            </a:extLst>
          </p:cNvPr>
          <p:cNvSpPr/>
          <p:nvPr/>
        </p:nvSpPr>
        <p:spPr>
          <a:xfrm rot="10800000">
            <a:off x="3892550" y="4838700"/>
            <a:ext cx="946150" cy="3175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602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Socket Driver </a:t>
            </a:r>
            <a:r>
              <a:rPr lang="en-US" sz="1400" kern="0" err="1">
                <a:solidFill>
                  <a:srgbClr val="FFFFFF"/>
                </a:solidFill>
                <a:latin typeface="+mn-lt"/>
                <a:ea typeface="ＭＳ Ｐゴシック"/>
              </a:rPr>
              <a:t>VSocket</a:t>
            </a:r>
            <a:endParaRPr lang="en-US" sz="1400" kern="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VHT System</a:t>
            </a:r>
          </a:p>
          <a:p>
            <a:pPr algn="ctr" defTabSz="453340"/>
            <a:r>
              <a:rPr lang="en-US" sz="1800" dirty="0">
                <a:solidFill>
                  <a:schemeClr val="bg1"/>
                </a:solidFill>
              </a:rPr>
              <a:t>i.e. Corstone-300</a:t>
            </a:r>
            <a:endParaRPr lang="en-GB" sz="18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05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Arm_2021</Template>
  <TotalTime>8622</TotalTime>
  <Words>9496</Words>
  <Application>Microsoft Office PowerPoint</Application>
  <PresentationFormat>Widescreen</PresentationFormat>
  <Paragraphs>784</Paragraphs>
  <Slides>25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ui-monospace</vt:lpstr>
      <vt:lpstr>Arial</vt:lpstr>
      <vt:lpstr>Calibri</vt:lpstr>
      <vt:lpstr>Consolas</vt:lpstr>
      <vt:lpstr>Courier New</vt:lpstr>
      <vt:lpstr>Lato</vt:lpstr>
      <vt:lpstr>Open Sans</vt:lpstr>
      <vt:lpstr>Wingdings</vt:lpstr>
      <vt:lpstr>Arm_PPT_Public</vt:lpstr>
      <vt:lpstr>Documentation  images</vt:lpstr>
      <vt:lpstr>Arm Virtual Hardware Targets (VHT)</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PowerPoint Presentation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12</cp:revision>
  <dcterms:created xsi:type="dcterms:W3CDTF">2021-06-28T15:12:17Z</dcterms:created>
  <dcterms:modified xsi:type="dcterms:W3CDTF">2021-12-01T16:01:06Z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