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6"/>
  </p:notesMasterIdLst>
  <p:handoutMasterIdLst>
    <p:handoutMasterId r:id="rId37"/>
  </p:handoutMasterIdLst>
  <p:sldIdLst>
    <p:sldId id="14957" r:id="rId7"/>
    <p:sldId id="2086971669" r:id="rId8"/>
    <p:sldId id="2086971670" r:id="rId9"/>
    <p:sldId id="2086971671" r:id="rId10"/>
    <p:sldId id="14964" r:id="rId11"/>
    <p:sldId id="14956" r:id="rId12"/>
    <p:sldId id="14972" r:id="rId13"/>
    <p:sldId id="14973" r:id="rId14"/>
    <p:sldId id="14959" r:id="rId15"/>
    <p:sldId id="14955" r:id="rId16"/>
    <p:sldId id="14958" r:id="rId17"/>
    <p:sldId id="2086971668" r:id="rId18"/>
    <p:sldId id="14977" r:id="rId19"/>
    <p:sldId id="2086971667" r:id="rId20"/>
    <p:sldId id="14976" r:id="rId21"/>
    <p:sldId id="14978" r:id="rId22"/>
    <p:sldId id="2086971665" r:id="rId23"/>
    <p:sldId id="14975" r:id="rId24"/>
    <p:sldId id="348" r:id="rId25"/>
    <p:sldId id="14960" r:id="rId26"/>
    <p:sldId id="14961" r:id="rId27"/>
    <p:sldId id="274" r:id="rId28"/>
    <p:sldId id="14953" r:id="rId29"/>
    <p:sldId id="10615" r:id="rId30"/>
    <p:sldId id="14954" r:id="rId31"/>
    <p:sldId id="14933" r:id="rId32"/>
    <p:sldId id="14948" r:id="rId33"/>
    <p:sldId id="349" r:id="rId34"/>
    <p:sldId id="2086971666"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384"/>
    <a:srgbClr val="3F7587"/>
    <a:srgbClr val="638F9D"/>
    <a:srgbClr val="99B6BF"/>
    <a:srgbClr val="A1A4A3"/>
    <a:srgbClr val="7F7F7F"/>
    <a:srgbClr val="70A000"/>
    <a:srgbClr val="FF6B00"/>
    <a:srgbClr val="FF6900"/>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56" y="294"/>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7/6/2023</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1183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25</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7313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4589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2023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2023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7" name="Rectangle 6">
            <a:extLst>
              <a:ext uri="{FF2B5EF4-FFF2-40B4-BE49-F238E27FC236}">
                <a16:creationId xmlns:a16="http://schemas.microsoft.com/office/drawing/2014/main" id="{905104DD-E2CB-4A8A-925F-DA0436758A10}"/>
              </a:ext>
            </a:extLst>
          </p:cNvPr>
          <p:cNvSpPr/>
          <p:nvPr/>
        </p:nvSpPr>
        <p:spPr>
          <a:xfrm>
            <a:off x="200417" y="1017596"/>
            <a:ext cx="9238814" cy="513754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4422145" y="4355926"/>
            <a:ext cx="3062612"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FVP models</a:t>
            </a:r>
            <a:endParaRPr lang="en-US" sz="1400" dirty="0">
              <a:solidFill>
                <a:prstClr val="white"/>
              </a:solidFill>
            </a:endParaRPr>
          </a:p>
          <a:p>
            <a:pPr marL="171450" indent="-171450" defTabSz="453340">
              <a:buFont typeface="Arial" panose="020B0604020202020204" pitchFamily="34" charset="0"/>
              <a:buChar char="•"/>
            </a:pPr>
            <a:r>
              <a:rPr lang="en-US" sz="1200" dirty="0">
                <a:solidFill>
                  <a:prstClr val="white"/>
                </a:solidFill>
              </a:rPr>
              <a:t>Corstone-300</a:t>
            </a:r>
          </a:p>
          <a:p>
            <a:pPr marL="171450" indent="-171450" defTabSz="453340">
              <a:buFont typeface="Arial" panose="020B0604020202020204" pitchFamily="34" charset="0"/>
              <a:buChar char="•"/>
            </a:pPr>
            <a:r>
              <a:rPr lang="en-US" sz="1200" dirty="0">
                <a:solidFill>
                  <a:prstClr val="white"/>
                </a:solidFill>
              </a:rPr>
              <a:t>Corstone-310</a:t>
            </a:r>
          </a:p>
          <a:p>
            <a:pPr marL="171450" indent="-171450" defTabSz="453340">
              <a:buFont typeface="Arial" panose="020B0604020202020204" pitchFamily="34" charset="0"/>
              <a:buChar char="•"/>
            </a:pPr>
            <a:r>
              <a:rPr lang="en-US" sz="1200" dirty="0">
                <a:solidFill>
                  <a:prstClr val="white"/>
                </a:solidFill>
              </a:rPr>
              <a:t>Cortex-M MPS2</a:t>
            </a:r>
          </a:p>
        </p:txBody>
      </p:sp>
      <p:sp>
        <p:nvSpPr>
          <p:cNvPr id="9" name="Rectangle 8">
            <a:extLst>
              <a:ext uri="{FF2B5EF4-FFF2-40B4-BE49-F238E27FC236}">
                <a16:creationId xmlns:a16="http://schemas.microsoft.com/office/drawing/2014/main" id="{E6BE769A-E12A-4E20-91D0-A0D592592F4A}"/>
              </a:ext>
            </a:extLst>
          </p:cNvPr>
          <p:cNvSpPr/>
          <p:nvPr/>
        </p:nvSpPr>
        <p:spPr>
          <a:xfrm>
            <a:off x="1832083" y="4376488"/>
            <a:ext cx="2193746"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Corellium models</a:t>
            </a:r>
          </a:p>
          <a:p>
            <a:pPr marL="171450" indent="-171450" defTabSz="453340">
              <a:buFont typeface="Arial" panose="020B0604020202020204" pitchFamily="34" charset="0"/>
              <a:buChar char="•"/>
            </a:pPr>
            <a:r>
              <a:rPr lang="en-US" sz="1200" dirty="0">
                <a:solidFill>
                  <a:prstClr val="white"/>
                </a:solidFill>
              </a:rPr>
              <a:t>Raspberry Pi</a:t>
            </a:r>
          </a:p>
          <a:p>
            <a:pPr marL="171450" indent="-171450" defTabSz="453340">
              <a:buFont typeface="Arial" panose="020B0604020202020204" pitchFamily="34" charset="0"/>
              <a:buChar char="•"/>
            </a:pPr>
            <a:r>
              <a:rPr lang="en-US" sz="1200" dirty="0">
                <a:solidFill>
                  <a:prstClr val="white"/>
                </a:solidFill>
              </a:rPr>
              <a:t>NXP i.MX</a:t>
            </a:r>
          </a:p>
          <a:p>
            <a:pPr marL="171450" indent="-171450" defTabSz="453340">
              <a:buFont typeface="Arial" panose="020B0604020202020204" pitchFamily="34" charset="0"/>
              <a:buChar char="•"/>
            </a:pPr>
            <a:r>
              <a:rPr lang="en-US" sz="1200" dirty="0">
                <a:solidFill>
                  <a:prstClr val="white"/>
                </a:solidFill>
              </a:rPr>
              <a:t>STM32U5</a:t>
            </a:r>
          </a:p>
          <a:p>
            <a:pPr marL="285750" indent="-285750" defTabSz="453340">
              <a:buFont typeface="Arial" panose="020B0604020202020204" pitchFamily="34" charset="0"/>
              <a:buChar char="•"/>
            </a:pPr>
            <a:r>
              <a:rPr lang="en-US" sz="1200" dirty="0">
                <a:solidFill>
                  <a:prstClr val="white"/>
                </a:solidFill>
              </a:rPr>
              <a:t>…</a:t>
            </a:r>
          </a:p>
        </p:txBody>
      </p:sp>
      <p:sp>
        <p:nvSpPr>
          <p:cNvPr id="19" name="Rectangle 18">
            <a:extLst>
              <a:ext uri="{FF2B5EF4-FFF2-40B4-BE49-F238E27FC236}">
                <a16:creationId xmlns:a16="http://schemas.microsoft.com/office/drawing/2014/main" id="{D0A3E715-0A2D-D11A-1A33-F3FC6D1E7387}"/>
              </a:ext>
            </a:extLst>
          </p:cNvPr>
          <p:cNvSpPr/>
          <p:nvPr/>
        </p:nvSpPr>
        <p:spPr>
          <a:xfrm>
            <a:off x="7958953" y="259085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VsCode</a:t>
            </a:r>
            <a:endParaRPr lang="en-US" sz="1400" dirty="0">
              <a:solidFill>
                <a:prstClr val="white"/>
              </a:solidFill>
            </a:endParaRPr>
          </a:p>
        </p:txBody>
      </p:sp>
      <p:sp>
        <p:nvSpPr>
          <p:cNvPr id="30" name="Arrow: Down 29">
            <a:extLst>
              <a:ext uri="{FF2B5EF4-FFF2-40B4-BE49-F238E27FC236}">
                <a16:creationId xmlns:a16="http://schemas.microsoft.com/office/drawing/2014/main" id="{B0EADC78-5B97-1E72-9616-9CEB1D996902}"/>
              </a:ext>
            </a:extLst>
          </p:cNvPr>
          <p:cNvSpPr/>
          <p:nvPr/>
        </p:nvSpPr>
        <p:spPr>
          <a:xfrm rot="5400000">
            <a:off x="5426090" y="2597132"/>
            <a:ext cx="277342"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A4ADD0C7-C6D7-EEEB-F214-823239BCAD4F}"/>
              </a:ext>
            </a:extLst>
          </p:cNvPr>
          <p:cNvSpPr/>
          <p:nvPr/>
        </p:nvSpPr>
        <p:spPr>
          <a:xfrm>
            <a:off x="2359640" y="3428742"/>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8CA3E7FC-5855-3FE6-74E6-32F8A3527C32}"/>
              </a:ext>
            </a:extLst>
          </p:cNvPr>
          <p:cNvSpPr/>
          <p:nvPr/>
        </p:nvSpPr>
        <p:spPr>
          <a:xfrm>
            <a:off x="4731982" y="3423940"/>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3CAC5B7F-9CE6-E285-FDC1-34F5218E3FC5}"/>
              </a:ext>
            </a:extLst>
          </p:cNvPr>
          <p:cNvSpPr/>
          <p:nvPr/>
        </p:nvSpPr>
        <p:spPr>
          <a:xfrm>
            <a:off x="6634662" y="3396850"/>
            <a:ext cx="277342" cy="65282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3F54E075-14E7-05FC-7FAB-6EC2AB328D04}"/>
              </a:ext>
            </a:extLst>
          </p:cNvPr>
          <p:cNvSpPr/>
          <p:nvPr/>
        </p:nvSpPr>
        <p:spPr>
          <a:xfrm>
            <a:off x="1135959" y="3958225"/>
            <a:ext cx="8051881"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61D0565C-C655-A554-1C7B-E247307CF958}"/>
              </a:ext>
            </a:extLst>
          </p:cNvPr>
          <p:cNvSpPr/>
          <p:nvPr/>
        </p:nvSpPr>
        <p:spPr>
          <a:xfrm>
            <a:off x="1135958" y="1905588"/>
            <a:ext cx="8051882"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1100447" y="3945620"/>
            <a:ext cx="1294705" cy="338554"/>
          </a:xfrm>
          <a:prstGeom prst="rect">
            <a:avLst/>
          </a:prstGeom>
          <a:noFill/>
        </p:spPr>
        <p:txBody>
          <a:bodyPr wrap="square">
            <a:spAutoFit/>
          </a:bodyPr>
          <a:lstStyle/>
          <a:p>
            <a:pPr defTabSz="453340"/>
            <a:r>
              <a:rPr lang="en-US" sz="1600" dirty="0">
                <a:solidFill>
                  <a:schemeClr val="tx1">
                    <a:lumMod val="65000"/>
                    <a:lumOff val="35000"/>
                  </a:schemeClr>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1207195" y="1951997"/>
            <a:ext cx="3048522" cy="338554"/>
          </a:xfrm>
          <a:prstGeom prst="rect">
            <a:avLst/>
          </a:prstGeom>
          <a:noFill/>
        </p:spPr>
        <p:txBody>
          <a:bodyPr wrap="square">
            <a:spAutoFit/>
          </a:bodyPr>
          <a:lstStyle/>
          <a:p>
            <a:pPr defTabSz="453340"/>
            <a:r>
              <a:rPr lang="en-US" sz="1600" dirty="0">
                <a:solidFill>
                  <a:schemeClr val="tx1">
                    <a:lumMod val="65000"/>
                    <a:lumOff val="35000"/>
                  </a:schemeClr>
                </a:solidFill>
              </a:rPr>
              <a:t>AVH infrastructure and ecosystem</a:t>
            </a:r>
          </a:p>
        </p:txBody>
      </p:sp>
      <p:sp>
        <p:nvSpPr>
          <p:cNvPr id="41" name="TextBox 40">
            <a:extLst>
              <a:ext uri="{FF2B5EF4-FFF2-40B4-BE49-F238E27FC236}">
                <a16:creationId xmlns:a16="http://schemas.microsoft.com/office/drawing/2014/main" id="{7ECB0682-ED6D-ADF1-6F00-F28D393144F7}"/>
              </a:ext>
            </a:extLst>
          </p:cNvPr>
          <p:cNvSpPr txBox="1"/>
          <p:nvPr/>
        </p:nvSpPr>
        <p:spPr>
          <a:xfrm>
            <a:off x="6912005" y="3516945"/>
            <a:ext cx="1971726" cy="246221"/>
          </a:xfrm>
          <a:prstGeom prst="rect">
            <a:avLst/>
          </a:prstGeom>
          <a:noFill/>
        </p:spPr>
        <p:txBody>
          <a:bodyPr wrap="square">
            <a:spAutoFit/>
          </a:bodyPr>
          <a:lstStyle/>
          <a:p>
            <a:pPr defTabSz="453340"/>
            <a:r>
              <a:rPr lang="en-US" sz="1000" dirty="0">
                <a:solidFill>
                  <a:schemeClr val="tx1">
                    <a:lumMod val="65000"/>
                    <a:lumOff val="35000"/>
                  </a:schemeClr>
                </a:solidFill>
              </a:rPr>
              <a:t>Native integrations with AVH FVPs</a:t>
            </a:r>
          </a:p>
        </p:txBody>
      </p:sp>
      <p:sp>
        <p:nvSpPr>
          <p:cNvPr id="43" name="Cloud 42">
            <a:extLst>
              <a:ext uri="{FF2B5EF4-FFF2-40B4-BE49-F238E27FC236}">
                <a16:creationId xmlns:a16="http://schemas.microsoft.com/office/drawing/2014/main" id="{578AA3FC-EF67-D06F-A6A1-057CCF8EBE28}"/>
              </a:ext>
            </a:extLst>
          </p:cNvPr>
          <p:cNvSpPr/>
          <p:nvPr/>
        </p:nvSpPr>
        <p:spPr>
          <a:xfrm>
            <a:off x="1925876" y="2357154"/>
            <a:ext cx="2384483" cy="101088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br>
              <a:rPr lang="en-US" sz="1400" dirty="0">
                <a:solidFill>
                  <a:prstClr val="white"/>
                </a:solidFill>
              </a:rPr>
            </a:br>
            <a:r>
              <a:rPr lang="en-US" sz="1400" dirty="0">
                <a:solidFill>
                  <a:prstClr val="white"/>
                </a:solidFill>
              </a:rPr>
              <a:t>app.avh.arm.com</a:t>
            </a:r>
          </a:p>
          <a:p>
            <a:pPr defTabSz="453340"/>
            <a:r>
              <a:rPr lang="en-US" sz="1200" dirty="0">
                <a:solidFill>
                  <a:prstClr val="white"/>
                </a:solidFill>
              </a:rPr>
              <a:t>REST API / Web UI</a:t>
            </a:r>
          </a:p>
          <a:p>
            <a:pPr algn="ctr"/>
            <a:endParaRPr lang="en-GB" sz="1400" dirty="0"/>
          </a:p>
        </p:txBody>
      </p:sp>
      <p:sp>
        <p:nvSpPr>
          <p:cNvPr id="47" name="TextBox 46">
            <a:extLst>
              <a:ext uri="{FF2B5EF4-FFF2-40B4-BE49-F238E27FC236}">
                <a16:creationId xmlns:a16="http://schemas.microsoft.com/office/drawing/2014/main" id="{06B727FA-828F-EBD1-99AA-929969B3750C}"/>
              </a:ext>
            </a:extLst>
          </p:cNvPr>
          <p:cNvSpPr txBox="1"/>
          <p:nvPr/>
        </p:nvSpPr>
        <p:spPr>
          <a:xfrm rot="16200000">
            <a:off x="-791024" y="3559433"/>
            <a:ext cx="2943853" cy="369332"/>
          </a:xfrm>
          <a:prstGeom prst="rect">
            <a:avLst/>
          </a:prstGeom>
          <a:noFill/>
        </p:spPr>
        <p:txBody>
          <a:bodyPr wrap="square">
            <a:spAutoFit/>
          </a:bodyPr>
          <a:lstStyle/>
          <a:p>
            <a:pPr algn="ctr" defTabSz="453340"/>
            <a:r>
              <a:rPr lang="en-US" sz="1800" dirty="0">
                <a:solidFill>
                  <a:schemeClr val="tx1">
                    <a:lumMod val="65000"/>
                    <a:lumOff val="35000"/>
                  </a:schemeClr>
                </a:solidFill>
              </a:rPr>
              <a:t>Arm Virtual Hardware (AVH)</a:t>
            </a:r>
            <a:endParaRPr lang="en-GB" sz="1800" dirty="0">
              <a:solidFill>
                <a:schemeClr val="tx1">
                  <a:lumMod val="65000"/>
                  <a:lumOff val="35000"/>
                </a:schemeClr>
              </a:solidFill>
            </a:endParaRPr>
          </a:p>
        </p:txBody>
      </p:sp>
      <p:sp>
        <p:nvSpPr>
          <p:cNvPr id="48" name="TextBox 47">
            <a:extLst>
              <a:ext uri="{FF2B5EF4-FFF2-40B4-BE49-F238E27FC236}">
                <a16:creationId xmlns:a16="http://schemas.microsoft.com/office/drawing/2014/main" id="{B0A50E60-5C92-0A20-D38C-A3E70EA8CE68}"/>
              </a:ext>
            </a:extLst>
          </p:cNvPr>
          <p:cNvSpPr txBox="1"/>
          <p:nvPr/>
        </p:nvSpPr>
        <p:spPr>
          <a:xfrm>
            <a:off x="4310359" y="2352352"/>
            <a:ext cx="1082624" cy="400110"/>
          </a:xfrm>
          <a:prstGeom prst="rect">
            <a:avLst/>
          </a:prstGeom>
          <a:noFill/>
        </p:spPr>
        <p:txBody>
          <a:bodyPr wrap="square">
            <a:spAutoFit/>
          </a:bodyPr>
          <a:lstStyle/>
          <a:p>
            <a:pPr defTabSz="453340"/>
            <a:r>
              <a:rPr lang="en-US" sz="1000" dirty="0">
                <a:solidFill>
                  <a:schemeClr val="tx1">
                    <a:lumMod val="65000"/>
                    <a:lumOff val="35000"/>
                  </a:schemeClr>
                </a:solidFill>
              </a:rPr>
              <a:t>Integrations via</a:t>
            </a:r>
            <a:br>
              <a:rPr lang="en-US" sz="1000" dirty="0">
                <a:solidFill>
                  <a:schemeClr val="tx1">
                    <a:lumMod val="65000"/>
                    <a:lumOff val="35000"/>
                  </a:schemeClr>
                </a:solidFill>
              </a:rPr>
            </a:br>
            <a:r>
              <a:rPr lang="en-US" sz="1000" dirty="0">
                <a:solidFill>
                  <a:schemeClr val="tx1">
                    <a:lumMod val="65000"/>
                    <a:lumOff val="35000"/>
                  </a:schemeClr>
                </a:solidFill>
              </a:rPr>
              <a:t>AVH REST API</a:t>
            </a:r>
          </a:p>
        </p:txBody>
      </p:sp>
      <p:sp>
        <p:nvSpPr>
          <p:cNvPr id="49" name="Rectangle 48">
            <a:extLst>
              <a:ext uri="{FF2B5EF4-FFF2-40B4-BE49-F238E27FC236}">
                <a16:creationId xmlns:a16="http://schemas.microsoft.com/office/drawing/2014/main" id="{714111FC-5EE9-C00D-4D3B-8DEA95ED6BBB}"/>
              </a:ext>
            </a:extLst>
          </p:cNvPr>
          <p:cNvSpPr/>
          <p:nvPr/>
        </p:nvSpPr>
        <p:spPr>
          <a:xfrm>
            <a:off x="2905451" y="1198791"/>
            <a:ext cx="3423648" cy="4339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User Software development workflows</a:t>
            </a:r>
            <a:endParaRPr lang="en-US" sz="1200" dirty="0">
              <a:solidFill>
                <a:prstClr val="white"/>
              </a:solidFill>
            </a:endParaRPr>
          </a:p>
        </p:txBody>
      </p:sp>
      <p:sp>
        <p:nvSpPr>
          <p:cNvPr id="51" name="Rectangle 50">
            <a:extLst>
              <a:ext uri="{FF2B5EF4-FFF2-40B4-BE49-F238E27FC236}">
                <a16:creationId xmlns:a16="http://schemas.microsoft.com/office/drawing/2014/main" id="{5A5EA0E6-EAD1-CD56-66D5-273100989100}"/>
              </a:ext>
            </a:extLst>
          </p:cNvPr>
          <p:cNvSpPr/>
          <p:nvPr/>
        </p:nvSpPr>
        <p:spPr>
          <a:xfrm>
            <a:off x="7958953" y="209593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Keil MDK</a:t>
            </a:r>
            <a:endParaRPr lang="en-US" sz="1400" dirty="0">
              <a:solidFill>
                <a:prstClr val="white"/>
              </a:solidFill>
            </a:endParaRPr>
          </a:p>
        </p:txBody>
      </p:sp>
      <p:sp>
        <p:nvSpPr>
          <p:cNvPr id="53" name="TextBox 52">
            <a:extLst>
              <a:ext uri="{FF2B5EF4-FFF2-40B4-BE49-F238E27FC236}">
                <a16:creationId xmlns:a16="http://schemas.microsoft.com/office/drawing/2014/main" id="{A0429DF1-BE86-A250-803D-FC5F482E044B}"/>
              </a:ext>
            </a:extLst>
          </p:cNvPr>
          <p:cNvSpPr txBox="1"/>
          <p:nvPr/>
        </p:nvSpPr>
        <p:spPr>
          <a:xfrm>
            <a:off x="2905451" y="3507236"/>
            <a:ext cx="1453375" cy="246221"/>
          </a:xfrm>
          <a:prstGeom prst="rect">
            <a:avLst/>
          </a:prstGeom>
          <a:noFill/>
        </p:spPr>
        <p:txBody>
          <a:bodyPr wrap="square">
            <a:spAutoFit/>
          </a:bodyPr>
          <a:lstStyle/>
          <a:p>
            <a:r>
              <a:rPr lang="en-US" sz="1000" dirty="0">
                <a:solidFill>
                  <a:schemeClr val="tx1">
                    <a:lumMod val="65000"/>
                    <a:lumOff val="35000"/>
                  </a:schemeClr>
                </a:solidFill>
              </a:rPr>
              <a:t>AVH REST API</a:t>
            </a:r>
            <a:endParaRPr lang="en-GB" sz="1000" dirty="0"/>
          </a:p>
        </p:txBody>
      </p:sp>
      <p:sp>
        <p:nvSpPr>
          <p:cNvPr id="54" name="Rectangle 53">
            <a:extLst>
              <a:ext uri="{FF2B5EF4-FFF2-40B4-BE49-F238E27FC236}">
                <a16:creationId xmlns:a16="http://schemas.microsoft.com/office/drawing/2014/main" id="{3542DE34-7103-C948-7F57-12B55C371DCD}"/>
              </a:ext>
            </a:extLst>
          </p:cNvPr>
          <p:cNvSpPr/>
          <p:nvPr/>
        </p:nvSpPr>
        <p:spPr>
          <a:xfrm>
            <a:off x="7958953" y="3036854"/>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IAR</a:t>
            </a:r>
            <a:endParaRPr lang="en-US" sz="1400" dirty="0">
              <a:solidFill>
                <a:prstClr val="white"/>
              </a:solidFill>
            </a:endParaRPr>
          </a:p>
        </p:txBody>
      </p:sp>
      <p:sp>
        <p:nvSpPr>
          <p:cNvPr id="55" name="Cloud 54">
            <a:extLst>
              <a:ext uri="{FF2B5EF4-FFF2-40B4-BE49-F238E27FC236}">
                <a16:creationId xmlns:a16="http://schemas.microsoft.com/office/drawing/2014/main" id="{FAEAA0E6-667A-FD6C-F3DB-58B32C81997A}"/>
              </a:ext>
            </a:extLst>
          </p:cNvPr>
          <p:cNvSpPr/>
          <p:nvPr/>
        </p:nvSpPr>
        <p:spPr>
          <a:xfrm>
            <a:off x="5513032" y="1850018"/>
            <a:ext cx="1971725" cy="1447308"/>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GB" sz="1400" dirty="0"/>
          </a:p>
        </p:txBody>
      </p:sp>
      <p:sp>
        <p:nvSpPr>
          <p:cNvPr id="29" name="Rectangle 28">
            <a:extLst>
              <a:ext uri="{FF2B5EF4-FFF2-40B4-BE49-F238E27FC236}">
                <a16:creationId xmlns:a16="http://schemas.microsoft.com/office/drawing/2014/main" id="{B194E3DB-E885-0C9C-342C-85FBAB134E89}"/>
              </a:ext>
            </a:extLst>
          </p:cNvPr>
          <p:cNvSpPr/>
          <p:nvPr/>
        </p:nvSpPr>
        <p:spPr>
          <a:xfrm>
            <a:off x="6483428" y="2050769"/>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Edge AI</a:t>
            </a:r>
          </a:p>
        </p:txBody>
      </p:sp>
      <p:sp>
        <p:nvSpPr>
          <p:cNvPr id="18" name="Rectangle 17">
            <a:extLst>
              <a:ext uri="{FF2B5EF4-FFF2-40B4-BE49-F238E27FC236}">
                <a16:creationId xmlns:a16="http://schemas.microsoft.com/office/drawing/2014/main" id="{81088948-C307-276D-A1C3-B7CD873101E9}"/>
              </a:ext>
            </a:extLst>
          </p:cNvPr>
          <p:cNvSpPr/>
          <p:nvPr/>
        </p:nvSpPr>
        <p:spPr>
          <a:xfrm>
            <a:off x="5614101" y="2371605"/>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GitHub</a:t>
            </a:r>
          </a:p>
        </p:txBody>
      </p:sp>
      <p:sp>
        <p:nvSpPr>
          <p:cNvPr id="57" name="Cloud 56">
            <a:extLst>
              <a:ext uri="{FF2B5EF4-FFF2-40B4-BE49-F238E27FC236}">
                <a16:creationId xmlns:a16="http://schemas.microsoft.com/office/drawing/2014/main" id="{3EB29E0A-A2CD-54C2-383D-AB2302146B3D}"/>
              </a:ext>
            </a:extLst>
          </p:cNvPr>
          <p:cNvSpPr/>
          <p:nvPr/>
        </p:nvSpPr>
        <p:spPr>
          <a:xfrm>
            <a:off x="5732100" y="2016835"/>
            <a:ext cx="847146" cy="43204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dirty="0">
                <a:solidFill>
                  <a:prstClr val="white"/>
                </a:solidFill>
              </a:rPr>
              <a:t>AWS</a:t>
            </a:r>
            <a:endParaRPr lang="en-GB" sz="1400" dirty="0"/>
          </a:p>
        </p:txBody>
      </p:sp>
      <p:sp>
        <p:nvSpPr>
          <p:cNvPr id="58" name="Rectangle 57">
            <a:extLst>
              <a:ext uri="{FF2B5EF4-FFF2-40B4-BE49-F238E27FC236}">
                <a16:creationId xmlns:a16="http://schemas.microsoft.com/office/drawing/2014/main" id="{C152144D-07A3-D558-1290-A0291AA4D099}"/>
              </a:ext>
            </a:extLst>
          </p:cNvPr>
          <p:cNvSpPr/>
          <p:nvPr/>
        </p:nvSpPr>
        <p:spPr>
          <a:xfrm>
            <a:off x="5745606" y="2674411"/>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Azure</a:t>
            </a:r>
          </a:p>
        </p:txBody>
      </p:sp>
      <p:sp>
        <p:nvSpPr>
          <p:cNvPr id="59" name="Rectangle 58">
            <a:extLst>
              <a:ext uri="{FF2B5EF4-FFF2-40B4-BE49-F238E27FC236}">
                <a16:creationId xmlns:a16="http://schemas.microsoft.com/office/drawing/2014/main" id="{A1BC260E-27DA-AA52-82E1-C431752DF010}"/>
              </a:ext>
            </a:extLst>
          </p:cNvPr>
          <p:cNvSpPr/>
          <p:nvPr/>
        </p:nvSpPr>
        <p:spPr>
          <a:xfrm>
            <a:off x="6389160" y="2684300"/>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Others</a:t>
            </a:r>
          </a:p>
        </p:txBody>
      </p:sp>
    </p:spTree>
    <p:extLst>
      <p:ext uri="{BB962C8B-B14F-4D97-AF65-F5344CB8AC3E}">
        <p14:creationId xmlns:p14="http://schemas.microsoft.com/office/powerpoint/2010/main" val="153270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5516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72427"/>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325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336992"/>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182880" indent="-91440" defTabSz="453340">
              <a:spcBef>
                <a:spcPts val="0"/>
              </a:spcBef>
              <a:buFont typeface="Arial" panose="020B0604020202020204" pitchFamily="34" charset="0"/>
              <a:buChar char="•"/>
            </a:pPr>
            <a:r>
              <a:rPr lang="en-US" sz="1200" dirty="0">
                <a:solidFill>
                  <a:schemeClr val="bg1"/>
                </a:solidFill>
              </a:rPr>
              <a:t>VsCode</a:t>
            </a:r>
          </a:p>
          <a:p>
            <a:pPr marL="182880" indent="-91440" defTabSz="453340">
              <a:buFont typeface="Arial" panose="020B0604020202020204" pitchFamily="34" charset="0"/>
              <a:buChar char="•"/>
            </a:pPr>
            <a:r>
              <a:rPr lang="en-US" sz="1200" dirty="0">
                <a:solidFill>
                  <a:schemeClr val="bg1"/>
                </a:solidFill>
              </a:rPr>
              <a:t>Keil MDK 6</a:t>
            </a:r>
          </a:p>
          <a:p>
            <a:pPr marL="182880" indent="-91440" defTabSz="453340">
              <a:buFont typeface="Arial" panose="020B0604020202020204" pitchFamily="34" charset="0"/>
              <a:buChar char="•"/>
            </a:pPr>
            <a:r>
              <a:rPr lang="en-US" sz="1200" dirty="0">
                <a:solidFill>
                  <a:schemeClr val="bg1"/>
                </a:solidFill>
              </a:rPr>
              <a:t>IAR</a:t>
            </a:r>
          </a:p>
          <a:p>
            <a:pPr marL="182880" indent="-91440" defTabSz="453340">
              <a:buFont typeface="Arial" panose="020B0604020202020204" pitchFamily="34" charset="0"/>
              <a:buChar char="•"/>
            </a:pPr>
            <a:r>
              <a:rPr lang="en-US" sz="1200" dirty="0">
                <a:solidFill>
                  <a:schemeClr val="bg1"/>
                </a:solidFill>
              </a:rPr>
              <a:t>Command-line</a:t>
            </a:r>
          </a:p>
          <a:p>
            <a:pPr marL="182880" indent="-91440" defTabSz="453340">
              <a:buFont typeface="Arial" panose="020B0604020202020204" pitchFamily="34" charset="0"/>
              <a:buChar char="•"/>
            </a:pPr>
            <a:r>
              <a:rPr lang="en-US" sz="12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13766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FVP models</a:t>
            </a:r>
          </a:p>
          <a:p>
            <a:pPr marL="274320" indent="-182880" defTabSz="453340">
              <a:buFont typeface="Arial" panose="020B0604020202020204" pitchFamily="34" charset="0"/>
              <a:buChar char="•"/>
            </a:pPr>
            <a:r>
              <a:rPr lang="en-US" sz="1200" dirty="0">
                <a:solidFill>
                  <a:prstClr val="white"/>
                </a:solidFill>
              </a:rPr>
              <a:t>Cortex-M</a:t>
            </a:r>
          </a:p>
          <a:p>
            <a:pPr marL="274320" indent="-182880" defTabSz="453340">
              <a:buFont typeface="Arial" panose="020B0604020202020204" pitchFamily="34" charset="0"/>
              <a:buChar char="•"/>
            </a:pPr>
            <a:r>
              <a:rPr lang="en-US" sz="1200" dirty="0">
                <a:solidFill>
                  <a:prstClr val="white"/>
                </a:solidFill>
              </a:rPr>
              <a:t>Corstone-300</a:t>
            </a:r>
          </a:p>
          <a:p>
            <a:pPr marL="274320" indent="-182880" defTabSz="453340">
              <a:buFont typeface="Arial" panose="020B0604020202020204" pitchFamily="34" charset="0"/>
              <a:buChar char="•"/>
            </a:pPr>
            <a:r>
              <a:rPr lang="en-US" sz="1200" dirty="0">
                <a:solidFill>
                  <a:prstClr val="white"/>
                </a:solidFill>
              </a:rPr>
              <a:t>Corstone-310</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12779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Corellium models</a:t>
            </a:r>
          </a:p>
          <a:p>
            <a:pPr marL="274320" indent="-171450" defTabSz="453340">
              <a:buFont typeface="Arial" panose="020B0604020202020204" pitchFamily="34" charset="0"/>
              <a:buChar char="•"/>
            </a:pPr>
            <a:r>
              <a:rPr lang="en-US" sz="1200" dirty="0">
                <a:solidFill>
                  <a:prstClr val="white"/>
                </a:solidFill>
              </a:rPr>
              <a:t>Raspberry Pi</a:t>
            </a:r>
          </a:p>
          <a:p>
            <a:pPr marL="274320" indent="-171450" defTabSz="453340">
              <a:buFont typeface="Arial" panose="020B0604020202020204" pitchFamily="34" charset="0"/>
              <a:buChar char="•"/>
            </a:pPr>
            <a:r>
              <a:rPr lang="en-US" sz="1200" dirty="0">
                <a:solidFill>
                  <a:prstClr val="white"/>
                </a:solidFill>
              </a:rPr>
              <a:t>NXP i.MX</a:t>
            </a:r>
          </a:p>
          <a:p>
            <a:pPr marL="274320" indent="-171450" defTabSz="453340">
              <a:buFont typeface="Arial" panose="020B0604020202020204" pitchFamily="34" charset="0"/>
              <a:buChar char="•"/>
            </a:pPr>
            <a:r>
              <a:rPr lang="en-US" sz="1200" dirty="0">
                <a:solidFill>
                  <a:prstClr val="white"/>
                </a:solidFill>
              </a:rPr>
              <a:t>Corstone-1000</a:t>
            </a:r>
          </a:p>
          <a:p>
            <a:pPr marL="274320" indent="-182880" defTabSz="453340">
              <a:buFont typeface="Arial" panose="020B0604020202020204" pitchFamily="34" charset="0"/>
              <a:buChar char="•"/>
            </a:pPr>
            <a:r>
              <a:rPr lang="en-US" sz="1200" dirty="0">
                <a:solidFill>
                  <a:prstClr val="white"/>
                </a:solidFill>
              </a:rPr>
              <a:t>…</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37379" y="3224784"/>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75050" y="919518"/>
            <a:ext cx="6206835" cy="59265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ctr" anchorCtr="0"/>
          <a:lstStyle/>
          <a:p>
            <a:pPr algn="ctr" defTabSz="453340"/>
            <a:r>
              <a:rPr lang="en-US"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307409" y="3605992"/>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107690"/>
            <a:ext cx="411241" cy="46643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202190"/>
            <a:ext cx="300996" cy="756199"/>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3224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182880" indent="-91440" defTabSz="453340">
              <a:spcBef>
                <a:spcPts val="0"/>
              </a:spcBef>
              <a:buFont typeface="Arial" panose="020B0604020202020204" pitchFamily="34" charset="0"/>
              <a:buChar char="•"/>
            </a:pPr>
            <a:r>
              <a:rPr lang="en-US" sz="1200" dirty="0">
                <a:solidFill>
                  <a:schemeClr val="bg1"/>
                </a:solidFill>
              </a:rPr>
              <a:t>GitHub</a:t>
            </a:r>
          </a:p>
          <a:p>
            <a:pPr marL="182880" indent="-91440" defTabSz="453340">
              <a:buFont typeface="Arial" panose="020B0604020202020204" pitchFamily="34" charset="0"/>
              <a:buChar char="•"/>
            </a:pPr>
            <a:r>
              <a:rPr lang="en-US" sz="1200" dirty="0">
                <a:solidFill>
                  <a:schemeClr val="bg1"/>
                </a:solidFill>
              </a:rPr>
              <a:t>Jenkins</a:t>
            </a:r>
          </a:p>
          <a:p>
            <a:pPr marL="182880" indent="-91440" defTabSz="453340">
              <a:buFont typeface="Arial" panose="020B0604020202020204" pitchFamily="34" charset="0"/>
              <a:buChar char="•"/>
            </a:pPr>
            <a:r>
              <a:rPr lang="en-US" sz="1200" dirty="0">
                <a:solidFill>
                  <a:schemeClr val="bg1"/>
                </a:solidFill>
              </a:rPr>
              <a:t>GitLab</a:t>
            </a:r>
          </a:p>
          <a:p>
            <a:pPr marL="182880" indent="-91440" defTabSz="453340">
              <a:buFont typeface="Arial" panose="020B0604020202020204" pitchFamily="34" charset="0"/>
              <a:buChar char="•"/>
            </a:pPr>
            <a:r>
              <a:rPr lang="en-US" sz="1200" dirty="0">
                <a:solidFill>
                  <a:schemeClr val="bg1"/>
                </a:solidFill>
              </a:rPr>
              <a:t>CircleCI</a:t>
            </a:r>
          </a:p>
          <a:p>
            <a:pPr marL="182880" indent="-91440" defTabSz="453340">
              <a:buFont typeface="Arial" panose="020B0604020202020204" pitchFamily="34" charset="0"/>
              <a:buChar char="•"/>
            </a:pPr>
            <a:r>
              <a:rPr lang="en-US" sz="12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32248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182880" indent="-91440" defTabSz="453340">
              <a:buFont typeface="Arial" panose="020B0604020202020204" pitchFamily="34" charset="0"/>
              <a:buChar char="•"/>
            </a:pPr>
            <a:r>
              <a:rPr lang="en-US" sz="1200" dirty="0">
                <a:solidFill>
                  <a:schemeClr val="bg1"/>
                </a:solidFill>
              </a:rPr>
              <a:t>TDK Qeexo</a:t>
            </a:r>
          </a:p>
          <a:p>
            <a:pPr marL="182880" indent="-91440" defTabSz="453340">
              <a:buFont typeface="Arial" panose="020B0604020202020204" pitchFamily="34" charset="0"/>
              <a:buChar char="•"/>
            </a:pPr>
            <a:r>
              <a:rPr lang="en-US" sz="1200" dirty="0">
                <a:solidFill>
                  <a:schemeClr val="bg1"/>
                </a:solidFill>
              </a:rPr>
              <a:t>Nota.ai</a:t>
            </a:r>
          </a:p>
          <a:p>
            <a:pPr marL="182880" indent="-91440" defTabSz="453340">
              <a:buFont typeface="Arial" panose="020B0604020202020204" pitchFamily="34" charset="0"/>
              <a:buChar char="•"/>
            </a:pPr>
            <a:r>
              <a:rPr lang="en-US" sz="1200" dirty="0">
                <a:solidFill>
                  <a:schemeClr val="bg1"/>
                </a:solidFill>
              </a:rPr>
              <a:t>SageMaker</a:t>
            </a:r>
          </a:p>
          <a:p>
            <a:pPr marL="182880" indent="-91440" defTabSz="453340">
              <a:buFont typeface="Arial" panose="020B0604020202020204" pitchFamily="34" charset="0"/>
              <a:buChar char="•"/>
            </a:pPr>
            <a:r>
              <a:rPr lang="en-US" sz="1200" dirty="0">
                <a:solidFill>
                  <a:schemeClr val="bg1"/>
                </a:solidFill>
              </a:rPr>
              <a:t>PaddlePaddle</a:t>
            </a:r>
          </a:p>
          <a:p>
            <a:pPr marL="182880" indent="-91440" defTabSz="453340">
              <a:buFont typeface="Arial" panose="020B0604020202020204" pitchFamily="34" charset="0"/>
              <a:buChar char="•"/>
            </a:pPr>
            <a:r>
              <a:rPr lang="en-US" sz="12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15207"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8"/>
            <a:ext cx="1363402" cy="130766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182880" indent="-91440" defTabSz="453340">
              <a:buFont typeface="Arial" panose="020B0604020202020204" pitchFamily="34" charset="0"/>
              <a:buChar char="•"/>
            </a:pPr>
            <a:r>
              <a:rPr lang="en-US" sz="1200" dirty="0">
                <a:solidFill>
                  <a:schemeClr val="bg1"/>
                </a:solidFill>
              </a:rPr>
              <a:t>AWS</a:t>
            </a:r>
          </a:p>
          <a:p>
            <a:pPr marL="182880" indent="-91440" defTabSz="453340">
              <a:buFont typeface="Arial" panose="020B0604020202020204" pitchFamily="34" charset="0"/>
              <a:buChar char="•"/>
            </a:pPr>
            <a:r>
              <a:rPr lang="en-US" sz="1200" dirty="0">
                <a:solidFill>
                  <a:schemeClr val="bg1"/>
                </a:solidFill>
              </a:rPr>
              <a:t>Azure</a:t>
            </a:r>
          </a:p>
          <a:p>
            <a:pPr marL="182880" indent="-91440" defTabSz="453340">
              <a:buFont typeface="Arial" panose="020B0604020202020204" pitchFamily="34" charset="0"/>
              <a:buChar char="•"/>
            </a:pPr>
            <a:r>
              <a:rPr lang="en-US" sz="1200" dirty="0">
                <a:solidFill>
                  <a:schemeClr val="bg1"/>
                </a:solidFill>
              </a:rPr>
              <a:t>Oracle</a:t>
            </a:r>
          </a:p>
          <a:p>
            <a:pPr marL="182880" indent="-91440" defTabSz="453340">
              <a:buFont typeface="Arial" panose="020B0604020202020204" pitchFamily="34" charset="0"/>
              <a:buChar char="•"/>
            </a:pPr>
            <a:r>
              <a:rPr lang="en-US" sz="1200" dirty="0">
                <a:solidFill>
                  <a:schemeClr val="bg1"/>
                </a:solidFill>
              </a:rPr>
              <a:t>Baidu Cloud</a:t>
            </a:r>
          </a:p>
          <a:p>
            <a:pPr marL="182880" indent="-91440" defTabSz="453340">
              <a:buFont typeface="Arial" panose="020B0604020202020204" pitchFamily="34" charset="0"/>
              <a:buChar char="•"/>
            </a:pPr>
            <a:r>
              <a:rPr lang="en-US" sz="12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chemeClr val="accent1">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896168" y="3104458"/>
            <a:ext cx="411241" cy="186722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003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25131"/>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11179"/>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139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251606"/>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91440" defTabSz="453340">
              <a:spcBef>
                <a:spcPts val="0"/>
              </a:spcBef>
            </a:pPr>
            <a:r>
              <a:rPr lang="en-US" sz="1100" dirty="0">
                <a:solidFill>
                  <a:schemeClr val="bg1"/>
                </a:solidFill>
              </a:rPr>
              <a:t>VsCode</a:t>
            </a:r>
          </a:p>
          <a:p>
            <a:pPr marL="91440" defTabSz="453340"/>
            <a:r>
              <a:rPr lang="en-US" sz="1100" dirty="0">
                <a:solidFill>
                  <a:schemeClr val="bg1"/>
                </a:solidFill>
              </a:rPr>
              <a:t>Keil MDK 6</a:t>
            </a:r>
          </a:p>
          <a:p>
            <a:pPr marL="91440" defTabSz="453340"/>
            <a:r>
              <a:rPr lang="en-US" sz="1100" dirty="0">
                <a:solidFill>
                  <a:schemeClr val="bg1"/>
                </a:solidFill>
              </a:rPr>
              <a:t>IAR</a:t>
            </a:r>
          </a:p>
          <a:p>
            <a:pPr marL="91440" defTabSz="453340"/>
            <a:r>
              <a:rPr lang="en-US" sz="1100" dirty="0">
                <a:solidFill>
                  <a:schemeClr val="bg1"/>
                </a:solidFill>
              </a:rPr>
              <a:t>Command-line</a:t>
            </a:r>
          </a:p>
          <a:p>
            <a:pPr marL="91440" defTabSz="453340"/>
            <a:r>
              <a:rPr lang="en-US" sz="11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216835" y="87209"/>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0468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FVP models</a:t>
            </a:r>
          </a:p>
          <a:p>
            <a:pPr marL="91440" defTabSz="453340"/>
            <a:r>
              <a:rPr lang="en-US" sz="1100" dirty="0">
                <a:solidFill>
                  <a:prstClr val="white"/>
                </a:solidFill>
              </a:rPr>
              <a:t>  Cortex-M</a:t>
            </a:r>
          </a:p>
          <a:p>
            <a:pPr marL="91440" defTabSz="453340"/>
            <a:r>
              <a:rPr lang="en-US" sz="1100" dirty="0">
                <a:solidFill>
                  <a:prstClr val="white"/>
                </a:solidFill>
              </a:rPr>
              <a:t>  Corstone-300</a:t>
            </a:r>
          </a:p>
          <a:p>
            <a:pPr marL="91440" defTabSz="453340"/>
            <a:r>
              <a:rPr lang="en-US" sz="1100" dirty="0">
                <a:solidFill>
                  <a:prstClr val="white"/>
                </a:solidFill>
              </a:rPr>
              <a:t>  Corstone-310</a:t>
            </a:r>
          </a:p>
          <a:p>
            <a:pPr marL="91440" defTabSz="453340"/>
            <a:r>
              <a:rPr lang="en-US" sz="1100" dirty="0">
                <a:solidFill>
                  <a:prstClr val="white"/>
                </a:solidFill>
              </a:rPr>
              <a:t>   …</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036937"/>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Corellium models</a:t>
            </a:r>
          </a:p>
          <a:p>
            <a:pPr marL="102870" defTabSz="453340"/>
            <a:r>
              <a:rPr lang="en-US" sz="1100" dirty="0">
                <a:solidFill>
                  <a:prstClr val="white"/>
                </a:solidFill>
              </a:rPr>
              <a:t>  Raspberry Pi</a:t>
            </a:r>
          </a:p>
          <a:p>
            <a:pPr marL="102870" defTabSz="453340"/>
            <a:r>
              <a:rPr lang="en-US" sz="1100" dirty="0">
                <a:solidFill>
                  <a:prstClr val="white"/>
                </a:solidFill>
              </a:rPr>
              <a:t>  NXP i.MX</a:t>
            </a:r>
          </a:p>
          <a:p>
            <a:pPr marL="102870" defTabSz="453340"/>
            <a:r>
              <a:rPr lang="en-US" sz="1100" dirty="0">
                <a:solidFill>
                  <a:prstClr val="white"/>
                </a:solidFill>
              </a:rPr>
              <a:t>  Corstone-1000</a:t>
            </a:r>
          </a:p>
          <a:p>
            <a:pPr marL="91440" defTabSz="453340"/>
            <a:r>
              <a:rPr lang="en-US" sz="1100" dirty="0">
                <a:solidFill>
                  <a:prstClr val="white"/>
                </a:solidFill>
              </a:rPr>
              <a:t>   …</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29465" y="3170497"/>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59445" y="1092274"/>
            <a:ext cx="6206835" cy="365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0" rIns="68565" bIns="0" rtlCol="0" anchor="ctr" anchorCtr="0"/>
          <a:lstStyle/>
          <a:p>
            <a:pPr algn="ctr" defTabSz="453340">
              <a:spcBef>
                <a:spcPts val="0"/>
              </a:spcBef>
              <a:spcAft>
                <a:spcPts val="0"/>
              </a:spcAft>
            </a:pPr>
            <a:r>
              <a:rPr lang="en-US" sz="1600"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102973" y="3527283"/>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085086"/>
            <a:ext cx="411241" cy="51629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174972"/>
            <a:ext cx="300996" cy="78341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2452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91440" defTabSz="453340">
              <a:spcBef>
                <a:spcPts val="0"/>
              </a:spcBef>
            </a:pPr>
            <a:r>
              <a:rPr lang="en-US" sz="1100" dirty="0">
                <a:solidFill>
                  <a:schemeClr val="bg1"/>
                </a:solidFill>
              </a:rPr>
              <a:t>GitHub</a:t>
            </a:r>
          </a:p>
          <a:p>
            <a:pPr marL="91440" defTabSz="453340"/>
            <a:r>
              <a:rPr lang="en-US" sz="1100" dirty="0">
                <a:solidFill>
                  <a:schemeClr val="bg1"/>
                </a:solidFill>
              </a:rPr>
              <a:t>Jenkins</a:t>
            </a:r>
          </a:p>
          <a:p>
            <a:pPr marL="91440" defTabSz="453340"/>
            <a:r>
              <a:rPr lang="en-US" sz="1100" dirty="0">
                <a:solidFill>
                  <a:schemeClr val="bg1"/>
                </a:solidFill>
              </a:rPr>
              <a:t>GitLab</a:t>
            </a:r>
          </a:p>
          <a:p>
            <a:pPr marL="91440" defTabSz="453340"/>
            <a:r>
              <a:rPr lang="en-US" sz="1100" dirty="0">
                <a:solidFill>
                  <a:schemeClr val="bg1"/>
                </a:solidFill>
              </a:rPr>
              <a:t>CircleCI</a:t>
            </a:r>
          </a:p>
          <a:p>
            <a:pPr marL="91440" defTabSz="453340"/>
            <a:r>
              <a:rPr lang="en-US" sz="11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23869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91440" defTabSz="453340"/>
            <a:r>
              <a:rPr lang="en-US" sz="1100" dirty="0">
                <a:solidFill>
                  <a:schemeClr val="bg1"/>
                </a:solidFill>
              </a:rPr>
              <a:t>TDK Qeexo</a:t>
            </a:r>
          </a:p>
          <a:p>
            <a:pPr marL="91440" defTabSz="453340"/>
            <a:r>
              <a:rPr lang="en-US" sz="1100" dirty="0">
                <a:solidFill>
                  <a:schemeClr val="bg1"/>
                </a:solidFill>
              </a:rPr>
              <a:t>Nota.ai</a:t>
            </a:r>
          </a:p>
          <a:p>
            <a:pPr marL="91440" defTabSz="453340"/>
            <a:r>
              <a:rPr lang="en-US" sz="1100" dirty="0">
                <a:solidFill>
                  <a:schemeClr val="bg1"/>
                </a:solidFill>
              </a:rPr>
              <a:t>SageMaker</a:t>
            </a:r>
          </a:p>
          <a:p>
            <a:pPr marL="91440" defTabSz="453340"/>
            <a:r>
              <a:rPr lang="en-US" sz="1100" dirty="0">
                <a:solidFill>
                  <a:schemeClr val="bg1"/>
                </a:solidFill>
              </a:rPr>
              <a:t>PaddlePaddle</a:t>
            </a:r>
          </a:p>
          <a:p>
            <a:pPr marL="91440" defTabSz="453340"/>
            <a:r>
              <a:rPr lang="en-US" sz="11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54402"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9"/>
            <a:ext cx="1363402" cy="12304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91440" defTabSz="453340"/>
            <a:r>
              <a:rPr lang="en-US" sz="1100" dirty="0">
                <a:solidFill>
                  <a:schemeClr val="bg1"/>
                </a:solidFill>
              </a:rPr>
              <a:t>AWS</a:t>
            </a:r>
          </a:p>
          <a:p>
            <a:pPr marL="91440" defTabSz="453340"/>
            <a:r>
              <a:rPr lang="en-US" sz="1100" dirty="0">
                <a:solidFill>
                  <a:schemeClr val="bg1"/>
                </a:solidFill>
              </a:rPr>
              <a:t>Azure</a:t>
            </a:r>
          </a:p>
          <a:p>
            <a:pPr marL="91440" defTabSz="453340"/>
            <a:r>
              <a:rPr lang="en-US" sz="1100" dirty="0">
                <a:solidFill>
                  <a:schemeClr val="bg1"/>
                </a:solidFill>
              </a:rPr>
              <a:t>Oracle</a:t>
            </a:r>
          </a:p>
          <a:p>
            <a:pPr marL="91440" defTabSz="453340"/>
            <a:r>
              <a:rPr lang="en-US" sz="1100" dirty="0">
                <a:solidFill>
                  <a:schemeClr val="bg1"/>
                </a:solidFill>
              </a:rPr>
              <a:t>Baidu Cloud</a:t>
            </a:r>
          </a:p>
          <a:p>
            <a:pPr marL="91440" defTabSz="453340"/>
            <a:r>
              <a:rPr lang="en-US" sz="11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rgbClr val="3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793950" y="3070531"/>
            <a:ext cx="411241" cy="1901155"/>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F79CDD-DBF6-B1F5-EA2C-B6697F08AC9F}"/>
              </a:ext>
            </a:extLst>
          </p:cNvPr>
          <p:cNvSpPr txBox="1"/>
          <p:nvPr/>
        </p:nvSpPr>
        <p:spPr>
          <a:xfrm>
            <a:off x="4661089" y="5999187"/>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Cloud-native</a:t>
            </a:r>
          </a:p>
        </p:txBody>
      </p:sp>
      <p:sp>
        <p:nvSpPr>
          <p:cNvPr id="5" name="TextBox 4">
            <a:extLst>
              <a:ext uri="{FF2B5EF4-FFF2-40B4-BE49-F238E27FC236}">
                <a16:creationId xmlns:a16="http://schemas.microsoft.com/office/drawing/2014/main" id="{62F47720-B935-37AE-D0F5-D035A9C91792}"/>
              </a:ext>
            </a:extLst>
          </p:cNvPr>
          <p:cNvSpPr txBox="1"/>
          <p:nvPr/>
        </p:nvSpPr>
        <p:spPr>
          <a:xfrm>
            <a:off x="7249746" y="5997225"/>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 or Desktop</a:t>
            </a:r>
          </a:p>
        </p:txBody>
      </p:sp>
    </p:spTree>
    <p:extLst>
      <p:ext uri="{BB962C8B-B14F-4D97-AF65-F5344CB8AC3E}">
        <p14:creationId xmlns:p14="http://schemas.microsoft.com/office/powerpoint/2010/main" val="279843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c0950e01-db07-4e41-9c32-b7a8e9fccc9b"/>
    <ds:schemaRef ds:uri="http://purl.org/dc/elements/1.1/"/>
    <ds:schemaRef ds:uri="http://schemas.microsoft.com/office/2006/metadata/properties"/>
    <ds:schemaRef ds:uri="http://schemas.microsoft.com/office/2006/documentManagement/type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33390</TotalTime>
  <Words>9108</Words>
  <Application>Microsoft Office PowerPoint</Application>
  <PresentationFormat>Widescreen</PresentationFormat>
  <Paragraphs>949</Paragraphs>
  <Slides>29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Courier New</vt:lpstr>
      <vt:lpstr>Lato</vt:lpstr>
      <vt:lpstr>Wingdings</vt:lpstr>
      <vt:lpstr>Arm_PPT_Public</vt:lpstr>
      <vt:lpstr>Documentation  images</vt:lpstr>
      <vt:lpstr>Arm Virtual Hardware (AVH)</vt:lpstr>
      <vt:lpstr>Arm Virtual Hardware (AVH)</vt:lpstr>
      <vt:lpstr>Arm Virtual Hardware (AVH)</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52</cp:revision>
  <dcterms:created xsi:type="dcterms:W3CDTF">2021-06-28T15:12:17Z</dcterms:created>
  <dcterms:modified xsi:type="dcterms:W3CDTF">2023-07-06T12:03:20Z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