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6.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7.xml" ContentType="application/vnd.openxmlformats-officedocument.presentationml.comments+xml"/>
  <Override PartName="/ppt/notesSlides/notesSlide18.xml" ContentType="application/vnd.openxmlformats-officedocument.presentationml.notesSlide+xml"/>
  <Override PartName="/ppt/comments/comment8.xml" ContentType="application/vnd.openxmlformats-officedocument.presentationml.comments+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41"/>
  </p:notesMasterIdLst>
  <p:handoutMasterIdLst>
    <p:handoutMasterId r:id="rId42"/>
  </p:handoutMasterIdLst>
  <p:sldIdLst>
    <p:sldId id="14957" r:id="rId7"/>
    <p:sldId id="2086971669" r:id="rId8"/>
    <p:sldId id="2086971670" r:id="rId9"/>
    <p:sldId id="2086971673" r:id="rId10"/>
    <p:sldId id="2086971675" r:id="rId11"/>
    <p:sldId id="2086971671" r:id="rId12"/>
    <p:sldId id="14964" r:id="rId13"/>
    <p:sldId id="14956" r:id="rId14"/>
    <p:sldId id="14972" r:id="rId15"/>
    <p:sldId id="14973" r:id="rId16"/>
    <p:sldId id="14959" r:id="rId17"/>
    <p:sldId id="14955" r:id="rId18"/>
    <p:sldId id="14958" r:id="rId19"/>
    <p:sldId id="2086971668" r:id="rId20"/>
    <p:sldId id="2086971672" r:id="rId21"/>
    <p:sldId id="259" r:id="rId22"/>
    <p:sldId id="14977" r:id="rId23"/>
    <p:sldId id="2086971667" r:id="rId24"/>
    <p:sldId id="14976" r:id="rId25"/>
    <p:sldId id="14978" r:id="rId26"/>
    <p:sldId id="2086971665" r:id="rId27"/>
    <p:sldId id="14975" r:id="rId28"/>
    <p:sldId id="2086971674" r:id="rId29"/>
    <p:sldId id="348" r:id="rId30"/>
    <p:sldId id="14960" r:id="rId31"/>
    <p:sldId id="14961" r:id="rId32"/>
    <p:sldId id="274" r:id="rId33"/>
    <p:sldId id="14953" r:id="rId34"/>
    <p:sldId id="10615" r:id="rId35"/>
    <p:sldId id="14954" r:id="rId36"/>
    <p:sldId id="14933" r:id="rId37"/>
    <p:sldId id="14948" r:id="rId38"/>
    <p:sldId id="349" r:id="rId39"/>
    <p:sldId id="2086971666" r:id="rId4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6"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384"/>
    <a:srgbClr val="3F7587"/>
    <a:srgbClr val="638F9D"/>
    <a:srgbClr val="99B6BF"/>
    <a:srgbClr val="A1A4A3"/>
    <a:srgbClr val="7F7F7F"/>
    <a:srgbClr val="70A000"/>
    <a:srgbClr val="FF6B00"/>
    <a:srgbClr val="FF6900"/>
    <a:srgbClr val="333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288" y="624"/>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9/23/2024</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21183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22318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28</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Potential key customer: DSP Concepts.  See email exchange:</a:t>
            </a:r>
          </a:p>
          <a:p>
            <a:endParaRPr lang="en-GB" dirty="0"/>
          </a:p>
          <a:p>
            <a:pPr marL="0" marR="0">
              <a:spcBef>
                <a:spcPts val="0"/>
              </a:spcBef>
              <a:spcAft>
                <a:spcPts val="0"/>
              </a:spcAft>
            </a:pPr>
            <a:r>
              <a:rPr lang="en-US" sz="1100" b="1" dirty="0">
                <a:effectLst/>
                <a:latin typeface="Calibri" panose="020F0502020204030204" pitchFamily="34" charset="0"/>
                <a:ea typeface="DengXian" panose="02010600030101010101" pitchFamily="2" charset="-122"/>
              </a:rPr>
              <a:t>From:</a:t>
            </a:r>
            <a:r>
              <a:rPr lang="en-US" sz="1100" dirty="0">
                <a:effectLst/>
                <a:latin typeface="Calibri" panose="020F0502020204030204" pitchFamily="34" charset="0"/>
                <a:ea typeface="DengXian" panose="02010600030101010101" pitchFamily="2" charset="-122"/>
              </a:rPr>
              <a:t> Paul Beckmann &lt;</a:t>
            </a:r>
            <a:r>
              <a:rPr lang="en-US" sz="1100" u="sng" dirty="0">
                <a:solidFill>
                  <a:srgbClr val="0000FF"/>
                </a:solidFill>
                <a:effectLst/>
                <a:latin typeface="Calibri" panose="020F0502020204030204" pitchFamily="34" charset="0"/>
                <a:ea typeface="DengXian" panose="02010600030101010101" pitchFamily="2" charset="-122"/>
                <a:hlinkClick r:id="rId3"/>
              </a:rPr>
              <a:t>pbeckmann@dspconcepts.com</a:t>
            </a:r>
            <a:r>
              <a:rPr lang="en-US" sz="1100" dirty="0">
                <a:effectLst/>
                <a:latin typeface="Calibri" panose="020F0502020204030204" pitchFamily="34" charset="0"/>
                <a:ea typeface="DengXian" panose="02010600030101010101" pitchFamily="2" charset="-122"/>
              </a:rPr>
              <a:t>&gt; </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Sent:</a:t>
            </a:r>
            <a:r>
              <a:rPr lang="en-US" sz="1100" dirty="0">
                <a:effectLst/>
                <a:latin typeface="Calibri" panose="020F0502020204030204" pitchFamily="34" charset="0"/>
                <a:ea typeface="DengXian" panose="02010600030101010101" pitchFamily="2" charset="-122"/>
              </a:rPr>
              <a:t> Wednesday, April 7, 2021 9:05 PM</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To:</a:t>
            </a:r>
            <a:r>
              <a:rPr lang="en-US" sz="1100" dirty="0">
                <a:effectLst/>
                <a:latin typeface="Calibri" panose="020F0502020204030204" pitchFamily="34" charset="0"/>
                <a:ea typeface="DengXian" panose="02010600030101010101" pitchFamily="2" charset="-122"/>
              </a:rPr>
              <a:t> Reinhard Keil &lt;</a:t>
            </a:r>
            <a:r>
              <a:rPr lang="en-US" sz="1100" u="sng" dirty="0">
                <a:solidFill>
                  <a:srgbClr val="0000FF"/>
                </a:solidFill>
                <a:effectLst/>
                <a:latin typeface="Calibri" panose="020F0502020204030204" pitchFamily="34" charset="0"/>
                <a:ea typeface="DengXian" panose="02010600030101010101" pitchFamily="2" charset="-122"/>
                <a:hlinkClick r:id="rId4"/>
              </a:rPr>
              <a:t>Reinhard.Keil@arm.com</a:t>
            </a:r>
            <a:r>
              <a:rPr lang="en-US" sz="1100" dirty="0">
                <a:effectLst/>
                <a:latin typeface="Calibri" panose="020F0502020204030204" pitchFamily="34" charset="0"/>
                <a:ea typeface="DengXian" panose="02010600030101010101" pitchFamily="2" charset="-122"/>
              </a:rPr>
              <a:t>&gt;</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Subject:</a:t>
            </a:r>
            <a:r>
              <a:rPr lang="en-US" sz="1100" dirty="0">
                <a:effectLst/>
                <a:latin typeface="Calibri" panose="020F0502020204030204" pitchFamily="34" charset="0"/>
                <a:ea typeface="DengXian" panose="02010600030101010101" pitchFamily="2" charset="-122"/>
              </a:rPr>
              <a:t> Re: Compiler comparison / Feedback on Audio API interface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speaking with Reed </a:t>
            </a:r>
            <a:r>
              <a:rPr lang="en-GB" sz="1100" dirty="0" err="1">
                <a:effectLst/>
                <a:latin typeface="Calibri" panose="020F0502020204030204" pitchFamily="34" charset="0"/>
                <a:ea typeface="DengXian" panose="02010600030101010101" pitchFamily="2" charset="-122"/>
              </a:rPr>
              <a:t>Hinkel</a:t>
            </a:r>
            <a:r>
              <a:rPr lang="en-GB" sz="1100" dirty="0">
                <a:effectLst/>
                <a:latin typeface="Calibri" panose="020F0502020204030204" pitchFamily="34" charset="0"/>
                <a:ea typeface="DengXian" panose="02010600030101010101" pitchFamily="2" charset="-122"/>
              </a:rPr>
              <a:t>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A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dirty="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dirty="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31</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73137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56001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1771891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74589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52E32-A704-2597-34CF-673BEF8FE63F}"/>
              </a:ext>
            </a:extLst>
          </p:cNvPr>
          <p:cNvSpPr>
            <a:spLocks noGrp="1"/>
          </p:cNvSpPr>
          <p:nvPr>
            <p:ph type="dt" sz="half" idx="10"/>
          </p:nvPr>
        </p:nvSpPr>
        <p:spPr/>
        <p:txBody>
          <a:bodyPr/>
          <a:lstStyle/>
          <a:p>
            <a:fld id="{F5CF01DE-61D0-42C0-8670-20A3590773A8}" type="datetimeFigureOut">
              <a:rPr lang="en-US" smtClean="0"/>
              <a:t>9/23/2024</a:t>
            </a:fld>
            <a:endParaRPr lang="en-US"/>
          </a:p>
        </p:txBody>
      </p:sp>
      <p:sp>
        <p:nvSpPr>
          <p:cNvPr id="3" name="Footer Placeholder 2">
            <a:extLst>
              <a:ext uri="{FF2B5EF4-FFF2-40B4-BE49-F238E27FC236}">
                <a16:creationId xmlns:a16="http://schemas.microsoft.com/office/drawing/2014/main" id="{5ABA5D77-EE51-CEB2-10FB-2ADDD20D03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F4D04A-C75E-8557-6361-5ABD22ABE322}"/>
              </a:ext>
            </a:extLst>
          </p:cNvPr>
          <p:cNvSpPr>
            <a:spLocks noGrp="1"/>
          </p:cNvSpPr>
          <p:nvPr>
            <p:ph type="sldNum" sz="quarter" idx="12"/>
          </p:nvPr>
        </p:nvSpPr>
        <p:spPr/>
        <p:txBody>
          <a:bodyPr/>
          <a:lstStyle/>
          <a:p>
            <a:fld id="{3B18C65C-C214-4744-ADCE-4A62F0EA1F8B}" type="slidenum">
              <a:rPr lang="en-US" smtClean="0"/>
              <a:t>‹#›</a:t>
            </a:fld>
            <a:endParaRPr lang="en-US"/>
          </a:p>
        </p:txBody>
      </p:sp>
    </p:spTree>
    <p:extLst>
      <p:ext uri="{BB962C8B-B14F-4D97-AF65-F5344CB8AC3E}">
        <p14:creationId xmlns:p14="http://schemas.microsoft.com/office/powerpoint/2010/main" val="261041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2024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 id="2147485515" r:id="rId18"/>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sv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dirty="0">
                <a:solidFill>
                  <a:srgbClr val="000000"/>
                </a:solidFill>
                <a:latin typeface="+mn-lt"/>
                <a:ea typeface="ＭＳ Ｐゴシック"/>
              </a:rPr>
              <a:t>Virtual</a:t>
            </a:r>
            <a:br>
              <a:rPr lang="en-US" sz="1400" kern="0" dirty="0">
                <a:solidFill>
                  <a:srgbClr val="000000"/>
                </a:solidFill>
                <a:latin typeface="+mn-lt"/>
                <a:ea typeface="ＭＳ Ｐゴシック"/>
              </a:rPr>
            </a:br>
            <a:r>
              <a:rPr lang="en-US" sz="1400" kern="0" dirty="0">
                <a:solidFill>
                  <a:srgbClr val="000000"/>
                </a:solidFill>
                <a:latin typeface="+mn-lt"/>
                <a:ea typeface="ＭＳ Ｐゴシック"/>
              </a:rPr>
              <a:t>Target</a:t>
            </a:r>
            <a:br>
              <a:rPr lang="en-US" sz="1400" kern="0" dirty="0">
                <a:solidFill>
                  <a:srgbClr val="000000"/>
                </a:solidFill>
                <a:latin typeface="+mn-lt"/>
                <a:ea typeface="ＭＳ Ｐゴシック"/>
              </a:rPr>
            </a:br>
            <a:endParaRPr lang="en-GB" sz="14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597281" y="1721244"/>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model </a:t>
            </a:r>
          </a:p>
          <a:p>
            <a:pPr algn="ctr" defTabSz="453340">
              <a:spcAft>
                <a:spcPts val="0"/>
              </a:spcAft>
            </a:pPr>
            <a:r>
              <a:rPr lang="en-US" sz="1400" dirty="0">
                <a:solidFill>
                  <a:schemeClr val="bg1"/>
                </a:solidFill>
              </a:rPr>
              <a:t>(Fixed Virtual Platform,</a:t>
            </a:r>
          </a:p>
          <a:p>
            <a:pPr algn="ctr" defTabSz="453340">
              <a:spcAft>
                <a:spcPts val="0"/>
              </a:spcAft>
            </a:pPr>
            <a:r>
              <a:rPr lang="en-US" sz="1400" dirty="0">
                <a:solidFill>
                  <a:schemeClr val="bg1"/>
                </a:solidFill>
              </a:rPr>
              <a:t>example: Corstone-300 FVP)</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8145894" y="4157874"/>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509035" y="2364478"/>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702887" y="2791957"/>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a:p>
            <a:pPr algn="ctr"/>
            <a:r>
              <a:rPr lang="en-US" sz="1400" dirty="0"/>
              <a:t>CPU peripheral with</a:t>
            </a:r>
            <a:br>
              <a:rPr lang="en-US" sz="1400" dirty="0"/>
            </a:br>
            <a:r>
              <a:rPr lang="en-US" sz="1400" dirty="0"/>
              <a:t> register interface</a:t>
            </a:r>
            <a:endParaRPr lang="en-US" sz="1400"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592772" y="2792156"/>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dirty="0"/>
              <a:t>VSI python scripts</a:t>
            </a:r>
            <a:br>
              <a:rPr lang="en-US" dirty="0"/>
            </a:br>
            <a:r>
              <a:rPr lang="en-US" sz="1400" dirty="0"/>
              <a:t>arm_vsi0.py, </a:t>
            </a:r>
            <a:br>
              <a:rPr lang="en-US" sz="1400" dirty="0"/>
            </a:br>
            <a:r>
              <a:rPr lang="en-US" sz="1400" dirty="0"/>
              <a:t>    arm_vsi1.py, …</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3049108"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Peripheral Driver</a:t>
            </a:r>
          </a:p>
          <a:p>
            <a:pPr algn="ctr"/>
            <a:r>
              <a:rPr lang="en-US" sz="1400" dirty="0"/>
              <a:t>Example: audio I/O</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697391"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application</a:t>
            </a:r>
            <a:endParaRPr lang="en-GB" dirty="0"/>
          </a:p>
        </p:txBody>
      </p:sp>
      <p:sp>
        <p:nvSpPr>
          <p:cNvPr id="30" name="TextBox 29">
            <a:extLst>
              <a:ext uri="{FF2B5EF4-FFF2-40B4-BE49-F238E27FC236}">
                <a16:creationId xmlns:a16="http://schemas.microsoft.com/office/drawing/2014/main" id="{F2C090EB-0F4F-470A-BDEE-442EA792DF6D}"/>
              </a:ext>
            </a:extLst>
          </p:cNvPr>
          <p:cNvSpPr txBox="1"/>
          <p:nvPr/>
        </p:nvSpPr>
        <p:spPr>
          <a:xfrm>
            <a:off x="8293536" y="330530"/>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for sensors, audio and video. </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808832" y="3872632"/>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8068900" y="4232139"/>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4331153" y="3331906"/>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C3F59A-F25C-A094-6D92-F2F3D61BF1FB}"/>
              </a:ext>
            </a:extLst>
          </p:cNvPr>
          <p:cNvSpPr/>
          <p:nvPr/>
        </p:nvSpPr>
        <p:spPr>
          <a:xfrm>
            <a:off x="1229447" y="1592112"/>
            <a:ext cx="8855267" cy="36903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DA7BE91-C6AE-0F92-D269-417336553059}"/>
              </a:ext>
            </a:extLst>
          </p:cNvPr>
          <p:cNvSpPr txBox="1"/>
          <p:nvPr/>
        </p:nvSpPr>
        <p:spPr>
          <a:xfrm>
            <a:off x="1341756" y="1669151"/>
            <a:ext cx="2016065"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Host: Linux / Windows</a:t>
            </a:r>
            <a:endParaRPr lang="en-GB" sz="1600" kern="1200" dirty="0">
              <a:solidFill>
                <a:schemeClr val="tx2"/>
              </a:solidFill>
              <a:latin typeface="+mn-lt"/>
              <a:ea typeface="+mn-ea"/>
              <a:cs typeface="+mn-cs"/>
            </a:endParaRPr>
          </a:p>
        </p:txBody>
      </p:sp>
      <p:cxnSp>
        <p:nvCxnSpPr>
          <p:cNvPr id="21" name="Straight Arrow Connector 20">
            <a:extLst>
              <a:ext uri="{FF2B5EF4-FFF2-40B4-BE49-F238E27FC236}">
                <a16:creationId xmlns:a16="http://schemas.microsoft.com/office/drawing/2014/main" id="{9C26BDF9-F8F0-5DE1-2C9A-4538D7959340}"/>
              </a:ext>
            </a:extLst>
          </p:cNvPr>
          <p:cNvCxnSpPr>
            <a:cxnSpLocks/>
          </p:cNvCxnSpPr>
          <p:nvPr/>
        </p:nvCxnSpPr>
        <p:spPr>
          <a:xfrm>
            <a:off x="7196532" y="3325420"/>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7782153-77A4-D620-5E96-6E9D9A565598}"/>
              </a:ext>
            </a:extLst>
          </p:cNvPr>
          <p:cNvSpPr txBox="1"/>
          <p:nvPr/>
        </p:nvSpPr>
        <p:spPr>
          <a:xfrm>
            <a:off x="7382400" y="1707995"/>
            <a:ext cx="3300565" cy="672755"/>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Python scripts with callback functions for custom actions on read/write access to VSI registers. </a:t>
            </a:r>
          </a:p>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For example: for audio file as input/output.</a:t>
            </a:r>
            <a:endParaRPr lang="en-GB" sz="1200" kern="1200" dirty="0">
              <a:solidFill>
                <a:schemeClr val="tx1">
                  <a:lumMod val="50000"/>
                  <a:lumOff val="50000"/>
                </a:schemeClr>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811233" y="4543290"/>
            <a:ext cx="3519920" cy="490741"/>
          </a:xfrm>
          <a:prstGeom prst="rect">
            <a:avLst/>
          </a:prstGeom>
          <a:solidFill>
            <a:schemeClr val="bg1"/>
          </a:solidFill>
          <a:ln>
            <a:solidFill>
              <a:schemeClr val="bg1"/>
            </a:solid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Peripheral driver abstracts VSI register accesses for a specific use case. For example: audio I/O driver.</a:t>
            </a:r>
            <a:endParaRPr lang="en-GB" sz="1200" kern="1200" dirty="0">
              <a:solidFill>
                <a:schemeClr val="tx1">
                  <a:lumMod val="50000"/>
                  <a:lumOff val="50000"/>
                </a:schemeClr>
              </a:solidFill>
              <a:latin typeface="+mn-lt"/>
              <a:ea typeface="+mn-ea"/>
              <a:cs typeface="+mn-cs"/>
            </a:endParaRPr>
          </a:p>
        </p:txBody>
      </p:sp>
      <p:cxnSp>
        <p:nvCxnSpPr>
          <p:cNvPr id="27" name="Straight Arrow Connector 26">
            <a:extLst>
              <a:ext uri="{FF2B5EF4-FFF2-40B4-BE49-F238E27FC236}">
                <a16:creationId xmlns:a16="http://schemas.microsoft.com/office/drawing/2014/main" id="{466AA56D-9F37-2BEC-1A07-CA621C5AF7B3}"/>
              </a:ext>
            </a:extLst>
          </p:cNvPr>
          <p:cNvCxnSpPr>
            <a:cxnSpLocks/>
          </p:cNvCxnSpPr>
          <p:nvPr/>
        </p:nvCxnSpPr>
        <p:spPr>
          <a:xfrm flipV="1">
            <a:off x="7751965" y="2380751"/>
            <a:ext cx="0" cy="526911"/>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0D812E-976D-2D63-6A98-6990BC5C3059}"/>
              </a:ext>
            </a:extLst>
          </p:cNvPr>
          <p:cNvCxnSpPr>
            <a:cxnSpLocks/>
          </p:cNvCxnSpPr>
          <p:nvPr/>
        </p:nvCxnSpPr>
        <p:spPr>
          <a:xfrm flipV="1">
            <a:off x="3213560" y="3769747"/>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FC5BED-49E4-774C-7BD8-F3B5E0C433E3}"/>
              </a:ext>
            </a:extLst>
          </p:cNvPr>
          <p:cNvSpPr txBox="1"/>
          <p:nvPr/>
        </p:nvSpPr>
        <p:spPr>
          <a:xfrm>
            <a:off x="5025431" y="4528713"/>
            <a:ext cx="2653651" cy="605306"/>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8 VSI instances can be used in parallel for multi-channel I/O</a:t>
            </a:r>
            <a:endParaRPr lang="en-GB" sz="1200" kern="1200" dirty="0">
              <a:solidFill>
                <a:schemeClr val="tx1">
                  <a:lumMod val="50000"/>
                  <a:lumOff val="50000"/>
                </a:schemeClr>
              </a:solidFill>
              <a:latin typeface="+mn-lt"/>
              <a:ea typeface="+mn-ea"/>
              <a:cs typeface="+mn-cs"/>
            </a:endParaRPr>
          </a:p>
        </p:txBody>
      </p:sp>
      <p:cxnSp>
        <p:nvCxnSpPr>
          <p:cNvPr id="33" name="Straight Arrow Connector 32">
            <a:extLst>
              <a:ext uri="{FF2B5EF4-FFF2-40B4-BE49-F238E27FC236}">
                <a16:creationId xmlns:a16="http://schemas.microsoft.com/office/drawing/2014/main" id="{F09DA5C9-BA39-817D-8CA1-2D92A3324A40}"/>
              </a:ext>
            </a:extLst>
          </p:cNvPr>
          <p:cNvCxnSpPr>
            <a:cxnSpLocks/>
          </p:cNvCxnSpPr>
          <p:nvPr/>
        </p:nvCxnSpPr>
        <p:spPr>
          <a:xfrm flipV="1">
            <a:off x="6839614" y="3783812"/>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27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CA31F23C-1A23-FB84-F8EA-A0D28B1EB135}"/>
              </a:ext>
            </a:extLst>
          </p:cNvPr>
          <p:cNvSpPr/>
          <p:nvPr/>
        </p:nvSpPr>
        <p:spPr>
          <a:xfrm>
            <a:off x="2447573" y="3325625"/>
            <a:ext cx="6430010" cy="2845645"/>
          </a:xfrm>
          <a:prstGeom prst="rect">
            <a:avLst/>
          </a:prstGeom>
          <a:solidFill>
            <a:schemeClr val="accent5">
              <a:lumMod val="20000"/>
              <a:lumOff val="80000"/>
            </a:schemeClr>
          </a:solidFill>
          <a:ln>
            <a:solidFill>
              <a:schemeClr val="accent5">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F9BFC041-21AB-46FA-9CE9-FBF2ED06AE71}"/>
              </a:ext>
            </a:extLst>
          </p:cNvPr>
          <p:cNvSpPr/>
          <p:nvPr/>
        </p:nvSpPr>
        <p:spPr>
          <a:xfrm>
            <a:off x="7295827" y="779530"/>
            <a:ext cx="2708910" cy="2343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AVH FVP model </a:t>
            </a:r>
            <a:endParaRPr lang="en-US" dirty="0">
              <a:solidFill>
                <a:schemeClr val="bg1"/>
              </a:solidFill>
            </a:endParaRPr>
          </a:p>
          <a:p>
            <a:pPr algn="ctr" defTabSz="453340">
              <a:spcAft>
                <a:spcPts val="600"/>
              </a:spcAft>
            </a:pPr>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22" name="Rectangle 21">
            <a:extLst>
              <a:ext uri="{FF2B5EF4-FFF2-40B4-BE49-F238E27FC236}">
                <a16:creationId xmlns:a16="http://schemas.microsoft.com/office/drawing/2014/main" id="{8D896C27-BCEB-47FA-A152-53894C0D22F2}"/>
              </a:ext>
            </a:extLst>
          </p:cNvPr>
          <p:cNvSpPr/>
          <p:nvPr/>
        </p:nvSpPr>
        <p:spPr>
          <a:xfrm>
            <a:off x="4349070" y="825665"/>
            <a:ext cx="2708910" cy="219162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a:xfrm>
            <a:off x="449655" y="302838"/>
            <a:ext cx="11233150" cy="512830"/>
          </a:xfrm>
        </p:spPr>
        <p:txBody>
          <a:bodyPr/>
          <a:lstStyle/>
          <a:p>
            <a:r>
              <a:rPr lang="en-US" dirty="0"/>
              <a:t>Video VSI Use Case</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7403459" y="1835595"/>
            <a:ext cx="2493645" cy="7119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p:txBody>
      </p:sp>
      <p:sp>
        <p:nvSpPr>
          <p:cNvPr id="9" name="Rectangle 8">
            <a:extLst>
              <a:ext uri="{FF2B5EF4-FFF2-40B4-BE49-F238E27FC236}">
                <a16:creationId xmlns:a16="http://schemas.microsoft.com/office/drawing/2014/main" id="{90A24D2A-66DF-4017-A0E1-6299C0B93081}"/>
              </a:ext>
            </a:extLst>
          </p:cNvPr>
          <p:cNvSpPr/>
          <p:nvPr/>
        </p:nvSpPr>
        <p:spPr>
          <a:xfrm>
            <a:off x="6865470" y="3588405"/>
            <a:ext cx="1460213" cy="102883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5948636" y="1420212"/>
            <a:ext cx="1016043" cy="11641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Video</a:t>
            </a:r>
            <a:r>
              <a:rPr lang="en-US" sz="1600" dirty="0"/>
              <a:t> Driver</a:t>
            </a:r>
          </a:p>
          <a:p>
            <a:pPr algn="ctr"/>
            <a:r>
              <a:rPr lang="en-US" sz="1600" dirty="0"/>
              <a:t>(over VSI)</a:t>
            </a:r>
          </a:p>
        </p:txBody>
      </p:sp>
      <p:sp>
        <p:nvSpPr>
          <p:cNvPr id="20" name="Rectangle 19">
            <a:extLst>
              <a:ext uri="{FF2B5EF4-FFF2-40B4-BE49-F238E27FC236}">
                <a16:creationId xmlns:a16="http://schemas.microsoft.com/office/drawing/2014/main" id="{A0213FEA-CEFF-476F-8AFF-7E3EBF8665DF}"/>
              </a:ext>
            </a:extLst>
          </p:cNvPr>
          <p:cNvSpPr/>
          <p:nvPr/>
        </p:nvSpPr>
        <p:spPr>
          <a:xfrm>
            <a:off x="4536091" y="2114642"/>
            <a:ext cx="1062326" cy="54448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ML Algorithm</a:t>
            </a:r>
            <a:endParaRPr lang="en-GB" sz="1600"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6917661" y="2263759"/>
            <a:ext cx="512358" cy="0"/>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C2AE49-76A9-E7C5-7ED1-D3D2BABB7B97}"/>
              </a:ext>
            </a:extLst>
          </p:cNvPr>
          <p:cNvCxnSpPr>
            <a:cxnSpLocks/>
            <a:stCxn id="20" idx="3"/>
          </p:cNvCxnSpPr>
          <p:nvPr/>
        </p:nvCxnSpPr>
        <p:spPr>
          <a:xfrm>
            <a:off x="5598417" y="2386885"/>
            <a:ext cx="350220" cy="2849"/>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8E4A830-7CE9-6EAB-3B07-2BCC378D8C37}"/>
              </a:ext>
            </a:extLst>
          </p:cNvPr>
          <p:cNvSpPr/>
          <p:nvPr/>
        </p:nvSpPr>
        <p:spPr>
          <a:xfrm>
            <a:off x="4536092" y="1359917"/>
            <a:ext cx="1062326" cy="54448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Post-processing</a:t>
            </a:r>
            <a:endParaRPr lang="en-GB" sz="1600" dirty="0"/>
          </a:p>
        </p:txBody>
      </p:sp>
      <p:cxnSp>
        <p:nvCxnSpPr>
          <p:cNvPr id="23" name="Straight Arrow Connector 22">
            <a:extLst>
              <a:ext uri="{FF2B5EF4-FFF2-40B4-BE49-F238E27FC236}">
                <a16:creationId xmlns:a16="http://schemas.microsoft.com/office/drawing/2014/main" id="{C1DE9502-33CA-A5A4-7E0E-A855B941E4FB}"/>
              </a:ext>
            </a:extLst>
          </p:cNvPr>
          <p:cNvCxnSpPr>
            <a:cxnSpLocks/>
            <a:stCxn id="16" idx="2"/>
          </p:cNvCxnSpPr>
          <p:nvPr/>
        </p:nvCxnSpPr>
        <p:spPr>
          <a:xfrm>
            <a:off x="5067255" y="1904403"/>
            <a:ext cx="0" cy="210239"/>
          </a:xfrm>
          <a:prstGeom prst="straightConnector1">
            <a:avLst/>
          </a:prstGeom>
          <a:ln w="19050">
            <a:solidFill>
              <a:schemeClr val="tx1">
                <a:lumMod val="65000"/>
                <a:lumOff val="3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FD5F14-81D5-F70D-4C8E-EE6D07EBC73B}"/>
              </a:ext>
            </a:extLst>
          </p:cNvPr>
          <p:cNvCxnSpPr>
            <a:cxnSpLocks/>
            <a:endCxn id="16" idx="3"/>
          </p:cNvCxnSpPr>
          <p:nvPr/>
        </p:nvCxnSpPr>
        <p:spPr>
          <a:xfrm flipH="1" flipV="1">
            <a:off x="5598418" y="1632160"/>
            <a:ext cx="371734" cy="1"/>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C956B87-C83A-B9D3-EC5B-A51911FE52F4}"/>
              </a:ext>
            </a:extLst>
          </p:cNvPr>
          <p:cNvCxnSpPr>
            <a:cxnSpLocks/>
            <a:endCxn id="9" idx="0"/>
          </p:cNvCxnSpPr>
          <p:nvPr/>
        </p:nvCxnSpPr>
        <p:spPr>
          <a:xfrm>
            <a:off x="7595577" y="2516320"/>
            <a:ext cx="0" cy="1072085"/>
          </a:xfrm>
          <a:prstGeom prst="straightConnector1">
            <a:avLst/>
          </a:prstGeom>
          <a:ln w="22225">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BE3FBA7-DE7D-5B85-ADC4-7B1C95C6B539}"/>
              </a:ext>
            </a:extLst>
          </p:cNvPr>
          <p:cNvSpPr/>
          <p:nvPr/>
        </p:nvSpPr>
        <p:spPr>
          <a:xfrm>
            <a:off x="2718826" y="3611834"/>
            <a:ext cx="3907527" cy="1006592"/>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2" name="TextBox 41">
            <a:extLst>
              <a:ext uri="{FF2B5EF4-FFF2-40B4-BE49-F238E27FC236}">
                <a16:creationId xmlns:a16="http://schemas.microsoft.com/office/drawing/2014/main" id="{4D031DA2-F2E3-B2C7-39B6-35859053D8A1}"/>
              </a:ext>
            </a:extLst>
          </p:cNvPr>
          <p:cNvSpPr txBox="1"/>
          <p:nvPr/>
        </p:nvSpPr>
        <p:spPr>
          <a:xfrm>
            <a:off x="2764077" y="3647217"/>
            <a:ext cx="3317393" cy="338554"/>
          </a:xfrm>
          <a:prstGeom prst="rect">
            <a:avLst/>
          </a:prstGeom>
          <a:noFill/>
        </p:spPr>
        <p:txBody>
          <a:bodyPr wrap="square" rtlCol="0">
            <a:spAutoFit/>
          </a:bodyPr>
          <a:lstStyle/>
          <a:p>
            <a:r>
              <a:rPr lang="en-US" sz="1600" dirty="0"/>
              <a:t>vsi_video_server.py: stream in</a:t>
            </a:r>
          </a:p>
        </p:txBody>
      </p:sp>
      <p:sp>
        <p:nvSpPr>
          <p:cNvPr id="44" name="Rectangle: Rounded Corners 43">
            <a:extLst>
              <a:ext uri="{FF2B5EF4-FFF2-40B4-BE49-F238E27FC236}">
                <a16:creationId xmlns:a16="http://schemas.microsoft.com/office/drawing/2014/main" id="{1972E1FE-79DB-E07D-B303-74DF5B54C5A0}"/>
              </a:ext>
            </a:extLst>
          </p:cNvPr>
          <p:cNvSpPr/>
          <p:nvPr/>
        </p:nvSpPr>
        <p:spPr>
          <a:xfrm>
            <a:off x="5300725" y="4049872"/>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Change color space</a:t>
            </a:r>
          </a:p>
        </p:txBody>
      </p:sp>
      <p:sp>
        <p:nvSpPr>
          <p:cNvPr id="56" name="Rectangle: Rounded Corners 55">
            <a:extLst>
              <a:ext uri="{FF2B5EF4-FFF2-40B4-BE49-F238E27FC236}">
                <a16:creationId xmlns:a16="http://schemas.microsoft.com/office/drawing/2014/main" id="{E01A4FA6-96EC-1FAE-5199-A049EC35FC7C}"/>
              </a:ext>
            </a:extLst>
          </p:cNvPr>
          <p:cNvSpPr/>
          <p:nvPr/>
        </p:nvSpPr>
        <p:spPr>
          <a:xfrm>
            <a:off x="4046130" y="4042068"/>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Crop/resize</a:t>
            </a:r>
          </a:p>
        </p:txBody>
      </p:sp>
      <p:sp>
        <p:nvSpPr>
          <p:cNvPr id="57" name="Rectangle: Rounded Corners 56">
            <a:extLst>
              <a:ext uri="{FF2B5EF4-FFF2-40B4-BE49-F238E27FC236}">
                <a16:creationId xmlns:a16="http://schemas.microsoft.com/office/drawing/2014/main" id="{3CFADEAC-56E2-D208-F7E0-07182B232896}"/>
              </a:ext>
            </a:extLst>
          </p:cNvPr>
          <p:cNvSpPr/>
          <p:nvPr/>
        </p:nvSpPr>
        <p:spPr>
          <a:xfrm>
            <a:off x="2820791" y="4032676"/>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Frame drop</a:t>
            </a:r>
          </a:p>
        </p:txBody>
      </p:sp>
      <p:sp>
        <p:nvSpPr>
          <p:cNvPr id="61" name="Rectangle 60">
            <a:extLst>
              <a:ext uri="{FF2B5EF4-FFF2-40B4-BE49-F238E27FC236}">
                <a16:creationId xmlns:a16="http://schemas.microsoft.com/office/drawing/2014/main" id="{1EF82C8C-9379-AA8E-2ED9-C5316BE55422}"/>
              </a:ext>
            </a:extLst>
          </p:cNvPr>
          <p:cNvSpPr/>
          <p:nvPr/>
        </p:nvSpPr>
        <p:spPr>
          <a:xfrm>
            <a:off x="6872893" y="4168996"/>
            <a:ext cx="1004119" cy="283509"/>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endParaRPr lang="en-US" sz="1400" dirty="0"/>
          </a:p>
        </p:txBody>
      </p:sp>
      <p:sp>
        <p:nvSpPr>
          <p:cNvPr id="63" name="TextBox 62">
            <a:extLst>
              <a:ext uri="{FF2B5EF4-FFF2-40B4-BE49-F238E27FC236}">
                <a16:creationId xmlns:a16="http://schemas.microsoft.com/office/drawing/2014/main" id="{10DF7CDA-3A22-E9E8-F857-FA730A77D345}"/>
              </a:ext>
            </a:extLst>
          </p:cNvPr>
          <p:cNvSpPr txBox="1"/>
          <p:nvPr/>
        </p:nvSpPr>
        <p:spPr>
          <a:xfrm>
            <a:off x="6917661" y="3607800"/>
            <a:ext cx="1353376" cy="523220"/>
          </a:xfrm>
          <a:prstGeom prst="rect">
            <a:avLst/>
          </a:prstGeom>
          <a:noFill/>
        </p:spPr>
        <p:txBody>
          <a:bodyPr wrap="square">
            <a:spAutoFit/>
          </a:bodyPr>
          <a:lstStyle/>
          <a:p>
            <a:pPr algn="ctr"/>
            <a:r>
              <a:rPr lang="en-US" sz="1400" dirty="0"/>
              <a:t>  VSI Python API</a:t>
            </a:r>
            <a:br>
              <a:rPr lang="en-US" sz="1400" dirty="0"/>
            </a:br>
            <a:r>
              <a:rPr lang="en-US" sz="1400" dirty="0"/>
              <a:t>(arm_vsi4.py)</a:t>
            </a:r>
            <a:endParaRPr lang="en-GB" sz="1400" dirty="0"/>
          </a:p>
        </p:txBody>
      </p:sp>
      <p:sp>
        <p:nvSpPr>
          <p:cNvPr id="65" name="Rectangle 64">
            <a:extLst>
              <a:ext uri="{FF2B5EF4-FFF2-40B4-BE49-F238E27FC236}">
                <a16:creationId xmlns:a16="http://schemas.microsoft.com/office/drawing/2014/main" id="{AC4CBC87-2F15-92C9-674E-0CAE65BFE4A1}"/>
              </a:ext>
            </a:extLst>
          </p:cNvPr>
          <p:cNvSpPr/>
          <p:nvPr/>
        </p:nvSpPr>
        <p:spPr>
          <a:xfrm>
            <a:off x="2727645" y="4763262"/>
            <a:ext cx="3898708" cy="1060501"/>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6" name="TextBox 65">
            <a:extLst>
              <a:ext uri="{FF2B5EF4-FFF2-40B4-BE49-F238E27FC236}">
                <a16:creationId xmlns:a16="http://schemas.microsoft.com/office/drawing/2014/main" id="{D050AA82-95C9-EFA1-C288-3864D773C8AB}"/>
              </a:ext>
            </a:extLst>
          </p:cNvPr>
          <p:cNvSpPr txBox="1"/>
          <p:nvPr/>
        </p:nvSpPr>
        <p:spPr>
          <a:xfrm>
            <a:off x="2764078" y="4793750"/>
            <a:ext cx="3317393" cy="338554"/>
          </a:xfrm>
          <a:prstGeom prst="rect">
            <a:avLst/>
          </a:prstGeom>
          <a:noFill/>
        </p:spPr>
        <p:txBody>
          <a:bodyPr wrap="square" rtlCol="0">
            <a:spAutoFit/>
          </a:bodyPr>
          <a:lstStyle/>
          <a:p>
            <a:r>
              <a:rPr lang="en-US" sz="1600" dirty="0"/>
              <a:t>vsi_video_server.py: stream out</a:t>
            </a:r>
          </a:p>
        </p:txBody>
      </p:sp>
      <p:sp>
        <p:nvSpPr>
          <p:cNvPr id="68" name="Rectangle: Rounded Corners 67">
            <a:extLst>
              <a:ext uri="{FF2B5EF4-FFF2-40B4-BE49-F238E27FC236}">
                <a16:creationId xmlns:a16="http://schemas.microsoft.com/office/drawing/2014/main" id="{F4E0EF62-B67D-D9AC-4300-B76CBC1CB60E}"/>
              </a:ext>
            </a:extLst>
          </p:cNvPr>
          <p:cNvSpPr/>
          <p:nvPr/>
        </p:nvSpPr>
        <p:spPr>
          <a:xfrm>
            <a:off x="5331124" y="5223494"/>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Crop/resize</a:t>
            </a:r>
          </a:p>
        </p:txBody>
      </p:sp>
      <p:sp>
        <p:nvSpPr>
          <p:cNvPr id="69" name="Rectangle: Rounded Corners 68">
            <a:extLst>
              <a:ext uri="{FF2B5EF4-FFF2-40B4-BE49-F238E27FC236}">
                <a16:creationId xmlns:a16="http://schemas.microsoft.com/office/drawing/2014/main" id="{FC52C79C-46BD-A727-7F36-D6D343B994BD}"/>
              </a:ext>
            </a:extLst>
          </p:cNvPr>
          <p:cNvSpPr/>
          <p:nvPr/>
        </p:nvSpPr>
        <p:spPr>
          <a:xfrm>
            <a:off x="3808283" y="5227354"/>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Change color space</a:t>
            </a:r>
          </a:p>
        </p:txBody>
      </p:sp>
      <p:cxnSp>
        <p:nvCxnSpPr>
          <p:cNvPr id="75" name="Connector: Elbow 74">
            <a:extLst>
              <a:ext uri="{FF2B5EF4-FFF2-40B4-BE49-F238E27FC236}">
                <a16:creationId xmlns:a16="http://schemas.microsoft.com/office/drawing/2014/main" id="{9A4B04F2-9EE0-365D-B117-093149D60BBB}"/>
              </a:ext>
            </a:extLst>
          </p:cNvPr>
          <p:cNvCxnSpPr>
            <a:cxnSpLocks/>
            <a:endCxn id="123" idx="3"/>
          </p:cNvCxnSpPr>
          <p:nvPr/>
        </p:nvCxnSpPr>
        <p:spPr>
          <a:xfrm rot="5400000">
            <a:off x="7401911" y="3456637"/>
            <a:ext cx="2741731" cy="923495"/>
          </a:xfrm>
          <a:prstGeom prst="bentConnector2">
            <a:avLst/>
          </a:prstGeom>
          <a:ln w="19050">
            <a:solidFill>
              <a:schemeClr val="tx1">
                <a:lumMod val="65000"/>
                <a:lumOff val="35000"/>
              </a:schemeClr>
            </a:solidFill>
            <a:prstDash val="dash"/>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97" name="Flowchart: Document 96">
            <a:extLst>
              <a:ext uri="{FF2B5EF4-FFF2-40B4-BE49-F238E27FC236}">
                <a16:creationId xmlns:a16="http://schemas.microsoft.com/office/drawing/2014/main" id="{DC0353A9-BF3D-0518-2186-A296E803CE82}"/>
              </a:ext>
            </a:extLst>
          </p:cNvPr>
          <p:cNvSpPr/>
          <p:nvPr/>
        </p:nvSpPr>
        <p:spPr>
          <a:xfrm>
            <a:off x="684073" y="5071599"/>
            <a:ext cx="1445281" cy="849341"/>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Video Output</a:t>
            </a:r>
            <a:br>
              <a:rPr lang="en-US" dirty="0"/>
            </a:br>
            <a:r>
              <a:rPr lang="en-US" sz="1400" dirty="0"/>
              <a:t>image/video file, PC screen</a:t>
            </a:r>
            <a:endParaRPr lang="en-GB" dirty="0"/>
          </a:p>
        </p:txBody>
      </p:sp>
      <p:sp>
        <p:nvSpPr>
          <p:cNvPr id="98" name="Flowchart: Document 97">
            <a:extLst>
              <a:ext uri="{FF2B5EF4-FFF2-40B4-BE49-F238E27FC236}">
                <a16:creationId xmlns:a16="http://schemas.microsoft.com/office/drawing/2014/main" id="{35CC753A-97E3-4B5F-C7AB-C7D3BCA38015}"/>
              </a:ext>
            </a:extLst>
          </p:cNvPr>
          <p:cNvSpPr/>
          <p:nvPr/>
        </p:nvSpPr>
        <p:spPr>
          <a:xfrm>
            <a:off x="679944" y="3862181"/>
            <a:ext cx="1445281" cy="849341"/>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Video Input</a:t>
            </a:r>
            <a:br>
              <a:rPr lang="en-US" dirty="0"/>
            </a:br>
            <a:r>
              <a:rPr lang="en-US" sz="1400" dirty="0"/>
              <a:t>image/video file, PC cam</a:t>
            </a:r>
            <a:endParaRPr lang="en-GB" dirty="0"/>
          </a:p>
        </p:txBody>
      </p:sp>
      <p:sp>
        <p:nvSpPr>
          <p:cNvPr id="99" name="TextBox 98">
            <a:extLst>
              <a:ext uri="{FF2B5EF4-FFF2-40B4-BE49-F238E27FC236}">
                <a16:creationId xmlns:a16="http://schemas.microsoft.com/office/drawing/2014/main" id="{5F6D7385-3593-C84E-8410-2F67882CC22B}"/>
              </a:ext>
            </a:extLst>
          </p:cNvPr>
          <p:cNvSpPr txBox="1"/>
          <p:nvPr/>
        </p:nvSpPr>
        <p:spPr>
          <a:xfrm>
            <a:off x="6111241" y="5881724"/>
            <a:ext cx="2506980" cy="307777"/>
          </a:xfrm>
          <a:prstGeom prst="rect">
            <a:avLst/>
          </a:prstGeom>
          <a:noFill/>
        </p:spPr>
        <p:txBody>
          <a:bodyPr wrap="square" rtlCol="0">
            <a:spAutoFit/>
          </a:bodyPr>
          <a:lstStyle/>
          <a:p>
            <a:r>
              <a:rPr lang="en-US" sz="1400" dirty="0"/>
              <a:t>Python scripts </a:t>
            </a:r>
          </a:p>
        </p:txBody>
      </p:sp>
      <p:sp>
        <p:nvSpPr>
          <p:cNvPr id="110" name="TextBox 109">
            <a:extLst>
              <a:ext uri="{FF2B5EF4-FFF2-40B4-BE49-F238E27FC236}">
                <a16:creationId xmlns:a16="http://schemas.microsoft.com/office/drawing/2014/main" id="{5D806B05-C06B-EBC6-AA1A-6323B4F17597}"/>
              </a:ext>
            </a:extLst>
          </p:cNvPr>
          <p:cNvSpPr txBox="1"/>
          <p:nvPr/>
        </p:nvSpPr>
        <p:spPr>
          <a:xfrm>
            <a:off x="6845272" y="4159035"/>
            <a:ext cx="1133866" cy="307777"/>
          </a:xfrm>
          <a:prstGeom prst="rect">
            <a:avLst/>
          </a:prstGeom>
          <a:noFill/>
        </p:spPr>
        <p:txBody>
          <a:bodyPr wrap="square">
            <a:spAutoFit/>
          </a:bodyPr>
          <a:lstStyle/>
          <a:p>
            <a:r>
              <a:rPr lang="en-US" sz="1400" dirty="0"/>
              <a:t>vsi_video.py</a:t>
            </a:r>
          </a:p>
        </p:txBody>
      </p:sp>
      <p:sp>
        <p:nvSpPr>
          <p:cNvPr id="123" name="Rectangle 122">
            <a:extLst>
              <a:ext uri="{FF2B5EF4-FFF2-40B4-BE49-F238E27FC236}">
                <a16:creationId xmlns:a16="http://schemas.microsoft.com/office/drawing/2014/main" id="{03280449-7A30-FF82-F9B6-07A8CC3869DC}"/>
              </a:ext>
            </a:extLst>
          </p:cNvPr>
          <p:cNvSpPr/>
          <p:nvPr/>
        </p:nvSpPr>
        <p:spPr>
          <a:xfrm>
            <a:off x="6850815" y="4758999"/>
            <a:ext cx="1460213" cy="106050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24" name="Rectangle 123">
            <a:extLst>
              <a:ext uri="{FF2B5EF4-FFF2-40B4-BE49-F238E27FC236}">
                <a16:creationId xmlns:a16="http://schemas.microsoft.com/office/drawing/2014/main" id="{8F89D417-3D53-5910-43DD-9AD11AE1669E}"/>
              </a:ext>
            </a:extLst>
          </p:cNvPr>
          <p:cNvSpPr/>
          <p:nvPr/>
        </p:nvSpPr>
        <p:spPr>
          <a:xfrm>
            <a:off x="6872893" y="5346896"/>
            <a:ext cx="1212897" cy="283509"/>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endParaRPr lang="en-US" sz="1400" dirty="0"/>
          </a:p>
        </p:txBody>
      </p:sp>
      <p:sp>
        <p:nvSpPr>
          <p:cNvPr id="125" name="TextBox 124">
            <a:extLst>
              <a:ext uri="{FF2B5EF4-FFF2-40B4-BE49-F238E27FC236}">
                <a16:creationId xmlns:a16="http://schemas.microsoft.com/office/drawing/2014/main" id="{DC057C68-3FB6-06A0-CD9E-1B0E115C60E5}"/>
              </a:ext>
            </a:extLst>
          </p:cNvPr>
          <p:cNvSpPr txBox="1"/>
          <p:nvPr/>
        </p:nvSpPr>
        <p:spPr>
          <a:xfrm>
            <a:off x="6845272" y="4748448"/>
            <a:ext cx="1353376" cy="523220"/>
          </a:xfrm>
          <a:prstGeom prst="rect">
            <a:avLst/>
          </a:prstGeom>
          <a:noFill/>
        </p:spPr>
        <p:txBody>
          <a:bodyPr wrap="square">
            <a:spAutoFit/>
          </a:bodyPr>
          <a:lstStyle/>
          <a:p>
            <a:pPr algn="ctr"/>
            <a:r>
              <a:rPr lang="en-US" sz="1400" dirty="0"/>
              <a:t>  VSI Python API</a:t>
            </a:r>
            <a:br>
              <a:rPr lang="en-US" sz="1400" dirty="0"/>
            </a:br>
            <a:r>
              <a:rPr lang="en-US" sz="1400" dirty="0"/>
              <a:t>(arm_vsi6.py)</a:t>
            </a:r>
            <a:endParaRPr lang="en-GB" sz="1400" dirty="0"/>
          </a:p>
        </p:txBody>
      </p:sp>
      <p:sp>
        <p:nvSpPr>
          <p:cNvPr id="126" name="TextBox 125">
            <a:extLst>
              <a:ext uri="{FF2B5EF4-FFF2-40B4-BE49-F238E27FC236}">
                <a16:creationId xmlns:a16="http://schemas.microsoft.com/office/drawing/2014/main" id="{0D649FD8-53EF-53AF-EB60-562EA090653A}"/>
              </a:ext>
            </a:extLst>
          </p:cNvPr>
          <p:cNvSpPr txBox="1"/>
          <p:nvPr/>
        </p:nvSpPr>
        <p:spPr>
          <a:xfrm>
            <a:off x="6904673" y="5325338"/>
            <a:ext cx="1149335" cy="307777"/>
          </a:xfrm>
          <a:prstGeom prst="rect">
            <a:avLst/>
          </a:prstGeom>
          <a:noFill/>
        </p:spPr>
        <p:txBody>
          <a:bodyPr wrap="square">
            <a:spAutoFit/>
          </a:bodyPr>
          <a:lstStyle/>
          <a:p>
            <a:r>
              <a:rPr lang="en-US" sz="1400" dirty="0"/>
              <a:t>vsi_video.py</a:t>
            </a:r>
          </a:p>
        </p:txBody>
      </p:sp>
      <p:cxnSp>
        <p:nvCxnSpPr>
          <p:cNvPr id="139" name="Straight Arrow Connector 138">
            <a:extLst>
              <a:ext uri="{FF2B5EF4-FFF2-40B4-BE49-F238E27FC236}">
                <a16:creationId xmlns:a16="http://schemas.microsoft.com/office/drawing/2014/main" id="{9877731E-4E13-9E40-6462-33869E83D644}"/>
              </a:ext>
            </a:extLst>
          </p:cNvPr>
          <p:cNvCxnSpPr>
            <a:cxnSpLocks/>
            <a:endCxn id="126" idx="1"/>
          </p:cNvCxnSpPr>
          <p:nvPr/>
        </p:nvCxnSpPr>
        <p:spPr>
          <a:xfrm flipV="1">
            <a:off x="6412698" y="5479227"/>
            <a:ext cx="491975" cy="4291"/>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9DCE154-4CD1-04C2-38B0-7EE0078FBEC7}"/>
              </a:ext>
            </a:extLst>
          </p:cNvPr>
          <p:cNvCxnSpPr>
            <a:cxnSpLocks/>
            <a:stCxn id="69" idx="3"/>
            <a:endCxn id="68" idx="1"/>
          </p:cNvCxnSpPr>
          <p:nvPr/>
        </p:nvCxnSpPr>
        <p:spPr>
          <a:xfrm flipV="1">
            <a:off x="4889857" y="5483518"/>
            <a:ext cx="441267" cy="3860"/>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A872D2D6-A6E2-31A6-3D44-08CC563D4B4C}"/>
              </a:ext>
            </a:extLst>
          </p:cNvPr>
          <p:cNvCxnSpPr>
            <a:cxnSpLocks/>
            <a:stCxn id="97" idx="3"/>
            <a:endCxn id="69" idx="1"/>
          </p:cNvCxnSpPr>
          <p:nvPr/>
        </p:nvCxnSpPr>
        <p:spPr>
          <a:xfrm flipV="1">
            <a:off x="2129354" y="5487378"/>
            <a:ext cx="1678929" cy="8892"/>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F43B5253-93B6-49E0-01CC-EF13EDEBF4C3}"/>
              </a:ext>
            </a:extLst>
          </p:cNvPr>
          <p:cNvCxnSpPr>
            <a:cxnSpLocks/>
            <a:stCxn id="57" idx="1"/>
            <a:endCxn id="98" idx="3"/>
          </p:cNvCxnSpPr>
          <p:nvPr/>
        </p:nvCxnSpPr>
        <p:spPr>
          <a:xfrm flipH="1" flipV="1">
            <a:off x="2125225" y="4286852"/>
            <a:ext cx="695566" cy="5848"/>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F0AE557B-AF7E-59B7-DE9C-35F620C729DA}"/>
              </a:ext>
            </a:extLst>
          </p:cNvPr>
          <p:cNvCxnSpPr>
            <a:cxnSpLocks/>
            <a:stCxn id="56" idx="1"/>
          </p:cNvCxnSpPr>
          <p:nvPr/>
        </p:nvCxnSpPr>
        <p:spPr>
          <a:xfrm flipH="1">
            <a:off x="3891966" y="4302092"/>
            <a:ext cx="154164" cy="0"/>
          </a:xfrm>
          <a:prstGeom prst="straightConnector1">
            <a:avLst/>
          </a:prstGeom>
          <a:ln w="19050">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608D60-0F9D-06C2-929A-B18F7223E390}"/>
              </a:ext>
            </a:extLst>
          </p:cNvPr>
          <p:cNvCxnSpPr>
            <a:cxnSpLocks/>
            <a:stCxn id="44" idx="1"/>
            <a:endCxn id="56" idx="3"/>
          </p:cNvCxnSpPr>
          <p:nvPr/>
        </p:nvCxnSpPr>
        <p:spPr>
          <a:xfrm flipH="1" flipV="1">
            <a:off x="5127704" y="4302092"/>
            <a:ext cx="173021" cy="7804"/>
          </a:xfrm>
          <a:prstGeom prst="straightConnector1">
            <a:avLst/>
          </a:prstGeom>
          <a:ln w="19050">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7E49AB8-36F0-3C57-6304-0B88BF6FE3FF}"/>
              </a:ext>
            </a:extLst>
          </p:cNvPr>
          <p:cNvCxnSpPr>
            <a:cxnSpLocks/>
            <a:stCxn id="61" idx="1"/>
            <a:endCxn id="44" idx="3"/>
          </p:cNvCxnSpPr>
          <p:nvPr/>
        </p:nvCxnSpPr>
        <p:spPr>
          <a:xfrm flipH="1" flipV="1">
            <a:off x="6382299" y="4309896"/>
            <a:ext cx="490594" cy="855"/>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E4C59AF-32E1-821C-18FB-4C4ABDDC65EB}"/>
              </a:ext>
            </a:extLst>
          </p:cNvPr>
          <p:cNvCxnSpPr>
            <a:cxnSpLocks/>
          </p:cNvCxnSpPr>
          <p:nvPr/>
        </p:nvCxnSpPr>
        <p:spPr>
          <a:xfrm flipH="1">
            <a:off x="2095938" y="2274166"/>
            <a:ext cx="639576" cy="0"/>
          </a:xfrm>
          <a:prstGeom prst="straightConnector1">
            <a:avLst/>
          </a:prstGeom>
          <a:ln w="19050">
            <a:solidFill>
              <a:schemeClr val="tx1">
                <a:lumMod val="85000"/>
                <a:lumOff val="15000"/>
              </a:schemeClr>
            </a:solidFill>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C9577E0-3C94-A73F-6F76-5F74DCD17573}"/>
              </a:ext>
            </a:extLst>
          </p:cNvPr>
          <p:cNvCxnSpPr>
            <a:cxnSpLocks/>
          </p:cNvCxnSpPr>
          <p:nvPr/>
        </p:nvCxnSpPr>
        <p:spPr>
          <a:xfrm>
            <a:off x="2095938" y="2722031"/>
            <a:ext cx="639576" cy="0"/>
          </a:xfrm>
          <a:prstGeom prst="straightConnector1">
            <a:avLst/>
          </a:prstGeom>
          <a:ln w="19050">
            <a:solidFill>
              <a:schemeClr val="tx1">
                <a:lumMod val="65000"/>
                <a:lumOff val="35000"/>
              </a:schemeClr>
            </a:solidFill>
            <a:prstDash val="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7BA8EA38-7641-8B7C-2C08-8157C99C001D}"/>
              </a:ext>
            </a:extLst>
          </p:cNvPr>
          <p:cNvSpPr txBox="1"/>
          <p:nvPr/>
        </p:nvSpPr>
        <p:spPr>
          <a:xfrm>
            <a:off x="780166" y="2114642"/>
            <a:ext cx="1339443" cy="307777"/>
          </a:xfrm>
          <a:prstGeom prst="rect">
            <a:avLst/>
          </a:prstGeom>
          <a:noFill/>
        </p:spPr>
        <p:txBody>
          <a:bodyPr wrap="square" rtlCol="0">
            <a:spAutoFit/>
          </a:bodyPr>
          <a:lstStyle/>
          <a:p>
            <a:r>
              <a:rPr lang="en-US" sz="1400" dirty="0"/>
              <a:t>Input stream</a:t>
            </a:r>
          </a:p>
        </p:txBody>
      </p:sp>
      <p:sp>
        <p:nvSpPr>
          <p:cNvPr id="182" name="TextBox 181">
            <a:extLst>
              <a:ext uri="{FF2B5EF4-FFF2-40B4-BE49-F238E27FC236}">
                <a16:creationId xmlns:a16="http://schemas.microsoft.com/office/drawing/2014/main" id="{590E5CC7-029A-A5C3-8FB3-724C759B66C4}"/>
              </a:ext>
            </a:extLst>
          </p:cNvPr>
          <p:cNvSpPr txBox="1"/>
          <p:nvPr/>
        </p:nvSpPr>
        <p:spPr>
          <a:xfrm>
            <a:off x="727246" y="2449788"/>
            <a:ext cx="1445281" cy="523220"/>
          </a:xfrm>
          <a:prstGeom prst="rect">
            <a:avLst/>
          </a:prstGeom>
          <a:noFill/>
        </p:spPr>
        <p:txBody>
          <a:bodyPr wrap="square" rtlCol="0">
            <a:spAutoFit/>
          </a:bodyPr>
          <a:lstStyle/>
          <a:p>
            <a:r>
              <a:rPr lang="en-US" sz="1400" dirty="0"/>
              <a:t>Output stream</a:t>
            </a:r>
            <a:br>
              <a:rPr lang="en-US" sz="1400" dirty="0"/>
            </a:br>
            <a:r>
              <a:rPr lang="en-US" sz="1400" dirty="0"/>
              <a:t>    (optional)</a:t>
            </a:r>
          </a:p>
        </p:txBody>
      </p:sp>
      <p:cxnSp>
        <p:nvCxnSpPr>
          <p:cNvPr id="189" name="Connector: Elbow 188">
            <a:extLst>
              <a:ext uri="{FF2B5EF4-FFF2-40B4-BE49-F238E27FC236}">
                <a16:creationId xmlns:a16="http://schemas.microsoft.com/office/drawing/2014/main" id="{DF093042-7443-8C95-0D42-4D7245704135}"/>
              </a:ext>
            </a:extLst>
          </p:cNvPr>
          <p:cNvCxnSpPr>
            <a:cxnSpLocks/>
          </p:cNvCxnSpPr>
          <p:nvPr/>
        </p:nvCxnSpPr>
        <p:spPr>
          <a:xfrm>
            <a:off x="6964679" y="1632160"/>
            <a:ext cx="2263123" cy="195644"/>
          </a:xfrm>
          <a:prstGeom prst="bentConnector3">
            <a:avLst>
              <a:gd name="adj1" fmla="val 99832"/>
            </a:avLst>
          </a:prstGeom>
          <a:ln w="19050">
            <a:solidFill>
              <a:schemeClr val="tx1">
                <a:lumMod val="65000"/>
                <a:lumOff val="35000"/>
              </a:schemeClr>
            </a:solidFill>
            <a:prstDash val="dash"/>
            <a:headEnd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79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E2E5A4-DA5E-4D0B-6E52-2DA0D76D4E4B}"/>
              </a:ext>
            </a:extLst>
          </p:cNvPr>
          <p:cNvSpPr/>
          <p:nvPr/>
        </p:nvSpPr>
        <p:spPr>
          <a:xfrm>
            <a:off x="4887347" y="158750"/>
            <a:ext cx="6656953" cy="329838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D17EA8D-9674-C63C-C0C5-5E855F62B6A9}"/>
              </a:ext>
            </a:extLst>
          </p:cNvPr>
          <p:cNvSpPr/>
          <p:nvPr/>
        </p:nvSpPr>
        <p:spPr>
          <a:xfrm>
            <a:off x="8491452" y="3943414"/>
            <a:ext cx="2155230" cy="10187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F37BCF3-67A0-8EF9-E76A-DF1912D542B2}"/>
              </a:ext>
            </a:extLst>
          </p:cNvPr>
          <p:cNvSpPr/>
          <p:nvPr/>
        </p:nvSpPr>
        <p:spPr>
          <a:xfrm>
            <a:off x="8495487" y="4217339"/>
            <a:ext cx="1278665" cy="6214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98429ED6-71A8-9F8B-88FA-ADCB0327E5EA}"/>
              </a:ext>
            </a:extLst>
          </p:cNvPr>
          <p:cNvSpPr/>
          <p:nvPr/>
        </p:nvSpPr>
        <p:spPr>
          <a:xfrm>
            <a:off x="3117038" y="5261131"/>
            <a:ext cx="5017312" cy="12808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C9964488-60B2-4050-0CA5-0BBA2F70539D}"/>
              </a:ext>
            </a:extLst>
          </p:cNvPr>
          <p:cNvSpPr/>
          <p:nvPr/>
        </p:nvSpPr>
        <p:spPr>
          <a:xfrm>
            <a:off x="320512" y="3691118"/>
            <a:ext cx="7985445" cy="294320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6" name="Rectangle 15">
            <a:extLst>
              <a:ext uri="{FF2B5EF4-FFF2-40B4-BE49-F238E27FC236}">
                <a16:creationId xmlns:a16="http://schemas.microsoft.com/office/drawing/2014/main" id="{62E5D6C9-C0B7-7C8A-A2CB-FC2AAAED8280}"/>
              </a:ext>
            </a:extLst>
          </p:cNvPr>
          <p:cNvSpPr/>
          <p:nvPr/>
        </p:nvSpPr>
        <p:spPr>
          <a:xfrm>
            <a:off x="8509000" y="5403850"/>
            <a:ext cx="2137682" cy="10187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9FA53F5-AE43-353F-37B2-2F196DF2271D}"/>
              </a:ext>
            </a:extLst>
          </p:cNvPr>
          <p:cNvSpPr/>
          <p:nvPr/>
        </p:nvSpPr>
        <p:spPr>
          <a:xfrm>
            <a:off x="483569" y="4043534"/>
            <a:ext cx="2022528" cy="95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input</a:t>
            </a:r>
          </a:p>
          <a:p>
            <a:pPr algn="ctr"/>
            <a:r>
              <a:rPr lang="en-US" sz="1200" dirty="0"/>
              <a:t>(PC camera, bmp, </a:t>
            </a:r>
            <a:r>
              <a:rPr lang="en-US" sz="1200" dirty="0" err="1"/>
              <a:t>png</a:t>
            </a:r>
            <a:r>
              <a:rPr lang="en-US" sz="1200" dirty="0"/>
              <a:t>, jpg, </a:t>
            </a:r>
            <a:r>
              <a:rPr lang="en-US" sz="1200" dirty="0" err="1"/>
              <a:t>wmv</a:t>
            </a:r>
            <a:r>
              <a:rPr lang="en-US" sz="1200" dirty="0"/>
              <a:t>, </a:t>
            </a:r>
            <a:r>
              <a:rPr lang="en-US" sz="1200" dirty="0" err="1"/>
              <a:t>avi</a:t>
            </a:r>
            <a:r>
              <a:rPr lang="en-US" sz="1200" dirty="0"/>
              <a:t>, mp4)</a:t>
            </a:r>
          </a:p>
        </p:txBody>
      </p:sp>
      <p:sp>
        <p:nvSpPr>
          <p:cNvPr id="3" name="Rectangle 2">
            <a:extLst>
              <a:ext uri="{FF2B5EF4-FFF2-40B4-BE49-F238E27FC236}">
                <a16:creationId xmlns:a16="http://schemas.microsoft.com/office/drawing/2014/main" id="{E5A8AD1B-EC49-E2C9-6453-D8EFFC06EDE3}"/>
              </a:ext>
            </a:extLst>
          </p:cNvPr>
          <p:cNvSpPr/>
          <p:nvPr/>
        </p:nvSpPr>
        <p:spPr>
          <a:xfrm>
            <a:off x="475708" y="5546712"/>
            <a:ext cx="2022528" cy="95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output</a:t>
            </a:r>
          </a:p>
          <a:p>
            <a:pPr algn="ctr"/>
            <a:r>
              <a:rPr lang="en-US" sz="1200" dirty="0"/>
              <a:t>(PC screen, bmp, </a:t>
            </a:r>
            <a:r>
              <a:rPr lang="en-US" sz="1200" dirty="0" err="1"/>
              <a:t>png</a:t>
            </a:r>
            <a:r>
              <a:rPr lang="en-US" sz="1200" dirty="0"/>
              <a:t>, jpg, </a:t>
            </a:r>
            <a:r>
              <a:rPr lang="en-US" sz="1200" dirty="0" err="1"/>
              <a:t>wmv</a:t>
            </a:r>
            <a:r>
              <a:rPr lang="en-US" sz="1200" dirty="0"/>
              <a:t>, </a:t>
            </a:r>
            <a:r>
              <a:rPr lang="en-US" sz="1200" dirty="0" err="1"/>
              <a:t>avi</a:t>
            </a:r>
            <a:r>
              <a:rPr lang="en-US" sz="1200" dirty="0"/>
              <a:t>, mp4)</a:t>
            </a:r>
          </a:p>
        </p:txBody>
      </p:sp>
      <p:sp>
        <p:nvSpPr>
          <p:cNvPr id="6" name="Rectangle 5">
            <a:extLst>
              <a:ext uri="{FF2B5EF4-FFF2-40B4-BE49-F238E27FC236}">
                <a16:creationId xmlns:a16="http://schemas.microsoft.com/office/drawing/2014/main" id="{212B332A-B5FF-05B6-B14E-1F8985EEAE9E}"/>
              </a:ext>
            </a:extLst>
          </p:cNvPr>
          <p:cNvSpPr/>
          <p:nvPr/>
        </p:nvSpPr>
        <p:spPr>
          <a:xfrm>
            <a:off x="3117038" y="3793828"/>
            <a:ext cx="5017312" cy="13275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 name="Arrow: Right 3">
            <a:extLst>
              <a:ext uri="{FF2B5EF4-FFF2-40B4-BE49-F238E27FC236}">
                <a16:creationId xmlns:a16="http://schemas.microsoft.com/office/drawing/2014/main" id="{B3609135-CEEB-4677-140B-1C9215865EFD}"/>
              </a:ext>
            </a:extLst>
          </p:cNvPr>
          <p:cNvSpPr/>
          <p:nvPr/>
        </p:nvSpPr>
        <p:spPr>
          <a:xfrm>
            <a:off x="2506097" y="4423242"/>
            <a:ext cx="749356"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515159EC-C7C4-3AC0-55A6-C0E5F436B42E}"/>
              </a:ext>
            </a:extLst>
          </p:cNvPr>
          <p:cNvSpPr/>
          <p:nvPr/>
        </p:nvSpPr>
        <p:spPr>
          <a:xfrm rot="10800000">
            <a:off x="2500298" y="5951141"/>
            <a:ext cx="1264752" cy="1859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63FCC808-8D9D-1B2C-BCF3-D8CFF5BFC5C4}"/>
              </a:ext>
            </a:extLst>
          </p:cNvPr>
          <p:cNvSpPr txBox="1"/>
          <p:nvPr/>
        </p:nvSpPr>
        <p:spPr>
          <a:xfrm>
            <a:off x="2990524" y="3853158"/>
            <a:ext cx="3317393" cy="369332"/>
          </a:xfrm>
          <a:prstGeom prst="rect">
            <a:avLst/>
          </a:prstGeom>
          <a:noFill/>
        </p:spPr>
        <p:txBody>
          <a:bodyPr wrap="square" rtlCol="0">
            <a:spAutoFit/>
          </a:bodyPr>
          <a:lstStyle/>
          <a:p>
            <a:pPr algn="ctr"/>
            <a:r>
              <a:rPr lang="en-US" dirty="0"/>
              <a:t>VSI Video Server: Stream In</a:t>
            </a:r>
          </a:p>
        </p:txBody>
      </p:sp>
      <p:sp>
        <p:nvSpPr>
          <p:cNvPr id="9" name="Rectangle: Rounded Corners 8">
            <a:extLst>
              <a:ext uri="{FF2B5EF4-FFF2-40B4-BE49-F238E27FC236}">
                <a16:creationId xmlns:a16="http://schemas.microsoft.com/office/drawing/2014/main" id="{57792142-AC9F-757A-9C1B-EC5BA7557738}"/>
              </a:ext>
            </a:extLst>
          </p:cNvPr>
          <p:cNvSpPr/>
          <p:nvPr/>
        </p:nvSpPr>
        <p:spPr>
          <a:xfrm>
            <a:off x="4887347" y="4230849"/>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Crop/resize</a:t>
            </a:r>
          </a:p>
        </p:txBody>
      </p:sp>
      <p:sp>
        <p:nvSpPr>
          <p:cNvPr id="10" name="Rectangle: Rounded Corners 9">
            <a:extLst>
              <a:ext uri="{FF2B5EF4-FFF2-40B4-BE49-F238E27FC236}">
                <a16:creationId xmlns:a16="http://schemas.microsoft.com/office/drawing/2014/main" id="{DF6A54B1-2A6D-D5FF-23AF-54B25EC395E2}"/>
              </a:ext>
            </a:extLst>
          </p:cNvPr>
          <p:cNvSpPr/>
          <p:nvPr/>
        </p:nvSpPr>
        <p:spPr>
          <a:xfrm>
            <a:off x="3770992" y="5674376"/>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color space</a:t>
            </a:r>
          </a:p>
        </p:txBody>
      </p:sp>
      <p:sp>
        <p:nvSpPr>
          <p:cNvPr id="11" name="Rectangle: Rounded Corners 10">
            <a:extLst>
              <a:ext uri="{FF2B5EF4-FFF2-40B4-BE49-F238E27FC236}">
                <a16:creationId xmlns:a16="http://schemas.microsoft.com/office/drawing/2014/main" id="{3963E5DC-4EA7-76FA-A3CC-E4AB31B5690E}"/>
              </a:ext>
            </a:extLst>
          </p:cNvPr>
          <p:cNvSpPr/>
          <p:nvPr/>
        </p:nvSpPr>
        <p:spPr>
          <a:xfrm>
            <a:off x="6504338" y="4237976"/>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color space</a:t>
            </a:r>
          </a:p>
        </p:txBody>
      </p:sp>
      <p:sp>
        <p:nvSpPr>
          <p:cNvPr id="12" name="Rectangle: Rounded Corners 11">
            <a:extLst>
              <a:ext uri="{FF2B5EF4-FFF2-40B4-BE49-F238E27FC236}">
                <a16:creationId xmlns:a16="http://schemas.microsoft.com/office/drawing/2014/main" id="{CA5432B9-CC4D-E619-98D1-39EE524BD5EC}"/>
              </a:ext>
            </a:extLst>
          </p:cNvPr>
          <p:cNvSpPr/>
          <p:nvPr/>
        </p:nvSpPr>
        <p:spPr>
          <a:xfrm>
            <a:off x="6495457" y="5677775"/>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Crop/resize</a:t>
            </a:r>
          </a:p>
        </p:txBody>
      </p:sp>
      <p:sp>
        <p:nvSpPr>
          <p:cNvPr id="34" name="Rectangle 33">
            <a:extLst>
              <a:ext uri="{FF2B5EF4-FFF2-40B4-BE49-F238E27FC236}">
                <a16:creationId xmlns:a16="http://schemas.microsoft.com/office/drawing/2014/main" id="{217C892E-B665-DEF3-CAB1-4F7CB4E4EB8F}"/>
              </a:ext>
            </a:extLst>
          </p:cNvPr>
          <p:cNvSpPr/>
          <p:nvPr/>
        </p:nvSpPr>
        <p:spPr>
          <a:xfrm>
            <a:off x="8513035" y="5677775"/>
            <a:ext cx="1278665" cy="6214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0" name="Arrow: Right 19">
            <a:extLst>
              <a:ext uri="{FF2B5EF4-FFF2-40B4-BE49-F238E27FC236}">
                <a16:creationId xmlns:a16="http://schemas.microsoft.com/office/drawing/2014/main" id="{ADBB5FFA-3E53-3FAF-A7FE-51A08AD01253}"/>
              </a:ext>
            </a:extLst>
          </p:cNvPr>
          <p:cNvSpPr/>
          <p:nvPr/>
        </p:nvSpPr>
        <p:spPr>
          <a:xfrm>
            <a:off x="7937930" y="4539571"/>
            <a:ext cx="557183" cy="20147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BE77B976-6781-45E2-BD6A-06D982A8403F}"/>
              </a:ext>
            </a:extLst>
          </p:cNvPr>
          <p:cNvSpPr/>
          <p:nvPr/>
        </p:nvSpPr>
        <p:spPr>
          <a:xfrm rot="10800000">
            <a:off x="7931111" y="5994946"/>
            <a:ext cx="567842" cy="2014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D768D5DE-5025-0871-35EA-C0C4D742D8B0}"/>
              </a:ext>
            </a:extLst>
          </p:cNvPr>
          <p:cNvSpPr txBox="1"/>
          <p:nvPr/>
        </p:nvSpPr>
        <p:spPr>
          <a:xfrm>
            <a:off x="8220366" y="3900083"/>
            <a:ext cx="1922133" cy="369332"/>
          </a:xfrm>
          <a:prstGeom prst="rect">
            <a:avLst/>
          </a:prstGeom>
          <a:noFill/>
        </p:spPr>
        <p:txBody>
          <a:bodyPr wrap="square" rtlCol="0">
            <a:spAutoFit/>
          </a:bodyPr>
          <a:lstStyle/>
          <a:p>
            <a:pPr algn="ctr"/>
            <a:r>
              <a:rPr lang="en-US" dirty="0"/>
              <a:t>VSI</a:t>
            </a:r>
          </a:p>
        </p:txBody>
      </p:sp>
      <p:sp>
        <p:nvSpPr>
          <p:cNvPr id="35" name="TextBox 34">
            <a:extLst>
              <a:ext uri="{FF2B5EF4-FFF2-40B4-BE49-F238E27FC236}">
                <a16:creationId xmlns:a16="http://schemas.microsoft.com/office/drawing/2014/main" id="{DCAB7808-F5B5-2BF6-576D-4B24D61D814B}"/>
              </a:ext>
            </a:extLst>
          </p:cNvPr>
          <p:cNvSpPr txBox="1"/>
          <p:nvPr/>
        </p:nvSpPr>
        <p:spPr>
          <a:xfrm>
            <a:off x="8546696" y="5787085"/>
            <a:ext cx="1211341" cy="369332"/>
          </a:xfrm>
          <a:prstGeom prst="rect">
            <a:avLst/>
          </a:prstGeom>
          <a:noFill/>
        </p:spPr>
        <p:txBody>
          <a:bodyPr wrap="square" rtlCol="0">
            <a:spAutoFit/>
          </a:bodyPr>
          <a:lstStyle/>
          <a:p>
            <a:pPr algn="ctr"/>
            <a:r>
              <a:rPr lang="en-US" dirty="0"/>
              <a:t>VSI Video</a:t>
            </a:r>
          </a:p>
        </p:txBody>
      </p:sp>
      <p:sp>
        <p:nvSpPr>
          <p:cNvPr id="38" name="Rectangle: Rounded Corners 37">
            <a:extLst>
              <a:ext uri="{FF2B5EF4-FFF2-40B4-BE49-F238E27FC236}">
                <a16:creationId xmlns:a16="http://schemas.microsoft.com/office/drawing/2014/main" id="{C8FE73E9-9C3A-5EAF-5C31-391628A8720A}"/>
              </a:ext>
            </a:extLst>
          </p:cNvPr>
          <p:cNvSpPr/>
          <p:nvPr/>
        </p:nvSpPr>
        <p:spPr>
          <a:xfrm>
            <a:off x="3269340" y="4230849"/>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Frame drop</a:t>
            </a:r>
          </a:p>
        </p:txBody>
      </p:sp>
      <p:sp>
        <p:nvSpPr>
          <p:cNvPr id="39" name="Arrow: Right 38">
            <a:extLst>
              <a:ext uri="{FF2B5EF4-FFF2-40B4-BE49-F238E27FC236}">
                <a16:creationId xmlns:a16="http://schemas.microsoft.com/office/drawing/2014/main" id="{DBE2C175-8974-C375-FB84-58DC7F2D581C}"/>
              </a:ext>
            </a:extLst>
          </p:cNvPr>
          <p:cNvSpPr/>
          <p:nvPr/>
        </p:nvSpPr>
        <p:spPr>
          <a:xfrm>
            <a:off x="4707768" y="4539571"/>
            <a:ext cx="188672"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Arrow: Right 39">
            <a:extLst>
              <a:ext uri="{FF2B5EF4-FFF2-40B4-BE49-F238E27FC236}">
                <a16:creationId xmlns:a16="http://schemas.microsoft.com/office/drawing/2014/main" id="{82A45E55-3A69-60FF-BB10-B21EB9A8E4BD}"/>
              </a:ext>
            </a:extLst>
          </p:cNvPr>
          <p:cNvSpPr/>
          <p:nvPr/>
        </p:nvSpPr>
        <p:spPr>
          <a:xfrm>
            <a:off x="6330627" y="4539571"/>
            <a:ext cx="188672"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Arrow: Right 40">
            <a:extLst>
              <a:ext uri="{FF2B5EF4-FFF2-40B4-BE49-F238E27FC236}">
                <a16:creationId xmlns:a16="http://schemas.microsoft.com/office/drawing/2014/main" id="{48CED3DB-B757-E793-A15D-4FB79EFC00AD}"/>
              </a:ext>
            </a:extLst>
          </p:cNvPr>
          <p:cNvSpPr/>
          <p:nvPr/>
        </p:nvSpPr>
        <p:spPr>
          <a:xfrm rot="10800000">
            <a:off x="5216296" y="5979370"/>
            <a:ext cx="1264752" cy="1859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1" name="TextBox 50">
            <a:extLst>
              <a:ext uri="{FF2B5EF4-FFF2-40B4-BE49-F238E27FC236}">
                <a16:creationId xmlns:a16="http://schemas.microsoft.com/office/drawing/2014/main" id="{0AA2FBB0-1493-7BB9-6BD8-A8D312625006}"/>
              </a:ext>
            </a:extLst>
          </p:cNvPr>
          <p:cNvSpPr txBox="1"/>
          <p:nvPr/>
        </p:nvSpPr>
        <p:spPr>
          <a:xfrm>
            <a:off x="280526" y="3691118"/>
            <a:ext cx="748331" cy="369332"/>
          </a:xfrm>
          <a:prstGeom prst="rect">
            <a:avLst/>
          </a:prstGeom>
          <a:noFill/>
        </p:spPr>
        <p:txBody>
          <a:bodyPr wrap="square" rtlCol="0">
            <a:spAutoFit/>
          </a:bodyPr>
          <a:lstStyle/>
          <a:p>
            <a:pPr algn="ctr"/>
            <a:r>
              <a:rPr lang="en-US" dirty="0"/>
              <a:t>PC</a:t>
            </a:r>
          </a:p>
        </p:txBody>
      </p:sp>
      <p:sp>
        <p:nvSpPr>
          <p:cNvPr id="13" name="TextBox 12">
            <a:extLst>
              <a:ext uri="{FF2B5EF4-FFF2-40B4-BE49-F238E27FC236}">
                <a16:creationId xmlns:a16="http://schemas.microsoft.com/office/drawing/2014/main" id="{B6EE754F-0C89-0728-A05A-871055F38775}"/>
              </a:ext>
            </a:extLst>
          </p:cNvPr>
          <p:cNvSpPr txBox="1"/>
          <p:nvPr/>
        </p:nvSpPr>
        <p:spPr>
          <a:xfrm>
            <a:off x="3044784" y="5292345"/>
            <a:ext cx="3319493" cy="369332"/>
          </a:xfrm>
          <a:prstGeom prst="rect">
            <a:avLst/>
          </a:prstGeom>
          <a:noFill/>
        </p:spPr>
        <p:txBody>
          <a:bodyPr wrap="square" rtlCol="0">
            <a:spAutoFit/>
          </a:bodyPr>
          <a:lstStyle/>
          <a:p>
            <a:pPr algn="ctr"/>
            <a:r>
              <a:rPr lang="en-US" dirty="0"/>
              <a:t>VSI Video Server: Stream Out</a:t>
            </a:r>
          </a:p>
        </p:txBody>
      </p:sp>
      <p:sp>
        <p:nvSpPr>
          <p:cNvPr id="43" name="TextBox 42">
            <a:extLst>
              <a:ext uri="{FF2B5EF4-FFF2-40B4-BE49-F238E27FC236}">
                <a16:creationId xmlns:a16="http://schemas.microsoft.com/office/drawing/2014/main" id="{2F278FAE-B3E4-1492-82A8-E5FCFB6A7212}"/>
              </a:ext>
            </a:extLst>
          </p:cNvPr>
          <p:cNvSpPr txBox="1"/>
          <p:nvPr/>
        </p:nvSpPr>
        <p:spPr>
          <a:xfrm>
            <a:off x="4487855" y="224853"/>
            <a:ext cx="2240153" cy="369332"/>
          </a:xfrm>
          <a:prstGeom prst="rect">
            <a:avLst/>
          </a:prstGeom>
          <a:noFill/>
        </p:spPr>
        <p:txBody>
          <a:bodyPr wrap="square" rtlCol="0">
            <a:spAutoFit/>
          </a:bodyPr>
          <a:lstStyle/>
          <a:p>
            <a:pPr algn="ctr"/>
            <a:r>
              <a:rPr lang="en-US" dirty="0"/>
              <a:t>Application</a:t>
            </a:r>
          </a:p>
        </p:txBody>
      </p:sp>
      <p:sp>
        <p:nvSpPr>
          <p:cNvPr id="15" name="Rectangle: Rounded Corners 14">
            <a:extLst>
              <a:ext uri="{FF2B5EF4-FFF2-40B4-BE49-F238E27FC236}">
                <a16:creationId xmlns:a16="http://schemas.microsoft.com/office/drawing/2014/main" id="{A77F178D-BAA9-ED32-0B31-B626B215DA06}"/>
              </a:ext>
            </a:extLst>
          </p:cNvPr>
          <p:cNvSpPr/>
          <p:nvPr/>
        </p:nvSpPr>
        <p:spPr>
          <a:xfrm>
            <a:off x="9866285" y="1593849"/>
            <a:ext cx="1526803" cy="14892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driver</a:t>
            </a:r>
          </a:p>
        </p:txBody>
      </p:sp>
      <p:sp>
        <p:nvSpPr>
          <p:cNvPr id="17" name="Rectangle: Rounded Corners 16">
            <a:extLst>
              <a:ext uri="{FF2B5EF4-FFF2-40B4-BE49-F238E27FC236}">
                <a16:creationId xmlns:a16="http://schemas.microsoft.com/office/drawing/2014/main" id="{AB2E3C61-B4DE-7108-3ACC-BBCB8F232699}"/>
              </a:ext>
            </a:extLst>
          </p:cNvPr>
          <p:cNvSpPr/>
          <p:nvPr/>
        </p:nvSpPr>
        <p:spPr>
          <a:xfrm>
            <a:off x="5168154" y="1240983"/>
            <a:ext cx="1433592" cy="991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18" name="Rectangle: Rounded Corners 17">
            <a:extLst>
              <a:ext uri="{FF2B5EF4-FFF2-40B4-BE49-F238E27FC236}">
                <a16:creationId xmlns:a16="http://schemas.microsoft.com/office/drawing/2014/main" id="{862C4754-1959-3578-D9F5-554D720CBA67}"/>
              </a:ext>
            </a:extLst>
          </p:cNvPr>
          <p:cNvSpPr/>
          <p:nvPr/>
        </p:nvSpPr>
        <p:spPr>
          <a:xfrm>
            <a:off x="6481048" y="2269217"/>
            <a:ext cx="1972741" cy="991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Post-processing</a:t>
            </a:r>
          </a:p>
        </p:txBody>
      </p:sp>
      <p:sp>
        <p:nvSpPr>
          <p:cNvPr id="19" name="Arrow: Right 18">
            <a:extLst>
              <a:ext uri="{FF2B5EF4-FFF2-40B4-BE49-F238E27FC236}">
                <a16:creationId xmlns:a16="http://schemas.microsoft.com/office/drawing/2014/main" id="{693EA9F7-9B07-7198-44DB-C9D3A87C2ED1}"/>
              </a:ext>
            </a:extLst>
          </p:cNvPr>
          <p:cNvSpPr/>
          <p:nvPr/>
        </p:nvSpPr>
        <p:spPr>
          <a:xfrm rot="10800000">
            <a:off x="6601746" y="1727154"/>
            <a:ext cx="3264540" cy="20038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A8330C88-CBC9-E4A8-E978-A1879A325B95}"/>
              </a:ext>
            </a:extLst>
          </p:cNvPr>
          <p:cNvSpPr/>
          <p:nvPr/>
        </p:nvSpPr>
        <p:spPr>
          <a:xfrm>
            <a:off x="8453789" y="2687841"/>
            <a:ext cx="1412497" cy="20038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02425A39-2DB5-06C7-ED6F-40F902F3F213}"/>
              </a:ext>
            </a:extLst>
          </p:cNvPr>
          <p:cNvSpPr txBox="1"/>
          <p:nvPr/>
        </p:nvSpPr>
        <p:spPr>
          <a:xfrm>
            <a:off x="8509000" y="4320522"/>
            <a:ext cx="1211341" cy="369332"/>
          </a:xfrm>
          <a:prstGeom prst="rect">
            <a:avLst/>
          </a:prstGeom>
          <a:noFill/>
        </p:spPr>
        <p:txBody>
          <a:bodyPr wrap="square" rtlCol="0">
            <a:spAutoFit/>
          </a:bodyPr>
          <a:lstStyle/>
          <a:p>
            <a:pPr algn="ctr"/>
            <a:r>
              <a:rPr lang="en-US" dirty="0"/>
              <a:t>VSI Video</a:t>
            </a:r>
          </a:p>
        </p:txBody>
      </p:sp>
      <p:sp>
        <p:nvSpPr>
          <p:cNvPr id="30" name="TextBox 29">
            <a:extLst>
              <a:ext uri="{FF2B5EF4-FFF2-40B4-BE49-F238E27FC236}">
                <a16:creationId xmlns:a16="http://schemas.microsoft.com/office/drawing/2014/main" id="{88C9BC93-A3BD-70A9-F067-81705A90BB7D}"/>
              </a:ext>
            </a:extLst>
          </p:cNvPr>
          <p:cNvSpPr txBox="1"/>
          <p:nvPr/>
        </p:nvSpPr>
        <p:spPr>
          <a:xfrm>
            <a:off x="8281587" y="5355172"/>
            <a:ext cx="1922133" cy="369332"/>
          </a:xfrm>
          <a:prstGeom prst="rect">
            <a:avLst/>
          </a:prstGeom>
          <a:noFill/>
        </p:spPr>
        <p:txBody>
          <a:bodyPr wrap="square" rtlCol="0">
            <a:spAutoFit/>
          </a:bodyPr>
          <a:lstStyle/>
          <a:p>
            <a:pPr algn="ctr"/>
            <a:r>
              <a:rPr lang="en-US" dirty="0"/>
              <a:t>VSI</a:t>
            </a:r>
          </a:p>
        </p:txBody>
      </p:sp>
      <p:sp>
        <p:nvSpPr>
          <p:cNvPr id="32" name="Rectangle: Rounded Corners 31">
            <a:extLst>
              <a:ext uri="{FF2B5EF4-FFF2-40B4-BE49-F238E27FC236}">
                <a16:creationId xmlns:a16="http://schemas.microsoft.com/office/drawing/2014/main" id="{3AD3FD62-0A43-A6D7-8D76-C349EDBEA4C3}"/>
              </a:ext>
            </a:extLst>
          </p:cNvPr>
          <p:cNvSpPr/>
          <p:nvPr/>
        </p:nvSpPr>
        <p:spPr>
          <a:xfrm>
            <a:off x="9448800" y="735014"/>
            <a:ext cx="1824665" cy="45059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Control / Status</a:t>
            </a:r>
          </a:p>
        </p:txBody>
      </p:sp>
      <p:sp>
        <p:nvSpPr>
          <p:cNvPr id="59" name="Arrow: Up-Down 58">
            <a:extLst>
              <a:ext uri="{FF2B5EF4-FFF2-40B4-BE49-F238E27FC236}">
                <a16:creationId xmlns:a16="http://schemas.microsoft.com/office/drawing/2014/main" id="{FAB09726-B20A-93CF-9B13-9A94FCC2B3C1}"/>
              </a:ext>
            </a:extLst>
          </p:cNvPr>
          <p:cNvSpPr/>
          <p:nvPr/>
        </p:nvSpPr>
        <p:spPr>
          <a:xfrm>
            <a:off x="10344147" y="1185610"/>
            <a:ext cx="127000" cy="408238"/>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Arrow: Left-Right 64">
            <a:extLst>
              <a:ext uri="{FF2B5EF4-FFF2-40B4-BE49-F238E27FC236}">
                <a16:creationId xmlns:a16="http://schemas.microsoft.com/office/drawing/2014/main" id="{2D1BBCC4-6CAE-932F-DD0E-57599E794434}"/>
              </a:ext>
            </a:extLst>
          </p:cNvPr>
          <p:cNvSpPr/>
          <p:nvPr/>
        </p:nvSpPr>
        <p:spPr>
          <a:xfrm>
            <a:off x="8134350" y="4269415"/>
            <a:ext cx="360763" cy="10255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6" name="Arrow: Left-Right 65">
            <a:extLst>
              <a:ext uri="{FF2B5EF4-FFF2-40B4-BE49-F238E27FC236}">
                <a16:creationId xmlns:a16="http://schemas.microsoft.com/office/drawing/2014/main" id="{B4288970-588A-F96C-215D-84781F6DB084}"/>
              </a:ext>
            </a:extLst>
          </p:cNvPr>
          <p:cNvSpPr/>
          <p:nvPr/>
        </p:nvSpPr>
        <p:spPr>
          <a:xfrm>
            <a:off x="8140930" y="5742595"/>
            <a:ext cx="360763" cy="10255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8" name="Arrow: Left-Up 67">
            <a:extLst>
              <a:ext uri="{FF2B5EF4-FFF2-40B4-BE49-F238E27FC236}">
                <a16:creationId xmlns:a16="http://schemas.microsoft.com/office/drawing/2014/main" id="{21123551-12D1-0D69-0835-FBEC48BDA8AB}"/>
              </a:ext>
            </a:extLst>
          </p:cNvPr>
          <p:cNvSpPr/>
          <p:nvPr/>
        </p:nvSpPr>
        <p:spPr>
          <a:xfrm>
            <a:off x="9762719" y="3109052"/>
            <a:ext cx="436266" cy="1295854"/>
          </a:xfrm>
          <a:prstGeom prst="leftUpArrow">
            <a:avLst>
              <a:gd name="adj1" fmla="val 18393"/>
              <a:gd name="adj2" fmla="val 16995"/>
              <a:gd name="adj3" fmla="val 293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9" name="Arrow: Left-Up 68">
            <a:extLst>
              <a:ext uri="{FF2B5EF4-FFF2-40B4-BE49-F238E27FC236}">
                <a16:creationId xmlns:a16="http://schemas.microsoft.com/office/drawing/2014/main" id="{C77BB4AA-B79F-5950-D849-91AF6E96B0A0}"/>
              </a:ext>
            </a:extLst>
          </p:cNvPr>
          <p:cNvSpPr/>
          <p:nvPr/>
        </p:nvSpPr>
        <p:spPr>
          <a:xfrm>
            <a:off x="9791696" y="3089276"/>
            <a:ext cx="1227725" cy="2815416"/>
          </a:xfrm>
          <a:prstGeom prst="leftUpArrow">
            <a:avLst>
              <a:gd name="adj1" fmla="val 5642"/>
              <a:gd name="adj2" fmla="val 5384"/>
              <a:gd name="adj3" fmla="val 1126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3DC9B1C7-8DD2-5EA5-3713-BA152CC2DB22}"/>
              </a:ext>
            </a:extLst>
          </p:cNvPr>
          <p:cNvSpPr txBox="1"/>
          <p:nvPr/>
        </p:nvSpPr>
        <p:spPr>
          <a:xfrm>
            <a:off x="7691988" y="1464108"/>
            <a:ext cx="1728360" cy="369332"/>
          </a:xfrm>
          <a:prstGeom prst="rect">
            <a:avLst/>
          </a:prstGeom>
          <a:noFill/>
        </p:spPr>
        <p:txBody>
          <a:bodyPr wrap="square" rtlCol="0">
            <a:spAutoFit/>
          </a:bodyPr>
          <a:lstStyle/>
          <a:p>
            <a:r>
              <a:rPr lang="en-US" dirty="0"/>
              <a:t>Stream In</a:t>
            </a:r>
          </a:p>
        </p:txBody>
      </p:sp>
      <p:sp>
        <p:nvSpPr>
          <p:cNvPr id="71" name="TextBox 70">
            <a:extLst>
              <a:ext uri="{FF2B5EF4-FFF2-40B4-BE49-F238E27FC236}">
                <a16:creationId xmlns:a16="http://schemas.microsoft.com/office/drawing/2014/main" id="{DB883532-06DF-1FD0-5581-C28353777210}"/>
              </a:ext>
            </a:extLst>
          </p:cNvPr>
          <p:cNvSpPr txBox="1"/>
          <p:nvPr/>
        </p:nvSpPr>
        <p:spPr>
          <a:xfrm>
            <a:off x="8498953" y="2396469"/>
            <a:ext cx="1728360" cy="369332"/>
          </a:xfrm>
          <a:prstGeom prst="rect">
            <a:avLst/>
          </a:prstGeom>
          <a:noFill/>
        </p:spPr>
        <p:txBody>
          <a:bodyPr wrap="square" rtlCol="0">
            <a:spAutoFit/>
          </a:bodyPr>
          <a:lstStyle/>
          <a:p>
            <a:r>
              <a:rPr lang="en-US" dirty="0"/>
              <a:t>Stream Out</a:t>
            </a:r>
          </a:p>
        </p:txBody>
      </p:sp>
      <p:sp>
        <p:nvSpPr>
          <p:cNvPr id="72" name="Arrow: Bent-Up 71">
            <a:extLst>
              <a:ext uri="{FF2B5EF4-FFF2-40B4-BE49-F238E27FC236}">
                <a16:creationId xmlns:a16="http://schemas.microsoft.com/office/drawing/2014/main" id="{357A789A-4C2E-10E6-DFFB-1D0D4A8616FB}"/>
              </a:ext>
            </a:extLst>
          </p:cNvPr>
          <p:cNvSpPr/>
          <p:nvPr/>
        </p:nvSpPr>
        <p:spPr>
          <a:xfrm rot="5400000">
            <a:off x="5733097" y="2164267"/>
            <a:ext cx="638610" cy="809309"/>
          </a:xfrm>
          <a:prstGeom prst="bentUpArrow">
            <a:avLst>
              <a:gd name="adj1" fmla="val 13154"/>
              <a:gd name="adj2" fmla="val 18419"/>
              <a:gd name="adj3" fmla="val 342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Bent-Up 74">
            <a:extLst>
              <a:ext uri="{FF2B5EF4-FFF2-40B4-BE49-F238E27FC236}">
                <a16:creationId xmlns:a16="http://schemas.microsoft.com/office/drawing/2014/main" id="{63C6E3B3-CE76-175E-8EC1-D055E81FD35C}"/>
              </a:ext>
            </a:extLst>
          </p:cNvPr>
          <p:cNvSpPr/>
          <p:nvPr/>
        </p:nvSpPr>
        <p:spPr>
          <a:xfrm>
            <a:off x="9762345" y="3107361"/>
            <a:ext cx="727486" cy="1547864"/>
          </a:xfrm>
          <a:prstGeom prst="bentUpArrow">
            <a:avLst>
              <a:gd name="adj1" fmla="val 11034"/>
              <a:gd name="adj2" fmla="val 12343"/>
              <a:gd name="adj3" fmla="val 1889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Arrow: Bent-Up 76">
            <a:extLst>
              <a:ext uri="{FF2B5EF4-FFF2-40B4-BE49-F238E27FC236}">
                <a16:creationId xmlns:a16="http://schemas.microsoft.com/office/drawing/2014/main" id="{C8BF6569-E2C9-D5DA-35D9-075EF54EFD05}"/>
              </a:ext>
            </a:extLst>
          </p:cNvPr>
          <p:cNvSpPr/>
          <p:nvPr/>
        </p:nvSpPr>
        <p:spPr>
          <a:xfrm rot="16200000" flipH="1">
            <a:off x="8917657" y="3971164"/>
            <a:ext cx="3109446" cy="1381841"/>
          </a:xfrm>
          <a:prstGeom prst="bentUpArrow">
            <a:avLst>
              <a:gd name="adj1" fmla="val 5701"/>
              <a:gd name="adj2" fmla="val 5984"/>
              <a:gd name="adj3" fmla="val 11916"/>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9729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a:extLst>
              <a:ext uri="{FF2B5EF4-FFF2-40B4-BE49-F238E27FC236}">
                <a16:creationId xmlns:a16="http://schemas.microsoft.com/office/drawing/2014/main" id="{B724AA23-4D87-404C-BF4A-71F51F3244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771220" y="4221467"/>
            <a:ext cx="1737995" cy="13695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80242253-070A-4C54-981C-4E7128FEAA9E}"/>
              </a:ext>
            </a:extLst>
          </p:cNvPr>
          <p:cNvSpPr/>
          <p:nvPr/>
        </p:nvSpPr>
        <p:spPr>
          <a:xfrm>
            <a:off x="451671" y="5484986"/>
            <a:ext cx="11344309" cy="756270"/>
          </a:xfrm>
          <a:prstGeom prst="rightArrow">
            <a:avLst>
              <a:gd name="adj1" fmla="val 65270"/>
              <a:gd name="adj2" fmla="val 38337"/>
            </a:avLst>
          </a:prstGeom>
          <a:gradFill flip="none" rotWithShape="1">
            <a:gsLst>
              <a:gs pos="0">
                <a:srgbClr val="70A000">
                  <a:tint val="66000"/>
                  <a:satMod val="160000"/>
                </a:srgbClr>
              </a:gs>
              <a:gs pos="50000">
                <a:srgbClr val="70A000">
                  <a:tint val="44500"/>
                  <a:satMod val="160000"/>
                </a:srgbClr>
              </a:gs>
              <a:gs pos="100000">
                <a:srgbClr val="70A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9EAC6293-72AF-4599-9CDC-98EAB97FC484}"/>
              </a:ext>
            </a:extLst>
          </p:cNvPr>
          <p:cNvSpPr/>
          <p:nvPr/>
        </p:nvSpPr>
        <p:spPr>
          <a:xfrm>
            <a:off x="3768761" y="1279234"/>
            <a:ext cx="7518400" cy="2575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7B176C32-DA2E-4EF0-8002-51655438134F}"/>
              </a:ext>
            </a:extLst>
          </p:cNvPr>
          <p:cNvSpPr>
            <a:spLocks noGrp="1"/>
          </p:cNvSpPr>
          <p:nvPr>
            <p:ph type="title"/>
          </p:nvPr>
        </p:nvSpPr>
        <p:spPr/>
        <p:txBody>
          <a:bodyPr/>
          <a:lstStyle/>
          <a:p>
            <a:r>
              <a:rPr lang="en-US"/>
              <a:t>Workflow for CI: Develop Application Code or Test Cases</a:t>
            </a:r>
            <a:endParaRPr lang="en-GB"/>
          </a:p>
        </p:txBody>
      </p:sp>
      <p:cxnSp>
        <p:nvCxnSpPr>
          <p:cNvPr id="13" name="Straight Arrow Connector 12">
            <a:extLst>
              <a:ext uri="{FF2B5EF4-FFF2-40B4-BE49-F238E27FC236}">
                <a16:creationId xmlns:a16="http://schemas.microsoft.com/office/drawing/2014/main" id="{17B24859-F494-4E43-A949-9FEE0C8E7A11}"/>
              </a:ext>
            </a:extLst>
          </p:cNvPr>
          <p:cNvCxnSpPr>
            <a:cxnSpLocks/>
          </p:cNvCxnSpPr>
          <p:nvPr/>
        </p:nvCxnSpPr>
        <p:spPr>
          <a:xfrm>
            <a:off x="7277655" y="2536679"/>
            <a:ext cx="500613" cy="0"/>
          </a:xfrm>
          <a:prstGeom prst="straightConnector1">
            <a:avLst/>
          </a:prstGeom>
          <a:ln w="28575">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251E36-053C-9D44-B687-59F53D905A78}"/>
              </a:ext>
            </a:extLst>
          </p:cNvPr>
          <p:cNvCxnSpPr>
            <a:cxnSpLocks/>
          </p:cNvCxnSpPr>
          <p:nvPr/>
        </p:nvCxnSpPr>
        <p:spPr>
          <a:xfrm>
            <a:off x="7299422" y="2829412"/>
            <a:ext cx="544143" cy="0"/>
          </a:xfrm>
          <a:prstGeom prst="straightConnector1">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row: Pentagon 38">
            <a:extLst>
              <a:ext uri="{FF2B5EF4-FFF2-40B4-BE49-F238E27FC236}">
                <a16:creationId xmlns:a16="http://schemas.microsoft.com/office/drawing/2014/main" id="{57046352-4610-F84D-9941-4B17E2A6252D}"/>
              </a:ext>
            </a:extLst>
          </p:cNvPr>
          <p:cNvSpPr/>
          <p:nvPr/>
        </p:nvSpPr>
        <p:spPr>
          <a:xfrm flipH="1">
            <a:off x="2708664" y="2245461"/>
            <a:ext cx="1153033" cy="69219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a:solidFill>
                  <a:srgbClr val="FFFFFF"/>
                </a:solidFill>
                <a:latin typeface="Calibri"/>
              </a:rPr>
              <a:t>GitHub</a:t>
            </a:r>
            <a:br>
              <a:rPr lang="en-US" sz="1799" b="1">
                <a:solidFill>
                  <a:srgbClr val="FFFFFF"/>
                </a:solidFill>
                <a:latin typeface="Calibri"/>
              </a:rPr>
            </a:br>
            <a:r>
              <a:rPr lang="en-US" sz="1799" b="1">
                <a:solidFill>
                  <a:srgbClr val="FFFFFF"/>
                </a:solidFill>
                <a:latin typeface="Calibri"/>
              </a:rPr>
              <a:t>Commit</a:t>
            </a:r>
            <a:endParaRPr lang="en-GB" sz="1799" b="1">
              <a:solidFill>
                <a:srgbClr val="FFFFFF"/>
              </a:solidFill>
              <a:latin typeface="Calibri"/>
            </a:endParaRPr>
          </a:p>
        </p:txBody>
      </p:sp>
      <p:pic>
        <p:nvPicPr>
          <p:cNvPr id="17" name="Picture 16">
            <a:extLst>
              <a:ext uri="{FF2B5EF4-FFF2-40B4-BE49-F238E27FC236}">
                <a16:creationId xmlns:a16="http://schemas.microsoft.com/office/drawing/2014/main" id="{8370A088-2448-2B44-A41F-952D5494AF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1231" y="1914425"/>
            <a:ext cx="2527997" cy="1697370"/>
          </a:xfrm>
          <a:prstGeom prst="rect">
            <a:avLst/>
          </a:prstGeom>
          <a:effectLst/>
        </p:spPr>
      </p:pic>
      <p:pic>
        <p:nvPicPr>
          <p:cNvPr id="18" name="Picture 17">
            <a:extLst>
              <a:ext uri="{FF2B5EF4-FFF2-40B4-BE49-F238E27FC236}">
                <a16:creationId xmlns:a16="http://schemas.microsoft.com/office/drawing/2014/main" id="{A4C9199B-E385-474D-A937-762F8E201B9A}"/>
              </a:ext>
            </a:extLst>
          </p:cNvPr>
          <p:cNvPicPr>
            <a:picLocks noChangeAspect="1"/>
          </p:cNvPicPr>
          <p:nvPr/>
        </p:nvPicPr>
        <p:blipFill>
          <a:blip r:embed="rId4"/>
          <a:stretch>
            <a:fillRect/>
          </a:stretch>
        </p:blipFill>
        <p:spPr>
          <a:xfrm>
            <a:off x="4665476" y="3193825"/>
            <a:ext cx="2000295" cy="531329"/>
          </a:xfrm>
          <a:prstGeom prst="rect">
            <a:avLst/>
          </a:prstGeom>
        </p:spPr>
      </p:pic>
      <p:sp>
        <p:nvSpPr>
          <p:cNvPr id="19" name="TextBox 18">
            <a:extLst>
              <a:ext uri="{FF2B5EF4-FFF2-40B4-BE49-F238E27FC236}">
                <a16:creationId xmlns:a16="http://schemas.microsoft.com/office/drawing/2014/main" id="{58CD4B5B-2DE2-C340-AB9E-25D7234773CF}"/>
              </a:ext>
            </a:extLst>
          </p:cNvPr>
          <p:cNvSpPr txBox="1"/>
          <p:nvPr/>
        </p:nvSpPr>
        <p:spPr>
          <a:xfrm>
            <a:off x="3994617" y="1504948"/>
            <a:ext cx="3256144"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dirty="0">
                <a:solidFill>
                  <a:schemeClr val="bg1"/>
                </a:solidFill>
                <a:latin typeface="Calibri"/>
              </a:rPr>
              <a:t>Cloud flow with IDE in Browser</a:t>
            </a:r>
            <a:endParaRPr lang="en-GB" sz="1600" b="1" dirty="0">
              <a:solidFill>
                <a:schemeClr val="bg1"/>
              </a:solidFill>
              <a:latin typeface="Calibri"/>
            </a:endParaRPr>
          </a:p>
        </p:txBody>
      </p:sp>
      <p:sp>
        <p:nvSpPr>
          <p:cNvPr id="20" name="TextBox 19">
            <a:extLst>
              <a:ext uri="{FF2B5EF4-FFF2-40B4-BE49-F238E27FC236}">
                <a16:creationId xmlns:a16="http://schemas.microsoft.com/office/drawing/2014/main" id="{BC4675EC-B395-3949-BFF2-8B708514BC7D}"/>
              </a:ext>
            </a:extLst>
          </p:cNvPr>
          <p:cNvSpPr txBox="1"/>
          <p:nvPr/>
        </p:nvSpPr>
        <p:spPr>
          <a:xfrm>
            <a:off x="8316839" y="1364478"/>
            <a:ext cx="2177836" cy="492443"/>
          </a:xfrm>
          <a:prstGeom prst="rect">
            <a:avLst/>
          </a:prstGeom>
          <a:noFill/>
        </p:spPr>
        <p:txBody>
          <a:bodyPr wrap="square" lIns="0" tIns="0" rIns="0" bIns="0" rtlCol="0">
            <a:spAutoFit/>
          </a:bodyPr>
          <a:lstStyle/>
          <a:p>
            <a:pPr algn="ctr" defTabSz="914126" eaLnBrk="1" hangingPunct="1">
              <a:spcBef>
                <a:spcPts val="0"/>
              </a:spcBef>
              <a:spcAft>
                <a:spcPts val="600"/>
              </a:spcAft>
            </a:pPr>
            <a:r>
              <a:rPr lang="en-US" sz="1600" b="1" dirty="0">
                <a:solidFill>
                  <a:schemeClr val="bg1"/>
                </a:solidFill>
                <a:latin typeface="Calibri"/>
              </a:rPr>
              <a:t>Classic Desktop Tools </a:t>
            </a:r>
            <a:br>
              <a:rPr lang="en-US" sz="1600" b="1" dirty="0">
                <a:solidFill>
                  <a:schemeClr val="bg1"/>
                </a:solidFill>
                <a:latin typeface="Calibri"/>
              </a:rPr>
            </a:br>
            <a:r>
              <a:rPr lang="en-US" sz="1600" b="1" dirty="0">
                <a:solidFill>
                  <a:schemeClr val="bg1"/>
                </a:solidFill>
                <a:latin typeface="Calibri"/>
              </a:rPr>
              <a:t>(Keil MDK, Arm DS)</a:t>
            </a:r>
            <a:endParaRPr lang="en-GB" sz="1600" b="1" dirty="0">
              <a:solidFill>
                <a:schemeClr val="bg1"/>
              </a:solidFill>
              <a:latin typeface="Calibri"/>
            </a:endParaRPr>
          </a:p>
        </p:txBody>
      </p:sp>
      <p:sp>
        <p:nvSpPr>
          <p:cNvPr id="21" name="TextBox 20">
            <a:extLst>
              <a:ext uri="{FF2B5EF4-FFF2-40B4-BE49-F238E27FC236}">
                <a16:creationId xmlns:a16="http://schemas.microsoft.com/office/drawing/2014/main" id="{144E6A34-9E1C-8743-AF59-21404B94D4D9}"/>
              </a:ext>
            </a:extLst>
          </p:cNvPr>
          <p:cNvSpPr txBox="1"/>
          <p:nvPr/>
        </p:nvSpPr>
        <p:spPr>
          <a:xfrm>
            <a:off x="4208398" y="3954900"/>
            <a:ext cx="2846509"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b="1" dirty="0">
                <a:solidFill>
                  <a:srgbClr val="333E48"/>
                </a:solidFill>
                <a:latin typeface="Calibri"/>
              </a:rPr>
              <a:t>Hardware Boards on your Desk</a:t>
            </a:r>
          </a:p>
        </p:txBody>
      </p:sp>
      <p:sp>
        <p:nvSpPr>
          <p:cNvPr id="24" name="TextBox 23">
            <a:extLst>
              <a:ext uri="{FF2B5EF4-FFF2-40B4-BE49-F238E27FC236}">
                <a16:creationId xmlns:a16="http://schemas.microsoft.com/office/drawing/2014/main" id="{A92D65AC-3A0E-F646-90B5-69BFB0F7C976}"/>
              </a:ext>
            </a:extLst>
          </p:cNvPr>
          <p:cNvSpPr txBox="1"/>
          <p:nvPr/>
        </p:nvSpPr>
        <p:spPr>
          <a:xfrm>
            <a:off x="9123011" y="3913885"/>
            <a:ext cx="2605681"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Deploy to bespoke hardware</a:t>
            </a:r>
            <a:endParaRPr lang="en-GB" sz="1400">
              <a:solidFill>
                <a:srgbClr val="000000"/>
              </a:solidFill>
              <a:latin typeface="Calibri"/>
            </a:endParaRPr>
          </a:p>
        </p:txBody>
      </p:sp>
      <p:sp>
        <p:nvSpPr>
          <p:cNvPr id="25" name="Rectangle 24">
            <a:extLst>
              <a:ext uri="{FF2B5EF4-FFF2-40B4-BE49-F238E27FC236}">
                <a16:creationId xmlns:a16="http://schemas.microsoft.com/office/drawing/2014/main" id="{02C91E17-4E86-4C89-8905-63DF40846AD4}"/>
              </a:ext>
            </a:extLst>
          </p:cNvPr>
          <p:cNvSpPr/>
          <p:nvPr/>
        </p:nvSpPr>
        <p:spPr>
          <a:xfrm>
            <a:off x="418808" y="1840515"/>
            <a:ext cx="2288268" cy="14239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7" name="TextBox 26">
            <a:extLst>
              <a:ext uri="{FF2B5EF4-FFF2-40B4-BE49-F238E27FC236}">
                <a16:creationId xmlns:a16="http://schemas.microsoft.com/office/drawing/2014/main" id="{D0D81745-D6A5-400A-B962-A8501DDB2E13}"/>
              </a:ext>
            </a:extLst>
          </p:cNvPr>
          <p:cNvSpPr txBox="1"/>
          <p:nvPr/>
        </p:nvSpPr>
        <p:spPr>
          <a:xfrm>
            <a:off x="539538" y="2163256"/>
            <a:ext cx="2022563" cy="1077218"/>
          </a:xfrm>
          <a:prstGeom prst="rect">
            <a:avLst/>
          </a:prstGeom>
          <a:noFill/>
        </p:spPr>
        <p:txBody>
          <a:bodyPr wrap="square" lIns="0" tIns="0" rIns="0" bIns="0" rtlCol="0">
            <a:spAutoFit/>
          </a:bodyPr>
          <a:lstStyle/>
          <a:p>
            <a:pPr>
              <a:buSzPct val="70000"/>
              <a:defRPr/>
            </a:pPr>
            <a:r>
              <a:rPr lang="en-GB" sz="1400" dirty="0">
                <a:solidFill>
                  <a:schemeClr val="accent1"/>
                </a:solidFill>
              </a:rPr>
              <a:t>Commit triggers </a:t>
            </a:r>
            <a:r>
              <a:rPr lang="en-GB" sz="1400" b="1" dirty="0">
                <a:solidFill>
                  <a:schemeClr val="accent1"/>
                </a:solidFill>
              </a:rPr>
              <a:t>GitHub Actions</a:t>
            </a:r>
            <a:r>
              <a:rPr lang="en-GB" sz="1400" dirty="0">
                <a:solidFill>
                  <a:schemeClr val="accent1"/>
                </a:solidFill>
              </a:rPr>
              <a:t> that start CI using Arm Compiler for build and/or Virtual Hardware for testing. </a:t>
            </a:r>
          </a:p>
        </p:txBody>
      </p:sp>
      <p:sp>
        <p:nvSpPr>
          <p:cNvPr id="28" name="100 Shipped">
            <a:extLst>
              <a:ext uri="{FF2B5EF4-FFF2-40B4-BE49-F238E27FC236}">
                <a16:creationId xmlns:a16="http://schemas.microsoft.com/office/drawing/2014/main" id="{73822419-9287-42F9-A40C-35F3DBFA153E}"/>
              </a:ext>
            </a:extLst>
          </p:cNvPr>
          <p:cNvSpPr/>
          <p:nvPr/>
        </p:nvSpPr>
        <p:spPr>
          <a:xfrm>
            <a:off x="420396" y="1822774"/>
            <a:ext cx="3552614" cy="506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defTabSz="455613">
              <a:defRPr>
                <a:solidFill>
                  <a:schemeClr val="tx1"/>
                </a:solidFill>
                <a:latin typeface="Calibri" pitchFamily="34" charset="0"/>
                <a:ea typeface="ＭＳ Ｐゴシック" pitchFamily="34" charset="-128"/>
              </a:defRPr>
            </a:lvl1pPr>
            <a:lvl2pPr marL="742950" indent="-285750" defTabSz="455613">
              <a:defRPr>
                <a:solidFill>
                  <a:schemeClr val="tx1"/>
                </a:solidFill>
                <a:latin typeface="Calibri" pitchFamily="34" charset="0"/>
                <a:ea typeface="ＭＳ Ｐゴシック" pitchFamily="34" charset="-128"/>
              </a:defRPr>
            </a:lvl2pPr>
            <a:lvl3pPr marL="1143000" indent="-228600" defTabSz="455613">
              <a:defRPr>
                <a:solidFill>
                  <a:schemeClr val="tx1"/>
                </a:solidFill>
                <a:latin typeface="Calibri" pitchFamily="34" charset="0"/>
                <a:ea typeface="ＭＳ Ｐゴシック" pitchFamily="34" charset="-128"/>
              </a:defRPr>
            </a:lvl3pPr>
            <a:lvl4pPr marL="1600200" indent="-228600" defTabSz="455613">
              <a:defRPr>
                <a:solidFill>
                  <a:schemeClr val="tx1"/>
                </a:solidFill>
                <a:latin typeface="Calibri" pitchFamily="34" charset="0"/>
                <a:ea typeface="ＭＳ Ｐゴシック" pitchFamily="34" charset="-128"/>
              </a:defRPr>
            </a:lvl4pPr>
            <a:lvl5pPr marL="2057400" indent="-228600" defTabSz="455613">
              <a:defRPr>
                <a:solidFill>
                  <a:schemeClr val="tx1"/>
                </a:solidFill>
                <a:latin typeface="Calibri" pitchFamily="34" charset="0"/>
                <a:ea typeface="ＭＳ Ｐゴシック" pitchFamily="34" charset="-128"/>
              </a:defRPr>
            </a:lvl5pPr>
            <a:lvl6pPr marL="25146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defRPr/>
            </a:pPr>
            <a:r>
              <a:rPr lang="en-US" altLang="en-US" sz="1400" dirty="0">
                <a:solidFill>
                  <a:schemeClr val="accent2"/>
                </a:solidFill>
                <a:latin typeface="+mn-lt"/>
              </a:rPr>
              <a:t>GitHub – Runners</a:t>
            </a:r>
            <a:endParaRPr lang="en-US" altLang="en-US" sz="1600" dirty="0">
              <a:solidFill>
                <a:schemeClr val="accent2"/>
              </a:solidFill>
              <a:latin typeface="+mn-lt"/>
            </a:endParaRPr>
          </a:p>
        </p:txBody>
      </p:sp>
      <p:pic>
        <p:nvPicPr>
          <p:cNvPr id="29" name="Picture 28">
            <a:extLst>
              <a:ext uri="{FF2B5EF4-FFF2-40B4-BE49-F238E27FC236}">
                <a16:creationId xmlns:a16="http://schemas.microsoft.com/office/drawing/2014/main" id="{65031A7A-D34D-4CE2-8CBD-C1FE41FC1EAD}"/>
              </a:ext>
            </a:extLst>
          </p:cNvPr>
          <p:cNvPicPr>
            <a:picLocks noChangeAspect="1"/>
          </p:cNvPicPr>
          <p:nvPr/>
        </p:nvPicPr>
        <p:blipFill>
          <a:blip r:embed="rId5"/>
          <a:stretch>
            <a:fillRect/>
          </a:stretch>
        </p:blipFill>
        <p:spPr>
          <a:xfrm>
            <a:off x="563942" y="3697100"/>
            <a:ext cx="2017801" cy="1570493"/>
          </a:xfrm>
          <a:prstGeom prst="rect">
            <a:avLst/>
          </a:prstGeom>
          <a:ln w="9525">
            <a:solidFill>
              <a:schemeClr val="tx1"/>
            </a:solidFill>
          </a:ln>
        </p:spPr>
      </p:pic>
      <p:pic>
        <p:nvPicPr>
          <p:cNvPr id="30" name="Picture 29">
            <a:extLst>
              <a:ext uri="{FF2B5EF4-FFF2-40B4-BE49-F238E27FC236}">
                <a16:creationId xmlns:a16="http://schemas.microsoft.com/office/drawing/2014/main" id="{0C804CF3-41AB-467E-993F-945A680558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4749" y="1890648"/>
            <a:ext cx="2363089" cy="1622434"/>
          </a:xfrm>
          <a:prstGeom prst="rect">
            <a:avLst/>
          </a:prstGeom>
          <a:effectLst/>
        </p:spPr>
      </p:pic>
      <p:pic>
        <p:nvPicPr>
          <p:cNvPr id="31" name="Picture 30">
            <a:extLst>
              <a:ext uri="{FF2B5EF4-FFF2-40B4-BE49-F238E27FC236}">
                <a16:creationId xmlns:a16="http://schemas.microsoft.com/office/drawing/2014/main" id="{1B211DBC-679A-443D-822D-4ACDDB341CA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16910" y="4160399"/>
            <a:ext cx="1773953" cy="1236105"/>
          </a:xfrm>
          <a:prstGeom prst="rect">
            <a:avLst/>
          </a:prstGeom>
        </p:spPr>
      </p:pic>
      <p:pic>
        <p:nvPicPr>
          <p:cNvPr id="1028" name="Picture 4" descr="Arm Cortex-M Prototyping System 3 (MPS3) board. ">
            <a:extLst>
              <a:ext uri="{FF2B5EF4-FFF2-40B4-BE49-F238E27FC236}">
                <a16:creationId xmlns:a16="http://schemas.microsoft.com/office/drawing/2014/main" id="{C129F95D-2367-4771-A70A-2CAB8F9666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788" y="4243554"/>
            <a:ext cx="1172469" cy="119798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9E75CBB-099A-4A3A-A2EF-AADAD4D8DC28}"/>
              </a:ext>
            </a:extLst>
          </p:cNvPr>
          <p:cNvSpPr txBox="1"/>
          <p:nvPr/>
        </p:nvSpPr>
        <p:spPr>
          <a:xfrm>
            <a:off x="9543087" y="5712561"/>
            <a:ext cx="1464837" cy="276999"/>
          </a:xfrm>
          <a:prstGeom prst="rect">
            <a:avLst/>
          </a:prstGeom>
          <a:noFill/>
        </p:spPr>
        <p:txBody>
          <a:bodyPr wrap="square">
            <a:spAutoFit/>
          </a:bodyPr>
          <a:lstStyle/>
          <a:p>
            <a:pPr algn="l" fontAlgn="base"/>
            <a:r>
              <a:rPr lang="en-GB" sz="1200" dirty="0">
                <a:latin typeface="+mn-lt"/>
              </a:rPr>
              <a:t>Target Hardware</a:t>
            </a:r>
            <a:endParaRPr lang="en-GB" sz="1400" dirty="0">
              <a:latin typeface="+mn-lt"/>
            </a:endParaRPr>
          </a:p>
        </p:txBody>
      </p:sp>
      <p:sp>
        <p:nvSpPr>
          <p:cNvPr id="35" name="TextBox 34">
            <a:extLst>
              <a:ext uri="{FF2B5EF4-FFF2-40B4-BE49-F238E27FC236}">
                <a16:creationId xmlns:a16="http://schemas.microsoft.com/office/drawing/2014/main" id="{3B250365-85D3-458D-8E65-D2799BAB6684}"/>
              </a:ext>
            </a:extLst>
          </p:cNvPr>
          <p:cNvSpPr txBox="1"/>
          <p:nvPr/>
        </p:nvSpPr>
        <p:spPr>
          <a:xfrm>
            <a:off x="4003581" y="5730128"/>
            <a:ext cx="1537380" cy="492443"/>
          </a:xfrm>
          <a:prstGeom prst="rect">
            <a:avLst/>
          </a:prstGeom>
          <a:noFill/>
        </p:spPr>
        <p:txBody>
          <a:bodyPr wrap="square">
            <a:spAutoFit/>
          </a:bodyPr>
          <a:lstStyle/>
          <a:p>
            <a:pPr algn="l" fontAlgn="base"/>
            <a:r>
              <a:rPr lang="en-GB" sz="1200">
                <a:latin typeface="+mn-lt"/>
              </a:rPr>
              <a:t>Evaluation Board</a:t>
            </a:r>
            <a:br>
              <a:rPr lang="en-GB" sz="1200">
                <a:latin typeface="+mn-lt"/>
              </a:rPr>
            </a:br>
            <a:endParaRPr lang="en-GB" sz="1400">
              <a:latin typeface="+mn-lt"/>
            </a:endParaRPr>
          </a:p>
        </p:txBody>
      </p:sp>
      <p:sp>
        <p:nvSpPr>
          <p:cNvPr id="36" name="TextBox 35">
            <a:extLst>
              <a:ext uri="{FF2B5EF4-FFF2-40B4-BE49-F238E27FC236}">
                <a16:creationId xmlns:a16="http://schemas.microsoft.com/office/drawing/2014/main" id="{B02168FA-CDA9-47CA-9A04-F3046B6CB856}"/>
              </a:ext>
            </a:extLst>
          </p:cNvPr>
          <p:cNvSpPr txBox="1"/>
          <p:nvPr/>
        </p:nvSpPr>
        <p:spPr>
          <a:xfrm>
            <a:off x="5532263" y="5613585"/>
            <a:ext cx="1985645" cy="461665"/>
          </a:xfrm>
          <a:prstGeom prst="rect">
            <a:avLst/>
          </a:prstGeom>
          <a:noFill/>
        </p:spPr>
        <p:txBody>
          <a:bodyPr wrap="square">
            <a:spAutoFit/>
          </a:bodyPr>
          <a:lstStyle/>
          <a:p>
            <a:pPr algn="ctr" fontAlgn="base"/>
            <a:r>
              <a:rPr lang="en-GB" sz="1200" dirty="0">
                <a:latin typeface="+mn-lt"/>
              </a:rPr>
              <a:t>MPS3 with</a:t>
            </a:r>
            <a:br>
              <a:rPr lang="en-GB" sz="1200" dirty="0">
                <a:latin typeface="+mn-lt"/>
              </a:rPr>
            </a:br>
            <a:r>
              <a:rPr lang="en-GB" sz="1200" dirty="0">
                <a:latin typeface="+mn-lt"/>
              </a:rPr>
              <a:t>FPGA image</a:t>
            </a:r>
            <a:endParaRPr lang="en-GB" sz="1400" dirty="0">
              <a:latin typeface="+mn-lt"/>
            </a:endParaRPr>
          </a:p>
        </p:txBody>
      </p:sp>
      <p:sp>
        <p:nvSpPr>
          <p:cNvPr id="39" name="TextBox 38">
            <a:extLst>
              <a:ext uri="{FF2B5EF4-FFF2-40B4-BE49-F238E27FC236}">
                <a16:creationId xmlns:a16="http://schemas.microsoft.com/office/drawing/2014/main" id="{76CE91A9-FC1C-4EBC-8FD7-698AB53539B8}"/>
              </a:ext>
            </a:extLst>
          </p:cNvPr>
          <p:cNvSpPr txBox="1"/>
          <p:nvPr/>
        </p:nvSpPr>
        <p:spPr>
          <a:xfrm>
            <a:off x="420397" y="1427693"/>
            <a:ext cx="2249375"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a:solidFill>
                  <a:srgbClr val="333E48"/>
                </a:solidFill>
                <a:latin typeface="Calibri"/>
              </a:rPr>
              <a:t>CI hosted in the Cloud</a:t>
            </a:r>
            <a:endParaRPr lang="en-GB" sz="1600" b="1" err="1">
              <a:solidFill>
                <a:srgbClr val="333E48"/>
              </a:solidFill>
              <a:latin typeface="Calibri"/>
            </a:endParaRPr>
          </a:p>
        </p:txBody>
      </p:sp>
      <p:sp>
        <p:nvSpPr>
          <p:cNvPr id="40" name="TextBox 39">
            <a:extLst>
              <a:ext uri="{FF2B5EF4-FFF2-40B4-BE49-F238E27FC236}">
                <a16:creationId xmlns:a16="http://schemas.microsoft.com/office/drawing/2014/main" id="{B2B0CC20-7840-48FA-833E-3231CD230E23}"/>
              </a:ext>
            </a:extLst>
          </p:cNvPr>
          <p:cNvSpPr txBox="1"/>
          <p:nvPr/>
        </p:nvSpPr>
        <p:spPr>
          <a:xfrm>
            <a:off x="394997" y="3455054"/>
            <a:ext cx="2227775"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Test Results</a:t>
            </a:r>
            <a:endParaRPr lang="en-GB" sz="1400">
              <a:solidFill>
                <a:srgbClr val="000000"/>
              </a:solidFill>
              <a:latin typeface="Calibri"/>
            </a:endParaRPr>
          </a:p>
        </p:txBody>
      </p:sp>
      <p:sp>
        <p:nvSpPr>
          <p:cNvPr id="33" name="TextBox 32">
            <a:extLst>
              <a:ext uri="{FF2B5EF4-FFF2-40B4-BE49-F238E27FC236}">
                <a16:creationId xmlns:a16="http://schemas.microsoft.com/office/drawing/2014/main" id="{990EB451-8441-427A-B0F8-03D0A40DACF1}"/>
              </a:ext>
            </a:extLst>
          </p:cNvPr>
          <p:cNvSpPr txBox="1"/>
          <p:nvPr/>
        </p:nvSpPr>
        <p:spPr>
          <a:xfrm>
            <a:off x="455321" y="5627639"/>
            <a:ext cx="2698779" cy="461665"/>
          </a:xfrm>
          <a:prstGeom prst="rect">
            <a:avLst/>
          </a:prstGeom>
          <a:noFill/>
        </p:spPr>
        <p:txBody>
          <a:bodyPr wrap="square">
            <a:spAutoFit/>
          </a:bodyPr>
          <a:lstStyle/>
          <a:p>
            <a:pPr algn="l" fontAlgn="base"/>
            <a:r>
              <a:rPr lang="en-GB" sz="1200">
                <a:latin typeface="+mn-lt"/>
              </a:rPr>
              <a:t>All environments generate </a:t>
            </a:r>
            <a:br>
              <a:rPr lang="en-GB" sz="1200">
                <a:latin typeface="+mn-lt"/>
              </a:rPr>
            </a:br>
            <a:r>
              <a:rPr lang="en-GB" sz="1200">
                <a:latin typeface="+mn-lt"/>
              </a:rPr>
              <a:t>Event Log files for off-line analysis</a:t>
            </a:r>
            <a:endParaRPr lang="en-GB" sz="1400">
              <a:latin typeface="+mn-lt"/>
            </a:endParaRPr>
          </a:p>
        </p:txBody>
      </p:sp>
      <p:sp>
        <p:nvSpPr>
          <p:cNvPr id="37" name="TextBox 36">
            <a:extLst>
              <a:ext uri="{FF2B5EF4-FFF2-40B4-BE49-F238E27FC236}">
                <a16:creationId xmlns:a16="http://schemas.microsoft.com/office/drawing/2014/main" id="{0C607632-92C5-4815-BB56-6586ACEC7E52}"/>
              </a:ext>
            </a:extLst>
          </p:cNvPr>
          <p:cNvSpPr txBox="1"/>
          <p:nvPr/>
        </p:nvSpPr>
        <p:spPr>
          <a:xfrm>
            <a:off x="7517908" y="3940485"/>
            <a:ext cx="1390650" cy="215444"/>
          </a:xfrm>
          <a:prstGeom prst="rect">
            <a:avLst/>
          </a:prstGeom>
          <a:noFill/>
        </p:spPr>
        <p:txBody>
          <a:bodyPr wrap="square" lIns="0" tIns="0" rIns="0" bIns="0" rtlCol="0">
            <a:spAutoFit/>
          </a:bodyPr>
          <a:lstStyle/>
          <a:p>
            <a:pPr algn="ctr" defTabSz="914126"/>
            <a:r>
              <a:rPr lang="en-GB" sz="1400" b="1" dirty="0">
                <a:solidFill>
                  <a:srgbClr val="43414E"/>
                </a:solidFill>
                <a:latin typeface="Calibri"/>
              </a:rPr>
              <a:t>Develop Test cases</a:t>
            </a:r>
            <a:endParaRPr lang="en-GB" sz="1400" dirty="0">
              <a:solidFill>
                <a:srgbClr val="000000"/>
              </a:solidFill>
              <a:latin typeface="Calibri"/>
            </a:endParaRPr>
          </a:p>
        </p:txBody>
      </p:sp>
      <p:sp>
        <p:nvSpPr>
          <p:cNvPr id="42" name="TextBox 41">
            <a:extLst>
              <a:ext uri="{FF2B5EF4-FFF2-40B4-BE49-F238E27FC236}">
                <a16:creationId xmlns:a16="http://schemas.microsoft.com/office/drawing/2014/main" id="{401941AC-B865-4BCC-87A2-6F33C0696A2C}"/>
              </a:ext>
            </a:extLst>
          </p:cNvPr>
          <p:cNvSpPr txBox="1"/>
          <p:nvPr/>
        </p:nvSpPr>
        <p:spPr>
          <a:xfrm>
            <a:off x="7847986" y="5718896"/>
            <a:ext cx="934872" cy="276999"/>
          </a:xfrm>
          <a:prstGeom prst="rect">
            <a:avLst/>
          </a:prstGeom>
          <a:noFill/>
        </p:spPr>
        <p:txBody>
          <a:bodyPr wrap="square">
            <a:spAutoFit/>
          </a:bodyPr>
          <a:lstStyle/>
          <a:p>
            <a:pPr algn="l" fontAlgn="base"/>
            <a:r>
              <a:rPr lang="en-GB" sz="1200" dirty="0">
                <a:latin typeface="+mn-lt"/>
              </a:rPr>
              <a:t>Simulation</a:t>
            </a:r>
            <a:endParaRPr lang="en-GB" sz="1400" dirty="0">
              <a:latin typeface="+mn-lt"/>
            </a:endParaRPr>
          </a:p>
        </p:txBody>
      </p:sp>
      <p:pic>
        <p:nvPicPr>
          <p:cNvPr id="9" name="Picture 8">
            <a:extLst>
              <a:ext uri="{FF2B5EF4-FFF2-40B4-BE49-F238E27FC236}">
                <a16:creationId xmlns:a16="http://schemas.microsoft.com/office/drawing/2014/main" id="{B7976DB0-B9B3-5D12-1C0E-84B7789EE570}"/>
              </a:ext>
            </a:extLst>
          </p:cNvPr>
          <p:cNvPicPr>
            <a:picLocks noChangeAspect="1"/>
          </p:cNvPicPr>
          <p:nvPr/>
        </p:nvPicPr>
        <p:blipFill>
          <a:blip r:embed="rId9"/>
          <a:stretch>
            <a:fillRect/>
          </a:stretch>
        </p:blipFill>
        <p:spPr>
          <a:xfrm>
            <a:off x="7793477" y="4221467"/>
            <a:ext cx="954827" cy="1197981"/>
          </a:xfrm>
          <a:prstGeom prst="rect">
            <a:avLst/>
          </a:prstGeom>
        </p:spPr>
      </p:pic>
      <p:sp>
        <p:nvSpPr>
          <p:cNvPr id="6" name="Rectangle 5">
            <a:extLst>
              <a:ext uri="{FF2B5EF4-FFF2-40B4-BE49-F238E27FC236}">
                <a16:creationId xmlns:a16="http://schemas.microsoft.com/office/drawing/2014/main" id="{719CC88E-891F-5080-BDAF-5FE9E7258896}"/>
              </a:ext>
            </a:extLst>
          </p:cNvPr>
          <p:cNvSpPr/>
          <p:nvPr/>
        </p:nvSpPr>
        <p:spPr>
          <a:xfrm>
            <a:off x="7849765" y="4265906"/>
            <a:ext cx="842250" cy="753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Arm</a:t>
            </a:r>
          </a:p>
          <a:p>
            <a:pPr algn="ctr"/>
            <a:r>
              <a:rPr lang="en-US" sz="1600" b="1" dirty="0">
                <a:solidFill>
                  <a:schemeClr val="tx1"/>
                </a:solidFill>
              </a:rPr>
              <a:t>FVPs</a:t>
            </a:r>
          </a:p>
        </p:txBody>
      </p:sp>
    </p:spTree>
    <p:extLst>
      <p:ext uri="{BB962C8B-B14F-4D97-AF65-F5344CB8AC3E}">
        <p14:creationId xmlns:p14="http://schemas.microsoft.com/office/powerpoint/2010/main" val="5481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br>
              <a:rPr lang="en-US" dirty="0"/>
            </a:b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80215" y="236523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83F5C782-7F03-18FA-5B33-2660CCDF568C}"/>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C7E5E7B8-B388-536B-FE1B-8DEF95B85408}"/>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7" name="Rectangle 6">
            <a:extLst>
              <a:ext uri="{FF2B5EF4-FFF2-40B4-BE49-F238E27FC236}">
                <a16:creationId xmlns:a16="http://schemas.microsoft.com/office/drawing/2014/main" id="{905104DD-E2CB-4A8A-925F-DA0436758A10}"/>
              </a:ext>
            </a:extLst>
          </p:cNvPr>
          <p:cNvSpPr/>
          <p:nvPr/>
        </p:nvSpPr>
        <p:spPr>
          <a:xfrm>
            <a:off x="200417" y="1017596"/>
            <a:ext cx="9238814" cy="513754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4422145" y="4355926"/>
            <a:ext cx="3062612"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AVH FVP models</a:t>
            </a:r>
            <a:endParaRPr lang="en-US" sz="1400" dirty="0">
              <a:solidFill>
                <a:prstClr val="white"/>
              </a:solidFill>
            </a:endParaRPr>
          </a:p>
          <a:p>
            <a:pPr marL="171450" indent="-171450" defTabSz="453340">
              <a:buFont typeface="Arial" panose="020B0604020202020204" pitchFamily="34" charset="0"/>
              <a:buChar char="•"/>
            </a:pPr>
            <a:r>
              <a:rPr lang="en-US" sz="1200" dirty="0">
                <a:solidFill>
                  <a:prstClr val="white"/>
                </a:solidFill>
              </a:rPr>
              <a:t>Corstone-300</a:t>
            </a:r>
          </a:p>
          <a:p>
            <a:pPr marL="171450" indent="-171450" defTabSz="453340">
              <a:buFont typeface="Arial" panose="020B0604020202020204" pitchFamily="34" charset="0"/>
              <a:buChar char="•"/>
            </a:pPr>
            <a:r>
              <a:rPr lang="en-US" sz="1200" dirty="0">
                <a:solidFill>
                  <a:prstClr val="white"/>
                </a:solidFill>
              </a:rPr>
              <a:t>Corstone-310</a:t>
            </a:r>
          </a:p>
          <a:p>
            <a:pPr marL="171450" indent="-171450" defTabSz="453340">
              <a:buFont typeface="Arial" panose="020B0604020202020204" pitchFamily="34" charset="0"/>
              <a:buChar char="•"/>
            </a:pPr>
            <a:r>
              <a:rPr lang="en-US" sz="1200" dirty="0">
                <a:solidFill>
                  <a:prstClr val="white"/>
                </a:solidFill>
              </a:rPr>
              <a:t>Cortex-M MPS2</a:t>
            </a:r>
          </a:p>
        </p:txBody>
      </p:sp>
      <p:sp>
        <p:nvSpPr>
          <p:cNvPr id="9" name="Rectangle 8">
            <a:extLst>
              <a:ext uri="{FF2B5EF4-FFF2-40B4-BE49-F238E27FC236}">
                <a16:creationId xmlns:a16="http://schemas.microsoft.com/office/drawing/2014/main" id="{E6BE769A-E12A-4E20-91D0-A0D592592F4A}"/>
              </a:ext>
            </a:extLst>
          </p:cNvPr>
          <p:cNvSpPr/>
          <p:nvPr/>
        </p:nvSpPr>
        <p:spPr>
          <a:xfrm>
            <a:off x="1832083" y="4376488"/>
            <a:ext cx="2193746"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AVH Corellium models</a:t>
            </a:r>
          </a:p>
          <a:p>
            <a:pPr marL="171450" indent="-171450" defTabSz="453340">
              <a:buFont typeface="Arial" panose="020B0604020202020204" pitchFamily="34" charset="0"/>
              <a:buChar char="•"/>
            </a:pPr>
            <a:r>
              <a:rPr lang="en-US" sz="1200" dirty="0">
                <a:solidFill>
                  <a:prstClr val="white"/>
                </a:solidFill>
              </a:rPr>
              <a:t>Raspberry Pi</a:t>
            </a:r>
          </a:p>
          <a:p>
            <a:pPr marL="171450" indent="-171450" defTabSz="453340">
              <a:buFont typeface="Arial" panose="020B0604020202020204" pitchFamily="34" charset="0"/>
              <a:buChar char="•"/>
            </a:pPr>
            <a:r>
              <a:rPr lang="en-US" sz="1200" dirty="0">
                <a:solidFill>
                  <a:prstClr val="white"/>
                </a:solidFill>
              </a:rPr>
              <a:t>NXP i.MX</a:t>
            </a:r>
          </a:p>
          <a:p>
            <a:pPr marL="171450" indent="-171450" defTabSz="453340">
              <a:buFont typeface="Arial" panose="020B0604020202020204" pitchFamily="34" charset="0"/>
              <a:buChar char="•"/>
            </a:pPr>
            <a:r>
              <a:rPr lang="en-US" sz="1200" dirty="0">
                <a:solidFill>
                  <a:prstClr val="white"/>
                </a:solidFill>
              </a:rPr>
              <a:t>STM32U5</a:t>
            </a:r>
          </a:p>
          <a:p>
            <a:pPr marL="285750" indent="-285750" defTabSz="453340">
              <a:buFont typeface="Arial" panose="020B0604020202020204" pitchFamily="34" charset="0"/>
              <a:buChar char="•"/>
            </a:pPr>
            <a:r>
              <a:rPr lang="en-US" sz="1200" dirty="0">
                <a:solidFill>
                  <a:prstClr val="white"/>
                </a:solidFill>
              </a:rPr>
              <a:t>…</a:t>
            </a:r>
          </a:p>
        </p:txBody>
      </p:sp>
      <p:sp>
        <p:nvSpPr>
          <p:cNvPr id="19" name="Rectangle 18">
            <a:extLst>
              <a:ext uri="{FF2B5EF4-FFF2-40B4-BE49-F238E27FC236}">
                <a16:creationId xmlns:a16="http://schemas.microsoft.com/office/drawing/2014/main" id="{D0A3E715-0A2D-D11A-1A33-F3FC6D1E7387}"/>
              </a:ext>
            </a:extLst>
          </p:cNvPr>
          <p:cNvSpPr/>
          <p:nvPr/>
        </p:nvSpPr>
        <p:spPr>
          <a:xfrm>
            <a:off x="7958953" y="2590853"/>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VsCode</a:t>
            </a:r>
            <a:endParaRPr lang="en-US" sz="1400" dirty="0">
              <a:solidFill>
                <a:prstClr val="white"/>
              </a:solidFill>
            </a:endParaRPr>
          </a:p>
        </p:txBody>
      </p:sp>
      <p:sp>
        <p:nvSpPr>
          <p:cNvPr id="30" name="Arrow: Down 29">
            <a:extLst>
              <a:ext uri="{FF2B5EF4-FFF2-40B4-BE49-F238E27FC236}">
                <a16:creationId xmlns:a16="http://schemas.microsoft.com/office/drawing/2014/main" id="{B0EADC78-5B97-1E72-9616-9CEB1D996902}"/>
              </a:ext>
            </a:extLst>
          </p:cNvPr>
          <p:cNvSpPr/>
          <p:nvPr/>
        </p:nvSpPr>
        <p:spPr>
          <a:xfrm rot="5400000">
            <a:off x="5426090" y="2597132"/>
            <a:ext cx="277342"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A4ADD0C7-C6D7-EEEB-F214-823239BCAD4F}"/>
              </a:ext>
            </a:extLst>
          </p:cNvPr>
          <p:cNvSpPr/>
          <p:nvPr/>
        </p:nvSpPr>
        <p:spPr>
          <a:xfrm>
            <a:off x="2359640" y="3428742"/>
            <a:ext cx="226985"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8CA3E7FC-5855-3FE6-74E6-32F8A3527C32}"/>
              </a:ext>
            </a:extLst>
          </p:cNvPr>
          <p:cNvSpPr/>
          <p:nvPr/>
        </p:nvSpPr>
        <p:spPr>
          <a:xfrm>
            <a:off x="4731982" y="3423940"/>
            <a:ext cx="226985"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3CAC5B7F-9CE6-E285-FDC1-34F5218E3FC5}"/>
              </a:ext>
            </a:extLst>
          </p:cNvPr>
          <p:cNvSpPr/>
          <p:nvPr/>
        </p:nvSpPr>
        <p:spPr>
          <a:xfrm>
            <a:off x="6634662" y="3396850"/>
            <a:ext cx="277342" cy="65282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3F54E075-14E7-05FC-7FAB-6EC2AB328D04}"/>
              </a:ext>
            </a:extLst>
          </p:cNvPr>
          <p:cNvSpPr/>
          <p:nvPr/>
        </p:nvSpPr>
        <p:spPr>
          <a:xfrm>
            <a:off x="1135959" y="3958225"/>
            <a:ext cx="8051881" cy="196032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37" name="Rectangle 36">
            <a:extLst>
              <a:ext uri="{FF2B5EF4-FFF2-40B4-BE49-F238E27FC236}">
                <a16:creationId xmlns:a16="http://schemas.microsoft.com/office/drawing/2014/main" id="{61D0565C-C655-A554-1C7B-E247307CF958}"/>
              </a:ext>
            </a:extLst>
          </p:cNvPr>
          <p:cNvSpPr/>
          <p:nvPr/>
        </p:nvSpPr>
        <p:spPr>
          <a:xfrm>
            <a:off x="1135958" y="1905588"/>
            <a:ext cx="8051882" cy="196032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39" name="TextBox 38">
            <a:extLst>
              <a:ext uri="{FF2B5EF4-FFF2-40B4-BE49-F238E27FC236}">
                <a16:creationId xmlns:a16="http://schemas.microsoft.com/office/drawing/2014/main" id="{75E4094D-570B-0FC0-3923-E1695090CD23}"/>
              </a:ext>
            </a:extLst>
          </p:cNvPr>
          <p:cNvSpPr txBox="1"/>
          <p:nvPr/>
        </p:nvSpPr>
        <p:spPr>
          <a:xfrm>
            <a:off x="1100447" y="3945620"/>
            <a:ext cx="1294705" cy="338554"/>
          </a:xfrm>
          <a:prstGeom prst="rect">
            <a:avLst/>
          </a:prstGeom>
          <a:noFill/>
        </p:spPr>
        <p:txBody>
          <a:bodyPr wrap="square">
            <a:spAutoFit/>
          </a:bodyPr>
          <a:lstStyle/>
          <a:p>
            <a:pPr defTabSz="453340"/>
            <a:r>
              <a:rPr lang="en-US" sz="1600" dirty="0">
                <a:solidFill>
                  <a:schemeClr val="tx1">
                    <a:lumMod val="65000"/>
                    <a:lumOff val="35000"/>
                  </a:schemeClr>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1207195" y="1951997"/>
            <a:ext cx="3048522" cy="338554"/>
          </a:xfrm>
          <a:prstGeom prst="rect">
            <a:avLst/>
          </a:prstGeom>
          <a:noFill/>
        </p:spPr>
        <p:txBody>
          <a:bodyPr wrap="square">
            <a:spAutoFit/>
          </a:bodyPr>
          <a:lstStyle/>
          <a:p>
            <a:pPr defTabSz="453340"/>
            <a:r>
              <a:rPr lang="en-US" sz="1600" dirty="0">
                <a:solidFill>
                  <a:schemeClr val="tx1">
                    <a:lumMod val="65000"/>
                    <a:lumOff val="35000"/>
                  </a:schemeClr>
                </a:solidFill>
              </a:rPr>
              <a:t>AVH infrastructure and ecosystem</a:t>
            </a:r>
          </a:p>
        </p:txBody>
      </p:sp>
      <p:sp>
        <p:nvSpPr>
          <p:cNvPr id="41" name="TextBox 40">
            <a:extLst>
              <a:ext uri="{FF2B5EF4-FFF2-40B4-BE49-F238E27FC236}">
                <a16:creationId xmlns:a16="http://schemas.microsoft.com/office/drawing/2014/main" id="{7ECB0682-ED6D-ADF1-6F00-F28D393144F7}"/>
              </a:ext>
            </a:extLst>
          </p:cNvPr>
          <p:cNvSpPr txBox="1"/>
          <p:nvPr/>
        </p:nvSpPr>
        <p:spPr>
          <a:xfrm>
            <a:off x="6912005" y="3516945"/>
            <a:ext cx="1971726" cy="246221"/>
          </a:xfrm>
          <a:prstGeom prst="rect">
            <a:avLst/>
          </a:prstGeom>
          <a:noFill/>
        </p:spPr>
        <p:txBody>
          <a:bodyPr wrap="square">
            <a:spAutoFit/>
          </a:bodyPr>
          <a:lstStyle/>
          <a:p>
            <a:pPr defTabSz="453340"/>
            <a:r>
              <a:rPr lang="en-US" sz="1000" dirty="0">
                <a:solidFill>
                  <a:schemeClr val="tx1">
                    <a:lumMod val="65000"/>
                    <a:lumOff val="35000"/>
                  </a:schemeClr>
                </a:solidFill>
              </a:rPr>
              <a:t>Native integrations with AVH FVPs</a:t>
            </a:r>
          </a:p>
        </p:txBody>
      </p:sp>
      <p:sp>
        <p:nvSpPr>
          <p:cNvPr id="43" name="Cloud 42">
            <a:extLst>
              <a:ext uri="{FF2B5EF4-FFF2-40B4-BE49-F238E27FC236}">
                <a16:creationId xmlns:a16="http://schemas.microsoft.com/office/drawing/2014/main" id="{578AA3FC-EF67-D06F-A6A1-057CCF8EBE28}"/>
              </a:ext>
            </a:extLst>
          </p:cNvPr>
          <p:cNvSpPr/>
          <p:nvPr/>
        </p:nvSpPr>
        <p:spPr>
          <a:xfrm>
            <a:off x="1925876" y="2357154"/>
            <a:ext cx="2384483" cy="1010886"/>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br>
              <a:rPr lang="en-US" sz="1400" dirty="0">
                <a:solidFill>
                  <a:prstClr val="white"/>
                </a:solidFill>
              </a:rPr>
            </a:br>
            <a:r>
              <a:rPr lang="en-US" sz="1400" dirty="0">
                <a:solidFill>
                  <a:prstClr val="white"/>
                </a:solidFill>
              </a:rPr>
              <a:t>app.avh.arm.com</a:t>
            </a:r>
          </a:p>
          <a:p>
            <a:pPr defTabSz="453340"/>
            <a:r>
              <a:rPr lang="en-US" sz="1200" dirty="0">
                <a:solidFill>
                  <a:prstClr val="white"/>
                </a:solidFill>
              </a:rPr>
              <a:t>REST API / Web UI</a:t>
            </a:r>
          </a:p>
          <a:p>
            <a:pPr algn="ctr"/>
            <a:endParaRPr lang="en-GB" sz="1400" dirty="0"/>
          </a:p>
        </p:txBody>
      </p:sp>
      <p:sp>
        <p:nvSpPr>
          <p:cNvPr id="47" name="TextBox 46">
            <a:extLst>
              <a:ext uri="{FF2B5EF4-FFF2-40B4-BE49-F238E27FC236}">
                <a16:creationId xmlns:a16="http://schemas.microsoft.com/office/drawing/2014/main" id="{06B727FA-828F-EBD1-99AA-929969B3750C}"/>
              </a:ext>
            </a:extLst>
          </p:cNvPr>
          <p:cNvSpPr txBox="1"/>
          <p:nvPr/>
        </p:nvSpPr>
        <p:spPr>
          <a:xfrm rot="16200000">
            <a:off x="-791024" y="3559433"/>
            <a:ext cx="2943853" cy="369332"/>
          </a:xfrm>
          <a:prstGeom prst="rect">
            <a:avLst/>
          </a:prstGeom>
          <a:noFill/>
        </p:spPr>
        <p:txBody>
          <a:bodyPr wrap="square">
            <a:spAutoFit/>
          </a:bodyPr>
          <a:lstStyle/>
          <a:p>
            <a:pPr algn="ctr" defTabSz="453340"/>
            <a:r>
              <a:rPr lang="en-US" sz="1800" dirty="0">
                <a:solidFill>
                  <a:schemeClr val="tx1">
                    <a:lumMod val="65000"/>
                    <a:lumOff val="35000"/>
                  </a:schemeClr>
                </a:solidFill>
              </a:rPr>
              <a:t>Arm Virtual Hardware (AVH)</a:t>
            </a:r>
            <a:endParaRPr lang="en-GB" sz="1800" dirty="0">
              <a:solidFill>
                <a:schemeClr val="tx1">
                  <a:lumMod val="65000"/>
                  <a:lumOff val="35000"/>
                </a:schemeClr>
              </a:solidFill>
            </a:endParaRPr>
          </a:p>
        </p:txBody>
      </p:sp>
      <p:sp>
        <p:nvSpPr>
          <p:cNvPr id="48" name="TextBox 47">
            <a:extLst>
              <a:ext uri="{FF2B5EF4-FFF2-40B4-BE49-F238E27FC236}">
                <a16:creationId xmlns:a16="http://schemas.microsoft.com/office/drawing/2014/main" id="{B0A50E60-5C92-0A20-D38C-A3E70EA8CE68}"/>
              </a:ext>
            </a:extLst>
          </p:cNvPr>
          <p:cNvSpPr txBox="1"/>
          <p:nvPr/>
        </p:nvSpPr>
        <p:spPr>
          <a:xfrm>
            <a:off x="4310359" y="2352352"/>
            <a:ext cx="1082624" cy="400110"/>
          </a:xfrm>
          <a:prstGeom prst="rect">
            <a:avLst/>
          </a:prstGeom>
          <a:noFill/>
        </p:spPr>
        <p:txBody>
          <a:bodyPr wrap="square">
            <a:spAutoFit/>
          </a:bodyPr>
          <a:lstStyle/>
          <a:p>
            <a:pPr defTabSz="453340"/>
            <a:r>
              <a:rPr lang="en-US" sz="1000" dirty="0">
                <a:solidFill>
                  <a:schemeClr val="tx1">
                    <a:lumMod val="65000"/>
                    <a:lumOff val="35000"/>
                  </a:schemeClr>
                </a:solidFill>
              </a:rPr>
              <a:t>Integrations via</a:t>
            </a:r>
            <a:br>
              <a:rPr lang="en-US" sz="1000" dirty="0">
                <a:solidFill>
                  <a:schemeClr val="tx1">
                    <a:lumMod val="65000"/>
                    <a:lumOff val="35000"/>
                  </a:schemeClr>
                </a:solidFill>
              </a:rPr>
            </a:br>
            <a:r>
              <a:rPr lang="en-US" sz="1000" dirty="0">
                <a:solidFill>
                  <a:schemeClr val="tx1">
                    <a:lumMod val="65000"/>
                    <a:lumOff val="35000"/>
                  </a:schemeClr>
                </a:solidFill>
              </a:rPr>
              <a:t>AVH REST API</a:t>
            </a:r>
          </a:p>
        </p:txBody>
      </p:sp>
      <p:sp>
        <p:nvSpPr>
          <p:cNvPr id="49" name="Rectangle 48">
            <a:extLst>
              <a:ext uri="{FF2B5EF4-FFF2-40B4-BE49-F238E27FC236}">
                <a16:creationId xmlns:a16="http://schemas.microsoft.com/office/drawing/2014/main" id="{714111FC-5EE9-C00D-4D3B-8DEA95ED6BBB}"/>
              </a:ext>
            </a:extLst>
          </p:cNvPr>
          <p:cNvSpPr/>
          <p:nvPr/>
        </p:nvSpPr>
        <p:spPr>
          <a:xfrm>
            <a:off x="2905451" y="1198791"/>
            <a:ext cx="3423648" cy="4339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User Software development workflows</a:t>
            </a:r>
            <a:endParaRPr lang="en-US" sz="1200" dirty="0">
              <a:solidFill>
                <a:prstClr val="white"/>
              </a:solidFill>
            </a:endParaRPr>
          </a:p>
        </p:txBody>
      </p:sp>
      <p:sp>
        <p:nvSpPr>
          <p:cNvPr id="51" name="Rectangle 50">
            <a:extLst>
              <a:ext uri="{FF2B5EF4-FFF2-40B4-BE49-F238E27FC236}">
                <a16:creationId xmlns:a16="http://schemas.microsoft.com/office/drawing/2014/main" id="{5A5EA0E6-EAD1-CD56-66D5-273100989100}"/>
              </a:ext>
            </a:extLst>
          </p:cNvPr>
          <p:cNvSpPr/>
          <p:nvPr/>
        </p:nvSpPr>
        <p:spPr>
          <a:xfrm>
            <a:off x="7958953" y="2095933"/>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Keil MDK</a:t>
            </a:r>
            <a:endParaRPr lang="en-US" sz="1400" dirty="0">
              <a:solidFill>
                <a:prstClr val="white"/>
              </a:solidFill>
            </a:endParaRPr>
          </a:p>
        </p:txBody>
      </p:sp>
      <p:sp>
        <p:nvSpPr>
          <p:cNvPr id="53" name="TextBox 52">
            <a:extLst>
              <a:ext uri="{FF2B5EF4-FFF2-40B4-BE49-F238E27FC236}">
                <a16:creationId xmlns:a16="http://schemas.microsoft.com/office/drawing/2014/main" id="{A0429DF1-BE86-A250-803D-FC5F482E044B}"/>
              </a:ext>
            </a:extLst>
          </p:cNvPr>
          <p:cNvSpPr txBox="1"/>
          <p:nvPr/>
        </p:nvSpPr>
        <p:spPr>
          <a:xfrm>
            <a:off x="2905451" y="3507236"/>
            <a:ext cx="1453375" cy="246221"/>
          </a:xfrm>
          <a:prstGeom prst="rect">
            <a:avLst/>
          </a:prstGeom>
          <a:noFill/>
        </p:spPr>
        <p:txBody>
          <a:bodyPr wrap="square">
            <a:spAutoFit/>
          </a:bodyPr>
          <a:lstStyle/>
          <a:p>
            <a:r>
              <a:rPr lang="en-US" sz="1000" dirty="0">
                <a:solidFill>
                  <a:schemeClr val="tx1">
                    <a:lumMod val="65000"/>
                    <a:lumOff val="35000"/>
                  </a:schemeClr>
                </a:solidFill>
              </a:rPr>
              <a:t>AVH REST API</a:t>
            </a:r>
            <a:endParaRPr lang="en-GB" sz="1000" dirty="0"/>
          </a:p>
        </p:txBody>
      </p:sp>
      <p:sp>
        <p:nvSpPr>
          <p:cNvPr id="54" name="Rectangle 53">
            <a:extLst>
              <a:ext uri="{FF2B5EF4-FFF2-40B4-BE49-F238E27FC236}">
                <a16:creationId xmlns:a16="http://schemas.microsoft.com/office/drawing/2014/main" id="{3542DE34-7103-C948-7F57-12B55C371DCD}"/>
              </a:ext>
            </a:extLst>
          </p:cNvPr>
          <p:cNvSpPr/>
          <p:nvPr/>
        </p:nvSpPr>
        <p:spPr>
          <a:xfrm>
            <a:off x="7958953" y="3036854"/>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IAR</a:t>
            </a:r>
            <a:endParaRPr lang="en-US" sz="1400" dirty="0">
              <a:solidFill>
                <a:prstClr val="white"/>
              </a:solidFill>
            </a:endParaRPr>
          </a:p>
        </p:txBody>
      </p:sp>
      <p:sp>
        <p:nvSpPr>
          <p:cNvPr id="55" name="Cloud 54">
            <a:extLst>
              <a:ext uri="{FF2B5EF4-FFF2-40B4-BE49-F238E27FC236}">
                <a16:creationId xmlns:a16="http://schemas.microsoft.com/office/drawing/2014/main" id="{FAEAA0E6-667A-FD6C-F3DB-58B32C81997A}"/>
              </a:ext>
            </a:extLst>
          </p:cNvPr>
          <p:cNvSpPr/>
          <p:nvPr/>
        </p:nvSpPr>
        <p:spPr>
          <a:xfrm>
            <a:off x="5513032" y="1850018"/>
            <a:ext cx="1971725" cy="1447308"/>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GB" sz="1400" dirty="0"/>
          </a:p>
        </p:txBody>
      </p:sp>
      <p:sp>
        <p:nvSpPr>
          <p:cNvPr id="29" name="Rectangle 28">
            <a:extLst>
              <a:ext uri="{FF2B5EF4-FFF2-40B4-BE49-F238E27FC236}">
                <a16:creationId xmlns:a16="http://schemas.microsoft.com/office/drawing/2014/main" id="{B194E3DB-E885-0C9C-342C-85FBAB134E89}"/>
              </a:ext>
            </a:extLst>
          </p:cNvPr>
          <p:cNvSpPr/>
          <p:nvPr/>
        </p:nvSpPr>
        <p:spPr>
          <a:xfrm>
            <a:off x="6483428" y="2050769"/>
            <a:ext cx="757034" cy="3641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Edge AI</a:t>
            </a:r>
          </a:p>
        </p:txBody>
      </p:sp>
      <p:sp>
        <p:nvSpPr>
          <p:cNvPr id="18" name="Rectangle 17">
            <a:extLst>
              <a:ext uri="{FF2B5EF4-FFF2-40B4-BE49-F238E27FC236}">
                <a16:creationId xmlns:a16="http://schemas.microsoft.com/office/drawing/2014/main" id="{81088948-C307-276D-A1C3-B7CD873101E9}"/>
              </a:ext>
            </a:extLst>
          </p:cNvPr>
          <p:cNvSpPr/>
          <p:nvPr/>
        </p:nvSpPr>
        <p:spPr>
          <a:xfrm>
            <a:off x="5614101" y="2371605"/>
            <a:ext cx="740952" cy="353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GitHub</a:t>
            </a:r>
          </a:p>
        </p:txBody>
      </p:sp>
      <p:sp>
        <p:nvSpPr>
          <p:cNvPr id="57" name="Cloud 56">
            <a:extLst>
              <a:ext uri="{FF2B5EF4-FFF2-40B4-BE49-F238E27FC236}">
                <a16:creationId xmlns:a16="http://schemas.microsoft.com/office/drawing/2014/main" id="{3EB29E0A-A2CD-54C2-383D-AB2302146B3D}"/>
              </a:ext>
            </a:extLst>
          </p:cNvPr>
          <p:cNvSpPr/>
          <p:nvPr/>
        </p:nvSpPr>
        <p:spPr>
          <a:xfrm>
            <a:off x="5732100" y="2016835"/>
            <a:ext cx="847146" cy="432046"/>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dirty="0">
                <a:solidFill>
                  <a:prstClr val="white"/>
                </a:solidFill>
              </a:rPr>
              <a:t>AWS</a:t>
            </a:r>
            <a:endParaRPr lang="en-GB" sz="1400" dirty="0"/>
          </a:p>
        </p:txBody>
      </p:sp>
      <p:sp>
        <p:nvSpPr>
          <p:cNvPr id="58" name="Rectangle 57">
            <a:extLst>
              <a:ext uri="{FF2B5EF4-FFF2-40B4-BE49-F238E27FC236}">
                <a16:creationId xmlns:a16="http://schemas.microsoft.com/office/drawing/2014/main" id="{C152144D-07A3-D558-1290-A0291AA4D099}"/>
              </a:ext>
            </a:extLst>
          </p:cNvPr>
          <p:cNvSpPr/>
          <p:nvPr/>
        </p:nvSpPr>
        <p:spPr>
          <a:xfrm>
            <a:off x="5745606" y="2674411"/>
            <a:ext cx="740952" cy="353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Azure</a:t>
            </a:r>
          </a:p>
        </p:txBody>
      </p:sp>
      <p:sp>
        <p:nvSpPr>
          <p:cNvPr id="59" name="Rectangle 58">
            <a:extLst>
              <a:ext uri="{FF2B5EF4-FFF2-40B4-BE49-F238E27FC236}">
                <a16:creationId xmlns:a16="http://schemas.microsoft.com/office/drawing/2014/main" id="{A1BC260E-27DA-AA52-82E1-C431752DF010}"/>
              </a:ext>
            </a:extLst>
          </p:cNvPr>
          <p:cNvSpPr/>
          <p:nvPr/>
        </p:nvSpPr>
        <p:spPr>
          <a:xfrm>
            <a:off x="6389160" y="2684300"/>
            <a:ext cx="757034" cy="3641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Others</a:t>
            </a:r>
          </a:p>
        </p:txBody>
      </p:sp>
    </p:spTree>
    <p:extLst>
      <p:ext uri="{BB962C8B-B14F-4D97-AF65-F5344CB8AC3E}">
        <p14:creationId xmlns:p14="http://schemas.microsoft.com/office/powerpoint/2010/main" val="153270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62500" y="237352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20467D0C-A13A-7C59-70FD-6A76ACCAADEB}"/>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23DEF9FF-865C-3902-6A0C-612F3567A6C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71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6662795" y="164729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462518" y="2705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4425283" y="180516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6549182" y="268204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6865817" y="108241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2893023" y="181599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a:stCxn id="49" idx="0"/>
          </p:cNvCxnSpPr>
          <p:nvPr/>
        </p:nvCxnSpPr>
        <p:spPr>
          <a:xfrm rot="5400000" flipH="1" flipV="1">
            <a:off x="3460319" y="1815954"/>
            <a:ext cx="528476" cy="1250867"/>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5697668" y="181027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5721994" y="214943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7245630" y="134249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6865817" y="181027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8137538" y="214943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8692714" y="180242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9987205" y="216576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10557988" y="180213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7046363" y="1182306"/>
            <a:ext cx="4229044" cy="205762"/>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b="1" dirty="0">
                <a:solidFill>
                  <a:srgbClr val="333E48"/>
                </a:solidFill>
                <a:latin typeface="Lato" panose="020F0502020204030203" pitchFamily="34" charset="0"/>
                <a:ea typeface="+mn-ea"/>
              </a:rPr>
              <a:t>Arm Virtual Hardware Infrastructure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5035620" y="2647190"/>
            <a:ext cx="6185506" cy="946116"/>
          </a:xfrm>
          <a:prstGeom prst="bentConnector3">
            <a:avLst>
              <a:gd name="adj1" fmla="val 99985"/>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11221119" y="255216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5524756" y="3342231"/>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sp>
        <p:nvSpPr>
          <p:cNvPr id="31" name="Rectangle: Rounded Corners 30">
            <a:extLst>
              <a:ext uri="{FF2B5EF4-FFF2-40B4-BE49-F238E27FC236}">
                <a16:creationId xmlns:a16="http://schemas.microsoft.com/office/drawing/2014/main" id="{613F11E8-3E80-6558-735F-E97DCACBA653}"/>
              </a:ext>
            </a:extLst>
          </p:cNvPr>
          <p:cNvSpPr/>
          <p:nvPr/>
        </p:nvSpPr>
        <p:spPr>
          <a:xfrm>
            <a:off x="631215" y="2504775"/>
            <a:ext cx="1422224" cy="94145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development &amp; debug</a:t>
            </a:r>
          </a:p>
        </p:txBody>
      </p:sp>
      <p:cxnSp>
        <p:nvCxnSpPr>
          <p:cNvPr id="32" name="Connector: Elbow 67">
            <a:extLst>
              <a:ext uri="{FF2B5EF4-FFF2-40B4-BE49-F238E27FC236}">
                <a16:creationId xmlns:a16="http://schemas.microsoft.com/office/drawing/2014/main" id="{B53A8258-1610-2C16-7837-C719435E3D79}"/>
              </a:ext>
            </a:extLst>
          </p:cNvPr>
          <p:cNvCxnSpPr>
            <a:cxnSpLocks/>
          </p:cNvCxnSpPr>
          <p:nvPr/>
        </p:nvCxnSpPr>
        <p:spPr>
          <a:xfrm flipH="1">
            <a:off x="2101864" y="3133387"/>
            <a:ext cx="614706" cy="0"/>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descr="Icon, qr code&#10;&#10;Description automatically generated">
            <a:extLst>
              <a:ext uri="{FF2B5EF4-FFF2-40B4-BE49-F238E27FC236}">
                <a16:creationId xmlns:a16="http://schemas.microsoft.com/office/drawing/2014/main" id="{D5D0C6DB-5976-AA26-019D-2AF7DE87B15F}"/>
              </a:ext>
            </a:extLst>
          </p:cNvPr>
          <p:cNvPicPr>
            <a:picLocks noChangeAspect="1"/>
          </p:cNvPicPr>
          <p:nvPr/>
        </p:nvPicPr>
        <p:blipFill>
          <a:blip r:embed="rId5"/>
          <a:stretch>
            <a:fillRect/>
          </a:stretch>
        </p:blipFill>
        <p:spPr>
          <a:xfrm>
            <a:off x="1473930" y="3555794"/>
            <a:ext cx="648489" cy="653402"/>
          </a:xfrm>
          <a:prstGeom prst="rect">
            <a:avLst/>
          </a:prstGeom>
        </p:spPr>
      </p:pic>
      <p:pic>
        <p:nvPicPr>
          <p:cNvPr id="40" name="Picture 39">
            <a:extLst>
              <a:ext uri="{FF2B5EF4-FFF2-40B4-BE49-F238E27FC236}">
                <a16:creationId xmlns:a16="http://schemas.microsoft.com/office/drawing/2014/main" id="{3197E86B-9CB0-DABD-4207-CB7F8516066E}"/>
              </a:ext>
            </a:extLst>
          </p:cNvPr>
          <p:cNvPicPr>
            <a:picLocks noChangeAspect="1"/>
          </p:cNvPicPr>
          <p:nvPr/>
        </p:nvPicPr>
        <p:blipFill>
          <a:blip r:embed="rId4"/>
          <a:stretch>
            <a:fillRect/>
          </a:stretch>
        </p:blipFill>
        <p:spPr>
          <a:xfrm>
            <a:off x="566592" y="3568778"/>
            <a:ext cx="761814" cy="800350"/>
          </a:xfrm>
          <a:prstGeom prst="rect">
            <a:avLst/>
          </a:prstGeom>
        </p:spPr>
      </p:pic>
      <p:sp>
        <p:nvSpPr>
          <p:cNvPr id="44" name="TextBox 43">
            <a:extLst>
              <a:ext uri="{FF2B5EF4-FFF2-40B4-BE49-F238E27FC236}">
                <a16:creationId xmlns:a16="http://schemas.microsoft.com/office/drawing/2014/main" id="{B2149280-09F5-CCC7-FB6B-9550C4319296}"/>
              </a:ext>
            </a:extLst>
          </p:cNvPr>
          <p:cNvSpPr txBox="1"/>
          <p:nvPr/>
        </p:nvSpPr>
        <p:spPr>
          <a:xfrm>
            <a:off x="261008" y="4430895"/>
            <a:ext cx="1127772" cy="413190"/>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AVH FVP</a:t>
            </a:r>
            <a:br>
              <a:rPr lang="en-US" sz="1600" dirty="0">
                <a:solidFill>
                  <a:schemeClr val="tx2"/>
                </a:solidFill>
                <a:latin typeface="+mn-lt"/>
                <a:ea typeface="+mn-ea"/>
              </a:rPr>
            </a:br>
            <a:r>
              <a:rPr lang="en-US" sz="1600" dirty="0">
                <a:solidFill>
                  <a:schemeClr val="tx2"/>
                </a:solidFill>
                <a:latin typeface="+mn-lt"/>
                <a:ea typeface="+mn-ea"/>
              </a:rPr>
              <a:t>models</a:t>
            </a:r>
          </a:p>
        </p:txBody>
      </p:sp>
      <p:sp>
        <p:nvSpPr>
          <p:cNvPr id="45" name="TextBox 44">
            <a:extLst>
              <a:ext uri="{FF2B5EF4-FFF2-40B4-BE49-F238E27FC236}">
                <a16:creationId xmlns:a16="http://schemas.microsoft.com/office/drawing/2014/main" id="{DD666257-3190-3766-815F-00EAC9BAC3BC}"/>
              </a:ext>
            </a:extLst>
          </p:cNvPr>
          <p:cNvSpPr txBox="1"/>
          <p:nvPr/>
        </p:nvSpPr>
        <p:spPr>
          <a:xfrm>
            <a:off x="1292659" y="4425008"/>
            <a:ext cx="1127772" cy="413190"/>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Hardware</a:t>
            </a:r>
            <a:br>
              <a:rPr lang="en-US" sz="1600" dirty="0">
                <a:solidFill>
                  <a:schemeClr val="tx2"/>
                </a:solidFill>
                <a:latin typeface="+mn-lt"/>
                <a:ea typeface="+mn-ea"/>
              </a:rPr>
            </a:br>
            <a:r>
              <a:rPr lang="en-US" sz="1600" dirty="0">
                <a:solidFill>
                  <a:schemeClr val="tx2"/>
                </a:solidFill>
                <a:latin typeface="+mn-lt"/>
                <a:ea typeface="+mn-ea"/>
              </a:rPr>
              <a:t>boards</a:t>
            </a:r>
          </a:p>
        </p:txBody>
      </p:sp>
      <p:cxnSp>
        <p:nvCxnSpPr>
          <p:cNvPr id="54" name="Connector: Elbow 67">
            <a:extLst>
              <a:ext uri="{FF2B5EF4-FFF2-40B4-BE49-F238E27FC236}">
                <a16:creationId xmlns:a16="http://schemas.microsoft.com/office/drawing/2014/main" id="{BD6D2F98-9106-E4A1-36A7-00409DD0E6A8}"/>
              </a:ext>
            </a:extLst>
          </p:cNvPr>
          <p:cNvCxnSpPr>
            <a:cxnSpLocks/>
          </p:cNvCxnSpPr>
          <p:nvPr/>
        </p:nvCxnSpPr>
        <p:spPr>
          <a:xfrm flipH="1">
            <a:off x="3637865" y="3593307"/>
            <a:ext cx="162558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5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dirty="0"/>
              <a:t>Unit Testing</a:t>
            </a:r>
          </a:p>
          <a:p>
            <a:pPr lvl="1"/>
            <a:r>
              <a:rPr lang="en-US" sz="1799" dirty="0"/>
              <a:t>Test little chunks of code at a time.</a:t>
            </a:r>
          </a:p>
          <a:p>
            <a:pPr lvl="1"/>
            <a:r>
              <a:rPr lang="en-US" sz="1799" dirty="0"/>
              <a:t>Tested against your ‘test’ build.</a:t>
            </a:r>
          </a:p>
          <a:p>
            <a:r>
              <a:rPr lang="en-US" sz="1999" dirty="0"/>
              <a:t>Integration Testing</a:t>
            </a:r>
          </a:p>
          <a:p>
            <a:pPr lvl="1"/>
            <a:r>
              <a:rPr lang="en-US" sz="1799" dirty="0"/>
              <a:t>Test whether two components work together when they are combined. Verifies that the interface between them works properly.</a:t>
            </a:r>
          </a:p>
          <a:p>
            <a:pPr lvl="1"/>
            <a:r>
              <a:rPr lang="en-US" sz="1799" dirty="0"/>
              <a:t>Tested against your ‘test’ build.</a:t>
            </a:r>
          </a:p>
          <a:p>
            <a:r>
              <a:rPr lang="en-US" sz="1999" dirty="0"/>
              <a:t>System (Black-box) Testing</a:t>
            </a:r>
          </a:p>
          <a:p>
            <a:pPr lvl="1"/>
            <a:r>
              <a:rPr lang="en-US" sz="1799" dirty="0"/>
              <a:t>Test that final system works as expected. Control external controls &amp; stimuli to system and measure response.</a:t>
            </a:r>
          </a:p>
          <a:p>
            <a:pPr lvl="1"/>
            <a:r>
              <a:rPr lang="en-US" sz="1799" dirty="0"/>
              <a:t>Tested against your ‘release’ build.</a:t>
            </a:r>
          </a:p>
          <a:p>
            <a:r>
              <a:rPr lang="en-US" sz="1999" b="1" dirty="0"/>
              <a:t>Regression Testing</a:t>
            </a:r>
          </a:p>
          <a:p>
            <a:pPr lvl="1"/>
            <a:r>
              <a:rPr lang="en-US" sz="1799" b="1" dirty="0"/>
              <a:t>Suite of tests (unit &amp; integration tests) &amp; run continuously upon version control updates. </a:t>
            </a:r>
          </a:p>
          <a:p>
            <a:pPr lvl="1"/>
            <a:r>
              <a:rPr lang="en-US" sz="1799" b="1" dirty="0"/>
              <a:t>Used in Continuous Integration (CI)</a:t>
            </a:r>
          </a:p>
          <a:p>
            <a:pPr lvl="1"/>
            <a:endParaRPr lang="en-US" dirty="0"/>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AVH should make this simpler</a:t>
            </a:r>
            <a:endParaRPr lang="en-GB" sz="1400" dirty="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3CB7E30-3312-78A3-F303-13FD38422932}"/>
              </a:ext>
            </a:extLst>
          </p:cNvPr>
          <p:cNvSpPr txBox="1"/>
          <p:nvPr/>
        </p:nvSpPr>
        <p:spPr>
          <a:xfrm>
            <a:off x="3071353" y="4733704"/>
            <a:ext cx="7222343" cy="1555166"/>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8" name="Rectangle 37">
            <a:extLst>
              <a:ext uri="{FF2B5EF4-FFF2-40B4-BE49-F238E27FC236}">
                <a16:creationId xmlns:a16="http://schemas.microsoft.com/office/drawing/2014/main" id="{74488B49-DD9E-7FA3-F804-2939E4D6DB14}"/>
              </a:ext>
            </a:extLst>
          </p:cNvPr>
          <p:cNvSpPr/>
          <p:nvPr/>
        </p:nvSpPr>
        <p:spPr>
          <a:xfrm>
            <a:off x="3071354" y="3184483"/>
            <a:ext cx="7214226" cy="1472427"/>
          </a:xfrm>
          <a:prstGeom prst="rect">
            <a:avLst/>
          </a:prstGeom>
          <a:solidFill>
            <a:srgbClr val="99B6BF"/>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400" kern="0" dirty="0">
              <a:solidFill>
                <a:srgbClr val="000000"/>
              </a:solidFill>
              <a:latin typeface="+mn-lt"/>
              <a:ea typeface="ＭＳ Ｐゴシック"/>
            </a:endParaRPr>
          </a:p>
        </p:txBody>
      </p:sp>
      <p:sp>
        <p:nvSpPr>
          <p:cNvPr id="36" name="Rectangle 35">
            <a:extLst>
              <a:ext uri="{FF2B5EF4-FFF2-40B4-BE49-F238E27FC236}">
                <a16:creationId xmlns:a16="http://schemas.microsoft.com/office/drawing/2014/main" id="{62EFB4F8-C787-7803-58B4-742D31A91E7E}"/>
              </a:ext>
            </a:extLst>
          </p:cNvPr>
          <p:cNvSpPr/>
          <p:nvPr/>
        </p:nvSpPr>
        <p:spPr>
          <a:xfrm>
            <a:off x="3071353" y="1556619"/>
            <a:ext cx="7214226" cy="1532512"/>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4077529" y="1692272"/>
            <a:ext cx="1363402" cy="1336992"/>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Developer tools</a:t>
            </a:r>
          </a:p>
          <a:p>
            <a:pPr marL="182880" indent="-91440" defTabSz="453340">
              <a:spcBef>
                <a:spcPts val="0"/>
              </a:spcBef>
              <a:buFont typeface="Arial" panose="020B0604020202020204" pitchFamily="34" charset="0"/>
              <a:buChar char="•"/>
            </a:pPr>
            <a:r>
              <a:rPr lang="en-US" sz="1200" dirty="0">
                <a:solidFill>
                  <a:schemeClr val="bg1"/>
                </a:solidFill>
              </a:rPr>
              <a:t>VsCode</a:t>
            </a:r>
          </a:p>
          <a:p>
            <a:pPr marL="182880" indent="-91440" defTabSz="453340">
              <a:buFont typeface="Arial" panose="020B0604020202020204" pitchFamily="34" charset="0"/>
              <a:buChar char="•"/>
            </a:pPr>
            <a:r>
              <a:rPr lang="en-US" sz="1200" dirty="0">
                <a:solidFill>
                  <a:schemeClr val="bg1"/>
                </a:solidFill>
              </a:rPr>
              <a:t>Keil MDK 6</a:t>
            </a:r>
          </a:p>
          <a:p>
            <a:pPr marL="182880" indent="-91440" defTabSz="453340">
              <a:buFont typeface="Arial" panose="020B0604020202020204" pitchFamily="34" charset="0"/>
              <a:buChar char="•"/>
            </a:pPr>
            <a:r>
              <a:rPr lang="en-US" sz="1200" dirty="0">
                <a:solidFill>
                  <a:schemeClr val="bg1"/>
                </a:solidFill>
              </a:rPr>
              <a:t>IAR</a:t>
            </a:r>
          </a:p>
          <a:p>
            <a:pPr marL="182880" indent="-91440" defTabSz="453340">
              <a:buFont typeface="Arial" panose="020B0604020202020204" pitchFamily="34" charset="0"/>
              <a:buChar char="•"/>
            </a:pPr>
            <a:r>
              <a:rPr lang="en-US" sz="1200" dirty="0">
                <a:solidFill>
                  <a:schemeClr val="bg1"/>
                </a:solidFill>
              </a:rPr>
              <a:t>Command-line</a:t>
            </a:r>
          </a:p>
          <a:p>
            <a:pPr marL="182880" indent="-91440" defTabSz="453340">
              <a:buFont typeface="Arial" panose="020B0604020202020204" pitchFamily="34" charset="0"/>
              <a:buChar char="•"/>
            </a:pPr>
            <a:r>
              <a:rPr lang="en-US" sz="1200" dirty="0">
                <a:solidFill>
                  <a:schemeClr val="bg1"/>
                </a:solidFill>
              </a:rPr>
              <a:t>…</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8" name="Rectangle 7">
            <a:extLst>
              <a:ext uri="{FF2B5EF4-FFF2-40B4-BE49-F238E27FC236}">
                <a16:creationId xmlns:a16="http://schemas.microsoft.com/office/drawing/2014/main" id="{F902E442-80C4-485D-A684-DBAE4FA2132D}"/>
              </a:ext>
            </a:extLst>
          </p:cNvPr>
          <p:cNvSpPr/>
          <p:nvPr/>
        </p:nvSpPr>
        <p:spPr>
          <a:xfrm>
            <a:off x="6662863" y="4990742"/>
            <a:ext cx="2321800" cy="1137666"/>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400" dirty="0">
                <a:solidFill>
                  <a:prstClr val="white"/>
                </a:solidFill>
              </a:rPr>
              <a:t> AVH FVP models</a:t>
            </a:r>
          </a:p>
          <a:p>
            <a:pPr marL="274320" indent="-182880" defTabSz="453340">
              <a:buFont typeface="Arial" panose="020B0604020202020204" pitchFamily="34" charset="0"/>
              <a:buChar char="•"/>
            </a:pPr>
            <a:r>
              <a:rPr lang="en-US" sz="1200" dirty="0">
                <a:solidFill>
                  <a:prstClr val="white"/>
                </a:solidFill>
              </a:rPr>
              <a:t>Cortex-M</a:t>
            </a:r>
          </a:p>
          <a:p>
            <a:pPr marL="274320" indent="-182880" defTabSz="453340">
              <a:buFont typeface="Arial" panose="020B0604020202020204" pitchFamily="34" charset="0"/>
              <a:buChar char="•"/>
            </a:pPr>
            <a:r>
              <a:rPr lang="en-US" sz="1200" dirty="0">
                <a:solidFill>
                  <a:prstClr val="white"/>
                </a:solidFill>
              </a:rPr>
              <a:t>Corstone-300</a:t>
            </a:r>
          </a:p>
          <a:p>
            <a:pPr marL="274320" indent="-182880" defTabSz="453340">
              <a:buFont typeface="Arial" panose="020B0604020202020204" pitchFamily="34" charset="0"/>
              <a:buChar char="•"/>
            </a:pPr>
            <a:r>
              <a:rPr lang="en-US" sz="1200" dirty="0">
                <a:solidFill>
                  <a:prstClr val="white"/>
                </a:solidFill>
              </a:rPr>
              <a:t>Corstone-310</a:t>
            </a:r>
          </a:p>
        </p:txBody>
      </p:sp>
      <p:sp>
        <p:nvSpPr>
          <p:cNvPr id="9" name="Rectangle 8">
            <a:extLst>
              <a:ext uri="{FF2B5EF4-FFF2-40B4-BE49-F238E27FC236}">
                <a16:creationId xmlns:a16="http://schemas.microsoft.com/office/drawing/2014/main" id="{E6BE769A-E12A-4E20-91D0-A0D592592F4A}"/>
              </a:ext>
            </a:extLst>
          </p:cNvPr>
          <p:cNvSpPr/>
          <p:nvPr/>
        </p:nvSpPr>
        <p:spPr>
          <a:xfrm>
            <a:off x="4094341" y="5000608"/>
            <a:ext cx="2099541" cy="112779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400" dirty="0">
                <a:solidFill>
                  <a:prstClr val="white"/>
                </a:solidFill>
              </a:rPr>
              <a:t> AVH Corellium models</a:t>
            </a:r>
          </a:p>
          <a:p>
            <a:pPr marL="274320" indent="-171450" defTabSz="453340">
              <a:buFont typeface="Arial" panose="020B0604020202020204" pitchFamily="34" charset="0"/>
              <a:buChar char="•"/>
            </a:pPr>
            <a:r>
              <a:rPr lang="en-US" sz="1200" dirty="0">
                <a:solidFill>
                  <a:prstClr val="white"/>
                </a:solidFill>
              </a:rPr>
              <a:t>Raspberry Pi</a:t>
            </a:r>
          </a:p>
          <a:p>
            <a:pPr marL="274320" indent="-171450" defTabSz="453340">
              <a:buFont typeface="Arial" panose="020B0604020202020204" pitchFamily="34" charset="0"/>
              <a:buChar char="•"/>
            </a:pPr>
            <a:r>
              <a:rPr lang="en-US" sz="1200" dirty="0">
                <a:solidFill>
                  <a:prstClr val="white"/>
                </a:solidFill>
              </a:rPr>
              <a:t>NXP i.MX</a:t>
            </a:r>
          </a:p>
          <a:p>
            <a:pPr marL="274320" indent="-171450" defTabSz="453340">
              <a:buFont typeface="Arial" panose="020B0604020202020204" pitchFamily="34" charset="0"/>
              <a:buChar char="•"/>
            </a:pPr>
            <a:r>
              <a:rPr lang="en-US" sz="1200" dirty="0">
                <a:solidFill>
                  <a:prstClr val="white"/>
                </a:solidFill>
              </a:rPr>
              <a:t>Corstone-1000</a:t>
            </a:r>
          </a:p>
          <a:p>
            <a:pPr marL="274320" indent="-182880" defTabSz="453340">
              <a:buFont typeface="Arial" panose="020B0604020202020204" pitchFamily="34" charset="0"/>
              <a:buChar char="•"/>
            </a:pPr>
            <a:r>
              <a:rPr lang="en-US" sz="1200" dirty="0">
                <a:solidFill>
                  <a:prstClr val="white"/>
                </a:solidFill>
              </a:rPr>
              <a:t>…</a:t>
            </a:r>
          </a:p>
        </p:txBody>
      </p:sp>
      <p:sp>
        <p:nvSpPr>
          <p:cNvPr id="39" name="TextBox 38">
            <a:extLst>
              <a:ext uri="{FF2B5EF4-FFF2-40B4-BE49-F238E27FC236}">
                <a16:creationId xmlns:a16="http://schemas.microsoft.com/office/drawing/2014/main" id="{75E4094D-570B-0FC0-3923-E1695090CD23}"/>
              </a:ext>
            </a:extLst>
          </p:cNvPr>
          <p:cNvSpPr txBox="1"/>
          <p:nvPr/>
        </p:nvSpPr>
        <p:spPr>
          <a:xfrm>
            <a:off x="3095074" y="5239910"/>
            <a:ext cx="880203" cy="523220"/>
          </a:xfrm>
          <a:prstGeom prst="rect">
            <a:avLst/>
          </a:prstGeom>
          <a:noFill/>
        </p:spPr>
        <p:txBody>
          <a:bodyPr wrap="square">
            <a:spAutoFit/>
          </a:bodyPr>
          <a:lstStyle/>
          <a:p>
            <a:pPr algn="ctr" defTabSz="453340"/>
            <a:r>
              <a:rPr lang="en-US" sz="1400" dirty="0">
                <a:solidFill>
                  <a:schemeClr val="bg1"/>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2985522" y="2061265"/>
            <a:ext cx="1108819" cy="523220"/>
          </a:xfrm>
          <a:prstGeom prst="rect">
            <a:avLst/>
          </a:prstGeom>
          <a:noFill/>
        </p:spPr>
        <p:txBody>
          <a:bodyPr wrap="square">
            <a:spAutoFit/>
          </a:bodyPr>
          <a:lstStyle/>
          <a:p>
            <a:pPr algn="ctr" defTabSz="453340"/>
            <a:r>
              <a:rPr lang="en-US" sz="1400" dirty="0">
                <a:solidFill>
                  <a:schemeClr val="bg1"/>
                </a:solidFill>
              </a:rPr>
              <a:t>AVH ecosystem</a:t>
            </a:r>
          </a:p>
        </p:txBody>
      </p:sp>
      <p:sp>
        <p:nvSpPr>
          <p:cNvPr id="43" name="Cloud 42">
            <a:extLst>
              <a:ext uri="{FF2B5EF4-FFF2-40B4-BE49-F238E27FC236}">
                <a16:creationId xmlns:a16="http://schemas.microsoft.com/office/drawing/2014/main" id="{578AA3FC-EF67-D06F-A6A1-057CCF8EBE28}"/>
              </a:ext>
            </a:extLst>
          </p:cNvPr>
          <p:cNvSpPr/>
          <p:nvPr/>
        </p:nvSpPr>
        <p:spPr>
          <a:xfrm>
            <a:off x="4960505" y="3559718"/>
            <a:ext cx="2300539" cy="69271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US" sz="1200" dirty="0">
              <a:solidFill>
                <a:prstClr val="white"/>
              </a:solidFill>
            </a:endParaRPr>
          </a:p>
          <a:p>
            <a:pPr defTabSz="453340"/>
            <a:endParaRPr lang="en-US" sz="1200" dirty="0">
              <a:solidFill>
                <a:prstClr val="white"/>
              </a:solidFill>
            </a:endParaRPr>
          </a:p>
          <a:p>
            <a:pPr defTabSz="453340"/>
            <a:endParaRPr lang="en-US" sz="1200" dirty="0">
              <a:solidFill>
                <a:prstClr val="white"/>
              </a:solidFill>
            </a:endParaRPr>
          </a:p>
          <a:p>
            <a:pPr algn="ctr"/>
            <a:endParaRPr lang="en-GB" sz="1400" dirty="0"/>
          </a:p>
        </p:txBody>
      </p:sp>
      <p:sp>
        <p:nvSpPr>
          <p:cNvPr id="48" name="TextBox 47">
            <a:extLst>
              <a:ext uri="{FF2B5EF4-FFF2-40B4-BE49-F238E27FC236}">
                <a16:creationId xmlns:a16="http://schemas.microsoft.com/office/drawing/2014/main" id="{B0A50E60-5C92-0A20-D38C-A3E70EA8CE68}"/>
              </a:ext>
            </a:extLst>
          </p:cNvPr>
          <p:cNvSpPr txBox="1"/>
          <p:nvPr/>
        </p:nvSpPr>
        <p:spPr>
          <a:xfrm>
            <a:off x="4737379" y="3224784"/>
            <a:ext cx="1327426" cy="430887"/>
          </a:xfrm>
          <a:prstGeom prst="rect">
            <a:avLst/>
          </a:prstGeom>
          <a:noFill/>
        </p:spPr>
        <p:txBody>
          <a:bodyPr wrap="square">
            <a:spAutoFit/>
          </a:bodyPr>
          <a:lstStyle/>
          <a:p>
            <a:pPr defTabSz="453340"/>
            <a:r>
              <a:rPr lang="en-US" sz="1100" dirty="0">
                <a:solidFill>
                  <a:schemeClr val="tx1">
                    <a:lumMod val="75000"/>
                    <a:lumOff val="25000"/>
                  </a:schemeClr>
                </a:solidFill>
              </a:rPr>
              <a:t>Integrations via</a:t>
            </a:r>
            <a:br>
              <a:rPr lang="en-US" sz="1100" dirty="0">
                <a:solidFill>
                  <a:schemeClr val="tx1">
                    <a:lumMod val="75000"/>
                    <a:lumOff val="25000"/>
                  </a:schemeClr>
                </a:solidFill>
              </a:rPr>
            </a:br>
            <a:r>
              <a:rPr lang="en-US" sz="1100" dirty="0">
                <a:solidFill>
                  <a:schemeClr val="tx1">
                    <a:lumMod val="75000"/>
                    <a:lumOff val="25000"/>
                  </a:schemeClr>
                </a:solidFill>
              </a:rPr>
              <a:t>AVH REST API / SSH</a:t>
            </a:r>
          </a:p>
        </p:txBody>
      </p:sp>
      <p:sp>
        <p:nvSpPr>
          <p:cNvPr id="49" name="Rectangle 48">
            <a:extLst>
              <a:ext uri="{FF2B5EF4-FFF2-40B4-BE49-F238E27FC236}">
                <a16:creationId xmlns:a16="http://schemas.microsoft.com/office/drawing/2014/main" id="{714111FC-5EE9-C00D-4D3B-8DEA95ED6BBB}"/>
              </a:ext>
            </a:extLst>
          </p:cNvPr>
          <p:cNvSpPr/>
          <p:nvPr/>
        </p:nvSpPr>
        <p:spPr>
          <a:xfrm>
            <a:off x="3575050" y="919518"/>
            <a:ext cx="6206835" cy="59265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ctr" anchorCtr="0"/>
          <a:lstStyle/>
          <a:p>
            <a:pPr algn="ctr" defTabSz="453340"/>
            <a:r>
              <a:rPr lang="en-US" dirty="0">
                <a:solidFill>
                  <a:prstClr val="white"/>
                </a:solidFill>
              </a:rPr>
              <a:t>Software development workflows: CI/CD, MLOps, embedded, …</a:t>
            </a:r>
          </a:p>
        </p:txBody>
      </p:sp>
      <p:sp>
        <p:nvSpPr>
          <p:cNvPr id="24" name="TextBox 23">
            <a:extLst>
              <a:ext uri="{FF2B5EF4-FFF2-40B4-BE49-F238E27FC236}">
                <a16:creationId xmlns:a16="http://schemas.microsoft.com/office/drawing/2014/main" id="{A8F4591D-2CAE-330E-5E77-05AB87B4D0D0}"/>
              </a:ext>
            </a:extLst>
          </p:cNvPr>
          <p:cNvSpPr txBox="1"/>
          <p:nvPr/>
        </p:nvSpPr>
        <p:spPr>
          <a:xfrm>
            <a:off x="8307409" y="3605992"/>
            <a:ext cx="1073470" cy="600164"/>
          </a:xfrm>
          <a:prstGeom prst="rect">
            <a:avLst/>
          </a:prstGeom>
          <a:noFill/>
        </p:spPr>
        <p:txBody>
          <a:bodyPr wrap="square">
            <a:spAutoFit/>
          </a:bodyPr>
          <a:lstStyle/>
          <a:p>
            <a:pPr defTabSz="453340"/>
            <a:r>
              <a:rPr lang="en-US" sz="1100" dirty="0">
                <a:solidFill>
                  <a:schemeClr val="tx1">
                    <a:lumMod val="75000"/>
                    <a:lumOff val="25000"/>
                  </a:schemeClr>
                </a:solidFill>
              </a:rPr>
              <a:t>Native integrations with AVH FVPs</a:t>
            </a:r>
          </a:p>
        </p:txBody>
      </p:sp>
      <p:sp>
        <p:nvSpPr>
          <p:cNvPr id="3" name="TextBox 2">
            <a:extLst>
              <a:ext uri="{FF2B5EF4-FFF2-40B4-BE49-F238E27FC236}">
                <a16:creationId xmlns:a16="http://schemas.microsoft.com/office/drawing/2014/main" id="{73B0F552-2C88-B491-7926-689EDCB40ED3}"/>
              </a:ext>
            </a:extLst>
          </p:cNvPr>
          <p:cNvSpPr txBox="1"/>
          <p:nvPr/>
        </p:nvSpPr>
        <p:spPr>
          <a:xfrm>
            <a:off x="6984717" y="2697657"/>
            <a:ext cx="858389" cy="246221"/>
          </a:xfrm>
          <a:prstGeom prst="rect">
            <a:avLst/>
          </a:prstGeom>
          <a:noFill/>
        </p:spPr>
        <p:txBody>
          <a:bodyPr wrap="square">
            <a:spAutoFit/>
          </a:bodyPr>
          <a:lstStyle/>
          <a:p>
            <a:pPr defTabSz="453340"/>
            <a:r>
              <a:rPr lang="en-US" sz="1000" dirty="0"/>
              <a:t>…</a:t>
            </a:r>
          </a:p>
        </p:txBody>
      </p:sp>
      <p:sp>
        <p:nvSpPr>
          <p:cNvPr id="6" name="Arrow: Down 5">
            <a:extLst>
              <a:ext uri="{FF2B5EF4-FFF2-40B4-BE49-F238E27FC236}">
                <a16:creationId xmlns:a16="http://schemas.microsoft.com/office/drawing/2014/main" id="{FD582E7C-C262-03FA-9C8A-D2E05A17A61E}"/>
              </a:ext>
            </a:extLst>
          </p:cNvPr>
          <p:cNvSpPr/>
          <p:nvPr/>
        </p:nvSpPr>
        <p:spPr>
          <a:xfrm>
            <a:off x="5904652" y="3107690"/>
            <a:ext cx="411241" cy="466438"/>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41174687-DE9D-312C-3B14-EE3CCAEDAD2D}"/>
              </a:ext>
            </a:extLst>
          </p:cNvPr>
          <p:cNvSpPr/>
          <p:nvPr/>
        </p:nvSpPr>
        <p:spPr>
          <a:xfrm>
            <a:off x="6666198" y="4202190"/>
            <a:ext cx="300996" cy="756199"/>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FE8B0C-C4FD-582B-C1F9-C66D80C24A8A}"/>
              </a:ext>
            </a:extLst>
          </p:cNvPr>
          <p:cNvSpPr txBox="1"/>
          <p:nvPr/>
        </p:nvSpPr>
        <p:spPr>
          <a:xfrm>
            <a:off x="5324802" y="3636512"/>
            <a:ext cx="1735014" cy="461665"/>
          </a:xfrm>
          <a:prstGeom prst="rect">
            <a:avLst/>
          </a:prstGeom>
          <a:noFill/>
        </p:spPr>
        <p:txBody>
          <a:bodyPr wrap="square">
            <a:spAutoFit/>
          </a:bodyPr>
          <a:lstStyle/>
          <a:p>
            <a:pPr defTabSz="453340"/>
            <a:r>
              <a:rPr lang="en-US" sz="1200" dirty="0">
                <a:solidFill>
                  <a:prstClr val="white"/>
                </a:solidFill>
              </a:rPr>
              <a:t> AVH REST API / Web UI</a:t>
            </a:r>
          </a:p>
          <a:p>
            <a:pPr defTabSz="453340"/>
            <a:r>
              <a:rPr lang="en-US" sz="1200" dirty="0">
                <a:solidFill>
                  <a:prstClr val="white"/>
                </a:solidFill>
              </a:rPr>
              <a:t>    app.avh.arm.com</a:t>
            </a:r>
            <a:endParaRPr lang="en-GB" sz="1200" dirty="0"/>
          </a:p>
        </p:txBody>
      </p:sp>
      <p:sp>
        <p:nvSpPr>
          <p:cNvPr id="27" name="Rectangle 26">
            <a:extLst>
              <a:ext uri="{FF2B5EF4-FFF2-40B4-BE49-F238E27FC236}">
                <a16:creationId xmlns:a16="http://schemas.microsoft.com/office/drawing/2014/main" id="{319AAF5A-AFA6-833B-F3F8-07D8A4A3851F}"/>
              </a:ext>
            </a:extLst>
          </p:cNvPr>
          <p:cNvSpPr/>
          <p:nvPr/>
        </p:nvSpPr>
        <p:spPr>
          <a:xfrm>
            <a:off x="5553782" y="1698619"/>
            <a:ext cx="1363401" cy="132248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DevOps</a:t>
            </a:r>
          </a:p>
          <a:p>
            <a:pPr marL="182880" indent="-91440" defTabSz="453340">
              <a:spcBef>
                <a:spcPts val="0"/>
              </a:spcBef>
              <a:buFont typeface="Arial" panose="020B0604020202020204" pitchFamily="34" charset="0"/>
              <a:buChar char="•"/>
            </a:pPr>
            <a:r>
              <a:rPr lang="en-US" sz="1200" dirty="0">
                <a:solidFill>
                  <a:schemeClr val="bg1"/>
                </a:solidFill>
              </a:rPr>
              <a:t>GitHub</a:t>
            </a:r>
          </a:p>
          <a:p>
            <a:pPr marL="182880" indent="-91440" defTabSz="453340">
              <a:buFont typeface="Arial" panose="020B0604020202020204" pitchFamily="34" charset="0"/>
              <a:buChar char="•"/>
            </a:pPr>
            <a:r>
              <a:rPr lang="en-US" sz="1200" dirty="0">
                <a:solidFill>
                  <a:schemeClr val="bg1"/>
                </a:solidFill>
              </a:rPr>
              <a:t>Jenkins</a:t>
            </a:r>
          </a:p>
          <a:p>
            <a:pPr marL="182880" indent="-91440" defTabSz="453340">
              <a:buFont typeface="Arial" panose="020B0604020202020204" pitchFamily="34" charset="0"/>
              <a:buChar char="•"/>
            </a:pPr>
            <a:r>
              <a:rPr lang="en-US" sz="1200" dirty="0">
                <a:solidFill>
                  <a:schemeClr val="bg1"/>
                </a:solidFill>
              </a:rPr>
              <a:t>GitLab</a:t>
            </a:r>
          </a:p>
          <a:p>
            <a:pPr marL="182880" indent="-91440" defTabSz="453340">
              <a:buFont typeface="Arial" panose="020B0604020202020204" pitchFamily="34" charset="0"/>
              <a:buChar char="•"/>
            </a:pPr>
            <a:r>
              <a:rPr lang="en-US" sz="1200" dirty="0">
                <a:solidFill>
                  <a:schemeClr val="bg1"/>
                </a:solidFill>
              </a:rPr>
              <a:t>CircleCI</a:t>
            </a:r>
          </a:p>
          <a:p>
            <a:pPr marL="182880" indent="-91440" defTabSz="453340">
              <a:buFont typeface="Arial" panose="020B0604020202020204" pitchFamily="34" charset="0"/>
              <a:buChar char="•"/>
            </a:pPr>
            <a:r>
              <a:rPr lang="en-US" sz="1200" dirty="0">
                <a:solidFill>
                  <a:schemeClr val="bg1"/>
                </a:solidFill>
              </a:rPr>
              <a:t>…</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705180"/>
            <a:ext cx="1364005" cy="1322484"/>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MLOps</a:t>
            </a:r>
          </a:p>
          <a:p>
            <a:pPr marL="182880" indent="-91440" defTabSz="453340">
              <a:buFont typeface="Arial" panose="020B0604020202020204" pitchFamily="34" charset="0"/>
              <a:buChar char="•"/>
            </a:pPr>
            <a:r>
              <a:rPr lang="en-US" sz="1200" dirty="0">
                <a:solidFill>
                  <a:schemeClr val="bg1"/>
                </a:solidFill>
              </a:rPr>
              <a:t>TDK Qeexo</a:t>
            </a:r>
          </a:p>
          <a:p>
            <a:pPr marL="182880" indent="-91440" defTabSz="453340">
              <a:buFont typeface="Arial" panose="020B0604020202020204" pitchFamily="34" charset="0"/>
              <a:buChar char="•"/>
            </a:pPr>
            <a:r>
              <a:rPr lang="en-US" sz="1200" dirty="0">
                <a:solidFill>
                  <a:schemeClr val="bg1"/>
                </a:solidFill>
              </a:rPr>
              <a:t>Nota.ai</a:t>
            </a:r>
          </a:p>
          <a:p>
            <a:pPr marL="182880" indent="-91440" defTabSz="453340">
              <a:buFont typeface="Arial" panose="020B0604020202020204" pitchFamily="34" charset="0"/>
              <a:buChar char="•"/>
            </a:pPr>
            <a:r>
              <a:rPr lang="en-US" sz="1200" dirty="0">
                <a:solidFill>
                  <a:schemeClr val="bg1"/>
                </a:solidFill>
              </a:rPr>
              <a:t>SageMaker</a:t>
            </a:r>
          </a:p>
          <a:p>
            <a:pPr marL="182880" indent="-91440" defTabSz="453340">
              <a:buFont typeface="Arial" panose="020B0604020202020204" pitchFamily="34" charset="0"/>
              <a:buChar char="•"/>
            </a:pPr>
            <a:r>
              <a:rPr lang="en-US" sz="1200" dirty="0">
                <a:solidFill>
                  <a:schemeClr val="bg1"/>
                </a:solidFill>
              </a:rPr>
              <a:t>PaddlePaddle</a:t>
            </a:r>
          </a:p>
          <a:p>
            <a:pPr marL="182880" indent="-91440" defTabSz="453340">
              <a:buFont typeface="Arial" panose="020B0604020202020204" pitchFamily="34" charset="0"/>
              <a:buChar char="•"/>
            </a:pPr>
            <a:r>
              <a:rPr lang="en-US" sz="1200" dirty="0">
                <a:solidFill>
                  <a:schemeClr val="bg1"/>
                </a:solidFill>
              </a:rPr>
              <a:t>…</a:t>
            </a:r>
          </a:p>
        </p:txBody>
      </p:sp>
      <p:sp>
        <p:nvSpPr>
          <p:cNvPr id="29" name="TextBox 28">
            <a:extLst>
              <a:ext uri="{FF2B5EF4-FFF2-40B4-BE49-F238E27FC236}">
                <a16:creationId xmlns:a16="http://schemas.microsoft.com/office/drawing/2014/main" id="{A1DE0DAA-CA17-8CB0-DBA3-518047E8A4A6}"/>
              </a:ext>
            </a:extLst>
          </p:cNvPr>
          <p:cNvSpPr txBox="1"/>
          <p:nvPr/>
        </p:nvSpPr>
        <p:spPr>
          <a:xfrm>
            <a:off x="3015207" y="3580510"/>
            <a:ext cx="1039939" cy="523220"/>
          </a:xfrm>
          <a:prstGeom prst="rect">
            <a:avLst/>
          </a:prstGeom>
          <a:noFill/>
        </p:spPr>
        <p:txBody>
          <a:bodyPr wrap="square">
            <a:spAutoFit/>
          </a:bodyPr>
          <a:lstStyle/>
          <a:p>
            <a:pPr algn="ctr" defTabSz="453340"/>
            <a:r>
              <a:rPr lang="en-US" sz="1400" dirty="0">
                <a:solidFill>
                  <a:schemeClr val="bg1"/>
                </a:solidFill>
              </a:rPr>
              <a:t>AVH integration</a:t>
            </a:r>
          </a:p>
        </p:txBody>
      </p:sp>
      <p:sp>
        <p:nvSpPr>
          <p:cNvPr id="30" name="Rectangle 29">
            <a:extLst>
              <a:ext uri="{FF2B5EF4-FFF2-40B4-BE49-F238E27FC236}">
                <a16:creationId xmlns:a16="http://schemas.microsoft.com/office/drawing/2014/main" id="{3BB94E26-0432-BC7C-F667-E99685A12DA2}"/>
              </a:ext>
            </a:extLst>
          </p:cNvPr>
          <p:cNvSpPr/>
          <p:nvPr/>
        </p:nvSpPr>
        <p:spPr>
          <a:xfrm>
            <a:off x="8530300" y="1713438"/>
            <a:ext cx="1363402" cy="1307665"/>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Cloud Services</a:t>
            </a:r>
          </a:p>
          <a:p>
            <a:pPr marL="182880" indent="-91440" defTabSz="453340">
              <a:buFont typeface="Arial" panose="020B0604020202020204" pitchFamily="34" charset="0"/>
              <a:buChar char="•"/>
            </a:pPr>
            <a:r>
              <a:rPr lang="en-US" sz="1200" dirty="0">
                <a:solidFill>
                  <a:schemeClr val="bg1"/>
                </a:solidFill>
              </a:rPr>
              <a:t>AWS</a:t>
            </a:r>
          </a:p>
          <a:p>
            <a:pPr marL="182880" indent="-91440" defTabSz="453340">
              <a:buFont typeface="Arial" panose="020B0604020202020204" pitchFamily="34" charset="0"/>
              <a:buChar char="•"/>
            </a:pPr>
            <a:r>
              <a:rPr lang="en-US" sz="1200" dirty="0">
                <a:solidFill>
                  <a:schemeClr val="bg1"/>
                </a:solidFill>
              </a:rPr>
              <a:t>Azure</a:t>
            </a:r>
          </a:p>
          <a:p>
            <a:pPr marL="182880" indent="-91440" defTabSz="453340">
              <a:buFont typeface="Arial" panose="020B0604020202020204" pitchFamily="34" charset="0"/>
              <a:buChar char="•"/>
            </a:pPr>
            <a:r>
              <a:rPr lang="en-US" sz="1200" dirty="0">
                <a:solidFill>
                  <a:schemeClr val="bg1"/>
                </a:solidFill>
              </a:rPr>
              <a:t>Oracle</a:t>
            </a:r>
          </a:p>
          <a:p>
            <a:pPr marL="182880" indent="-91440" defTabSz="453340">
              <a:buFont typeface="Arial" panose="020B0604020202020204" pitchFamily="34" charset="0"/>
              <a:buChar char="•"/>
            </a:pPr>
            <a:r>
              <a:rPr lang="en-US" sz="1200" dirty="0">
                <a:solidFill>
                  <a:schemeClr val="bg1"/>
                </a:solidFill>
              </a:rPr>
              <a:t>Baidu Cloud</a:t>
            </a:r>
          </a:p>
          <a:p>
            <a:pPr marL="182880" indent="-91440" defTabSz="453340">
              <a:buFont typeface="Arial" panose="020B0604020202020204" pitchFamily="34" charset="0"/>
              <a:buChar char="•"/>
            </a:pPr>
            <a:r>
              <a:rPr lang="en-US" sz="1200" dirty="0">
                <a:solidFill>
                  <a:schemeClr val="bg1"/>
                </a:solidFill>
              </a:rPr>
              <a:t>…</a:t>
            </a:r>
          </a:p>
        </p:txBody>
      </p:sp>
      <p:sp>
        <p:nvSpPr>
          <p:cNvPr id="22" name="Arrow: Down 21">
            <a:extLst>
              <a:ext uri="{FF2B5EF4-FFF2-40B4-BE49-F238E27FC236}">
                <a16:creationId xmlns:a16="http://schemas.microsoft.com/office/drawing/2014/main" id="{7D6E7A53-AE02-DD38-8E09-24A13834FAC0}"/>
              </a:ext>
            </a:extLst>
          </p:cNvPr>
          <p:cNvSpPr/>
          <p:nvPr/>
        </p:nvSpPr>
        <p:spPr>
          <a:xfrm>
            <a:off x="5270591" y="4198558"/>
            <a:ext cx="300996" cy="756199"/>
          </a:xfrm>
          <a:prstGeom prst="downArrow">
            <a:avLst/>
          </a:prstGeom>
          <a:solidFill>
            <a:schemeClr val="accent1">
              <a:lumMod val="5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265F9CC7-3382-A4EE-1460-A9F93FEC3B83}"/>
              </a:ext>
            </a:extLst>
          </p:cNvPr>
          <p:cNvSpPr/>
          <p:nvPr/>
        </p:nvSpPr>
        <p:spPr>
          <a:xfrm>
            <a:off x="7896168" y="3104458"/>
            <a:ext cx="411241" cy="1867228"/>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0033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80890" y="5395737"/>
            <a:ext cx="10967035"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rPr>
              <a:t>Virtual</a:t>
            </a:r>
            <a:br>
              <a:rPr lang="en-US" sz="1600" kern="0" dirty="0">
                <a:solidFill>
                  <a:srgbClr val="000000"/>
                </a:solidFill>
                <a:latin typeface="+mn-lt"/>
              </a:rPr>
            </a:br>
            <a:r>
              <a:rPr lang="en-US" sz="1600" kern="0" dirty="0">
                <a:solidFill>
                  <a:srgbClr val="000000"/>
                </a:solidFill>
                <a:latin typeface="+mn-lt"/>
              </a:rPr>
              <a:t>Layer</a:t>
            </a:r>
            <a:endParaRPr lang="en-GB" sz="1600" kern="0" dirty="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209106"/>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a:t>
            </a:r>
          </a:p>
          <a:p>
            <a:pPr algn="ctr" defTabSz="456936" eaLnBrk="1" fontAlgn="auto" hangingPunct="1">
              <a:spcBef>
                <a:spcPts val="0"/>
              </a:spcBef>
              <a:spcAft>
                <a:spcPts val="0"/>
              </a:spcAft>
              <a:defRPr/>
            </a:pPr>
            <a:r>
              <a:rPr lang="en-US" sz="1400" kern="0" dirty="0">
                <a:solidFill>
                  <a:srgbClr val="FFFFFF"/>
                </a:solidFill>
                <a:latin typeface="+mn-lt"/>
              </a:rPr>
              <a:t>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97140"/>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26660"/>
            <a:ext cx="4320147" cy="1190307"/>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Drivers</a:t>
            </a:r>
            <a:endParaRPr lang="en-US" sz="1300" kern="0" dirty="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405685"/>
            <a:ext cx="475499" cy="31408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4"/>
            <a:ext cx="5879050"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Unit &amp; Integration Testing on FVPs or Physical Hardware Boards</a:t>
            </a:r>
            <a:endParaRPr lang="en-GB" sz="1400" dirty="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7159781" y="1212465"/>
            <a:ext cx="4320147"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Deployment and System Testing on Production Hardware</a:t>
            </a:r>
            <a:endParaRPr lang="en-GB" sz="1400" dirty="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902172" y="5927930"/>
            <a:ext cx="8417683"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Essential the same event logs are generated across the different deployments. This ensures correctness.</a:t>
            </a:r>
            <a:endParaRPr lang="en-US" sz="1400" i="1" dirty="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831927" y="4400438"/>
            <a:ext cx="993313"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FVP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actions</a:t>
            </a:r>
            <a:br>
              <a:rPr lang="en-US" sz="1200" dirty="0"/>
            </a:br>
            <a:r>
              <a:rPr lang="en-US" sz="1200" dirty="0"/>
              <a:t> defined in the avhlcient .yml file: </a:t>
            </a:r>
            <a:br>
              <a:rPr lang="en-US" sz="1200" dirty="0"/>
            </a:br>
            <a:r>
              <a:rPr lang="en-US" sz="1200" dirty="0"/>
              <a:t>AMI instance setup, </a:t>
            </a:r>
          </a:p>
          <a:p>
            <a:pPr algn="ctr"/>
            <a:r>
              <a:rPr lang="en-US" sz="1200" dirty="0"/>
              <a:t>project build,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2EFB4F8-C787-7803-58B4-742D31A91E7E}"/>
              </a:ext>
            </a:extLst>
          </p:cNvPr>
          <p:cNvSpPr/>
          <p:nvPr/>
        </p:nvSpPr>
        <p:spPr>
          <a:xfrm>
            <a:off x="3606908" y="1390561"/>
            <a:ext cx="5086241" cy="1162008"/>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3885794" y="1699271"/>
            <a:ext cx="1363402" cy="650878"/>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Developer tools</a:t>
            </a:r>
          </a:p>
          <a:p>
            <a:pPr algn="ctr" defTabSz="453340">
              <a:spcAft>
                <a:spcPts val="300"/>
              </a:spcAft>
            </a:pPr>
            <a:r>
              <a:rPr lang="en-US" sz="1200" dirty="0">
                <a:solidFill>
                  <a:schemeClr val="bg1"/>
                </a:solidFill>
              </a:rPr>
              <a:t>IDE and Debug</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35" name="TextBox 34">
            <a:extLst>
              <a:ext uri="{FF2B5EF4-FFF2-40B4-BE49-F238E27FC236}">
                <a16:creationId xmlns:a16="http://schemas.microsoft.com/office/drawing/2014/main" id="{73CB7E30-3312-78A3-F303-13FD38422932}"/>
              </a:ext>
            </a:extLst>
          </p:cNvPr>
          <p:cNvSpPr txBox="1"/>
          <p:nvPr/>
        </p:nvSpPr>
        <p:spPr>
          <a:xfrm>
            <a:off x="3606909" y="2761989"/>
            <a:ext cx="5086240" cy="1216106"/>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9" name="TextBox 38">
            <a:extLst>
              <a:ext uri="{FF2B5EF4-FFF2-40B4-BE49-F238E27FC236}">
                <a16:creationId xmlns:a16="http://schemas.microsoft.com/office/drawing/2014/main" id="{75E4094D-570B-0FC0-3923-E1695090CD23}"/>
              </a:ext>
            </a:extLst>
          </p:cNvPr>
          <p:cNvSpPr txBox="1"/>
          <p:nvPr/>
        </p:nvSpPr>
        <p:spPr>
          <a:xfrm>
            <a:off x="3492284" y="3712912"/>
            <a:ext cx="1363402" cy="276999"/>
          </a:xfrm>
          <a:prstGeom prst="rect">
            <a:avLst/>
          </a:prstGeom>
          <a:noFill/>
        </p:spPr>
        <p:txBody>
          <a:bodyPr wrap="square">
            <a:spAutoFit/>
          </a:bodyPr>
          <a:lstStyle/>
          <a:p>
            <a:pPr algn="ctr" defTabSz="453340"/>
            <a:r>
              <a:rPr lang="en-US" sz="1200" dirty="0">
                <a:solidFill>
                  <a:schemeClr val="bg1"/>
                </a:solidFill>
              </a:rPr>
              <a:t>AVH FVP targets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3433344" y="1390561"/>
            <a:ext cx="1972574" cy="276999"/>
          </a:xfrm>
          <a:prstGeom prst="rect">
            <a:avLst/>
          </a:prstGeom>
          <a:noFill/>
        </p:spPr>
        <p:txBody>
          <a:bodyPr wrap="square">
            <a:spAutoFit/>
          </a:bodyPr>
          <a:lstStyle/>
          <a:p>
            <a:pPr algn="ctr" defTabSz="453340"/>
            <a:r>
              <a:rPr lang="en-US" sz="1200" dirty="0">
                <a:solidFill>
                  <a:schemeClr val="bg1"/>
                </a:solidFill>
              </a:rPr>
              <a:t>AVH FVP infrastructure</a:t>
            </a:r>
          </a:p>
        </p:txBody>
      </p:sp>
      <p:sp>
        <p:nvSpPr>
          <p:cNvPr id="27" name="Rectangle 26">
            <a:extLst>
              <a:ext uri="{FF2B5EF4-FFF2-40B4-BE49-F238E27FC236}">
                <a16:creationId xmlns:a16="http://schemas.microsoft.com/office/drawing/2014/main" id="{319AAF5A-AFA6-833B-F3F8-07D8A4A3851F}"/>
              </a:ext>
            </a:extLst>
          </p:cNvPr>
          <p:cNvSpPr/>
          <p:nvPr/>
        </p:nvSpPr>
        <p:spPr>
          <a:xfrm>
            <a:off x="5469921" y="1680964"/>
            <a:ext cx="1363401" cy="669185"/>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DevOps</a:t>
            </a:r>
          </a:p>
          <a:p>
            <a:pPr algn="ctr" defTabSz="453340">
              <a:spcAft>
                <a:spcPts val="300"/>
              </a:spcAft>
            </a:pPr>
            <a:r>
              <a:rPr lang="en-US" sz="1200" dirty="0">
                <a:solidFill>
                  <a:schemeClr val="bg1"/>
                </a:solidFill>
              </a:rPr>
              <a:t>CI/CD</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692271"/>
            <a:ext cx="1363401" cy="65087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MLOps</a:t>
            </a:r>
          </a:p>
          <a:p>
            <a:pPr algn="ctr" defTabSz="453340">
              <a:spcAft>
                <a:spcPts val="300"/>
              </a:spcAft>
            </a:pPr>
            <a:r>
              <a:rPr lang="en-US" sz="1200" dirty="0">
                <a:solidFill>
                  <a:schemeClr val="bg1"/>
                </a:solidFill>
              </a:rPr>
              <a:t>Model Testing</a:t>
            </a:r>
          </a:p>
        </p:txBody>
      </p:sp>
      <p:sp>
        <p:nvSpPr>
          <p:cNvPr id="30" name="Rectangle 29">
            <a:extLst>
              <a:ext uri="{FF2B5EF4-FFF2-40B4-BE49-F238E27FC236}">
                <a16:creationId xmlns:a16="http://schemas.microsoft.com/office/drawing/2014/main" id="{3BB94E26-0432-BC7C-F667-E99685A12DA2}"/>
              </a:ext>
            </a:extLst>
          </p:cNvPr>
          <p:cNvSpPr/>
          <p:nvPr/>
        </p:nvSpPr>
        <p:spPr>
          <a:xfrm>
            <a:off x="3606908" y="4122761"/>
            <a:ext cx="5086240" cy="42582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dirty="0">
                <a:solidFill>
                  <a:schemeClr val="bg1"/>
                </a:solidFill>
              </a:rPr>
              <a:t>Desktop | Cloud Service  | On-premise</a:t>
            </a:r>
          </a:p>
        </p:txBody>
      </p:sp>
      <p:sp>
        <p:nvSpPr>
          <p:cNvPr id="8" name="Rectangle 7">
            <a:extLst>
              <a:ext uri="{FF2B5EF4-FFF2-40B4-BE49-F238E27FC236}">
                <a16:creationId xmlns:a16="http://schemas.microsoft.com/office/drawing/2014/main" id="{F902E442-80C4-485D-A684-DBAE4FA2132D}"/>
              </a:ext>
            </a:extLst>
          </p:cNvPr>
          <p:cNvSpPr/>
          <p:nvPr/>
        </p:nvSpPr>
        <p:spPr>
          <a:xfrm>
            <a:off x="4618308" y="2882802"/>
            <a:ext cx="1363402" cy="82394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b="1" dirty="0">
                <a:solidFill>
                  <a:prstClr val="white"/>
                </a:solidFill>
              </a:rPr>
              <a:t>Corstone-3xx </a:t>
            </a:r>
          </a:p>
          <a:p>
            <a:pPr algn="ctr" defTabSz="453340"/>
            <a:r>
              <a:rPr lang="en-US" sz="1400" b="1" dirty="0">
                <a:solidFill>
                  <a:prstClr val="white"/>
                </a:solidFill>
              </a:rPr>
              <a:t>Subsystems</a:t>
            </a:r>
            <a:br>
              <a:rPr lang="en-US" sz="1400" b="1" dirty="0">
                <a:solidFill>
                  <a:prstClr val="white"/>
                </a:solidFill>
              </a:rPr>
            </a:br>
            <a:r>
              <a:rPr lang="en-US" sz="1200" dirty="0">
                <a:solidFill>
                  <a:prstClr val="white"/>
                </a:solidFill>
              </a:rPr>
              <a:t>CPU, NPU, ISP</a:t>
            </a:r>
          </a:p>
        </p:txBody>
      </p:sp>
      <p:sp>
        <p:nvSpPr>
          <p:cNvPr id="5" name="Rectangle 4">
            <a:extLst>
              <a:ext uri="{FF2B5EF4-FFF2-40B4-BE49-F238E27FC236}">
                <a16:creationId xmlns:a16="http://schemas.microsoft.com/office/drawing/2014/main" id="{261359FF-C62B-7DCB-F929-799DD94B7665}"/>
              </a:ext>
            </a:extLst>
          </p:cNvPr>
          <p:cNvSpPr/>
          <p:nvPr/>
        </p:nvSpPr>
        <p:spPr>
          <a:xfrm>
            <a:off x="6286281" y="2882802"/>
            <a:ext cx="1363402" cy="82394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b="1" dirty="0">
                <a:solidFill>
                  <a:prstClr val="white"/>
                </a:solidFill>
              </a:rPr>
              <a:t>Cortex-M CPUs</a:t>
            </a:r>
          </a:p>
          <a:p>
            <a:pPr algn="ctr" defTabSz="453340"/>
            <a:r>
              <a:rPr lang="en-US" sz="1200" dirty="0">
                <a:solidFill>
                  <a:prstClr val="white"/>
                </a:solidFill>
              </a:rPr>
              <a:t>From M0 to M85</a:t>
            </a:r>
          </a:p>
        </p:txBody>
      </p:sp>
      <p:sp>
        <p:nvSpPr>
          <p:cNvPr id="7" name="Arrow: Down 6">
            <a:extLst>
              <a:ext uri="{FF2B5EF4-FFF2-40B4-BE49-F238E27FC236}">
                <a16:creationId xmlns:a16="http://schemas.microsoft.com/office/drawing/2014/main" id="{AD4F4558-D990-626C-B087-5ADC01B487FD}"/>
              </a:ext>
            </a:extLst>
          </p:cNvPr>
          <p:cNvSpPr/>
          <p:nvPr/>
        </p:nvSpPr>
        <p:spPr>
          <a:xfrm>
            <a:off x="5947766" y="2552568"/>
            <a:ext cx="411241" cy="290403"/>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2909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2EFB4F8-C787-7803-58B4-742D31A91E7E}"/>
              </a:ext>
            </a:extLst>
          </p:cNvPr>
          <p:cNvSpPr/>
          <p:nvPr/>
        </p:nvSpPr>
        <p:spPr>
          <a:xfrm>
            <a:off x="806558" y="1479461"/>
            <a:ext cx="5086241" cy="1162008"/>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1085444" y="1788171"/>
            <a:ext cx="1363402" cy="650878"/>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Developer tools</a:t>
            </a:r>
          </a:p>
          <a:p>
            <a:pPr algn="ctr" defTabSz="453340">
              <a:spcAft>
                <a:spcPts val="300"/>
              </a:spcAft>
            </a:pPr>
            <a:r>
              <a:rPr lang="en-US" sz="1200" dirty="0">
                <a:solidFill>
                  <a:schemeClr val="bg1"/>
                </a:solidFill>
              </a:rPr>
              <a:t>IDE and Debug</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AVH-FVPs: Arm Virtual Hardware (AVH) with Fast Models</a:t>
            </a:r>
          </a:p>
        </p:txBody>
      </p:sp>
      <p:sp>
        <p:nvSpPr>
          <p:cNvPr id="35" name="TextBox 34">
            <a:extLst>
              <a:ext uri="{FF2B5EF4-FFF2-40B4-BE49-F238E27FC236}">
                <a16:creationId xmlns:a16="http://schemas.microsoft.com/office/drawing/2014/main" id="{73CB7E30-3312-78A3-F303-13FD38422932}"/>
              </a:ext>
            </a:extLst>
          </p:cNvPr>
          <p:cNvSpPr txBox="1"/>
          <p:nvPr/>
        </p:nvSpPr>
        <p:spPr>
          <a:xfrm>
            <a:off x="806559" y="2850889"/>
            <a:ext cx="5086240" cy="1216106"/>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9" name="TextBox 38">
            <a:extLst>
              <a:ext uri="{FF2B5EF4-FFF2-40B4-BE49-F238E27FC236}">
                <a16:creationId xmlns:a16="http://schemas.microsoft.com/office/drawing/2014/main" id="{75E4094D-570B-0FC0-3923-E1695090CD23}"/>
              </a:ext>
            </a:extLst>
          </p:cNvPr>
          <p:cNvSpPr txBox="1"/>
          <p:nvPr/>
        </p:nvSpPr>
        <p:spPr>
          <a:xfrm>
            <a:off x="691934" y="3801812"/>
            <a:ext cx="1363402" cy="276999"/>
          </a:xfrm>
          <a:prstGeom prst="rect">
            <a:avLst/>
          </a:prstGeom>
          <a:noFill/>
        </p:spPr>
        <p:txBody>
          <a:bodyPr wrap="square">
            <a:spAutoFit/>
          </a:bodyPr>
          <a:lstStyle/>
          <a:p>
            <a:pPr algn="ctr" defTabSz="453340"/>
            <a:r>
              <a:rPr lang="en-US" sz="1200" dirty="0">
                <a:solidFill>
                  <a:schemeClr val="bg1"/>
                </a:solidFill>
              </a:rPr>
              <a:t>AVH FVP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632994" y="1479461"/>
            <a:ext cx="1972574" cy="276999"/>
          </a:xfrm>
          <a:prstGeom prst="rect">
            <a:avLst/>
          </a:prstGeom>
          <a:noFill/>
        </p:spPr>
        <p:txBody>
          <a:bodyPr wrap="square">
            <a:spAutoFit/>
          </a:bodyPr>
          <a:lstStyle/>
          <a:p>
            <a:pPr algn="ctr" defTabSz="453340"/>
            <a:r>
              <a:rPr lang="en-US" sz="1200" dirty="0">
                <a:solidFill>
                  <a:schemeClr val="bg1"/>
                </a:solidFill>
              </a:rPr>
              <a:t>AVH FVP infrastructure</a:t>
            </a:r>
          </a:p>
        </p:txBody>
      </p:sp>
      <p:sp>
        <p:nvSpPr>
          <p:cNvPr id="27" name="Rectangle 26">
            <a:extLst>
              <a:ext uri="{FF2B5EF4-FFF2-40B4-BE49-F238E27FC236}">
                <a16:creationId xmlns:a16="http://schemas.microsoft.com/office/drawing/2014/main" id="{319AAF5A-AFA6-833B-F3F8-07D8A4A3851F}"/>
              </a:ext>
            </a:extLst>
          </p:cNvPr>
          <p:cNvSpPr/>
          <p:nvPr/>
        </p:nvSpPr>
        <p:spPr>
          <a:xfrm>
            <a:off x="2669571" y="1769864"/>
            <a:ext cx="1363401" cy="669185"/>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DevOps</a:t>
            </a:r>
          </a:p>
          <a:p>
            <a:pPr algn="ctr" defTabSz="453340">
              <a:spcAft>
                <a:spcPts val="300"/>
              </a:spcAft>
            </a:pPr>
            <a:r>
              <a:rPr lang="en-US" sz="1200" dirty="0">
                <a:solidFill>
                  <a:schemeClr val="bg1"/>
                </a:solidFill>
              </a:rPr>
              <a:t>CI/CD</a:t>
            </a:r>
          </a:p>
        </p:txBody>
      </p:sp>
      <p:sp>
        <p:nvSpPr>
          <p:cNvPr id="28" name="Rectangle 27">
            <a:extLst>
              <a:ext uri="{FF2B5EF4-FFF2-40B4-BE49-F238E27FC236}">
                <a16:creationId xmlns:a16="http://schemas.microsoft.com/office/drawing/2014/main" id="{14DF4995-6315-6E61-857F-8E136B5AAD1A}"/>
              </a:ext>
            </a:extLst>
          </p:cNvPr>
          <p:cNvSpPr/>
          <p:nvPr/>
        </p:nvSpPr>
        <p:spPr>
          <a:xfrm>
            <a:off x="4253698" y="1781171"/>
            <a:ext cx="1363401" cy="65087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MLOps</a:t>
            </a:r>
          </a:p>
          <a:p>
            <a:pPr algn="ctr" defTabSz="453340">
              <a:spcAft>
                <a:spcPts val="300"/>
              </a:spcAft>
            </a:pPr>
            <a:r>
              <a:rPr lang="en-US" sz="1200" dirty="0">
                <a:solidFill>
                  <a:schemeClr val="bg1"/>
                </a:solidFill>
              </a:rPr>
              <a:t>Model Testing</a:t>
            </a:r>
          </a:p>
        </p:txBody>
      </p:sp>
      <p:sp>
        <p:nvSpPr>
          <p:cNvPr id="30" name="Rectangle 29">
            <a:extLst>
              <a:ext uri="{FF2B5EF4-FFF2-40B4-BE49-F238E27FC236}">
                <a16:creationId xmlns:a16="http://schemas.microsoft.com/office/drawing/2014/main" id="{3BB94E26-0432-BC7C-F667-E99685A12DA2}"/>
              </a:ext>
            </a:extLst>
          </p:cNvPr>
          <p:cNvSpPr/>
          <p:nvPr/>
        </p:nvSpPr>
        <p:spPr>
          <a:xfrm>
            <a:off x="806558" y="4211661"/>
            <a:ext cx="5086240" cy="42582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dirty="0">
                <a:solidFill>
                  <a:schemeClr val="bg1"/>
                </a:solidFill>
              </a:rPr>
              <a:t>Desktop | Cloud Service  | On-premise</a:t>
            </a:r>
          </a:p>
        </p:txBody>
      </p:sp>
      <p:sp>
        <p:nvSpPr>
          <p:cNvPr id="8" name="Rectangle 7">
            <a:extLst>
              <a:ext uri="{FF2B5EF4-FFF2-40B4-BE49-F238E27FC236}">
                <a16:creationId xmlns:a16="http://schemas.microsoft.com/office/drawing/2014/main" id="{F902E442-80C4-485D-A684-DBAE4FA2132D}"/>
              </a:ext>
            </a:extLst>
          </p:cNvPr>
          <p:cNvSpPr/>
          <p:nvPr/>
        </p:nvSpPr>
        <p:spPr>
          <a:xfrm>
            <a:off x="1817958" y="2971702"/>
            <a:ext cx="1363402" cy="82394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b="1" dirty="0">
                <a:solidFill>
                  <a:prstClr val="white"/>
                </a:solidFill>
              </a:rPr>
              <a:t>Corstone-3xx </a:t>
            </a:r>
          </a:p>
          <a:p>
            <a:pPr algn="ctr" defTabSz="453340"/>
            <a:r>
              <a:rPr lang="en-US" sz="1400" b="1" dirty="0">
                <a:solidFill>
                  <a:prstClr val="white"/>
                </a:solidFill>
              </a:rPr>
              <a:t>Subsystems</a:t>
            </a:r>
            <a:br>
              <a:rPr lang="en-US" sz="1400" b="1" dirty="0">
                <a:solidFill>
                  <a:prstClr val="white"/>
                </a:solidFill>
              </a:rPr>
            </a:br>
            <a:r>
              <a:rPr lang="en-US" sz="1200" dirty="0">
                <a:solidFill>
                  <a:prstClr val="white"/>
                </a:solidFill>
              </a:rPr>
              <a:t>CPU, NPU, ISP</a:t>
            </a:r>
          </a:p>
        </p:txBody>
      </p:sp>
      <p:sp>
        <p:nvSpPr>
          <p:cNvPr id="5" name="Rectangle 4">
            <a:extLst>
              <a:ext uri="{FF2B5EF4-FFF2-40B4-BE49-F238E27FC236}">
                <a16:creationId xmlns:a16="http://schemas.microsoft.com/office/drawing/2014/main" id="{261359FF-C62B-7DCB-F929-799DD94B7665}"/>
              </a:ext>
            </a:extLst>
          </p:cNvPr>
          <p:cNvSpPr/>
          <p:nvPr/>
        </p:nvSpPr>
        <p:spPr>
          <a:xfrm>
            <a:off x="3485931" y="2971702"/>
            <a:ext cx="1363402" cy="82394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b="1" dirty="0">
                <a:solidFill>
                  <a:prstClr val="white"/>
                </a:solidFill>
              </a:rPr>
              <a:t>Cortex-M CPUs</a:t>
            </a:r>
          </a:p>
          <a:p>
            <a:pPr algn="ctr" defTabSz="453340"/>
            <a:br>
              <a:rPr lang="en-US" sz="1200" dirty="0">
                <a:solidFill>
                  <a:prstClr val="white"/>
                </a:solidFill>
              </a:rPr>
            </a:br>
            <a:r>
              <a:rPr lang="en-US" sz="1200" dirty="0">
                <a:solidFill>
                  <a:prstClr val="white"/>
                </a:solidFill>
              </a:rPr>
              <a:t>From M0 to M85</a:t>
            </a:r>
          </a:p>
        </p:txBody>
      </p:sp>
      <p:sp>
        <p:nvSpPr>
          <p:cNvPr id="7" name="Arrow: Down 6">
            <a:extLst>
              <a:ext uri="{FF2B5EF4-FFF2-40B4-BE49-F238E27FC236}">
                <a16:creationId xmlns:a16="http://schemas.microsoft.com/office/drawing/2014/main" id="{AD4F4558-D990-626C-B087-5ADC01B487FD}"/>
              </a:ext>
            </a:extLst>
          </p:cNvPr>
          <p:cNvSpPr/>
          <p:nvPr/>
        </p:nvSpPr>
        <p:spPr>
          <a:xfrm>
            <a:off x="3147416" y="2641468"/>
            <a:ext cx="411241" cy="290403"/>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F56A2080-E0B6-E4D0-E792-916D13BCD6EA}"/>
              </a:ext>
            </a:extLst>
          </p:cNvPr>
          <p:cNvSpPr>
            <a:spLocks noGrp="1"/>
          </p:cNvSpPr>
          <p:nvPr>
            <p:ph idx="1"/>
          </p:nvPr>
        </p:nvSpPr>
        <p:spPr>
          <a:xfrm>
            <a:off x="6197370" y="1120311"/>
            <a:ext cx="5708880" cy="4924889"/>
          </a:xfrm>
        </p:spPr>
        <p:txBody>
          <a:bodyPr/>
          <a:lstStyle/>
          <a:p>
            <a:r>
              <a:rPr lang="en-GB" sz="1600" dirty="0">
                <a:solidFill>
                  <a:schemeClr val="tx1">
                    <a:lumMod val="65000"/>
                    <a:lumOff val="35000"/>
                  </a:schemeClr>
                </a:solidFill>
              </a:rPr>
              <a:t>Precise </a:t>
            </a:r>
            <a:r>
              <a:rPr lang="en-GB" sz="1600" b="1" dirty="0">
                <a:solidFill>
                  <a:schemeClr val="tx1">
                    <a:lumMod val="65000"/>
                    <a:lumOff val="35000"/>
                  </a:schemeClr>
                </a:solidFill>
              </a:rPr>
              <a:t>simulation models</a:t>
            </a:r>
            <a:r>
              <a:rPr lang="en-GB" sz="16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600" dirty="0">
                <a:solidFill>
                  <a:schemeClr val="tx1">
                    <a:lumMod val="65000"/>
                    <a:lumOff val="35000"/>
                  </a:schemeClr>
                </a:solidFill>
              </a:rPr>
              <a:t>Virtual Streaming Interface (VSI) for audio/video/sensor data</a:t>
            </a:r>
          </a:p>
          <a:p>
            <a:endParaRPr lang="en-GB" sz="1600" dirty="0">
              <a:solidFill>
                <a:schemeClr val="tx1">
                  <a:lumMod val="65000"/>
                  <a:lumOff val="35000"/>
                </a:schemeClr>
              </a:solidFill>
            </a:endParaRPr>
          </a:p>
          <a:p>
            <a:r>
              <a:rPr lang="en-GB" sz="1600" dirty="0">
                <a:solidFill>
                  <a:schemeClr val="tx1">
                    <a:lumMod val="65000"/>
                    <a:lumOff val="35000"/>
                  </a:schemeClr>
                </a:solidFill>
              </a:rPr>
              <a:t>Runs on desktop, in cloud, and on-prem</a:t>
            </a:r>
          </a:p>
          <a:p>
            <a:endParaRPr lang="en-GB" sz="1600" dirty="0">
              <a:solidFill>
                <a:schemeClr val="tx1">
                  <a:lumMod val="65000"/>
                  <a:lumOff val="35000"/>
                </a:schemeClr>
              </a:solidFill>
            </a:endParaRPr>
          </a:p>
          <a:p>
            <a:r>
              <a:rPr lang="en-GB" sz="1600" dirty="0">
                <a:solidFill>
                  <a:schemeClr val="tx1">
                    <a:lumMod val="65000"/>
                    <a:lumOff val="35000"/>
                  </a:schemeClr>
                </a:solidFill>
              </a:rPr>
              <a:t>Dedicated GitHub Actions for CI/CD</a:t>
            </a:r>
          </a:p>
          <a:p>
            <a:endParaRPr lang="en-GB" sz="1600" dirty="0">
              <a:solidFill>
                <a:schemeClr val="tx1">
                  <a:lumMod val="65000"/>
                  <a:lumOff val="35000"/>
                </a:schemeClr>
              </a:solidFill>
            </a:endParaRPr>
          </a:p>
          <a:p>
            <a:r>
              <a:rPr lang="en-GB" sz="1600" dirty="0">
                <a:solidFill>
                  <a:schemeClr val="tx1">
                    <a:lumMod val="65000"/>
                    <a:lumOff val="35000"/>
                  </a:schemeClr>
                </a:solidFill>
              </a:rPr>
              <a:t>Docker container for non-GitHub environments</a:t>
            </a:r>
          </a:p>
          <a:p>
            <a:endParaRPr lang="en-GB" sz="1600" dirty="0">
              <a:solidFill>
                <a:schemeClr val="tx1">
                  <a:lumMod val="65000"/>
                  <a:lumOff val="35000"/>
                </a:schemeClr>
              </a:solidFill>
            </a:endParaRPr>
          </a:p>
          <a:p>
            <a:r>
              <a:rPr lang="en-GB" sz="1600" dirty="0">
                <a:solidFill>
                  <a:schemeClr val="tx1">
                    <a:lumMod val="65000"/>
                    <a:lumOff val="35000"/>
                  </a:schemeClr>
                </a:solidFill>
              </a:rPr>
              <a:t>Native support in Keil Studio for </a:t>
            </a:r>
            <a:r>
              <a:rPr lang="en-GB" sz="1600" dirty="0" err="1">
                <a:solidFill>
                  <a:schemeClr val="tx1">
                    <a:lumMod val="65000"/>
                    <a:lumOff val="35000"/>
                  </a:schemeClr>
                </a:solidFill>
              </a:rPr>
              <a:t>VsCode</a:t>
            </a:r>
            <a:endParaRPr lang="en-GB" sz="1600" dirty="0">
              <a:solidFill>
                <a:schemeClr val="tx1">
                  <a:lumMod val="65000"/>
                  <a:lumOff val="35000"/>
                </a:schemeClr>
              </a:solidFill>
            </a:endParaRPr>
          </a:p>
          <a:p>
            <a:endParaRPr lang="en-GB" sz="1600" dirty="0">
              <a:solidFill>
                <a:schemeClr val="tx1">
                  <a:lumMod val="65000"/>
                  <a:lumOff val="35000"/>
                </a:schemeClr>
              </a:solidFill>
            </a:endParaRPr>
          </a:p>
          <a:p>
            <a:r>
              <a:rPr lang="en-GB" sz="1600" dirty="0">
                <a:solidFill>
                  <a:schemeClr val="tx1">
                    <a:lumMod val="65000"/>
                    <a:lumOff val="35000"/>
                  </a:schemeClr>
                </a:solidFill>
              </a:rPr>
              <a:t>Evaluation and commercial licenses</a:t>
            </a:r>
          </a:p>
          <a:p>
            <a:pPr marL="0" indent="0">
              <a:buNone/>
            </a:pPr>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Tree>
    <p:extLst>
      <p:ext uri="{BB962C8B-B14F-4D97-AF65-F5344CB8AC3E}">
        <p14:creationId xmlns:p14="http://schemas.microsoft.com/office/powerpoint/2010/main" val="264002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3CB7E30-3312-78A3-F303-13FD38422932}"/>
              </a:ext>
            </a:extLst>
          </p:cNvPr>
          <p:cNvSpPr txBox="1"/>
          <p:nvPr/>
        </p:nvSpPr>
        <p:spPr>
          <a:xfrm>
            <a:off x="3071353" y="4733704"/>
            <a:ext cx="7222343" cy="1525131"/>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8" name="Rectangle 37">
            <a:extLst>
              <a:ext uri="{FF2B5EF4-FFF2-40B4-BE49-F238E27FC236}">
                <a16:creationId xmlns:a16="http://schemas.microsoft.com/office/drawing/2014/main" id="{74488B49-DD9E-7FA3-F804-2939E4D6DB14}"/>
              </a:ext>
            </a:extLst>
          </p:cNvPr>
          <p:cNvSpPr/>
          <p:nvPr/>
        </p:nvSpPr>
        <p:spPr>
          <a:xfrm>
            <a:off x="3071354" y="3184483"/>
            <a:ext cx="7214226" cy="1411179"/>
          </a:xfrm>
          <a:prstGeom prst="rect">
            <a:avLst/>
          </a:prstGeom>
          <a:solidFill>
            <a:srgbClr val="99B6BF"/>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400" kern="0" dirty="0">
              <a:solidFill>
                <a:srgbClr val="000000"/>
              </a:solidFill>
              <a:latin typeface="+mn-lt"/>
              <a:ea typeface="ＭＳ Ｐゴシック"/>
            </a:endParaRPr>
          </a:p>
        </p:txBody>
      </p:sp>
      <p:sp>
        <p:nvSpPr>
          <p:cNvPr id="36" name="Rectangle 35">
            <a:extLst>
              <a:ext uri="{FF2B5EF4-FFF2-40B4-BE49-F238E27FC236}">
                <a16:creationId xmlns:a16="http://schemas.microsoft.com/office/drawing/2014/main" id="{62EFB4F8-C787-7803-58B4-742D31A91E7E}"/>
              </a:ext>
            </a:extLst>
          </p:cNvPr>
          <p:cNvSpPr/>
          <p:nvPr/>
        </p:nvSpPr>
        <p:spPr>
          <a:xfrm>
            <a:off x="3071353" y="1556619"/>
            <a:ext cx="7214226" cy="1513912"/>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4077529" y="1692272"/>
            <a:ext cx="1363402" cy="1251606"/>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Developer tools</a:t>
            </a:r>
          </a:p>
          <a:p>
            <a:pPr marL="91440" defTabSz="453340">
              <a:spcBef>
                <a:spcPts val="0"/>
              </a:spcBef>
            </a:pPr>
            <a:r>
              <a:rPr lang="en-US" sz="1100" dirty="0">
                <a:solidFill>
                  <a:schemeClr val="bg1"/>
                </a:solidFill>
              </a:rPr>
              <a:t>VsCode</a:t>
            </a:r>
          </a:p>
          <a:p>
            <a:pPr marL="91440" defTabSz="453340"/>
            <a:r>
              <a:rPr lang="en-US" sz="1100" dirty="0">
                <a:solidFill>
                  <a:schemeClr val="bg1"/>
                </a:solidFill>
              </a:rPr>
              <a:t>Keil MDK 6</a:t>
            </a:r>
          </a:p>
          <a:p>
            <a:pPr marL="91440" defTabSz="453340"/>
            <a:r>
              <a:rPr lang="en-US" sz="1100" dirty="0">
                <a:solidFill>
                  <a:schemeClr val="bg1"/>
                </a:solidFill>
              </a:rPr>
              <a:t>IAR</a:t>
            </a:r>
          </a:p>
          <a:p>
            <a:pPr marL="91440" defTabSz="453340"/>
            <a:r>
              <a:rPr lang="en-US" sz="1100" dirty="0">
                <a:solidFill>
                  <a:schemeClr val="bg1"/>
                </a:solidFill>
              </a:rPr>
              <a:t>Command-line</a:t>
            </a:r>
          </a:p>
          <a:p>
            <a:pPr marL="91440" defTabSz="453340"/>
            <a:r>
              <a:rPr lang="en-US" sz="1100" dirty="0">
                <a:solidFill>
                  <a:schemeClr val="bg1"/>
                </a:solidFill>
              </a:rPr>
              <a:t>…</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216835" y="87209"/>
            <a:ext cx="11233150" cy="654760"/>
          </a:xfrm>
        </p:spPr>
        <p:txBody>
          <a:bodyPr/>
          <a:lstStyle/>
          <a:p>
            <a:r>
              <a:rPr lang="en-US" dirty="0"/>
              <a:t>Arm Virtual Hardware (AVH)</a:t>
            </a:r>
          </a:p>
        </p:txBody>
      </p:sp>
      <p:sp>
        <p:nvSpPr>
          <p:cNvPr id="8" name="Rectangle 7">
            <a:extLst>
              <a:ext uri="{FF2B5EF4-FFF2-40B4-BE49-F238E27FC236}">
                <a16:creationId xmlns:a16="http://schemas.microsoft.com/office/drawing/2014/main" id="{F902E442-80C4-485D-A684-DBAE4FA2132D}"/>
              </a:ext>
            </a:extLst>
          </p:cNvPr>
          <p:cNvSpPr/>
          <p:nvPr/>
        </p:nvSpPr>
        <p:spPr>
          <a:xfrm>
            <a:off x="6662863" y="4990742"/>
            <a:ext cx="2321800" cy="1046803"/>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prstClr val="white"/>
                </a:solidFill>
              </a:rPr>
              <a:t> AVH FVP models</a:t>
            </a:r>
          </a:p>
          <a:p>
            <a:pPr marL="91440" defTabSz="453340"/>
            <a:r>
              <a:rPr lang="en-US" sz="1100" dirty="0">
                <a:solidFill>
                  <a:prstClr val="white"/>
                </a:solidFill>
              </a:rPr>
              <a:t>  Cortex-M</a:t>
            </a:r>
          </a:p>
          <a:p>
            <a:pPr marL="91440" defTabSz="453340"/>
            <a:r>
              <a:rPr lang="en-US" sz="1100" dirty="0">
                <a:solidFill>
                  <a:prstClr val="white"/>
                </a:solidFill>
              </a:rPr>
              <a:t>  Corstone-300</a:t>
            </a:r>
          </a:p>
          <a:p>
            <a:pPr marL="91440" defTabSz="453340"/>
            <a:r>
              <a:rPr lang="en-US" sz="1100" dirty="0">
                <a:solidFill>
                  <a:prstClr val="white"/>
                </a:solidFill>
              </a:rPr>
              <a:t>  Corstone-310</a:t>
            </a:r>
          </a:p>
          <a:p>
            <a:pPr marL="91440" defTabSz="453340"/>
            <a:r>
              <a:rPr lang="en-US" sz="1100" dirty="0">
                <a:solidFill>
                  <a:prstClr val="white"/>
                </a:solidFill>
              </a:rPr>
              <a:t>   …</a:t>
            </a:r>
          </a:p>
        </p:txBody>
      </p:sp>
      <p:sp>
        <p:nvSpPr>
          <p:cNvPr id="9" name="Rectangle 8">
            <a:extLst>
              <a:ext uri="{FF2B5EF4-FFF2-40B4-BE49-F238E27FC236}">
                <a16:creationId xmlns:a16="http://schemas.microsoft.com/office/drawing/2014/main" id="{E6BE769A-E12A-4E20-91D0-A0D592592F4A}"/>
              </a:ext>
            </a:extLst>
          </p:cNvPr>
          <p:cNvSpPr/>
          <p:nvPr/>
        </p:nvSpPr>
        <p:spPr>
          <a:xfrm>
            <a:off x="4094341" y="5000608"/>
            <a:ext cx="2099541" cy="1036937"/>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prstClr val="white"/>
                </a:solidFill>
              </a:rPr>
              <a:t> AVH Corellium models</a:t>
            </a:r>
          </a:p>
          <a:p>
            <a:pPr marL="102870" defTabSz="453340"/>
            <a:r>
              <a:rPr lang="en-US" sz="1100" dirty="0">
                <a:solidFill>
                  <a:prstClr val="white"/>
                </a:solidFill>
              </a:rPr>
              <a:t>  Raspberry Pi</a:t>
            </a:r>
          </a:p>
          <a:p>
            <a:pPr marL="102870" defTabSz="453340"/>
            <a:r>
              <a:rPr lang="en-US" sz="1100" dirty="0">
                <a:solidFill>
                  <a:prstClr val="white"/>
                </a:solidFill>
              </a:rPr>
              <a:t>  NXP i.MX</a:t>
            </a:r>
          </a:p>
          <a:p>
            <a:pPr marL="102870" defTabSz="453340"/>
            <a:r>
              <a:rPr lang="en-US" sz="1100" dirty="0">
                <a:solidFill>
                  <a:prstClr val="white"/>
                </a:solidFill>
              </a:rPr>
              <a:t>  Corstone-1000</a:t>
            </a:r>
          </a:p>
          <a:p>
            <a:pPr marL="91440" defTabSz="453340"/>
            <a:r>
              <a:rPr lang="en-US" sz="1100" dirty="0">
                <a:solidFill>
                  <a:prstClr val="white"/>
                </a:solidFill>
              </a:rPr>
              <a:t>   …</a:t>
            </a:r>
          </a:p>
        </p:txBody>
      </p:sp>
      <p:sp>
        <p:nvSpPr>
          <p:cNvPr id="39" name="TextBox 38">
            <a:extLst>
              <a:ext uri="{FF2B5EF4-FFF2-40B4-BE49-F238E27FC236}">
                <a16:creationId xmlns:a16="http://schemas.microsoft.com/office/drawing/2014/main" id="{75E4094D-570B-0FC0-3923-E1695090CD23}"/>
              </a:ext>
            </a:extLst>
          </p:cNvPr>
          <p:cNvSpPr txBox="1"/>
          <p:nvPr/>
        </p:nvSpPr>
        <p:spPr>
          <a:xfrm>
            <a:off x="3095074" y="5239910"/>
            <a:ext cx="880203" cy="523220"/>
          </a:xfrm>
          <a:prstGeom prst="rect">
            <a:avLst/>
          </a:prstGeom>
          <a:noFill/>
        </p:spPr>
        <p:txBody>
          <a:bodyPr wrap="square">
            <a:spAutoFit/>
          </a:bodyPr>
          <a:lstStyle/>
          <a:p>
            <a:pPr algn="ctr" defTabSz="453340"/>
            <a:r>
              <a:rPr lang="en-US" sz="1400" dirty="0">
                <a:solidFill>
                  <a:schemeClr val="bg1"/>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2985522" y="2061265"/>
            <a:ext cx="1108819" cy="523220"/>
          </a:xfrm>
          <a:prstGeom prst="rect">
            <a:avLst/>
          </a:prstGeom>
          <a:noFill/>
        </p:spPr>
        <p:txBody>
          <a:bodyPr wrap="square">
            <a:spAutoFit/>
          </a:bodyPr>
          <a:lstStyle/>
          <a:p>
            <a:pPr algn="ctr" defTabSz="453340"/>
            <a:r>
              <a:rPr lang="en-US" sz="1400" dirty="0">
                <a:solidFill>
                  <a:schemeClr val="bg1"/>
                </a:solidFill>
              </a:rPr>
              <a:t>AVH ecosystem</a:t>
            </a:r>
          </a:p>
        </p:txBody>
      </p:sp>
      <p:sp>
        <p:nvSpPr>
          <p:cNvPr id="43" name="Cloud 42">
            <a:extLst>
              <a:ext uri="{FF2B5EF4-FFF2-40B4-BE49-F238E27FC236}">
                <a16:creationId xmlns:a16="http://schemas.microsoft.com/office/drawing/2014/main" id="{578AA3FC-EF67-D06F-A6A1-057CCF8EBE28}"/>
              </a:ext>
            </a:extLst>
          </p:cNvPr>
          <p:cNvSpPr/>
          <p:nvPr/>
        </p:nvSpPr>
        <p:spPr>
          <a:xfrm>
            <a:off x="4960505" y="3559718"/>
            <a:ext cx="2300539" cy="69271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US" sz="1200" dirty="0">
              <a:solidFill>
                <a:prstClr val="white"/>
              </a:solidFill>
            </a:endParaRPr>
          </a:p>
          <a:p>
            <a:pPr defTabSz="453340"/>
            <a:endParaRPr lang="en-US" sz="1200" dirty="0">
              <a:solidFill>
                <a:prstClr val="white"/>
              </a:solidFill>
            </a:endParaRPr>
          </a:p>
          <a:p>
            <a:pPr defTabSz="453340"/>
            <a:endParaRPr lang="en-US" sz="1200" dirty="0">
              <a:solidFill>
                <a:prstClr val="white"/>
              </a:solidFill>
            </a:endParaRPr>
          </a:p>
          <a:p>
            <a:pPr algn="ctr"/>
            <a:endParaRPr lang="en-GB" sz="1400" dirty="0"/>
          </a:p>
        </p:txBody>
      </p:sp>
      <p:sp>
        <p:nvSpPr>
          <p:cNvPr id="48" name="TextBox 47">
            <a:extLst>
              <a:ext uri="{FF2B5EF4-FFF2-40B4-BE49-F238E27FC236}">
                <a16:creationId xmlns:a16="http://schemas.microsoft.com/office/drawing/2014/main" id="{B0A50E60-5C92-0A20-D38C-A3E70EA8CE68}"/>
              </a:ext>
            </a:extLst>
          </p:cNvPr>
          <p:cNvSpPr txBox="1"/>
          <p:nvPr/>
        </p:nvSpPr>
        <p:spPr>
          <a:xfrm>
            <a:off x="4729465" y="3170497"/>
            <a:ext cx="1327426" cy="430887"/>
          </a:xfrm>
          <a:prstGeom prst="rect">
            <a:avLst/>
          </a:prstGeom>
          <a:noFill/>
        </p:spPr>
        <p:txBody>
          <a:bodyPr wrap="square">
            <a:spAutoFit/>
          </a:bodyPr>
          <a:lstStyle/>
          <a:p>
            <a:pPr defTabSz="453340"/>
            <a:r>
              <a:rPr lang="en-US" sz="1100" dirty="0">
                <a:solidFill>
                  <a:schemeClr val="tx1">
                    <a:lumMod val="75000"/>
                    <a:lumOff val="25000"/>
                  </a:schemeClr>
                </a:solidFill>
              </a:rPr>
              <a:t>Integrations via</a:t>
            </a:r>
            <a:br>
              <a:rPr lang="en-US" sz="1100" dirty="0">
                <a:solidFill>
                  <a:schemeClr val="tx1">
                    <a:lumMod val="75000"/>
                    <a:lumOff val="25000"/>
                  </a:schemeClr>
                </a:solidFill>
              </a:rPr>
            </a:br>
            <a:r>
              <a:rPr lang="en-US" sz="1100" dirty="0">
                <a:solidFill>
                  <a:schemeClr val="tx1">
                    <a:lumMod val="75000"/>
                    <a:lumOff val="25000"/>
                  </a:schemeClr>
                </a:solidFill>
              </a:rPr>
              <a:t>AVH REST API / SSH</a:t>
            </a:r>
          </a:p>
        </p:txBody>
      </p:sp>
      <p:sp>
        <p:nvSpPr>
          <p:cNvPr id="49" name="Rectangle 48">
            <a:extLst>
              <a:ext uri="{FF2B5EF4-FFF2-40B4-BE49-F238E27FC236}">
                <a16:creationId xmlns:a16="http://schemas.microsoft.com/office/drawing/2014/main" id="{714111FC-5EE9-C00D-4D3B-8DEA95ED6BBB}"/>
              </a:ext>
            </a:extLst>
          </p:cNvPr>
          <p:cNvSpPr/>
          <p:nvPr/>
        </p:nvSpPr>
        <p:spPr>
          <a:xfrm>
            <a:off x="3559445" y="1092274"/>
            <a:ext cx="6206835" cy="3657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0" rIns="68565" bIns="0" rtlCol="0" anchor="ctr" anchorCtr="0"/>
          <a:lstStyle/>
          <a:p>
            <a:pPr algn="ctr" defTabSz="453340">
              <a:spcBef>
                <a:spcPts val="0"/>
              </a:spcBef>
              <a:spcAft>
                <a:spcPts val="0"/>
              </a:spcAft>
            </a:pPr>
            <a:r>
              <a:rPr lang="en-US" sz="1600" dirty="0">
                <a:solidFill>
                  <a:prstClr val="white"/>
                </a:solidFill>
              </a:rPr>
              <a:t>Software development workflows: CI/CD, MLOps, embedded, …</a:t>
            </a:r>
          </a:p>
        </p:txBody>
      </p:sp>
      <p:sp>
        <p:nvSpPr>
          <p:cNvPr id="24" name="TextBox 23">
            <a:extLst>
              <a:ext uri="{FF2B5EF4-FFF2-40B4-BE49-F238E27FC236}">
                <a16:creationId xmlns:a16="http://schemas.microsoft.com/office/drawing/2014/main" id="{A8F4591D-2CAE-330E-5E77-05AB87B4D0D0}"/>
              </a:ext>
            </a:extLst>
          </p:cNvPr>
          <p:cNvSpPr txBox="1"/>
          <p:nvPr/>
        </p:nvSpPr>
        <p:spPr>
          <a:xfrm>
            <a:off x="8102973" y="3527283"/>
            <a:ext cx="1073470" cy="600164"/>
          </a:xfrm>
          <a:prstGeom prst="rect">
            <a:avLst/>
          </a:prstGeom>
          <a:noFill/>
        </p:spPr>
        <p:txBody>
          <a:bodyPr wrap="square">
            <a:spAutoFit/>
          </a:bodyPr>
          <a:lstStyle/>
          <a:p>
            <a:pPr defTabSz="453340"/>
            <a:r>
              <a:rPr lang="en-US" sz="1100" dirty="0">
                <a:solidFill>
                  <a:schemeClr val="tx1">
                    <a:lumMod val="75000"/>
                    <a:lumOff val="25000"/>
                  </a:schemeClr>
                </a:solidFill>
              </a:rPr>
              <a:t>Native integrations with AVH FVPs</a:t>
            </a:r>
          </a:p>
        </p:txBody>
      </p:sp>
      <p:sp>
        <p:nvSpPr>
          <p:cNvPr id="3" name="TextBox 2">
            <a:extLst>
              <a:ext uri="{FF2B5EF4-FFF2-40B4-BE49-F238E27FC236}">
                <a16:creationId xmlns:a16="http://schemas.microsoft.com/office/drawing/2014/main" id="{73B0F552-2C88-B491-7926-689EDCB40ED3}"/>
              </a:ext>
            </a:extLst>
          </p:cNvPr>
          <p:cNvSpPr txBox="1"/>
          <p:nvPr/>
        </p:nvSpPr>
        <p:spPr>
          <a:xfrm>
            <a:off x="6984717" y="2697657"/>
            <a:ext cx="858389" cy="246221"/>
          </a:xfrm>
          <a:prstGeom prst="rect">
            <a:avLst/>
          </a:prstGeom>
          <a:noFill/>
        </p:spPr>
        <p:txBody>
          <a:bodyPr wrap="square">
            <a:spAutoFit/>
          </a:bodyPr>
          <a:lstStyle/>
          <a:p>
            <a:pPr defTabSz="453340"/>
            <a:r>
              <a:rPr lang="en-US" sz="1000" dirty="0"/>
              <a:t>…</a:t>
            </a:r>
          </a:p>
        </p:txBody>
      </p:sp>
      <p:sp>
        <p:nvSpPr>
          <p:cNvPr id="6" name="Arrow: Down 5">
            <a:extLst>
              <a:ext uri="{FF2B5EF4-FFF2-40B4-BE49-F238E27FC236}">
                <a16:creationId xmlns:a16="http://schemas.microsoft.com/office/drawing/2014/main" id="{FD582E7C-C262-03FA-9C8A-D2E05A17A61E}"/>
              </a:ext>
            </a:extLst>
          </p:cNvPr>
          <p:cNvSpPr/>
          <p:nvPr/>
        </p:nvSpPr>
        <p:spPr>
          <a:xfrm>
            <a:off x="5904652" y="3085086"/>
            <a:ext cx="411241" cy="516298"/>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41174687-DE9D-312C-3B14-EE3CCAEDAD2D}"/>
              </a:ext>
            </a:extLst>
          </p:cNvPr>
          <p:cNvSpPr/>
          <p:nvPr/>
        </p:nvSpPr>
        <p:spPr>
          <a:xfrm>
            <a:off x="6666198" y="4174972"/>
            <a:ext cx="300996" cy="783418"/>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FE8B0C-C4FD-582B-C1F9-C66D80C24A8A}"/>
              </a:ext>
            </a:extLst>
          </p:cNvPr>
          <p:cNvSpPr txBox="1"/>
          <p:nvPr/>
        </p:nvSpPr>
        <p:spPr>
          <a:xfrm>
            <a:off x="5324802" y="3636512"/>
            <a:ext cx="1735014" cy="461665"/>
          </a:xfrm>
          <a:prstGeom prst="rect">
            <a:avLst/>
          </a:prstGeom>
          <a:noFill/>
        </p:spPr>
        <p:txBody>
          <a:bodyPr wrap="square">
            <a:spAutoFit/>
          </a:bodyPr>
          <a:lstStyle/>
          <a:p>
            <a:pPr defTabSz="453340"/>
            <a:r>
              <a:rPr lang="en-US" sz="1200" dirty="0">
                <a:solidFill>
                  <a:prstClr val="white"/>
                </a:solidFill>
              </a:rPr>
              <a:t> AVH REST API / Web UI</a:t>
            </a:r>
          </a:p>
          <a:p>
            <a:pPr defTabSz="453340"/>
            <a:r>
              <a:rPr lang="en-US" sz="1200" dirty="0">
                <a:solidFill>
                  <a:prstClr val="white"/>
                </a:solidFill>
              </a:rPr>
              <a:t>    app.avh.arm.com</a:t>
            </a:r>
            <a:endParaRPr lang="en-GB" sz="1200" dirty="0"/>
          </a:p>
        </p:txBody>
      </p:sp>
      <p:sp>
        <p:nvSpPr>
          <p:cNvPr id="27" name="Rectangle 26">
            <a:extLst>
              <a:ext uri="{FF2B5EF4-FFF2-40B4-BE49-F238E27FC236}">
                <a16:creationId xmlns:a16="http://schemas.microsoft.com/office/drawing/2014/main" id="{319AAF5A-AFA6-833B-F3F8-07D8A4A3851F}"/>
              </a:ext>
            </a:extLst>
          </p:cNvPr>
          <p:cNvSpPr/>
          <p:nvPr/>
        </p:nvSpPr>
        <p:spPr>
          <a:xfrm>
            <a:off x="5553782" y="1698619"/>
            <a:ext cx="1363401" cy="124525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DevOps</a:t>
            </a:r>
          </a:p>
          <a:p>
            <a:pPr marL="91440" defTabSz="453340">
              <a:spcBef>
                <a:spcPts val="0"/>
              </a:spcBef>
            </a:pPr>
            <a:r>
              <a:rPr lang="en-US" sz="1100" dirty="0">
                <a:solidFill>
                  <a:schemeClr val="bg1"/>
                </a:solidFill>
              </a:rPr>
              <a:t>GitHub</a:t>
            </a:r>
          </a:p>
          <a:p>
            <a:pPr marL="91440" defTabSz="453340"/>
            <a:r>
              <a:rPr lang="en-US" sz="1100" dirty="0">
                <a:solidFill>
                  <a:schemeClr val="bg1"/>
                </a:solidFill>
              </a:rPr>
              <a:t>Jenkins</a:t>
            </a:r>
          </a:p>
          <a:p>
            <a:pPr marL="91440" defTabSz="453340"/>
            <a:r>
              <a:rPr lang="en-US" sz="1100" dirty="0">
                <a:solidFill>
                  <a:schemeClr val="bg1"/>
                </a:solidFill>
              </a:rPr>
              <a:t>GitLab</a:t>
            </a:r>
          </a:p>
          <a:p>
            <a:pPr marL="91440" defTabSz="453340"/>
            <a:r>
              <a:rPr lang="en-US" sz="1100" dirty="0">
                <a:solidFill>
                  <a:schemeClr val="bg1"/>
                </a:solidFill>
              </a:rPr>
              <a:t>CircleCI</a:t>
            </a:r>
          </a:p>
          <a:p>
            <a:pPr marL="91440" defTabSz="453340"/>
            <a:r>
              <a:rPr lang="en-US" sz="1100" dirty="0">
                <a:solidFill>
                  <a:schemeClr val="bg1"/>
                </a:solidFill>
              </a:rPr>
              <a:t>…</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705180"/>
            <a:ext cx="1364005" cy="123869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MLOps</a:t>
            </a:r>
          </a:p>
          <a:p>
            <a:pPr marL="91440" defTabSz="453340"/>
            <a:r>
              <a:rPr lang="en-US" sz="1100" dirty="0">
                <a:solidFill>
                  <a:schemeClr val="bg1"/>
                </a:solidFill>
              </a:rPr>
              <a:t>TDK Qeexo</a:t>
            </a:r>
          </a:p>
          <a:p>
            <a:pPr marL="91440" defTabSz="453340"/>
            <a:r>
              <a:rPr lang="en-US" sz="1100" dirty="0">
                <a:solidFill>
                  <a:schemeClr val="bg1"/>
                </a:solidFill>
              </a:rPr>
              <a:t>Nota.ai</a:t>
            </a:r>
          </a:p>
          <a:p>
            <a:pPr marL="91440" defTabSz="453340"/>
            <a:r>
              <a:rPr lang="en-US" sz="1100" dirty="0">
                <a:solidFill>
                  <a:schemeClr val="bg1"/>
                </a:solidFill>
              </a:rPr>
              <a:t>SageMaker</a:t>
            </a:r>
          </a:p>
          <a:p>
            <a:pPr marL="91440" defTabSz="453340"/>
            <a:r>
              <a:rPr lang="en-US" sz="1100" dirty="0">
                <a:solidFill>
                  <a:schemeClr val="bg1"/>
                </a:solidFill>
              </a:rPr>
              <a:t>PaddlePaddle</a:t>
            </a:r>
          </a:p>
          <a:p>
            <a:pPr marL="91440" defTabSz="453340"/>
            <a:r>
              <a:rPr lang="en-US" sz="1100" dirty="0">
                <a:solidFill>
                  <a:schemeClr val="bg1"/>
                </a:solidFill>
              </a:rPr>
              <a:t>…</a:t>
            </a:r>
          </a:p>
        </p:txBody>
      </p:sp>
      <p:sp>
        <p:nvSpPr>
          <p:cNvPr id="29" name="TextBox 28">
            <a:extLst>
              <a:ext uri="{FF2B5EF4-FFF2-40B4-BE49-F238E27FC236}">
                <a16:creationId xmlns:a16="http://schemas.microsoft.com/office/drawing/2014/main" id="{A1DE0DAA-CA17-8CB0-DBA3-518047E8A4A6}"/>
              </a:ext>
            </a:extLst>
          </p:cNvPr>
          <p:cNvSpPr txBox="1"/>
          <p:nvPr/>
        </p:nvSpPr>
        <p:spPr>
          <a:xfrm>
            <a:off x="3054402" y="3580510"/>
            <a:ext cx="1039939" cy="523220"/>
          </a:xfrm>
          <a:prstGeom prst="rect">
            <a:avLst/>
          </a:prstGeom>
          <a:noFill/>
        </p:spPr>
        <p:txBody>
          <a:bodyPr wrap="square">
            <a:spAutoFit/>
          </a:bodyPr>
          <a:lstStyle/>
          <a:p>
            <a:pPr algn="ctr" defTabSz="453340"/>
            <a:r>
              <a:rPr lang="en-US" sz="1400" dirty="0">
                <a:solidFill>
                  <a:schemeClr val="bg1"/>
                </a:solidFill>
              </a:rPr>
              <a:t>AVH integration</a:t>
            </a:r>
          </a:p>
        </p:txBody>
      </p:sp>
      <p:sp>
        <p:nvSpPr>
          <p:cNvPr id="30" name="Rectangle 29">
            <a:extLst>
              <a:ext uri="{FF2B5EF4-FFF2-40B4-BE49-F238E27FC236}">
                <a16:creationId xmlns:a16="http://schemas.microsoft.com/office/drawing/2014/main" id="{3BB94E26-0432-BC7C-F667-E99685A12DA2}"/>
              </a:ext>
            </a:extLst>
          </p:cNvPr>
          <p:cNvSpPr/>
          <p:nvPr/>
        </p:nvSpPr>
        <p:spPr>
          <a:xfrm>
            <a:off x="8530300" y="1713439"/>
            <a:ext cx="1363402" cy="1230440"/>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Cloud Services</a:t>
            </a:r>
          </a:p>
          <a:p>
            <a:pPr marL="91440" defTabSz="453340"/>
            <a:r>
              <a:rPr lang="en-US" sz="1100" dirty="0">
                <a:solidFill>
                  <a:schemeClr val="bg1"/>
                </a:solidFill>
              </a:rPr>
              <a:t>AWS</a:t>
            </a:r>
          </a:p>
          <a:p>
            <a:pPr marL="91440" defTabSz="453340"/>
            <a:r>
              <a:rPr lang="en-US" sz="1100" dirty="0">
                <a:solidFill>
                  <a:schemeClr val="bg1"/>
                </a:solidFill>
              </a:rPr>
              <a:t>Azure</a:t>
            </a:r>
          </a:p>
          <a:p>
            <a:pPr marL="91440" defTabSz="453340"/>
            <a:r>
              <a:rPr lang="en-US" sz="1100" dirty="0">
                <a:solidFill>
                  <a:schemeClr val="bg1"/>
                </a:solidFill>
              </a:rPr>
              <a:t>Oracle</a:t>
            </a:r>
          </a:p>
          <a:p>
            <a:pPr marL="91440" defTabSz="453340"/>
            <a:r>
              <a:rPr lang="en-US" sz="1100" dirty="0">
                <a:solidFill>
                  <a:schemeClr val="bg1"/>
                </a:solidFill>
              </a:rPr>
              <a:t>Baidu Cloud</a:t>
            </a:r>
          </a:p>
          <a:p>
            <a:pPr marL="91440" defTabSz="453340"/>
            <a:r>
              <a:rPr lang="en-US" sz="1100" dirty="0">
                <a:solidFill>
                  <a:schemeClr val="bg1"/>
                </a:solidFill>
              </a:rPr>
              <a:t>…</a:t>
            </a:r>
          </a:p>
        </p:txBody>
      </p:sp>
      <p:sp>
        <p:nvSpPr>
          <p:cNvPr id="22" name="Arrow: Down 21">
            <a:extLst>
              <a:ext uri="{FF2B5EF4-FFF2-40B4-BE49-F238E27FC236}">
                <a16:creationId xmlns:a16="http://schemas.microsoft.com/office/drawing/2014/main" id="{7D6E7A53-AE02-DD38-8E09-24A13834FAC0}"/>
              </a:ext>
            </a:extLst>
          </p:cNvPr>
          <p:cNvSpPr/>
          <p:nvPr/>
        </p:nvSpPr>
        <p:spPr>
          <a:xfrm>
            <a:off x="5270591" y="4198558"/>
            <a:ext cx="300996" cy="756199"/>
          </a:xfrm>
          <a:prstGeom prst="downArrow">
            <a:avLst/>
          </a:prstGeom>
          <a:solidFill>
            <a:srgbClr val="3F7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265F9CC7-3382-A4EE-1460-A9F93FEC3B83}"/>
              </a:ext>
            </a:extLst>
          </p:cNvPr>
          <p:cNvSpPr/>
          <p:nvPr/>
        </p:nvSpPr>
        <p:spPr>
          <a:xfrm>
            <a:off x="7793950" y="3070531"/>
            <a:ext cx="411241" cy="1901155"/>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AF79CDD-DBF6-B1F5-EA2C-B6697F08AC9F}"/>
              </a:ext>
            </a:extLst>
          </p:cNvPr>
          <p:cNvSpPr txBox="1"/>
          <p:nvPr/>
        </p:nvSpPr>
        <p:spPr>
          <a:xfrm>
            <a:off x="4661089" y="5999187"/>
            <a:ext cx="1327426" cy="261610"/>
          </a:xfrm>
          <a:prstGeom prst="rect">
            <a:avLst/>
          </a:prstGeom>
          <a:noFill/>
        </p:spPr>
        <p:txBody>
          <a:bodyPr wrap="square">
            <a:spAutoFit/>
          </a:bodyPr>
          <a:lstStyle/>
          <a:p>
            <a:pPr defTabSz="453340"/>
            <a:r>
              <a:rPr lang="en-US" sz="1100" dirty="0">
                <a:solidFill>
                  <a:schemeClr val="tx1">
                    <a:lumMod val="75000"/>
                    <a:lumOff val="25000"/>
                  </a:schemeClr>
                </a:solidFill>
              </a:rPr>
              <a:t>Cloud-native</a:t>
            </a:r>
          </a:p>
        </p:txBody>
      </p:sp>
      <p:sp>
        <p:nvSpPr>
          <p:cNvPr id="5" name="TextBox 4">
            <a:extLst>
              <a:ext uri="{FF2B5EF4-FFF2-40B4-BE49-F238E27FC236}">
                <a16:creationId xmlns:a16="http://schemas.microsoft.com/office/drawing/2014/main" id="{62F47720-B935-37AE-D0F5-D035A9C91792}"/>
              </a:ext>
            </a:extLst>
          </p:cNvPr>
          <p:cNvSpPr txBox="1"/>
          <p:nvPr/>
        </p:nvSpPr>
        <p:spPr>
          <a:xfrm>
            <a:off x="7249746" y="5997225"/>
            <a:ext cx="1327426" cy="261610"/>
          </a:xfrm>
          <a:prstGeom prst="rect">
            <a:avLst/>
          </a:prstGeom>
          <a:noFill/>
        </p:spPr>
        <p:txBody>
          <a:bodyPr wrap="square">
            <a:spAutoFit/>
          </a:bodyPr>
          <a:lstStyle/>
          <a:p>
            <a:pPr defTabSz="453340"/>
            <a:r>
              <a:rPr lang="en-US" sz="1100" dirty="0">
                <a:solidFill>
                  <a:schemeClr val="tx1">
                    <a:lumMod val="75000"/>
                    <a:lumOff val="25000"/>
                  </a:schemeClr>
                </a:solidFill>
              </a:rPr>
              <a:t>Cloud or Desktop</a:t>
            </a:r>
          </a:p>
        </p:txBody>
      </p:sp>
    </p:spTree>
    <p:extLst>
      <p:ext uri="{BB962C8B-B14F-4D97-AF65-F5344CB8AC3E}">
        <p14:creationId xmlns:p14="http://schemas.microsoft.com/office/powerpoint/2010/main" val="279843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Fixed Virtual Platforms (FVPs)</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 (FVP)</a:t>
            </a:r>
            <a:br>
              <a:rPr lang="en-US" sz="2000" dirty="0">
                <a:solidFill>
                  <a:schemeClr val="bg1"/>
                </a:solidFill>
              </a:rPr>
            </a:br>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Memory</a:t>
            </a:r>
          </a:p>
          <a:p>
            <a:pPr marL="231775" indent="-115888" defTabSz="453340">
              <a:buFont typeface="Arial" panose="020B0604020202020204" pitchFamily="34" charset="0"/>
              <a:buChar char="•"/>
            </a:pPr>
            <a:r>
              <a:rPr lang="en-US" sz="1400" dirty="0">
                <a:solidFill>
                  <a:prstClr val="white"/>
                </a:solidFill>
              </a:rPr>
              <a:t>Secure/</a:t>
            </a:r>
            <a:br>
              <a:rPr lang="en-US" sz="1400" dirty="0">
                <a:solidFill>
                  <a:prstClr val="white"/>
                </a:solidFill>
              </a:rPr>
            </a:br>
            <a:r>
              <a:rPr lang="en-US" sz="1400" dirty="0">
                <a:solidFill>
                  <a:prstClr val="white"/>
                </a:solidFill>
              </a:rPr>
              <a:t>Non-secure</a:t>
            </a:r>
          </a:p>
          <a:p>
            <a:pPr marL="231775" indent="-115888" defTabSz="453340">
              <a:buFont typeface="Arial" panose="020B0604020202020204" pitchFamily="34" charset="0"/>
              <a:buChar char="•"/>
            </a:pPr>
            <a:r>
              <a:rPr lang="en-US" sz="1400" dirty="0">
                <a:solidFill>
                  <a:prstClr val="white"/>
                </a:solidFill>
              </a:rPr>
              <a:t>DMA</a:t>
            </a:r>
          </a:p>
          <a:p>
            <a:pPr marL="231775" indent="-115888" defTabSz="453340">
              <a:buFont typeface="Arial" panose="020B0604020202020204" pitchFamily="34" charset="0"/>
              <a:buChar char="•"/>
            </a:pPr>
            <a:endParaRPr lang="en-US" sz="1400" dirty="0">
              <a:solidFill>
                <a:prstClr val="white"/>
              </a:solidFill>
            </a:endParaRPr>
          </a:p>
          <a:p>
            <a:pPr defTabSz="453340"/>
            <a:endParaRPr lang="en-US" sz="1600" dirty="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Platforms (FVPs)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FVP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dirty="0">
                <a:solidFill>
                  <a:srgbClr val="000000"/>
                </a:solidFill>
                <a:latin typeface="+mn-lt"/>
                <a:ea typeface="ＭＳ Ｐゴシック"/>
              </a:rPr>
              <a:t>Virtual</a:t>
            </a:r>
            <a:br>
              <a:rPr lang="en-US" sz="1400" kern="0" dirty="0">
                <a:solidFill>
                  <a:srgbClr val="000000"/>
                </a:solidFill>
                <a:latin typeface="+mn-lt"/>
                <a:ea typeface="ＭＳ Ｐゴシック"/>
              </a:rPr>
            </a:br>
            <a:r>
              <a:rPr lang="en-US" sz="1400" kern="0" dirty="0">
                <a:solidFill>
                  <a:srgbClr val="000000"/>
                </a:solidFill>
                <a:latin typeface="+mn-lt"/>
                <a:ea typeface="ＭＳ Ｐゴシック"/>
              </a:rPr>
              <a:t>Target</a:t>
            </a:r>
            <a:br>
              <a:rPr lang="en-US" sz="1400" kern="0" dirty="0">
                <a:solidFill>
                  <a:srgbClr val="000000"/>
                </a:solidFill>
                <a:latin typeface="+mn-lt"/>
                <a:ea typeface="ＭＳ Ｐゴシック"/>
              </a:rPr>
            </a:br>
            <a:endParaRPr lang="en-GB" sz="14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B61D4E06-5D3F-4994-A4A7-4BA626FA722D}">
  <ds:schemaRefs>
    <ds:schemaRef ds:uri="c0950e01-db07-4e41-9c32-b7a8e9fccc9b"/>
    <ds:schemaRef ds:uri="http://purl.org/dc/elements/1.1/"/>
    <ds:schemaRef ds:uri="http://schemas.microsoft.com/office/2006/metadata/properties"/>
    <ds:schemaRef ds:uri="http://schemas.microsoft.com/office/2006/documentManagement/types"/>
    <ds:schemaRef ds:uri="f2ad5090-61a8-4b8c-ab70-68f4ff4d1933"/>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www.w3.org/XML/1998/namespace"/>
  </ds:schemaRefs>
</ds:datastoreItem>
</file>

<file path=customXml/itemProps5.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Arm_2021</Template>
  <TotalTime>36111</TotalTime>
  <Words>9498</Words>
  <Application>Microsoft Office PowerPoint</Application>
  <PresentationFormat>Widescreen</PresentationFormat>
  <Paragraphs>1057</Paragraphs>
  <Slides>34</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ＭＳ Ｐゴシック</vt:lpstr>
      <vt:lpstr>Arial</vt:lpstr>
      <vt:lpstr>Calibri</vt:lpstr>
      <vt:lpstr>Consolas</vt:lpstr>
      <vt:lpstr>Courier New</vt:lpstr>
      <vt:lpstr>Lato</vt:lpstr>
      <vt:lpstr>Wingdings</vt:lpstr>
      <vt:lpstr>Arm_PPT_Public</vt:lpstr>
      <vt:lpstr>Documentation  images</vt:lpstr>
      <vt:lpstr>Arm Virtual Hardware (AVH)</vt:lpstr>
      <vt:lpstr>Arm Virtual Hardware (AVH)</vt:lpstr>
      <vt:lpstr>Arm Virtual Hardware (AVH)</vt:lpstr>
      <vt:lpstr>AVH-FVPs: Arm Virtual Hardware (AVH) with Fast Models</vt:lpstr>
      <vt:lpstr>Arm Virtual Hardware (AVH)</vt:lpstr>
      <vt:lpstr>Arm Fixed Virtual Platforms (FVPs)</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Video VSI Use Case</vt:lpstr>
      <vt:lpstr>PowerPoint Presentation</vt:lpstr>
      <vt:lpstr>FVP/FM Streaming Peripheral Extension</vt:lpstr>
      <vt:lpstr>Workflow for CI: Develop Application Code or Test Cases</vt:lpstr>
      <vt:lpstr>FVP/FM I/O Peripheral Extension</vt:lpstr>
      <vt:lpstr>FVP/FM IP Socket Peripheral Extension</vt:lpstr>
      <vt:lpstr>PowerPoint Presentation</vt:lpstr>
      <vt:lpstr>PowerPoint Presentation</vt:lpstr>
      <vt:lpstr>PowerPoint Presentation</vt:lpstr>
      <vt:lpstr>Current Docker Container</vt:lpstr>
      <vt:lpstr>FVP/FM Streaming Peripheral Extension</vt:lpstr>
      <vt:lpstr>Audio Driver</vt:lpstr>
      <vt:lpstr>Software, Peripheral, and Script interaction</vt:lpstr>
      <vt:lpstr>FVP Platform for IoT/DSP/ML Software Development</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66</cp:revision>
  <dcterms:created xsi:type="dcterms:W3CDTF">2021-06-28T15:12:17Z</dcterms:created>
  <dcterms:modified xsi:type="dcterms:W3CDTF">2024-09-23T14:33:13Z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