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9.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36"/>
  </p:notesMasterIdLst>
  <p:handoutMasterIdLst>
    <p:handoutMasterId r:id="rId37"/>
  </p:handoutMasterIdLst>
  <p:sldIdLst>
    <p:sldId id="14957" r:id="rId7"/>
    <p:sldId id="14964" r:id="rId8"/>
    <p:sldId id="14956" r:id="rId9"/>
    <p:sldId id="14972" r:id="rId10"/>
    <p:sldId id="14973" r:id="rId11"/>
    <p:sldId id="14959" r:id="rId12"/>
    <p:sldId id="14955" r:id="rId13"/>
    <p:sldId id="14958" r:id="rId14"/>
    <p:sldId id="14977" r:id="rId15"/>
    <p:sldId id="14976" r:id="rId16"/>
    <p:sldId id="14978" r:id="rId17"/>
    <p:sldId id="2086971665" r:id="rId18"/>
    <p:sldId id="14975" r:id="rId19"/>
    <p:sldId id="347" r:id="rId20"/>
    <p:sldId id="348" r:id="rId21"/>
    <p:sldId id="14960" r:id="rId22"/>
    <p:sldId id="14961" r:id="rId23"/>
    <p:sldId id="274" r:id="rId24"/>
    <p:sldId id="14953" r:id="rId25"/>
    <p:sldId id="14951" r:id="rId26"/>
    <p:sldId id="10615" r:id="rId27"/>
    <p:sldId id="14954" r:id="rId28"/>
    <p:sldId id="14933" r:id="rId29"/>
    <p:sldId id="14948" r:id="rId30"/>
    <p:sldId id="349" r:id="rId31"/>
    <p:sldId id="14942" r:id="rId32"/>
    <p:sldId id="14952" r:id="rId33"/>
    <p:sldId id="346" r:id="rId34"/>
    <p:sldId id="2086971666" r:id="rId3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5"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2" clrIdx="2">
    <p:extLst>
      <p:ext uri="{19B8F6BF-5375-455C-9EA6-DF929625EA0E}">
        <p15:presenceInfo xmlns:p15="http://schemas.microsoft.com/office/powerpoint/2012/main" userId="S::Stefano.Cadario@arm.com::80442c5e-a86e-4e3c-a034-07962a038ecc" providerId="AD"/>
      </p:ext>
    </p:extLst>
  </p:cmAuthor>
  <p:cmAuthor id="4" name="Barbara Bengyel" initials="BB" lastIdx="3"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70A000"/>
    <a:srgbClr val="FF6B00"/>
    <a:srgbClr val="FF6900"/>
    <a:srgbClr val="333E48"/>
    <a:srgbClr val="00C1DE"/>
    <a:srgbClr val="E5ECEB"/>
    <a:srgbClr val="95D600"/>
    <a:srgbClr val="FFC600"/>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4" dt="2021-12-01T16:01:04.5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38" y="168"/>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2-01T16:01:04.556" v="101" actId="1076"/>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sldChg chg="modSp add mod">
        <pc:chgData name="Vladimir Marchenko" userId="c36603cb-6785-419b-81f9-614e814f607a" providerId="ADAL" clId="{1FB6403A-809B-419A-BFDE-94F7C20B7142}" dt="2021-12-01T16:01:04.556" v="101" actId="1076"/>
        <pc:sldMkLst>
          <pc:docMk/>
          <pc:sldMk cId="4114550363" sldId="14975"/>
        </pc:sldMkLst>
        <pc:spChg chg="mod">
          <ac:chgData name="Vladimir Marchenko" userId="c36603cb-6785-419b-81f9-614e814f607a" providerId="ADAL" clId="{1FB6403A-809B-419A-BFDE-94F7C20B7142}" dt="2021-12-01T16:00:07.196" v="100" actId="20577"/>
          <ac:spMkLst>
            <pc:docMk/>
            <pc:sldMk cId="4114550363" sldId="14975"/>
            <ac:spMk id="83" creationId="{CA0CB3E5-601F-4448-8C48-E5698751A43E}"/>
          </ac:spMkLst>
        </pc:spChg>
        <pc:spChg chg="mod">
          <ac:chgData name="Vladimir Marchenko" userId="c36603cb-6785-419b-81f9-614e814f607a" providerId="ADAL" clId="{1FB6403A-809B-419A-BFDE-94F7C20B7142}" dt="2021-12-01T15:50:37.494" v="94" actId="14100"/>
          <ac:spMkLst>
            <pc:docMk/>
            <pc:sldMk cId="4114550363" sldId="14975"/>
            <ac:spMk id="117" creationId="{EDA9E666-A8B7-401E-A6E2-AFBBBE3E5F5F}"/>
          </ac:spMkLst>
        </pc:spChg>
        <pc:spChg chg="mod">
          <ac:chgData name="Vladimir Marchenko" userId="c36603cb-6785-419b-81f9-614e814f607a" providerId="ADAL" clId="{1FB6403A-809B-419A-BFDE-94F7C20B7142}" dt="2021-12-01T15:50:32.510" v="90" actId="1076"/>
          <ac:spMkLst>
            <pc:docMk/>
            <pc:sldMk cId="4114550363" sldId="14975"/>
            <ac:spMk id="138" creationId="{FBB74153-F5C5-4325-8376-0B700DCA5AD7}"/>
          </ac:spMkLst>
        </pc:spChg>
        <pc:picChg chg="mod">
          <ac:chgData name="Vladimir Marchenko" userId="c36603cb-6785-419b-81f9-614e814f607a" providerId="ADAL" clId="{1FB6403A-809B-419A-BFDE-94F7C20B7142}" dt="2021-12-01T16:01:04.556" v="101" actId="1076"/>
          <ac:picMkLst>
            <pc:docMk/>
            <pc:sldMk cId="4114550363" sldId="14975"/>
            <ac:picMk id="1032" creationId="{8343E6DF-BC61-4A89-BB44-A19C28DB88ED}"/>
          </ac:picMkLst>
        </pc:pic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7-22T09:07:25.347" idx="12">
    <p:pos x="10" y="10"/>
    <p:text>@Vladimir: swap Cortex-M with Pyton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22T09:07:25.347" idx="11">
    <p:pos x="10" y="10"/>
    <p:text>@Vladimir: swap Cortex-M with Pyton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13">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7-06T15:39:08.074" idx="2">
    <p:pos x="10" y="10"/>
    <p:text>[@Matthias Hertel] can you help me to complete this slide?</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11/18/2022</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Potential key customer: DSP Concepts.  See email exchange:</a:t>
            </a:r>
          </a:p>
          <a:p>
            <a:endParaRPr lang="en-GB" dirty="0"/>
          </a:p>
          <a:p>
            <a:pPr marL="0" marR="0">
              <a:spcBef>
                <a:spcPts val="0"/>
              </a:spcBef>
              <a:spcAft>
                <a:spcPts val="0"/>
              </a:spcAft>
            </a:pPr>
            <a:r>
              <a:rPr lang="en-US" sz="1100" b="1" dirty="0">
                <a:effectLst/>
                <a:latin typeface="Calibri" panose="020F0502020204030204" pitchFamily="34" charset="0"/>
                <a:ea typeface="DengXian" panose="02010600030101010101" pitchFamily="2" charset="-122"/>
              </a:rPr>
              <a:t>From:</a:t>
            </a:r>
            <a:r>
              <a:rPr lang="en-US" sz="1100" dirty="0">
                <a:effectLst/>
                <a:latin typeface="Calibri" panose="020F0502020204030204" pitchFamily="34" charset="0"/>
                <a:ea typeface="DengXian" panose="02010600030101010101" pitchFamily="2" charset="-122"/>
              </a:rPr>
              <a:t> Paul Beckmann &lt;</a:t>
            </a:r>
            <a:r>
              <a:rPr lang="en-US" sz="1100" u="sng" dirty="0">
                <a:solidFill>
                  <a:srgbClr val="0000FF"/>
                </a:solidFill>
                <a:effectLst/>
                <a:latin typeface="Calibri" panose="020F0502020204030204" pitchFamily="34" charset="0"/>
                <a:ea typeface="DengXian" panose="02010600030101010101" pitchFamily="2" charset="-122"/>
                <a:hlinkClick r:id="rId3"/>
              </a:rPr>
              <a:t>pbeckmann@dspconcepts.com</a:t>
            </a:r>
            <a:r>
              <a:rPr lang="en-US" sz="1100" dirty="0">
                <a:effectLst/>
                <a:latin typeface="Calibri" panose="020F0502020204030204" pitchFamily="34" charset="0"/>
                <a:ea typeface="DengXian" panose="02010600030101010101" pitchFamily="2" charset="-122"/>
              </a:rPr>
              <a:t>&gt; </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Sent:</a:t>
            </a:r>
            <a:r>
              <a:rPr lang="en-US" sz="1100" dirty="0">
                <a:effectLst/>
                <a:latin typeface="Calibri" panose="020F0502020204030204" pitchFamily="34" charset="0"/>
                <a:ea typeface="DengXian" panose="02010600030101010101" pitchFamily="2" charset="-122"/>
              </a:rPr>
              <a:t> Wednesday, April 7, 2021 9:05 PM</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To:</a:t>
            </a:r>
            <a:r>
              <a:rPr lang="en-US" sz="1100" dirty="0">
                <a:effectLst/>
                <a:latin typeface="Calibri" panose="020F0502020204030204" pitchFamily="34" charset="0"/>
                <a:ea typeface="DengXian" panose="02010600030101010101" pitchFamily="2" charset="-122"/>
              </a:rPr>
              <a:t> Reinhard Keil &lt;</a:t>
            </a:r>
            <a:r>
              <a:rPr lang="en-US" sz="1100" u="sng" dirty="0">
                <a:solidFill>
                  <a:srgbClr val="0000FF"/>
                </a:solidFill>
                <a:effectLst/>
                <a:latin typeface="Calibri" panose="020F0502020204030204" pitchFamily="34" charset="0"/>
                <a:ea typeface="DengXian" panose="02010600030101010101" pitchFamily="2" charset="-122"/>
                <a:hlinkClick r:id="rId4"/>
              </a:rPr>
              <a:t>Reinhard.Keil@arm.com</a:t>
            </a:r>
            <a:r>
              <a:rPr lang="en-US" sz="1100" dirty="0">
                <a:effectLst/>
                <a:latin typeface="Calibri" panose="020F0502020204030204" pitchFamily="34" charset="0"/>
                <a:ea typeface="DengXian" panose="02010600030101010101" pitchFamily="2" charset="-122"/>
              </a:rPr>
              <a:t>&gt;</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Subject:</a:t>
            </a:r>
            <a:r>
              <a:rPr lang="en-US" sz="1100" dirty="0">
                <a:effectLst/>
                <a:latin typeface="Calibri" panose="020F0502020204030204" pitchFamily="34" charset="0"/>
                <a:ea typeface="DengXian" panose="02010600030101010101" pitchFamily="2" charset="-122"/>
              </a:rPr>
              <a:t> Re: Compiler comparison / Feedback on Audio API interface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speaking with Reed </a:t>
            </a:r>
            <a:r>
              <a:rPr lang="en-GB" sz="1100" dirty="0" err="1">
                <a:effectLst/>
                <a:latin typeface="Calibri" panose="020F0502020204030204" pitchFamily="34" charset="0"/>
                <a:ea typeface="DengXian" panose="02010600030101010101" pitchFamily="2" charset="-122"/>
              </a:rPr>
              <a:t>Hinkel</a:t>
            </a:r>
            <a:r>
              <a:rPr lang="en-GB" sz="1100" dirty="0">
                <a:effectLst/>
                <a:latin typeface="Calibri" panose="020F0502020204030204" pitchFamily="34" charset="0"/>
                <a:ea typeface="DengXian" panose="02010600030101010101" pitchFamily="2" charset="-122"/>
              </a:rPr>
              <a:t>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A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dirty="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dirty="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22</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23</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24</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fld id="{579786E7-EDAB-724E-B5AE-1BDD6B8AC677}" type="slidenum">
              <a:rPr lang="en-US" smtClean="0"/>
              <a:pPr/>
              <a:t>26</a:t>
            </a:fld>
            <a:endParaRPr lang="en-US"/>
          </a:p>
        </p:txBody>
      </p:sp>
    </p:spTree>
    <p:extLst>
      <p:ext uri="{BB962C8B-B14F-4D97-AF65-F5344CB8AC3E}">
        <p14:creationId xmlns:p14="http://schemas.microsoft.com/office/powerpoint/2010/main" val="14301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322318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185498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2022 Arm</a:t>
            </a:r>
            <a:endParaRPr lang="en-US" altLang="en-US" sz="1000" dirty="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rgbClr val="7F7F7F"/>
                </a:solidFill>
              </a:rPr>
              <a:t>© 2022 Arm</a:t>
            </a:r>
            <a:endParaRPr lang="en-US" altLang="en-US" sz="1000" dirty="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sv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keil.com/support/man/docs/uv4/uv4_db_dbg_evr_stat.ht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I/O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script</a:t>
            </a:r>
            <a:br>
              <a:rPr lang="en-US" dirty="0"/>
            </a:br>
            <a:r>
              <a:rPr lang="en-US" sz="1400" dirty="0"/>
              <a:t>VIO controls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CMSIS-Driver VIO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80215" y="236523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 CMSIS-Driver VIO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83F5C782-7F03-18FA-5B33-2660CCDF568C}"/>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C7E5E7B8-B388-536B-FE1B-8DEF95B85408}"/>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Input/Output Interface (VIO)</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0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IP Socket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15433" y="3548873"/>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br>
              <a:rPr lang="en-US" dirty="0"/>
            </a:br>
            <a:r>
              <a:rPr lang="en-US" sz="1400" dirty="0"/>
              <a:t>BSD Sockets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Socket API</a:t>
            </a:r>
            <a:br>
              <a:rPr lang="en-US" dirty="0"/>
            </a:br>
            <a:r>
              <a:rPr lang="en-US" sz="1400" dirty="0"/>
              <a:t>example: IoT Socket</a:t>
            </a:r>
            <a:endParaRPr lang="en-GB" sz="1400"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62500" y="237352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a:t>
            </a:r>
            <a:br>
              <a:rPr lang="en-US" sz="1600" dirty="0">
                <a:solidFill>
                  <a:schemeClr val="tx2"/>
                </a:solidFill>
                <a:latin typeface="+mn-lt"/>
                <a:ea typeface="+mn-ea"/>
              </a:rPr>
            </a:br>
            <a:r>
              <a:rPr lang="en-US" sz="1600" dirty="0">
                <a:solidFill>
                  <a:schemeClr val="tx2"/>
                </a:solidFill>
                <a:latin typeface="+mn-lt"/>
                <a:ea typeface="+mn-ea"/>
              </a:rPr>
              <a:t>IoT Socket API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20467D0C-A13A-7C59-70FD-6A76ACCAADEB}"/>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23DEF9FF-865C-3902-6A0C-612F3567A6C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Socket Interface (VSocket)</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17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2">
            <a:extLst>
              <a:ext uri="{FF2B5EF4-FFF2-40B4-BE49-F238E27FC236}">
                <a16:creationId xmlns:a16="http://schemas.microsoft.com/office/drawing/2014/main" id="{18D2DA40-45DE-B745-91B9-5CB906F1046F}"/>
              </a:ext>
            </a:extLst>
          </p:cNvPr>
          <p:cNvSpPr/>
          <p:nvPr/>
        </p:nvSpPr>
        <p:spPr>
          <a:xfrm>
            <a:off x="645718" y="483064"/>
            <a:ext cx="3600000" cy="2654604"/>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a:p>
          <a:p>
            <a:pPr algn="ctr"/>
            <a:endParaRPr lang="en-US"/>
          </a:p>
          <a:p>
            <a:pPr algn="ctr"/>
            <a:r>
              <a:rPr lang="en-US" sz="2800"/>
              <a:t>IDE development</a:t>
            </a:r>
          </a:p>
          <a:p>
            <a:pPr algn="ctr"/>
            <a:r>
              <a:rPr lang="en-US" sz="2400"/>
              <a:t>Local installation</a:t>
            </a:r>
          </a:p>
        </p:txBody>
      </p:sp>
      <p:sp>
        <p:nvSpPr>
          <p:cNvPr id="127" name="Rectangle 126">
            <a:extLst>
              <a:ext uri="{FF2B5EF4-FFF2-40B4-BE49-F238E27FC236}">
                <a16:creationId xmlns:a16="http://schemas.microsoft.com/office/drawing/2014/main" id="{2A3DA98E-45D2-1F43-A24A-E0C7572DC7F9}"/>
              </a:ext>
            </a:extLst>
          </p:cNvPr>
          <p:cNvSpPr/>
          <p:nvPr/>
        </p:nvSpPr>
        <p:spPr>
          <a:xfrm>
            <a:off x="903639" y="653937"/>
            <a:ext cx="3060000" cy="3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Rounded Corners 1">
            <a:extLst>
              <a:ext uri="{FF2B5EF4-FFF2-40B4-BE49-F238E27FC236}">
                <a16:creationId xmlns:a16="http://schemas.microsoft.com/office/drawing/2014/main" id="{D68EBEAD-6724-4D47-97C1-9CD8E8970BD4}"/>
              </a:ext>
            </a:extLst>
          </p:cNvPr>
          <p:cNvSpPr/>
          <p:nvPr/>
        </p:nvSpPr>
        <p:spPr>
          <a:xfrm>
            <a:off x="645718" y="3288197"/>
            <a:ext cx="5206123" cy="278194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9" name="Rectangle: Rounded Corners 73">
            <a:extLst>
              <a:ext uri="{FF2B5EF4-FFF2-40B4-BE49-F238E27FC236}">
                <a16:creationId xmlns:a16="http://schemas.microsoft.com/office/drawing/2014/main" id="{EC065EE2-B8FA-AD4C-B2F0-A559D64B7850}"/>
              </a:ext>
            </a:extLst>
          </p:cNvPr>
          <p:cNvSpPr/>
          <p:nvPr/>
        </p:nvSpPr>
        <p:spPr>
          <a:xfrm>
            <a:off x="6223322" y="3288197"/>
            <a:ext cx="5206124" cy="278194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0" name="Rectangle 9">
            <a:extLst>
              <a:ext uri="{FF2B5EF4-FFF2-40B4-BE49-F238E27FC236}">
                <a16:creationId xmlns:a16="http://schemas.microsoft.com/office/drawing/2014/main" id="{CA681FFC-CA84-EF4B-A621-7F4151E53581}"/>
              </a:ext>
            </a:extLst>
          </p:cNvPr>
          <p:cNvSpPr/>
          <p:nvPr/>
        </p:nvSpPr>
        <p:spPr>
          <a:xfrm>
            <a:off x="4245718" y="3284957"/>
            <a:ext cx="3572398" cy="91988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52">
            <a:extLst>
              <a:ext uri="{FF2B5EF4-FFF2-40B4-BE49-F238E27FC236}">
                <a16:creationId xmlns:a16="http://schemas.microsoft.com/office/drawing/2014/main" id="{595D72E1-CA0C-4141-B0D2-41FE2BFE8C9E}"/>
              </a:ext>
            </a:extLst>
          </p:cNvPr>
          <p:cNvSpPr/>
          <p:nvPr/>
        </p:nvSpPr>
        <p:spPr>
          <a:xfrm>
            <a:off x="4209613"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Builds</a:t>
            </a:r>
          </a:p>
        </p:txBody>
      </p:sp>
      <p:sp>
        <p:nvSpPr>
          <p:cNvPr id="42" name="Rectangle: Rounded Corners 54">
            <a:extLst>
              <a:ext uri="{FF2B5EF4-FFF2-40B4-BE49-F238E27FC236}">
                <a16:creationId xmlns:a16="http://schemas.microsoft.com/office/drawing/2014/main" id="{9C05F61A-3F91-7C4B-B440-418DB6D12E0C}"/>
              </a:ext>
            </a:extLst>
          </p:cNvPr>
          <p:cNvSpPr/>
          <p:nvPr/>
        </p:nvSpPr>
        <p:spPr>
          <a:xfrm>
            <a:off x="4209613"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Debug</a:t>
            </a:r>
          </a:p>
        </p:txBody>
      </p:sp>
      <p:sp>
        <p:nvSpPr>
          <p:cNvPr id="46" name="Rectangle: Rounded Corners 68">
            <a:extLst>
              <a:ext uri="{FF2B5EF4-FFF2-40B4-BE49-F238E27FC236}">
                <a16:creationId xmlns:a16="http://schemas.microsoft.com/office/drawing/2014/main" id="{D461B252-F15C-9745-BBBF-D8D8D925CF7E}"/>
              </a:ext>
            </a:extLst>
          </p:cNvPr>
          <p:cNvSpPr/>
          <p:nvPr/>
        </p:nvSpPr>
        <p:spPr>
          <a:xfrm>
            <a:off x="4402723" y="3421510"/>
            <a:ext cx="3204376" cy="666405"/>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Version Control System </a:t>
            </a:r>
            <a:br>
              <a:rPr lang="en-US"/>
            </a:br>
            <a:r>
              <a:rPr lang="en-US"/>
              <a:t>Code Repository</a:t>
            </a:r>
          </a:p>
        </p:txBody>
      </p:sp>
      <p:sp>
        <p:nvSpPr>
          <p:cNvPr id="48" name="Freeform 26">
            <a:extLst>
              <a:ext uri="{FF2B5EF4-FFF2-40B4-BE49-F238E27FC236}">
                <a16:creationId xmlns:a16="http://schemas.microsoft.com/office/drawing/2014/main" id="{761BFB84-4412-D84F-A720-1A25FA33F306}"/>
              </a:ext>
            </a:extLst>
          </p:cNvPr>
          <p:cNvSpPr/>
          <p:nvPr/>
        </p:nvSpPr>
        <p:spPr>
          <a:xfrm>
            <a:off x="823875" y="573203"/>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Create and Debug</a:t>
            </a:r>
          </a:p>
        </p:txBody>
      </p:sp>
      <p:sp>
        <p:nvSpPr>
          <p:cNvPr id="49" name="Freeform 16">
            <a:extLst>
              <a:ext uri="{FF2B5EF4-FFF2-40B4-BE49-F238E27FC236}">
                <a16:creationId xmlns:a16="http://schemas.microsoft.com/office/drawing/2014/main" id="{59A32FD5-4DE6-6E4A-BF40-F27B87DFD7D3}"/>
              </a:ext>
            </a:extLst>
          </p:cNvPr>
          <p:cNvSpPr/>
          <p:nvPr/>
        </p:nvSpPr>
        <p:spPr>
          <a:xfrm rot="5400000" flipV="1">
            <a:off x="767615" y="512835"/>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Rounded Corners 80">
            <a:extLst>
              <a:ext uri="{FF2B5EF4-FFF2-40B4-BE49-F238E27FC236}">
                <a16:creationId xmlns:a16="http://schemas.microsoft.com/office/drawing/2014/main" id="{16394C9A-B152-1E49-B65D-1C96562FEAD0}"/>
              </a:ext>
            </a:extLst>
          </p:cNvPr>
          <p:cNvSpPr/>
          <p:nvPr/>
        </p:nvSpPr>
        <p:spPr>
          <a:xfrm>
            <a:off x="2504760"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Builds</a:t>
            </a:r>
          </a:p>
        </p:txBody>
      </p:sp>
      <p:sp>
        <p:nvSpPr>
          <p:cNvPr id="53" name="Rectangle: Rounded Corners 81">
            <a:extLst>
              <a:ext uri="{FF2B5EF4-FFF2-40B4-BE49-F238E27FC236}">
                <a16:creationId xmlns:a16="http://schemas.microsoft.com/office/drawing/2014/main" id="{589F02ED-0B9D-214A-85CE-CB93AB43D3A7}"/>
              </a:ext>
            </a:extLst>
          </p:cNvPr>
          <p:cNvSpPr/>
          <p:nvPr/>
        </p:nvSpPr>
        <p:spPr>
          <a:xfrm>
            <a:off x="2504760"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Debug</a:t>
            </a:r>
          </a:p>
        </p:txBody>
      </p:sp>
      <p:sp>
        <p:nvSpPr>
          <p:cNvPr id="57" name="Rectangle: Rounded Corners 99">
            <a:extLst>
              <a:ext uri="{FF2B5EF4-FFF2-40B4-BE49-F238E27FC236}">
                <a16:creationId xmlns:a16="http://schemas.microsoft.com/office/drawing/2014/main" id="{199A6B98-F309-DB4B-A447-9D62CA99CAD4}"/>
              </a:ext>
            </a:extLst>
          </p:cNvPr>
          <p:cNvSpPr/>
          <p:nvPr/>
        </p:nvSpPr>
        <p:spPr>
          <a:xfrm>
            <a:off x="799905" y="4408998"/>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Builds</a:t>
            </a:r>
          </a:p>
        </p:txBody>
      </p:sp>
      <p:sp>
        <p:nvSpPr>
          <p:cNvPr id="58" name="Rectangle: Rounded Corners 100">
            <a:extLst>
              <a:ext uri="{FF2B5EF4-FFF2-40B4-BE49-F238E27FC236}">
                <a16:creationId xmlns:a16="http://schemas.microsoft.com/office/drawing/2014/main" id="{477B31F7-EFCE-EE47-AC64-AE9D09C9806C}"/>
              </a:ext>
            </a:extLst>
          </p:cNvPr>
          <p:cNvSpPr/>
          <p:nvPr/>
        </p:nvSpPr>
        <p:spPr>
          <a:xfrm>
            <a:off x="799906"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Debug</a:t>
            </a:r>
          </a:p>
        </p:txBody>
      </p:sp>
      <p:grpSp>
        <p:nvGrpSpPr>
          <p:cNvPr id="83" name="Group 82">
            <a:extLst>
              <a:ext uri="{FF2B5EF4-FFF2-40B4-BE49-F238E27FC236}">
                <a16:creationId xmlns:a16="http://schemas.microsoft.com/office/drawing/2014/main" id="{C68284F9-502C-9043-A555-9DC3F8FBC224}"/>
              </a:ext>
            </a:extLst>
          </p:cNvPr>
          <p:cNvGrpSpPr/>
          <p:nvPr/>
        </p:nvGrpSpPr>
        <p:grpSpPr>
          <a:xfrm>
            <a:off x="6386908" y="4421247"/>
            <a:ext cx="1431210" cy="1472382"/>
            <a:chOff x="6422789" y="4063443"/>
            <a:chExt cx="1431210" cy="1472382"/>
          </a:xfrm>
        </p:grpSpPr>
        <p:sp>
          <p:nvSpPr>
            <p:cNvPr id="11" name="Rectangle: Rounded Corners 32">
              <a:extLst>
                <a:ext uri="{FF2B5EF4-FFF2-40B4-BE49-F238E27FC236}">
                  <a16:creationId xmlns:a16="http://schemas.microsoft.com/office/drawing/2014/main" id="{7762481B-AF70-A94D-84E6-E286711039C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Multiple Builds</a:t>
              </a:r>
            </a:p>
          </p:txBody>
        </p:sp>
        <p:grpSp>
          <p:nvGrpSpPr>
            <p:cNvPr id="66" name="Group 65">
              <a:extLst>
                <a:ext uri="{FF2B5EF4-FFF2-40B4-BE49-F238E27FC236}">
                  <a16:creationId xmlns:a16="http://schemas.microsoft.com/office/drawing/2014/main" id="{5A4D8D9F-D670-6F4E-9F26-2D8927473CC4}"/>
                </a:ext>
              </a:extLst>
            </p:cNvPr>
            <p:cNvGrpSpPr/>
            <p:nvPr/>
          </p:nvGrpSpPr>
          <p:grpSpPr>
            <a:xfrm>
              <a:off x="6567616" y="4063443"/>
              <a:ext cx="1141557" cy="213243"/>
              <a:chOff x="6589388" y="3959939"/>
              <a:chExt cx="1141557" cy="213243"/>
            </a:xfrm>
          </p:grpSpPr>
          <p:sp>
            <p:nvSpPr>
              <p:cNvPr id="12" name="Rectangle: Rounded Corners 33">
                <a:extLst>
                  <a:ext uri="{FF2B5EF4-FFF2-40B4-BE49-F238E27FC236}">
                    <a16:creationId xmlns:a16="http://schemas.microsoft.com/office/drawing/2014/main" id="{020FAF87-2A1B-6445-96D9-514834407C28}"/>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4">
                <a:extLst>
                  <a:ext uri="{FF2B5EF4-FFF2-40B4-BE49-F238E27FC236}">
                    <a16:creationId xmlns:a16="http://schemas.microsoft.com/office/drawing/2014/main" id="{8954C377-83C6-114A-A8F2-369FE3CF3159}"/>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5">
                <a:extLst>
                  <a:ext uri="{FF2B5EF4-FFF2-40B4-BE49-F238E27FC236}">
                    <a16:creationId xmlns:a16="http://schemas.microsoft.com/office/drawing/2014/main" id="{3C4CB99E-72A9-8B4A-A610-4AFF6DE1A2D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6">
                <a:extLst>
                  <a:ext uri="{FF2B5EF4-FFF2-40B4-BE49-F238E27FC236}">
                    <a16:creationId xmlns:a16="http://schemas.microsoft.com/office/drawing/2014/main" id="{005D03C6-C492-EE42-A4BD-17A1FE2A0B34}"/>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1A85D54-871F-9E40-B4E2-7A196325C025}"/>
                </a:ext>
              </a:extLst>
            </p:cNvPr>
            <p:cNvGrpSpPr/>
            <p:nvPr/>
          </p:nvGrpSpPr>
          <p:grpSpPr>
            <a:xfrm>
              <a:off x="6567616" y="5322582"/>
              <a:ext cx="1141557" cy="213243"/>
              <a:chOff x="6589388" y="3959939"/>
              <a:chExt cx="1141557" cy="213243"/>
            </a:xfrm>
          </p:grpSpPr>
          <p:sp>
            <p:nvSpPr>
              <p:cNvPr id="68" name="Rectangle: Rounded Corners 33">
                <a:extLst>
                  <a:ext uri="{FF2B5EF4-FFF2-40B4-BE49-F238E27FC236}">
                    <a16:creationId xmlns:a16="http://schemas.microsoft.com/office/drawing/2014/main" id="{25F8B38A-B40D-5443-8944-93C809C68AB1}"/>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34">
                <a:extLst>
                  <a:ext uri="{FF2B5EF4-FFF2-40B4-BE49-F238E27FC236}">
                    <a16:creationId xmlns:a16="http://schemas.microsoft.com/office/drawing/2014/main" id="{8FE947A0-97EC-6C42-84EA-61773EC46D75}"/>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35">
                <a:extLst>
                  <a:ext uri="{FF2B5EF4-FFF2-40B4-BE49-F238E27FC236}">
                    <a16:creationId xmlns:a16="http://schemas.microsoft.com/office/drawing/2014/main" id="{A9955536-5722-BE44-A7AD-75ED514B01F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36">
                <a:extLst>
                  <a:ext uri="{FF2B5EF4-FFF2-40B4-BE49-F238E27FC236}">
                    <a16:creationId xmlns:a16="http://schemas.microsoft.com/office/drawing/2014/main" id="{C0B50029-E745-DD46-AB36-70DB7E0C7880}"/>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4A856A2A-7F76-E942-B8AE-47A3437FDBFD}"/>
              </a:ext>
            </a:extLst>
          </p:cNvPr>
          <p:cNvGrpSpPr/>
          <p:nvPr/>
        </p:nvGrpSpPr>
        <p:grpSpPr>
          <a:xfrm>
            <a:off x="8103573" y="4421247"/>
            <a:ext cx="1431210" cy="1472382"/>
            <a:chOff x="6422789" y="4063443"/>
            <a:chExt cx="1431210" cy="1472382"/>
          </a:xfrm>
        </p:grpSpPr>
        <p:sp>
          <p:nvSpPr>
            <p:cNvPr id="85" name="Rectangle: Rounded Corners 32">
              <a:extLst>
                <a:ext uri="{FF2B5EF4-FFF2-40B4-BE49-F238E27FC236}">
                  <a16:creationId xmlns:a16="http://schemas.microsoft.com/office/drawing/2014/main" id="{AE335A95-31AB-CB42-9CE1-FCFC9B0D2DF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Regression Tests</a:t>
              </a:r>
            </a:p>
          </p:txBody>
        </p:sp>
        <p:grpSp>
          <p:nvGrpSpPr>
            <p:cNvPr id="86" name="Group 85">
              <a:extLst>
                <a:ext uri="{FF2B5EF4-FFF2-40B4-BE49-F238E27FC236}">
                  <a16:creationId xmlns:a16="http://schemas.microsoft.com/office/drawing/2014/main" id="{056E03C2-56D6-A049-A5A6-EF4054085619}"/>
                </a:ext>
              </a:extLst>
            </p:cNvPr>
            <p:cNvGrpSpPr/>
            <p:nvPr/>
          </p:nvGrpSpPr>
          <p:grpSpPr>
            <a:xfrm>
              <a:off x="6567616" y="4063443"/>
              <a:ext cx="1141557" cy="213243"/>
              <a:chOff x="6589388" y="3959939"/>
              <a:chExt cx="1141557" cy="213243"/>
            </a:xfrm>
          </p:grpSpPr>
          <p:sp>
            <p:nvSpPr>
              <p:cNvPr id="92" name="Rectangle: Rounded Corners 33">
                <a:extLst>
                  <a:ext uri="{FF2B5EF4-FFF2-40B4-BE49-F238E27FC236}">
                    <a16:creationId xmlns:a16="http://schemas.microsoft.com/office/drawing/2014/main" id="{E4EB6934-D2D5-A447-BB36-6D38F1142A7A}"/>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34">
                <a:extLst>
                  <a:ext uri="{FF2B5EF4-FFF2-40B4-BE49-F238E27FC236}">
                    <a16:creationId xmlns:a16="http://schemas.microsoft.com/office/drawing/2014/main" id="{4CF73863-2DA9-1F4A-9CF7-7BDE8DAE00C0}"/>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35">
                <a:extLst>
                  <a:ext uri="{FF2B5EF4-FFF2-40B4-BE49-F238E27FC236}">
                    <a16:creationId xmlns:a16="http://schemas.microsoft.com/office/drawing/2014/main" id="{AD2F1DD9-3675-6A40-AB2C-AE1BADDC3AA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36">
                <a:extLst>
                  <a:ext uri="{FF2B5EF4-FFF2-40B4-BE49-F238E27FC236}">
                    <a16:creationId xmlns:a16="http://schemas.microsoft.com/office/drawing/2014/main" id="{7D6B44AD-EA4E-7443-9077-313D2811CD3F}"/>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862492D-40B3-8045-B0FB-2645095085FF}"/>
                </a:ext>
              </a:extLst>
            </p:cNvPr>
            <p:cNvGrpSpPr/>
            <p:nvPr/>
          </p:nvGrpSpPr>
          <p:grpSpPr>
            <a:xfrm>
              <a:off x="6567616" y="5322582"/>
              <a:ext cx="1141557" cy="213243"/>
              <a:chOff x="6589388" y="3959939"/>
              <a:chExt cx="1141557" cy="213243"/>
            </a:xfrm>
          </p:grpSpPr>
          <p:sp>
            <p:nvSpPr>
              <p:cNvPr id="88" name="Rectangle: Rounded Corners 33">
                <a:extLst>
                  <a:ext uri="{FF2B5EF4-FFF2-40B4-BE49-F238E27FC236}">
                    <a16:creationId xmlns:a16="http://schemas.microsoft.com/office/drawing/2014/main" id="{512291D3-D14A-3849-A617-4132029DE069}"/>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34">
                <a:extLst>
                  <a:ext uri="{FF2B5EF4-FFF2-40B4-BE49-F238E27FC236}">
                    <a16:creationId xmlns:a16="http://schemas.microsoft.com/office/drawing/2014/main" id="{A24026EC-E650-784C-BDAA-1D3C24AD2D2A}"/>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35">
                <a:extLst>
                  <a:ext uri="{FF2B5EF4-FFF2-40B4-BE49-F238E27FC236}">
                    <a16:creationId xmlns:a16="http://schemas.microsoft.com/office/drawing/2014/main" id="{90AC8DB9-1870-684B-AC06-0EC80E8B7D2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36">
                <a:extLst>
                  <a:ext uri="{FF2B5EF4-FFF2-40B4-BE49-F238E27FC236}">
                    <a16:creationId xmlns:a16="http://schemas.microsoft.com/office/drawing/2014/main" id="{C73B20FC-27F5-204F-9E19-70DB4C3E8AE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6" name="Group 95">
            <a:extLst>
              <a:ext uri="{FF2B5EF4-FFF2-40B4-BE49-F238E27FC236}">
                <a16:creationId xmlns:a16="http://schemas.microsoft.com/office/drawing/2014/main" id="{4EC5343C-9F97-BA49-98CE-68CB97F571F6}"/>
              </a:ext>
            </a:extLst>
          </p:cNvPr>
          <p:cNvGrpSpPr/>
          <p:nvPr/>
        </p:nvGrpSpPr>
        <p:grpSpPr>
          <a:xfrm>
            <a:off x="9820238" y="4421247"/>
            <a:ext cx="1431210" cy="1472382"/>
            <a:chOff x="6422789" y="4063443"/>
            <a:chExt cx="1431210" cy="1472382"/>
          </a:xfrm>
        </p:grpSpPr>
        <p:sp>
          <p:nvSpPr>
            <p:cNvPr id="97" name="Rectangle: Rounded Corners 32">
              <a:extLst>
                <a:ext uri="{FF2B5EF4-FFF2-40B4-BE49-F238E27FC236}">
                  <a16:creationId xmlns:a16="http://schemas.microsoft.com/office/drawing/2014/main" id="{35200B16-E48C-F440-8A9D-C2F71E6E3351}"/>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Verification</a:t>
              </a:r>
            </a:p>
            <a:p>
              <a:pPr algn="ctr"/>
              <a:r>
                <a:rPr lang="en-US" sz="1600"/>
                <a:t>Results</a:t>
              </a:r>
            </a:p>
          </p:txBody>
        </p:sp>
        <p:grpSp>
          <p:nvGrpSpPr>
            <p:cNvPr id="98" name="Group 97">
              <a:extLst>
                <a:ext uri="{FF2B5EF4-FFF2-40B4-BE49-F238E27FC236}">
                  <a16:creationId xmlns:a16="http://schemas.microsoft.com/office/drawing/2014/main" id="{9CA74C0B-1183-124E-9B2C-DF3282C06F02}"/>
                </a:ext>
              </a:extLst>
            </p:cNvPr>
            <p:cNvGrpSpPr/>
            <p:nvPr/>
          </p:nvGrpSpPr>
          <p:grpSpPr>
            <a:xfrm>
              <a:off x="6567616" y="4063443"/>
              <a:ext cx="1141557" cy="213243"/>
              <a:chOff x="6589388" y="3959939"/>
              <a:chExt cx="1141557" cy="213243"/>
            </a:xfrm>
          </p:grpSpPr>
          <p:sp>
            <p:nvSpPr>
              <p:cNvPr id="104" name="Rectangle: Rounded Corners 33">
                <a:extLst>
                  <a:ext uri="{FF2B5EF4-FFF2-40B4-BE49-F238E27FC236}">
                    <a16:creationId xmlns:a16="http://schemas.microsoft.com/office/drawing/2014/main" id="{0DB1248F-ABC8-5D46-8015-5A1DF05FDD2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34">
                <a:extLst>
                  <a:ext uri="{FF2B5EF4-FFF2-40B4-BE49-F238E27FC236}">
                    <a16:creationId xmlns:a16="http://schemas.microsoft.com/office/drawing/2014/main" id="{4A5C7543-E5DA-1B42-8138-28390FB0CEAE}"/>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35">
                <a:extLst>
                  <a:ext uri="{FF2B5EF4-FFF2-40B4-BE49-F238E27FC236}">
                    <a16:creationId xmlns:a16="http://schemas.microsoft.com/office/drawing/2014/main" id="{4E4C8824-D309-2444-86FA-B679CD06F313}"/>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36">
                <a:extLst>
                  <a:ext uri="{FF2B5EF4-FFF2-40B4-BE49-F238E27FC236}">
                    <a16:creationId xmlns:a16="http://schemas.microsoft.com/office/drawing/2014/main" id="{7EB979FD-F29D-9742-BE90-5F0BF45A751B}"/>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026B1691-9C49-EB41-93C9-3574518B2B2C}"/>
                </a:ext>
              </a:extLst>
            </p:cNvPr>
            <p:cNvGrpSpPr/>
            <p:nvPr/>
          </p:nvGrpSpPr>
          <p:grpSpPr>
            <a:xfrm>
              <a:off x="6567616" y="5322582"/>
              <a:ext cx="1141557" cy="213243"/>
              <a:chOff x="6589388" y="3959939"/>
              <a:chExt cx="1141557" cy="213243"/>
            </a:xfrm>
          </p:grpSpPr>
          <p:sp>
            <p:nvSpPr>
              <p:cNvPr id="100" name="Rectangle: Rounded Corners 33">
                <a:extLst>
                  <a:ext uri="{FF2B5EF4-FFF2-40B4-BE49-F238E27FC236}">
                    <a16:creationId xmlns:a16="http://schemas.microsoft.com/office/drawing/2014/main" id="{6D80229F-7D66-844A-9AAC-E9FA5D53EDD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34">
                <a:extLst>
                  <a:ext uri="{FF2B5EF4-FFF2-40B4-BE49-F238E27FC236}">
                    <a16:creationId xmlns:a16="http://schemas.microsoft.com/office/drawing/2014/main" id="{09EE13E5-1AC0-5549-B269-A9A6924B67C8}"/>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35">
                <a:extLst>
                  <a:ext uri="{FF2B5EF4-FFF2-40B4-BE49-F238E27FC236}">
                    <a16:creationId xmlns:a16="http://schemas.microsoft.com/office/drawing/2014/main" id="{443DC41B-DBC4-FB43-A11B-0AF626B4B8E6}"/>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36">
                <a:extLst>
                  <a:ext uri="{FF2B5EF4-FFF2-40B4-BE49-F238E27FC236}">
                    <a16:creationId xmlns:a16="http://schemas.microsoft.com/office/drawing/2014/main" id="{C0E91262-FE29-E243-B75F-CB08A56B843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9" name="Elbow Connector 108">
            <a:extLst>
              <a:ext uri="{FF2B5EF4-FFF2-40B4-BE49-F238E27FC236}">
                <a16:creationId xmlns:a16="http://schemas.microsoft.com/office/drawing/2014/main" id="{0E039180-D8DD-3A4A-8D34-DE682FBD3362}"/>
              </a:ext>
            </a:extLst>
          </p:cNvPr>
          <p:cNvCxnSpPr>
            <a:cxnSpLocks/>
            <a:stCxn id="10" idx="1"/>
            <a:endCxn id="57" idx="0"/>
          </p:cNvCxnSpPr>
          <p:nvPr/>
        </p:nvCxnSpPr>
        <p:spPr>
          <a:xfrm rot="10800000" flipV="1">
            <a:off x="1549010" y="3744902"/>
            <a:ext cx="2696709" cy="664096"/>
          </a:xfrm>
          <a:prstGeom prst="bentConnector2">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896F6C2A-CD20-BA43-8DC6-4713037F8866}"/>
              </a:ext>
            </a:extLst>
          </p:cNvPr>
          <p:cNvCxnSpPr>
            <a:cxnSpLocks/>
            <a:endCxn id="52" idx="0"/>
          </p:cNvCxnSpPr>
          <p:nvPr/>
        </p:nvCxnSpPr>
        <p:spPr>
          <a:xfrm rot="10800000" flipV="1">
            <a:off x="3253865" y="3953119"/>
            <a:ext cx="991853" cy="458220"/>
          </a:xfrm>
          <a:prstGeom prst="bentConnector2">
            <a:avLst/>
          </a:prstGeom>
          <a:ln w="44450" cap="flat">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8CE54E6-E939-8540-8DA8-6F5648817764}"/>
              </a:ext>
            </a:extLst>
          </p:cNvPr>
          <p:cNvCxnSpPr>
            <a:cxnSpLocks/>
            <a:endCxn id="41" idx="0"/>
          </p:cNvCxnSpPr>
          <p:nvPr/>
        </p:nvCxnSpPr>
        <p:spPr>
          <a:xfrm>
            <a:off x="4958717" y="4204846"/>
            <a:ext cx="0" cy="20649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E2C0A5-38FD-5542-A197-7C0077DC8643}"/>
              </a:ext>
            </a:extLst>
          </p:cNvPr>
          <p:cNvCxnSpPr>
            <a:cxnSpLocks/>
            <a:endCxn id="42" idx="0"/>
          </p:cNvCxnSpPr>
          <p:nvPr/>
        </p:nvCxnSpPr>
        <p:spPr>
          <a:xfrm>
            <a:off x="4958717" y="4949156"/>
            <a:ext cx="0"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CED8FB9-C02D-7344-93FC-F33178465BAC}"/>
              </a:ext>
            </a:extLst>
          </p:cNvPr>
          <p:cNvCxnSpPr>
            <a:cxnSpLocks/>
          </p:cNvCxnSpPr>
          <p:nvPr/>
        </p:nvCxnSpPr>
        <p:spPr>
          <a:xfrm flipH="1">
            <a:off x="3248779" y="4949156"/>
            <a:ext cx="1059"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D36EE36-349D-3942-9F75-2CB8C9436460}"/>
              </a:ext>
            </a:extLst>
          </p:cNvPr>
          <p:cNvCxnSpPr>
            <a:cxnSpLocks/>
          </p:cNvCxnSpPr>
          <p:nvPr/>
        </p:nvCxnSpPr>
        <p:spPr>
          <a:xfrm>
            <a:off x="1548455" y="4949156"/>
            <a:ext cx="554"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Rounded Corners 2">
            <a:extLst>
              <a:ext uri="{FF2B5EF4-FFF2-40B4-BE49-F238E27FC236}">
                <a16:creationId xmlns:a16="http://schemas.microsoft.com/office/drawing/2014/main" id="{EB7979A5-549B-0F4F-842D-C3711805D7AC}"/>
              </a:ext>
            </a:extLst>
          </p:cNvPr>
          <p:cNvSpPr/>
          <p:nvPr/>
        </p:nvSpPr>
        <p:spPr>
          <a:xfrm>
            <a:off x="7824385" y="478146"/>
            <a:ext cx="3600000" cy="2654604"/>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p>
          <a:p>
            <a:pPr algn="ctr"/>
            <a:endParaRPr lang="en-US" dirty="0"/>
          </a:p>
          <a:p>
            <a:pPr algn="ctr"/>
            <a:r>
              <a:rPr lang="en-US" sz="2800" dirty="0"/>
              <a:t>CI development</a:t>
            </a:r>
          </a:p>
          <a:p>
            <a:pPr algn="ctr"/>
            <a:r>
              <a:rPr lang="en-US" sz="2400" dirty="0"/>
              <a:t>Jenkins/GitHub/GitLab/…</a:t>
            </a:r>
          </a:p>
        </p:txBody>
      </p:sp>
      <p:cxnSp>
        <p:nvCxnSpPr>
          <p:cNvPr id="128" name="Straight Arrow Connector 127">
            <a:extLst>
              <a:ext uri="{FF2B5EF4-FFF2-40B4-BE49-F238E27FC236}">
                <a16:creationId xmlns:a16="http://schemas.microsoft.com/office/drawing/2014/main" id="{351E371A-643F-074E-B39D-756AE2D733F4}"/>
              </a:ext>
            </a:extLst>
          </p:cNvPr>
          <p:cNvCxnSpPr>
            <a:cxnSpLocks/>
          </p:cNvCxnSpPr>
          <p:nvPr/>
        </p:nvCxnSpPr>
        <p:spPr>
          <a:xfrm>
            <a:off x="7099003" y="4204846"/>
            <a:ext cx="0" cy="216401"/>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95C623E-7334-CC4E-B896-BF9BF4EBC636}"/>
              </a:ext>
            </a:extLst>
          </p:cNvPr>
          <p:cNvCxnSpPr>
            <a:cxnSpLocks/>
            <a:stCxn id="11" idx="3"/>
            <a:endCxn id="85" idx="1"/>
          </p:cNvCxnSpPr>
          <p:nvPr/>
        </p:nvCxnSpPr>
        <p:spPr>
          <a:xfrm>
            <a:off x="7818118"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BB7E833-199F-0C42-AEAA-22909262BDC4}"/>
              </a:ext>
            </a:extLst>
          </p:cNvPr>
          <p:cNvCxnSpPr>
            <a:cxnSpLocks/>
            <a:stCxn id="85" idx="3"/>
            <a:endCxn id="97" idx="1"/>
          </p:cNvCxnSpPr>
          <p:nvPr/>
        </p:nvCxnSpPr>
        <p:spPr>
          <a:xfrm>
            <a:off x="9534783"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5" name="Picture 144">
            <a:extLst>
              <a:ext uri="{FF2B5EF4-FFF2-40B4-BE49-F238E27FC236}">
                <a16:creationId xmlns:a16="http://schemas.microsoft.com/office/drawing/2014/main" id="{9112E929-50FD-7E46-BD8F-59BE6651B229}"/>
              </a:ext>
            </a:extLst>
          </p:cNvPr>
          <p:cNvPicPr>
            <a:picLocks noChangeAspect="1"/>
          </p:cNvPicPr>
          <p:nvPr/>
        </p:nvPicPr>
        <p:blipFill>
          <a:blip r:embed="rId3"/>
          <a:stretch>
            <a:fillRect/>
          </a:stretch>
        </p:blipFill>
        <p:spPr>
          <a:xfrm>
            <a:off x="4341704" y="853233"/>
            <a:ext cx="1186135" cy="1042361"/>
          </a:xfrm>
          <a:prstGeom prst="rect">
            <a:avLst/>
          </a:prstGeom>
        </p:spPr>
      </p:pic>
      <p:sp>
        <p:nvSpPr>
          <p:cNvPr id="148" name="Rectangle 147">
            <a:extLst>
              <a:ext uri="{FF2B5EF4-FFF2-40B4-BE49-F238E27FC236}">
                <a16:creationId xmlns:a16="http://schemas.microsoft.com/office/drawing/2014/main" id="{2B05360A-3713-6A4E-AA1E-0ED5AD6BDA95}"/>
              </a:ext>
            </a:extLst>
          </p:cNvPr>
          <p:cNvSpPr/>
          <p:nvPr/>
        </p:nvSpPr>
        <p:spPr>
          <a:xfrm>
            <a:off x="8073613" y="652585"/>
            <a:ext cx="3060000" cy="32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Freeform 26">
            <a:extLst>
              <a:ext uri="{FF2B5EF4-FFF2-40B4-BE49-F238E27FC236}">
                <a16:creationId xmlns:a16="http://schemas.microsoft.com/office/drawing/2014/main" id="{99E14652-A8B8-9B4E-B88C-EB70E7F5CEFF}"/>
              </a:ext>
            </a:extLst>
          </p:cNvPr>
          <p:cNvSpPr/>
          <p:nvPr/>
        </p:nvSpPr>
        <p:spPr>
          <a:xfrm>
            <a:off x="7993849" y="571851"/>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Test Automation</a:t>
            </a:r>
          </a:p>
        </p:txBody>
      </p:sp>
      <p:sp>
        <p:nvSpPr>
          <p:cNvPr id="150" name="Freeform 16">
            <a:extLst>
              <a:ext uri="{FF2B5EF4-FFF2-40B4-BE49-F238E27FC236}">
                <a16:creationId xmlns:a16="http://schemas.microsoft.com/office/drawing/2014/main" id="{3538F1AC-84DC-7F43-91B9-E9AD7E72CD3A}"/>
              </a:ext>
            </a:extLst>
          </p:cNvPr>
          <p:cNvSpPr/>
          <p:nvPr/>
        </p:nvSpPr>
        <p:spPr>
          <a:xfrm rot="5400000" flipV="1">
            <a:off x="7937589" y="511483"/>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Rectangle 73">
            <a:extLst>
              <a:ext uri="{FF2B5EF4-FFF2-40B4-BE49-F238E27FC236}">
                <a16:creationId xmlns:a16="http://schemas.microsoft.com/office/drawing/2014/main" id="{BCC1788A-428B-449D-B69E-734606A7DE40}"/>
              </a:ext>
            </a:extLst>
          </p:cNvPr>
          <p:cNvSpPr/>
          <p:nvPr/>
        </p:nvSpPr>
        <p:spPr>
          <a:xfrm>
            <a:off x="8027849" y="1991622"/>
            <a:ext cx="2892485"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a:t>Cloud Service with:</a:t>
            </a:r>
          </a:p>
          <a:p>
            <a:pPr marL="285750" indent="-285750">
              <a:buFont typeface="Arial" panose="020B0604020202020204" pitchFamily="34" charset="0"/>
              <a:buChar char="•"/>
            </a:pPr>
            <a:r>
              <a:rPr lang="en-US" sz="1400"/>
              <a:t>Arm Virtual Hardware</a:t>
            </a:r>
          </a:p>
          <a:p>
            <a:pPr marL="285750" indent="-285750">
              <a:buFont typeface="Arial" panose="020B0604020202020204" pitchFamily="34" charset="0"/>
              <a:buChar char="•"/>
            </a:pPr>
            <a:r>
              <a:rPr lang="en-US" sz="1400"/>
              <a:t>Virtual development boards</a:t>
            </a:r>
          </a:p>
        </p:txBody>
      </p:sp>
      <p:sp>
        <p:nvSpPr>
          <p:cNvPr id="79" name="Rectangle 78">
            <a:extLst>
              <a:ext uri="{FF2B5EF4-FFF2-40B4-BE49-F238E27FC236}">
                <a16:creationId xmlns:a16="http://schemas.microsoft.com/office/drawing/2014/main" id="{7B8DDB39-DF8F-4912-8D4B-199F16937E1A}"/>
              </a:ext>
            </a:extLst>
          </p:cNvPr>
          <p:cNvSpPr/>
          <p:nvPr/>
        </p:nvSpPr>
        <p:spPr>
          <a:xfrm>
            <a:off x="900217" y="1991622"/>
            <a:ext cx="3060000" cy="954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dirty="0"/>
              <a:t>Keil MDK with:</a:t>
            </a:r>
          </a:p>
          <a:p>
            <a:pPr marL="285750" indent="-285750">
              <a:buFont typeface="Arial" panose="020B0604020202020204" pitchFamily="34" charset="0"/>
              <a:buChar char="•"/>
            </a:pPr>
            <a:r>
              <a:rPr lang="en-US" sz="1400" dirty="0"/>
              <a:t>Interactive Debug and Trace Views</a:t>
            </a:r>
          </a:p>
          <a:p>
            <a:pPr marL="285750" indent="-285750">
              <a:buFont typeface="Arial" panose="020B0604020202020204" pitchFamily="34" charset="0"/>
              <a:buChar char="•"/>
            </a:pPr>
            <a:r>
              <a:rPr lang="en-US" sz="1400" dirty="0"/>
              <a:t>Arm Compiler</a:t>
            </a:r>
          </a:p>
          <a:p>
            <a:pPr marL="285750" indent="-285750">
              <a:buFont typeface="Arial" panose="020B0604020202020204" pitchFamily="34" charset="0"/>
              <a:buChar char="•"/>
            </a:pPr>
            <a:r>
              <a:rPr lang="en-US" sz="1400" dirty="0"/>
              <a:t>Arm Virtual Hardware</a:t>
            </a:r>
          </a:p>
        </p:txBody>
      </p:sp>
      <p:sp>
        <p:nvSpPr>
          <p:cNvPr id="2" name="Arrow: Bent-Up 1">
            <a:extLst>
              <a:ext uri="{FF2B5EF4-FFF2-40B4-BE49-F238E27FC236}">
                <a16:creationId xmlns:a16="http://schemas.microsoft.com/office/drawing/2014/main" id="{6C164BAD-C763-47FA-AE4F-C6EBE6D60517}"/>
              </a:ext>
            </a:extLst>
          </p:cNvPr>
          <p:cNvSpPr/>
          <p:nvPr/>
        </p:nvSpPr>
        <p:spPr>
          <a:xfrm flipV="1">
            <a:off x="4207212" y="2244216"/>
            <a:ext cx="989940" cy="1042361"/>
          </a:xfrm>
          <a:prstGeom prst="bentUpArrow">
            <a:avLst>
              <a:gd name="adj1" fmla="val 25000"/>
              <a:gd name="adj2" fmla="val 25402"/>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2400"/>
          </a:p>
        </p:txBody>
      </p:sp>
      <p:sp>
        <p:nvSpPr>
          <p:cNvPr id="72" name="Arrow: Bent-Up 71">
            <a:extLst>
              <a:ext uri="{FF2B5EF4-FFF2-40B4-BE49-F238E27FC236}">
                <a16:creationId xmlns:a16="http://schemas.microsoft.com/office/drawing/2014/main" id="{8DD559BB-885A-4940-B94B-F62696EE9B82}"/>
              </a:ext>
            </a:extLst>
          </p:cNvPr>
          <p:cNvSpPr/>
          <p:nvPr/>
        </p:nvSpPr>
        <p:spPr>
          <a:xfrm flipH="1" flipV="1">
            <a:off x="6838422" y="2245836"/>
            <a:ext cx="989940" cy="1042361"/>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text, clipart, vector graphics, light&#10;&#10;Description automatically generated">
            <a:extLst>
              <a:ext uri="{FF2B5EF4-FFF2-40B4-BE49-F238E27FC236}">
                <a16:creationId xmlns:a16="http://schemas.microsoft.com/office/drawing/2014/main" id="{E0C63B63-8969-472D-ABAC-60F397C3CF1B}"/>
              </a:ext>
            </a:extLst>
          </p:cNvPr>
          <p:cNvPicPr>
            <a:picLocks noChangeAspect="1"/>
          </p:cNvPicPr>
          <p:nvPr/>
        </p:nvPicPr>
        <p:blipFill>
          <a:blip r:embed="rId4"/>
          <a:stretch>
            <a:fillRect/>
          </a:stretch>
        </p:blipFill>
        <p:spPr>
          <a:xfrm>
            <a:off x="6707764" y="853233"/>
            <a:ext cx="920576" cy="920576"/>
          </a:xfrm>
          <a:prstGeom prst="rect">
            <a:avLst/>
          </a:prstGeom>
        </p:spPr>
      </p:pic>
    </p:spTree>
    <p:extLst>
      <p:ext uri="{BB962C8B-B14F-4D97-AF65-F5344CB8AC3E}">
        <p14:creationId xmlns:p14="http://schemas.microsoft.com/office/powerpoint/2010/main" val="329368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4935595" y="159014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7842" y="2447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2698083" y="174801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4821982" y="262489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5138617" y="102526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1165823" y="175884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p:cNvCxnSpPr>
          <p:nvPr/>
        </p:nvCxnSpPr>
        <p:spPr>
          <a:xfrm rot="5400000" flipH="1" flipV="1">
            <a:off x="1740985" y="1541233"/>
            <a:ext cx="304204" cy="1461731"/>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3970468" y="175312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3994794" y="209228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5518430" y="12853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5138617" y="175312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6410338" y="209228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6965514" y="174527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8260005" y="210861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8830788" y="174498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5575721" y="1143704"/>
            <a:ext cx="2818121" cy="208519"/>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900" b="1" dirty="0">
                <a:solidFill>
                  <a:srgbClr val="333E48"/>
                </a:solidFill>
                <a:latin typeface="Lato" panose="020F0502020204030203" pitchFamily="34" charset="0"/>
                <a:ea typeface="+mn-ea"/>
              </a:rPr>
              <a:t>Arm Virtual Hardware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3548772" y="2511416"/>
            <a:ext cx="5945149" cy="1024740"/>
          </a:xfrm>
          <a:prstGeom prst="bentConnector3">
            <a:avLst>
              <a:gd name="adj1" fmla="val 10000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9493919" y="249501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6410339" y="3259174"/>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cxnSp>
        <p:nvCxnSpPr>
          <p:cNvPr id="128" name="Connector: Elbow 67">
            <a:extLst>
              <a:ext uri="{FF2B5EF4-FFF2-40B4-BE49-F238E27FC236}">
                <a16:creationId xmlns:a16="http://schemas.microsoft.com/office/drawing/2014/main" id="{D6C84574-00F2-4E34-9EC6-E6834A2D21F7}"/>
              </a:ext>
            </a:extLst>
          </p:cNvPr>
          <p:cNvCxnSpPr>
            <a:cxnSpLocks/>
          </p:cNvCxnSpPr>
          <p:nvPr/>
        </p:nvCxnSpPr>
        <p:spPr>
          <a:xfrm rot="10800000" flipV="1">
            <a:off x="1472248" y="2540000"/>
            <a:ext cx="1596390" cy="1008004"/>
          </a:xfrm>
          <a:prstGeom prst="bentConnector3">
            <a:avLst>
              <a:gd name="adj1" fmla="val 2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BB74153-F5C5-4325-8376-0B700DCA5AD7}"/>
              </a:ext>
            </a:extLst>
          </p:cNvPr>
          <p:cNvSpPr txBox="1"/>
          <p:nvPr/>
        </p:nvSpPr>
        <p:spPr>
          <a:xfrm>
            <a:off x="1471529" y="3226856"/>
            <a:ext cx="1485989"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Obtain CI results</a:t>
            </a:r>
          </a:p>
        </p:txBody>
      </p:sp>
      <p:pic>
        <p:nvPicPr>
          <p:cNvPr id="1032" name="Picture 8" descr="GitHub Logo, history, meaning, symbol, PNG">
            <a:extLst>
              <a:ext uri="{FF2B5EF4-FFF2-40B4-BE49-F238E27FC236}">
                <a16:creationId xmlns:a16="http://schemas.microsoft.com/office/drawing/2014/main" id="{8343E6DF-BC61-4A89-BB44-A19C28DB8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765" y="939172"/>
            <a:ext cx="1097891" cy="61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D91FDF-1354-4BFF-9061-DCECE22C44E0}"/>
              </a:ext>
            </a:extLst>
          </p:cNvPr>
          <p:cNvSpPr>
            <a:spLocks noGrp="1"/>
          </p:cNvSpPr>
          <p:nvPr>
            <p:ph type="body" sz="quarter" idx="12"/>
          </p:nvPr>
        </p:nvSpPr>
        <p:spPr/>
        <p:txBody>
          <a:bodyPr/>
          <a:lstStyle/>
          <a:p>
            <a:r>
              <a:rPr lang="en-US"/>
              <a:t>Reinhard Keil</a:t>
            </a:r>
            <a:endParaRPr lang="en-GB"/>
          </a:p>
        </p:txBody>
      </p:sp>
      <p:sp>
        <p:nvSpPr>
          <p:cNvPr id="3" name="Text Placeholder 2">
            <a:extLst>
              <a:ext uri="{FF2B5EF4-FFF2-40B4-BE49-F238E27FC236}">
                <a16:creationId xmlns:a16="http://schemas.microsoft.com/office/drawing/2014/main" id="{6E8E28E6-200F-4065-B267-38AC9AFC7F0A}"/>
              </a:ext>
            </a:extLst>
          </p:cNvPr>
          <p:cNvSpPr>
            <a:spLocks noGrp="1"/>
          </p:cNvSpPr>
          <p:nvPr>
            <p:ph type="body" sz="quarter" idx="13"/>
          </p:nvPr>
        </p:nvSpPr>
        <p:spPr/>
        <p:txBody>
          <a:bodyPr/>
          <a:lstStyle/>
          <a:p>
            <a:r>
              <a:rPr lang="en-US"/>
              <a:t>1. July 2021</a:t>
            </a:r>
            <a:endParaRPr lang="en-GB"/>
          </a:p>
        </p:txBody>
      </p:sp>
      <p:sp>
        <p:nvSpPr>
          <p:cNvPr id="4" name="Title 3">
            <a:extLst>
              <a:ext uri="{FF2B5EF4-FFF2-40B4-BE49-F238E27FC236}">
                <a16:creationId xmlns:a16="http://schemas.microsoft.com/office/drawing/2014/main" id="{A443998A-8246-4A65-8C39-2A7E46108053}"/>
              </a:ext>
            </a:extLst>
          </p:cNvPr>
          <p:cNvSpPr>
            <a:spLocks noGrp="1"/>
          </p:cNvSpPr>
          <p:nvPr>
            <p:ph type="title"/>
          </p:nvPr>
        </p:nvSpPr>
        <p:spPr/>
        <p:txBody>
          <a:bodyPr/>
          <a:lstStyle/>
          <a:p>
            <a:r>
              <a:rPr lang="en-US" err="1"/>
              <a:t>Orta</a:t>
            </a:r>
            <a:r>
              <a:rPr lang="en-US"/>
              <a:t> Tools</a:t>
            </a:r>
            <a:br>
              <a:rPr lang="en-US"/>
            </a:br>
            <a:r>
              <a:rPr lang="en-US"/>
              <a:t>PoC Phase </a:t>
            </a:r>
            <a:br>
              <a:rPr lang="en-US"/>
            </a:br>
            <a:r>
              <a:rPr lang="en-US" sz="4000"/>
              <a:t>(Audio Use Case)</a:t>
            </a:r>
            <a:endParaRPr lang="en-GB" sz="4000"/>
          </a:p>
        </p:txBody>
      </p:sp>
      <p:sp>
        <p:nvSpPr>
          <p:cNvPr id="5" name="Text Placeholder 4">
            <a:extLst>
              <a:ext uri="{FF2B5EF4-FFF2-40B4-BE49-F238E27FC236}">
                <a16:creationId xmlns:a16="http://schemas.microsoft.com/office/drawing/2014/main" id="{86D272DB-7651-4F4A-B913-7E1EB45655BF}"/>
              </a:ext>
            </a:extLst>
          </p:cNvPr>
          <p:cNvSpPr>
            <a:spLocks noGrp="1"/>
          </p:cNvSpPr>
          <p:nvPr>
            <p:ph type="body" sz="quarter" idx="14"/>
          </p:nvPr>
        </p:nvSpPr>
        <p:spPr/>
        <p:txBody>
          <a:bodyPr/>
          <a:lstStyle/>
          <a:p>
            <a:endParaRPr lang="en-GB"/>
          </a:p>
        </p:txBody>
      </p:sp>
      <p:sp>
        <p:nvSpPr>
          <p:cNvPr id="6" name="Subtitle 5">
            <a:extLst>
              <a:ext uri="{FF2B5EF4-FFF2-40B4-BE49-F238E27FC236}">
                <a16:creationId xmlns:a16="http://schemas.microsoft.com/office/drawing/2014/main" id="{350BB0B5-930F-491B-8FBA-7A4276AD614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3962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Fixed Virtual Platforms (FVPs)</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 (FVP)</a:t>
            </a:r>
            <a:br>
              <a:rPr lang="en-US" sz="2000" dirty="0">
                <a:solidFill>
                  <a:schemeClr val="bg1"/>
                </a:solidFill>
              </a:rPr>
            </a:br>
            <a:r>
              <a:rPr lang="en-US" sz="2000" dirty="0">
                <a:solidFill>
                  <a:schemeClr val="bg1"/>
                </a:solidFill>
              </a:rPr>
              <a: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Memory</a:t>
            </a:r>
          </a:p>
          <a:p>
            <a:pPr marL="231775" indent="-115888" defTabSz="453340">
              <a:buFont typeface="Arial" panose="020B0604020202020204" pitchFamily="34" charset="0"/>
              <a:buChar char="•"/>
            </a:pPr>
            <a:r>
              <a:rPr lang="en-US" sz="1400" dirty="0">
                <a:solidFill>
                  <a:prstClr val="white"/>
                </a:solidFill>
              </a:rPr>
              <a:t>Secure/</a:t>
            </a:r>
            <a:br>
              <a:rPr lang="en-US" sz="1400" dirty="0">
                <a:solidFill>
                  <a:prstClr val="white"/>
                </a:solidFill>
              </a:rPr>
            </a:br>
            <a:r>
              <a:rPr lang="en-US" sz="1400" dirty="0">
                <a:solidFill>
                  <a:prstClr val="white"/>
                </a:solidFill>
              </a:rPr>
              <a:t>Non-secure</a:t>
            </a:r>
          </a:p>
          <a:p>
            <a:pPr marL="231775" indent="-115888" defTabSz="453340">
              <a:buFont typeface="Arial" panose="020B0604020202020204" pitchFamily="34" charset="0"/>
              <a:buChar char="•"/>
            </a:pPr>
            <a:r>
              <a:rPr lang="en-US" sz="1400" dirty="0">
                <a:solidFill>
                  <a:prstClr val="white"/>
                </a:solidFill>
              </a:rPr>
              <a:t>DMA</a:t>
            </a:r>
          </a:p>
          <a:p>
            <a:pPr marL="231775" indent="-115888" defTabSz="453340">
              <a:buFont typeface="Arial" panose="020B0604020202020204" pitchFamily="34" charset="0"/>
              <a:buChar char="•"/>
            </a:pPr>
            <a:endParaRPr lang="en-US" sz="1400" dirty="0">
              <a:solidFill>
                <a:prstClr val="white"/>
              </a:solidFill>
            </a:endParaRPr>
          </a:p>
          <a:p>
            <a:pPr defTabSz="453340"/>
            <a:endParaRPr lang="en-US" sz="1600" dirty="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a:t>Show &amp; Tell Slides </a:t>
            </a:r>
            <a:br>
              <a:rPr lang="en-US"/>
            </a:br>
            <a:r>
              <a:rPr lang="en-US"/>
              <a:t>(26. May 2021)</a:t>
            </a:r>
            <a:br>
              <a:rPr lang="en-US"/>
            </a:br>
            <a:r>
              <a:rPr lang="en-US"/>
              <a:t>Project “</a:t>
            </a:r>
            <a:r>
              <a:rPr lang="en-US" err="1"/>
              <a:t>Orta</a:t>
            </a:r>
            <a:r>
              <a:rPr lang="en-US"/>
              <a:t>” (PoC)</a:t>
            </a:r>
          </a:p>
        </p:txBody>
      </p:sp>
      <p:sp>
        <p:nvSpPr>
          <p:cNvPr id="3" name="Subtitle 2">
            <a:extLst>
              <a:ext uri="{FF2B5EF4-FFF2-40B4-BE49-F238E27FC236}">
                <a16:creationId xmlns:a16="http://schemas.microsoft.com/office/drawing/2014/main" id="{3C2938E1-2D27-0448-A3B1-5115EEC4DCAB}"/>
              </a:ext>
            </a:extLst>
          </p:cNvPr>
          <p:cNvSpPr>
            <a:spLocks noGrp="1"/>
          </p:cNvSpPr>
          <p:nvPr>
            <p:ph type="subTitle" idx="1"/>
          </p:nvPr>
        </p:nvSpPr>
        <p:spPr/>
        <p:txBody>
          <a:bodyPr/>
          <a:lstStyle/>
          <a:p>
            <a:r>
              <a:rPr lang="en-GB"/>
              <a:t>Development process for CI/</a:t>
            </a:r>
            <a:r>
              <a:rPr lang="en-GB" err="1"/>
              <a:t>MLOps</a:t>
            </a:r>
            <a:r>
              <a:rPr lang="en-GB"/>
              <a:t> with FVP and </a:t>
            </a:r>
            <a:r>
              <a:rPr lang="en-GB" err="1"/>
              <a:t>ArmClang</a:t>
            </a:r>
            <a:r>
              <a:rPr lang="en-GB"/>
              <a:t>/GCC</a:t>
            </a:r>
            <a:endParaRPr lang="en-US"/>
          </a:p>
        </p:txBody>
      </p:sp>
    </p:spTree>
    <p:extLst>
      <p:ext uri="{BB962C8B-B14F-4D97-AF65-F5344CB8AC3E}">
        <p14:creationId xmlns:p14="http://schemas.microsoft.com/office/powerpoint/2010/main" val="2868599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a:t>Unit Testing</a:t>
            </a:r>
          </a:p>
          <a:p>
            <a:pPr lvl="1"/>
            <a:r>
              <a:rPr lang="en-US" sz="1799"/>
              <a:t>Test little chunks of code at a time.</a:t>
            </a:r>
          </a:p>
          <a:p>
            <a:pPr lvl="1"/>
            <a:r>
              <a:rPr lang="en-US" sz="1799"/>
              <a:t>Tested against your ‘test’ build.</a:t>
            </a:r>
          </a:p>
          <a:p>
            <a:r>
              <a:rPr lang="en-US" sz="1999"/>
              <a:t>Integration Testing</a:t>
            </a:r>
          </a:p>
          <a:p>
            <a:pPr lvl="1"/>
            <a:r>
              <a:rPr lang="en-US" sz="1799"/>
              <a:t>Test whether two components work together when they are combined. Verifies that the interface between them works properly.</a:t>
            </a:r>
          </a:p>
          <a:p>
            <a:pPr lvl="1"/>
            <a:r>
              <a:rPr lang="en-US" sz="1799"/>
              <a:t>Tested against your ‘test’ build.</a:t>
            </a:r>
          </a:p>
          <a:p>
            <a:r>
              <a:rPr lang="en-US" sz="1999"/>
              <a:t>System (Black-box) Testing</a:t>
            </a:r>
          </a:p>
          <a:p>
            <a:pPr lvl="1"/>
            <a:r>
              <a:rPr lang="en-US" sz="1799"/>
              <a:t>Test that final system works as expected. Control external controls &amp; stimuli to system and measure response.</a:t>
            </a:r>
          </a:p>
          <a:p>
            <a:pPr lvl="1"/>
            <a:r>
              <a:rPr lang="en-US" sz="1799"/>
              <a:t>Tested against your ‘release’ build.</a:t>
            </a:r>
          </a:p>
          <a:p>
            <a:r>
              <a:rPr lang="en-US" sz="1999" b="1"/>
              <a:t>Regression Testing</a:t>
            </a:r>
          </a:p>
          <a:p>
            <a:pPr lvl="1"/>
            <a:r>
              <a:rPr lang="en-US" sz="1799" b="1"/>
              <a:t>Suite of tests (unit &amp; integration tests) &amp; run continuously upon version control updates. </a:t>
            </a:r>
          </a:p>
          <a:p>
            <a:pPr lvl="1"/>
            <a:r>
              <a:rPr lang="en-US" sz="1799" b="1"/>
              <a:t>Used in Continuous Integration (CI)</a:t>
            </a:r>
          </a:p>
          <a:p>
            <a:pPr lvl="1"/>
            <a:endParaRPr lang="en-US"/>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a:p>
            <a:pPr algn="ctr"/>
            <a:r>
              <a:rPr lang="en-US" sz="1400" err="1"/>
              <a:t>Orta</a:t>
            </a:r>
            <a:r>
              <a:rPr lang="en-US" sz="1400"/>
              <a:t> should make this simpler</a:t>
            </a:r>
            <a:endParaRPr lang="en-GB" sz="140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80890" y="5395737"/>
            <a:ext cx="10967035"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rPr>
              <a:t>Virtual</a:t>
            </a:r>
            <a:br>
              <a:rPr lang="en-US" sz="1600" kern="0" dirty="0">
                <a:solidFill>
                  <a:srgbClr val="000000"/>
                </a:solidFill>
                <a:latin typeface="+mn-lt"/>
              </a:rPr>
            </a:br>
            <a:r>
              <a:rPr lang="en-US" sz="1600" kern="0" dirty="0">
                <a:solidFill>
                  <a:srgbClr val="000000"/>
                </a:solidFill>
                <a:latin typeface="+mn-lt"/>
              </a:rPr>
              <a:t>Layer</a:t>
            </a:r>
            <a:endParaRPr lang="en-GB" sz="1600" kern="0" dirty="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209106"/>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a:t>
            </a:r>
          </a:p>
          <a:p>
            <a:pPr algn="ctr" defTabSz="456936" eaLnBrk="1" fontAlgn="auto" hangingPunct="1">
              <a:spcBef>
                <a:spcPts val="0"/>
              </a:spcBef>
              <a:spcAft>
                <a:spcPts val="0"/>
              </a:spcAft>
              <a:defRPr/>
            </a:pPr>
            <a:r>
              <a:rPr lang="en-US" sz="1400" kern="0" dirty="0">
                <a:solidFill>
                  <a:srgbClr val="FFFFFF"/>
                </a:solidFill>
                <a:latin typeface="+mn-lt"/>
              </a:rPr>
              <a:t>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97140"/>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26660"/>
            <a:ext cx="4320147" cy="1190307"/>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Drivers</a:t>
            </a:r>
            <a:endParaRPr lang="en-US" sz="1300" kern="0" dirty="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405685"/>
            <a:ext cx="475499" cy="31408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4"/>
            <a:ext cx="5879050"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Unit &amp; Integration Testing on FVPs or Physical Hardware Boards</a:t>
            </a:r>
            <a:endParaRPr lang="en-GB" sz="1400" dirty="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7159781" y="1212465"/>
            <a:ext cx="4320147"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Deployment and System Testing on Production Hardware</a:t>
            </a:r>
            <a:endParaRPr lang="en-GB" sz="1400" dirty="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902172" y="5927930"/>
            <a:ext cx="8417683"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Essential the same event logs are generated across the different deployments. This ensures correctness.</a:t>
            </a:r>
            <a:endParaRPr lang="en-US" sz="1400" i="1" dirty="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A14883-E165-41A6-8CB7-51C86550751A}"/>
              </a:ext>
            </a:extLst>
          </p:cNvPr>
          <p:cNvSpPr>
            <a:spLocks noGrp="1"/>
          </p:cNvSpPr>
          <p:nvPr>
            <p:ph type="title"/>
          </p:nvPr>
        </p:nvSpPr>
        <p:spPr/>
        <p:txBody>
          <a:bodyPr/>
          <a:lstStyle/>
          <a:p>
            <a:r>
              <a:rPr lang="en-US"/>
              <a:t>“</a:t>
            </a:r>
            <a:r>
              <a:rPr lang="en-US" err="1"/>
              <a:t>Orta</a:t>
            </a:r>
            <a:r>
              <a:rPr lang="en-US"/>
              <a:t>” Benefits</a:t>
            </a:r>
            <a:endParaRPr lang="en-GB"/>
          </a:p>
        </p:txBody>
      </p:sp>
      <p:sp>
        <p:nvSpPr>
          <p:cNvPr id="8" name="Content Placeholder 7">
            <a:extLst>
              <a:ext uri="{FF2B5EF4-FFF2-40B4-BE49-F238E27FC236}">
                <a16:creationId xmlns:a16="http://schemas.microsoft.com/office/drawing/2014/main" id="{6A87888E-4A26-46C5-BBD6-289BA669A153}"/>
              </a:ext>
            </a:extLst>
          </p:cNvPr>
          <p:cNvSpPr>
            <a:spLocks noGrp="1"/>
          </p:cNvSpPr>
          <p:nvPr>
            <p:ph idx="1"/>
          </p:nvPr>
        </p:nvSpPr>
        <p:spPr>
          <a:xfrm>
            <a:off x="480889" y="1103721"/>
            <a:ext cx="11230225" cy="2836271"/>
          </a:xfrm>
          <a:solidFill>
            <a:schemeClr val="accent4">
              <a:lumMod val="20000"/>
              <a:lumOff val="80000"/>
            </a:schemeClr>
          </a:solidFill>
        </p:spPr>
        <p:txBody>
          <a:bodyPr/>
          <a:lstStyle/>
          <a:p>
            <a:pPr marL="0" indent="0">
              <a:buNone/>
            </a:pPr>
            <a:r>
              <a:rPr lang="en-US" sz="1400" i="1"/>
              <a:t>For Software Developers:</a:t>
            </a:r>
          </a:p>
          <a:p>
            <a:pPr marL="341313" indent="-227013"/>
            <a:r>
              <a:rPr lang="en-US" sz="2000"/>
              <a:t>Verify correctness of software algorithms on Arm target hardware</a:t>
            </a:r>
          </a:p>
          <a:p>
            <a:pPr lvl="1"/>
            <a:r>
              <a:rPr lang="en-US" sz="1600"/>
              <a:t>FVP represent target CPU accurately which ensures that complex DSP and ML algorithms execute correct </a:t>
            </a:r>
          </a:p>
          <a:p>
            <a:pPr lvl="1"/>
            <a:r>
              <a:rPr lang="en-US" sz="1600"/>
              <a:t>User benefit: complex input patterns in CI testing are always identical</a:t>
            </a:r>
          </a:p>
          <a:p>
            <a:pPr lvl="1"/>
            <a:r>
              <a:rPr lang="en-US" sz="1600"/>
              <a:t>Requirement: support for both CI and debug flows (using Keil Studio or established debuggers)</a:t>
            </a:r>
            <a:endParaRPr lang="en-US" sz="1799"/>
          </a:p>
          <a:p>
            <a:pPr marL="341313" indent="-227013"/>
            <a:r>
              <a:rPr lang="en-GB" sz="2000"/>
              <a:t>Performance comparison of different algorithms (A/B testing)</a:t>
            </a:r>
          </a:p>
          <a:p>
            <a:pPr lvl="1"/>
            <a:r>
              <a:rPr lang="en-GB" sz="1600"/>
              <a:t>For two different implementations of an algorithm, check which one is more efficient in target hardware.</a:t>
            </a:r>
          </a:p>
          <a:p>
            <a:pPr lvl="1"/>
            <a:r>
              <a:rPr lang="en-GB" sz="1600"/>
              <a:t>User benefit: comparisons with complex input patterns reproduceable; FVP shows no. of instructions (sufficiently precise?)</a:t>
            </a:r>
          </a:p>
          <a:p>
            <a:pPr lvl="1"/>
            <a:r>
              <a:rPr lang="en-GB" sz="1600">
                <a:highlight>
                  <a:srgbClr val="FFFF00"/>
                </a:highlight>
              </a:rPr>
              <a:t>Managing user expectations: no real system level simulation, i.e. no cache effects can be identified</a:t>
            </a:r>
          </a:p>
          <a:p>
            <a:pPr lvl="1"/>
            <a:r>
              <a:rPr lang="en-GB" sz="1600"/>
              <a:t>Requirement: </a:t>
            </a:r>
            <a:r>
              <a:rPr lang="en-GB" sz="1600">
                <a:hlinkClick r:id="rId3"/>
              </a:rPr>
              <a:t>time measurement using Event Recorder</a:t>
            </a:r>
            <a:r>
              <a:rPr lang="en-GB" sz="1600"/>
              <a:t> with Keil Studio (note this is already supported with MDK)</a:t>
            </a:r>
            <a:endParaRPr lang="en-GB"/>
          </a:p>
        </p:txBody>
      </p:sp>
      <p:sp>
        <p:nvSpPr>
          <p:cNvPr id="5" name="Content Placeholder 7">
            <a:extLst>
              <a:ext uri="{FF2B5EF4-FFF2-40B4-BE49-F238E27FC236}">
                <a16:creationId xmlns:a16="http://schemas.microsoft.com/office/drawing/2014/main" id="{6585DE2D-B61F-4A87-9A73-3DB368AE0087}"/>
              </a:ext>
            </a:extLst>
          </p:cNvPr>
          <p:cNvSpPr txBox="1">
            <a:spLocks/>
          </p:cNvSpPr>
          <p:nvPr/>
        </p:nvSpPr>
        <p:spPr>
          <a:xfrm>
            <a:off x="484188" y="4262810"/>
            <a:ext cx="11233150" cy="1876888"/>
          </a:xfrm>
          <a:prstGeom prst="rect">
            <a:avLst/>
          </a:prstGeom>
          <a:solidFill>
            <a:schemeClr val="accent4">
              <a:lumMod val="20000"/>
              <a:lumOff val="80000"/>
            </a:schemeClr>
          </a:solidFill>
        </p:spPr>
        <p:txBody>
          <a:bodyPr vert="horz" lIns="0" tIns="0" rIns="0" bIns="0" rtlCol="0">
            <a:noAutofit/>
          </a:bodyPr>
          <a:lstStyle>
            <a:lvl1pPr marL="342797" indent="-342797" algn="l" rtl="0" eaLnBrk="1" fontAlgn="base" hangingPunct="1">
              <a:lnSpc>
                <a:spcPct val="100000"/>
              </a:lnSpc>
              <a:spcBef>
                <a:spcPts val="600"/>
              </a:spcBef>
              <a:spcAft>
                <a:spcPts val="0"/>
              </a:spcAft>
              <a:buClr>
                <a:schemeClr val="accent1"/>
              </a:buClr>
              <a:buFont typeface="Arial" charset="0"/>
              <a:buChar char="•"/>
              <a:defRPr sz="2399" kern="1200">
                <a:solidFill>
                  <a:schemeClr val="tx2"/>
                </a:solidFill>
                <a:latin typeface="+mn-lt"/>
                <a:ea typeface="ＭＳ Ｐゴシック" charset="0"/>
                <a:cs typeface="ＭＳ Ｐゴシック" charset="0"/>
              </a:defRPr>
            </a:lvl1pPr>
            <a:lvl2pPr marL="672581" indent="-166638" algn="l" rtl="0" eaLnBrk="1" fontAlgn="base" hangingPunct="1">
              <a:lnSpc>
                <a:spcPct val="100000"/>
              </a:lnSpc>
              <a:spcBef>
                <a:spcPts val="0"/>
              </a:spcBef>
              <a:spcAft>
                <a:spcPts val="0"/>
              </a:spcAft>
              <a:buClr>
                <a:schemeClr val="accent1"/>
              </a:buClr>
              <a:buSzPct val="80000"/>
              <a:buFont typeface="Arial" charset="0"/>
              <a:buChar char="•"/>
              <a:defRPr sz="1999" kern="1200">
                <a:solidFill>
                  <a:schemeClr val="tx2"/>
                </a:solidFill>
                <a:latin typeface="+mn-lt"/>
                <a:ea typeface="ＭＳ Ｐゴシック" charset="0"/>
                <a:cs typeface="+mn-cs"/>
              </a:defRPr>
            </a:lvl2pPr>
            <a:lvl3pPr marL="946819" indent="-166638"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3pPr>
            <a:lvl4pPr marL="1292790" indent="-172986" algn="l" rtl="0" eaLnBrk="1" fontAlgn="base" hangingPunct="1">
              <a:lnSpc>
                <a:spcPct val="100000"/>
              </a:lnSpc>
              <a:spcBef>
                <a:spcPts val="0"/>
              </a:spcBef>
              <a:spcAft>
                <a:spcPts val="0"/>
              </a:spcAft>
              <a:buClr>
                <a:schemeClr val="accent1"/>
              </a:buClr>
              <a:buSzPct val="80000"/>
              <a:buFont typeface="Wingdings" charset="2"/>
              <a:buChar char="§"/>
              <a:defRPr sz="1799" kern="1200">
                <a:solidFill>
                  <a:schemeClr val="tx2"/>
                </a:solidFill>
                <a:latin typeface="+mn-lt"/>
                <a:ea typeface="ＭＳ Ｐゴシック" charset="0"/>
                <a:cs typeface="+mn-cs"/>
              </a:defRPr>
            </a:lvl4pPr>
            <a:lvl5pPr marL="1518147" indent="-168225"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5pPr>
            <a:lvl6pPr marL="1654567"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099"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1630"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162"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a:buNone/>
            </a:pPr>
            <a:r>
              <a:rPr lang="en-US" sz="1400" i="1"/>
              <a:t>For </a:t>
            </a:r>
            <a:r>
              <a:rPr lang="en-US" sz="1400" i="1" err="1"/>
              <a:t>MLOps</a:t>
            </a:r>
            <a:r>
              <a:rPr lang="en-US" sz="1400" i="1"/>
              <a:t> Service Providers:</a:t>
            </a:r>
          </a:p>
          <a:p>
            <a:pPr marL="341313" indent="-227013"/>
            <a:r>
              <a:rPr lang="en-US" sz="1800"/>
              <a:t>Arm extends reach to deeply embedded systems (more users)</a:t>
            </a:r>
          </a:p>
          <a:p>
            <a:pPr lvl="1"/>
            <a:r>
              <a:rPr lang="en-US" sz="1200"/>
              <a:t>ORTA workflows simplify the development process (initially for Cortex-M based systems) -&gt; later this should extend to Cortex-A</a:t>
            </a:r>
          </a:p>
          <a:p>
            <a:pPr marL="341313" indent="-227013"/>
            <a:r>
              <a:rPr lang="en-US" sz="1800"/>
              <a:t>Arm simplifies ML model deployment with OTA (more services)</a:t>
            </a:r>
          </a:p>
          <a:p>
            <a:pPr lvl="1"/>
            <a:r>
              <a:rPr lang="en-US" sz="1200"/>
              <a:t>TF-M should scale to mass production and provide usable Update services for ML models</a:t>
            </a:r>
          </a:p>
          <a:p>
            <a:pPr marL="341313" indent="-227013"/>
            <a:r>
              <a:rPr lang="en-GB" sz="1800"/>
              <a:t>Arm makes it easier to collect real-world data (more compute)</a:t>
            </a:r>
          </a:p>
          <a:p>
            <a:pPr lvl="1"/>
            <a:r>
              <a:rPr lang="en-GB" sz="1200"/>
              <a:t>ORTA enables to collect real-world data</a:t>
            </a:r>
            <a:endParaRPr lang="en-GB" sz="1600"/>
          </a:p>
        </p:txBody>
      </p:sp>
    </p:spTree>
    <p:extLst>
      <p:ext uri="{BB962C8B-B14F-4D97-AF65-F5344CB8AC3E}">
        <p14:creationId xmlns:p14="http://schemas.microsoft.com/office/powerpoint/2010/main" val="2907660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17F7-F18D-4915-878E-B286B5AE16C3}"/>
              </a:ext>
            </a:extLst>
          </p:cNvPr>
          <p:cNvSpPr>
            <a:spLocks noGrp="1"/>
          </p:cNvSpPr>
          <p:nvPr>
            <p:ph type="title"/>
          </p:nvPr>
        </p:nvSpPr>
        <p:spPr/>
        <p:txBody>
          <a:bodyPr/>
          <a:lstStyle/>
          <a:p>
            <a:r>
              <a:rPr lang="en-US"/>
              <a:t>GitHub Runners and Docker Container</a:t>
            </a:r>
            <a:endParaRPr lang="en-GB"/>
          </a:p>
        </p:txBody>
      </p:sp>
      <p:sp>
        <p:nvSpPr>
          <p:cNvPr id="6" name="Rectangle 5">
            <a:extLst>
              <a:ext uri="{FF2B5EF4-FFF2-40B4-BE49-F238E27FC236}">
                <a16:creationId xmlns:a16="http://schemas.microsoft.com/office/drawing/2014/main" id="{1BB195C9-AC0B-4E78-83E7-1A9C51385296}"/>
              </a:ext>
            </a:extLst>
          </p:cNvPr>
          <p:cNvSpPr/>
          <p:nvPr/>
        </p:nvSpPr>
        <p:spPr>
          <a:xfrm>
            <a:off x="4746970" y="673823"/>
            <a:ext cx="3276600" cy="55103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Docker Container with:</a:t>
            </a:r>
            <a:br>
              <a:rPr lang="en-US">
                <a:solidFill>
                  <a:schemeClr val="tx1"/>
                </a:solidFill>
              </a:rPr>
            </a:br>
            <a:endParaRPr lang="en-US">
              <a:solidFill>
                <a:schemeClr val="tx1"/>
              </a:solidFill>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Ubuntu latest x86_64</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Generic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Python 3.8</a:t>
            </a:r>
          </a:p>
          <a:p>
            <a:pPr algn="l">
              <a:buFont typeface="Arial" panose="020B0604020202020204" pitchFamily="34" charset="0"/>
              <a:buChar char="•"/>
            </a:pPr>
            <a:r>
              <a:rPr lang="en-GB" sz="1100" b="0" i="0">
                <a:solidFill>
                  <a:srgbClr val="244357"/>
                </a:solidFill>
                <a:effectLst/>
                <a:latin typeface="Open Sans" panose="020B0606030504020204" pitchFamily="34" charset="0"/>
              </a:rPr>
              <a:t>curl</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wget</a:t>
            </a:r>
            <a:endParaRPr lang="en-GB" sz="1100" b="0" i="0">
              <a:solidFill>
                <a:srgbClr val="244357"/>
              </a:solidFill>
              <a:effectLst/>
              <a:latin typeface="Open Sans" panose="020B0606030504020204" pitchFamily="34" charset="0"/>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bzip2</a:t>
            </a:r>
          </a:p>
          <a:p>
            <a:pPr algn="l">
              <a:buFont typeface="Arial" panose="020B0604020202020204" pitchFamily="34" charset="0"/>
              <a:buChar char="•"/>
            </a:pPr>
            <a:r>
              <a:rPr lang="en-GB" sz="1100" b="0" i="0">
                <a:solidFill>
                  <a:srgbClr val="244357"/>
                </a:solidFill>
                <a:effectLst/>
                <a:latin typeface="Open Sans" panose="020B0606030504020204" pitchFamily="34" charset="0"/>
              </a:rPr>
              <a:t>unzip</a:t>
            </a:r>
          </a:p>
          <a:p>
            <a:pPr algn="l">
              <a:buFont typeface="Arial" panose="020B0604020202020204" pitchFamily="34" charset="0"/>
              <a:buChar char="•"/>
            </a:pPr>
            <a:r>
              <a:rPr lang="en-GB" sz="1100" b="0" i="0">
                <a:solidFill>
                  <a:srgbClr val="244357"/>
                </a:solidFill>
                <a:effectLst/>
                <a:latin typeface="Open Sans" panose="020B0606030504020204" pitchFamily="34" charset="0"/>
              </a:rPr>
              <a:t>git</a:t>
            </a:r>
          </a:p>
          <a:p>
            <a:pPr algn="l">
              <a:buFont typeface="Arial" panose="020B0604020202020204" pitchFamily="34" charset="0"/>
              <a:buChar char="•"/>
            </a:pPr>
            <a:r>
              <a:rPr lang="en-GB" sz="1100" b="0" i="0">
                <a:solidFill>
                  <a:srgbClr val="244357"/>
                </a:solidFill>
                <a:effectLst/>
                <a:latin typeface="Open Sans" panose="020B0606030504020204" pitchFamily="34" charset="0"/>
              </a:rPr>
              <a:t>build-essential (native GCC, make)</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Arm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Compiler Toolchain 6.15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GNU Arm Embedded Toolchain: 10-2020-q4-major release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MPS2 based platform Cortex-M55 (Linux x86)</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MPS3 based platform Cortex-M55 + Ethos-U55 (Linux x86)</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Build 0.10.0</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PackChk</a:t>
            </a:r>
            <a:r>
              <a:rPr lang="en-GB" sz="1100" b="0" i="0">
                <a:solidFill>
                  <a:srgbClr val="244357"/>
                </a:solidFill>
                <a:effectLst/>
                <a:latin typeface="Open Sans" panose="020B0606030504020204" pitchFamily="34" charset="0"/>
              </a:rPr>
              <a:t> from CMSIS Pack 5.7.0</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Packs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5.7.0</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V2M_MP2_SSE300 Board Support</a:t>
            </a:r>
          </a:p>
        </p:txBody>
      </p:sp>
      <p:sp>
        <p:nvSpPr>
          <p:cNvPr id="8" name="Arrow: Left 7">
            <a:extLst>
              <a:ext uri="{FF2B5EF4-FFF2-40B4-BE49-F238E27FC236}">
                <a16:creationId xmlns:a16="http://schemas.microsoft.com/office/drawing/2014/main" id="{3D02FDEE-C51B-4002-92CD-E2A9A04FBDBF}"/>
              </a:ext>
            </a:extLst>
          </p:cNvPr>
          <p:cNvSpPr/>
          <p:nvPr/>
        </p:nvSpPr>
        <p:spPr>
          <a:xfrm>
            <a:off x="8392562" y="3621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74A0FFB-CD04-43E8-9197-8B18DF9AF6D3}"/>
              </a:ext>
            </a:extLst>
          </p:cNvPr>
          <p:cNvSpPr txBox="1"/>
          <p:nvPr/>
        </p:nvSpPr>
        <p:spPr>
          <a:xfrm>
            <a:off x="8801100" y="3429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 license entitlement come from a </a:t>
            </a:r>
            <a:r>
              <a:rPr lang="en-US" sz="1600" kern="1200" err="1">
                <a:solidFill>
                  <a:schemeClr val="tx2"/>
                </a:solidFill>
                <a:latin typeface="+mn-lt"/>
                <a:ea typeface="+mn-ea"/>
                <a:cs typeface="+mn-cs"/>
              </a:rPr>
              <a:t>github</a:t>
            </a:r>
            <a:r>
              <a:rPr lang="en-US" sz="1600" kern="1200">
                <a:solidFill>
                  <a:schemeClr val="tx2"/>
                </a:solidFill>
                <a:latin typeface="+mn-lt"/>
                <a:ea typeface="+mn-ea"/>
                <a:cs typeface="+mn-cs"/>
              </a:rPr>
              <a:t> secret?</a:t>
            </a:r>
            <a:endParaRPr lang="en-GB" sz="1600" kern="1200" err="1">
              <a:solidFill>
                <a:schemeClr val="tx2"/>
              </a:solidFill>
              <a:latin typeface="+mn-lt"/>
              <a:ea typeface="+mn-ea"/>
              <a:cs typeface="+mn-cs"/>
            </a:endParaRPr>
          </a:p>
        </p:txBody>
      </p:sp>
      <p:sp>
        <p:nvSpPr>
          <p:cNvPr id="10" name="Arrow: Left 9">
            <a:extLst>
              <a:ext uri="{FF2B5EF4-FFF2-40B4-BE49-F238E27FC236}">
                <a16:creationId xmlns:a16="http://schemas.microsoft.com/office/drawing/2014/main" id="{186578EC-8FB4-4BB5-8FF2-7210364B8641}"/>
              </a:ext>
            </a:extLst>
          </p:cNvPr>
          <p:cNvSpPr/>
          <p:nvPr/>
        </p:nvSpPr>
        <p:spPr>
          <a:xfrm>
            <a:off x="8392562" y="5399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562E248-D45A-4DC8-8081-D0B44BC3F5CD}"/>
              </a:ext>
            </a:extLst>
          </p:cNvPr>
          <p:cNvSpPr txBox="1"/>
          <p:nvPr/>
        </p:nvSpPr>
        <p:spPr>
          <a:xfrm>
            <a:off x="8801100" y="5207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there be additional packs in github.io?</a:t>
            </a:r>
            <a:br>
              <a:rPr lang="en-US" sz="1600" kern="1200">
                <a:solidFill>
                  <a:schemeClr val="tx2"/>
                </a:solidFill>
                <a:latin typeface="+mn-lt"/>
                <a:ea typeface="+mn-ea"/>
                <a:cs typeface="+mn-cs"/>
              </a:rPr>
            </a:br>
            <a:endParaRPr lang="en-GB" sz="16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80D738D1-99DC-4781-8A73-99CB02A4FC15}"/>
              </a:ext>
            </a:extLst>
          </p:cNvPr>
          <p:cNvSpPr txBox="1"/>
          <p:nvPr/>
        </p:nvSpPr>
        <p:spPr>
          <a:xfrm>
            <a:off x="558800" y="1409700"/>
            <a:ext cx="217170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Is there a way to explain the GitHub actions?</a:t>
            </a:r>
          </a:p>
        </p:txBody>
      </p:sp>
    </p:spTree>
    <p:extLst>
      <p:ext uri="{BB962C8B-B14F-4D97-AF65-F5344CB8AC3E}">
        <p14:creationId xmlns:p14="http://schemas.microsoft.com/office/powerpoint/2010/main" val="2464867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rrow: Right 26">
            <a:extLst>
              <a:ext uri="{FF2B5EF4-FFF2-40B4-BE49-F238E27FC236}">
                <a16:creationId xmlns:a16="http://schemas.microsoft.com/office/drawing/2014/main" id="{977BA897-A942-4BA4-ADF4-1F83AE0B8170}"/>
              </a:ext>
            </a:extLst>
          </p:cNvPr>
          <p:cNvSpPr/>
          <p:nvPr/>
        </p:nvSpPr>
        <p:spPr>
          <a:xfrm rot="16200000">
            <a:off x="3999732" y="5132087"/>
            <a:ext cx="246765" cy="339426"/>
          </a:xfrm>
          <a:prstGeom prst="rightArrow">
            <a:avLst>
              <a:gd name="adj1" fmla="val 50000"/>
              <a:gd name="adj2" fmla="val 411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553DF65A-F969-41EF-89B5-09CAFF0CC328}"/>
              </a:ext>
            </a:extLst>
          </p:cNvPr>
          <p:cNvSpPr/>
          <p:nvPr/>
        </p:nvSpPr>
        <p:spPr>
          <a:xfrm>
            <a:off x="2485780" y="3345420"/>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5487FEAB-7D2D-4E65-8BF8-9C55DAECCD8A}"/>
              </a:ext>
            </a:extLst>
          </p:cNvPr>
          <p:cNvSpPr/>
          <p:nvPr/>
        </p:nvSpPr>
        <p:spPr>
          <a:xfrm>
            <a:off x="3243848" y="1041621"/>
            <a:ext cx="1786690" cy="413498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AMI that runs on </a:t>
            </a:r>
            <a:br>
              <a:rPr lang="en-US" sz="1200" dirty="0">
                <a:solidFill>
                  <a:schemeClr val="tx1"/>
                </a:solidFill>
              </a:rPr>
            </a:br>
            <a:r>
              <a:rPr lang="en-US" sz="1200" dirty="0">
                <a:solidFill>
                  <a:schemeClr val="tx1"/>
                </a:solidFill>
              </a:rPr>
              <a:t>EC2 Linux instance</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79425" y="1075124"/>
            <a:ext cx="2004429" cy="53266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0F80CCA-7EA5-49AB-B95D-EEEB29923693}"/>
              </a:ext>
            </a:extLst>
          </p:cNvPr>
          <p:cNvSpPr>
            <a:spLocks noGrp="1"/>
          </p:cNvSpPr>
          <p:nvPr>
            <p:ph type="title"/>
          </p:nvPr>
        </p:nvSpPr>
        <p:spPr/>
        <p:txBody>
          <a:bodyPr/>
          <a:lstStyle/>
          <a:p>
            <a:r>
              <a:rPr lang="en-US" dirty="0"/>
              <a:t>Run AVT on AMI – from GitHub actions</a:t>
            </a:r>
            <a:endParaRPr lang="en-GB" dirty="0"/>
          </a:p>
        </p:txBody>
      </p:sp>
      <p:sp>
        <p:nvSpPr>
          <p:cNvPr id="5" name="Flowchart: Document 4">
            <a:extLst>
              <a:ext uri="{FF2B5EF4-FFF2-40B4-BE49-F238E27FC236}">
                <a16:creationId xmlns:a16="http://schemas.microsoft.com/office/drawing/2014/main" id="{2D3770D1-02A3-4E7A-8574-CDC5E2D313BA}"/>
              </a:ext>
            </a:extLst>
          </p:cNvPr>
          <p:cNvSpPr/>
          <p:nvPr/>
        </p:nvSpPr>
        <p:spPr>
          <a:xfrm>
            <a:off x="764902" y="161316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vht.yml</a:t>
            </a:r>
            <a:br>
              <a:rPr lang="en-US" sz="1200" dirty="0"/>
            </a:br>
            <a:r>
              <a:rPr lang="en-US" sz="1200" dirty="0"/>
              <a:t>defines Run Actions with Input files</a:t>
            </a:r>
            <a:endParaRPr lang="en-GB" sz="1200" dirty="0"/>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4118229" y="3637057"/>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3458009" y="3907762"/>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3398955" y="1606625"/>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dirty="0"/>
            </a:br>
            <a:r>
              <a:rPr lang="en-US" dirty="0"/>
              <a:t>Run Control</a:t>
            </a:r>
            <a:endParaRPr lang="en-GB"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807471" y="2738074"/>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*.axf / *.elf Files</a:t>
            </a:r>
            <a:endParaRPr lang="en-GB" sz="1200" dirty="0">
              <a:solidFill>
                <a:schemeClr val="tx1">
                  <a:lumMod val="50000"/>
                  <a:lumOff val="50000"/>
                </a:schemeClr>
              </a:solidFill>
            </a:endParaRPr>
          </a:p>
        </p:txBody>
      </p:sp>
      <p:cxnSp>
        <p:nvCxnSpPr>
          <p:cNvPr id="4" name="Straight Arrow Connector 3">
            <a:extLst>
              <a:ext uri="{FF2B5EF4-FFF2-40B4-BE49-F238E27FC236}">
                <a16:creationId xmlns:a16="http://schemas.microsoft.com/office/drawing/2014/main" id="{F6F9C566-160E-477B-A91A-CC04FA581D6A}"/>
              </a:ext>
            </a:extLst>
          </p:cNvPr>
          <p:cNvCxnSpPr>
            <a:cxnSpLocks/>
            <a:stCxn id="5" idx="3"/>
            <a:endCxn id="23" idx="1"/>
          </p:cNvCxnSpPr>
          <p:nvPr/>
        </p:nvCxnSpPr>
        <p:spPr>
          <a:xfrm>
            <a:off x="2098318" y="2055326"/>
            <a:ext cx="1300637" cy="2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D8FD94B-5F26-452A-BDC6-F71D163866F5}"/>
              </a:ext>
            </a:extLst>
          </p:cNvPr>
          <p:cNvSpPr/>
          <p:nvPr/>
        </p:nvSpPr>
        <p:spPr>
          <a:xfrm>
            <a:off x="3382679" y="2735569"/>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dirty="0"/>
            </a:br>
            <a:r>
              <a:rPr lang="en-US" dirty="0"/>
              <a:t>System</a:t>
            </a:r>
            <a:endParaRPr lang="en-GB" dirty="0"/>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26706" y="3867017"/>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*.py Python script files</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819308" y="4981403"/>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(i.e. *.wav)</a:t>
            </a:r>
            <a:endParaRPr lang="en-GB" sz="1200" dirty="0">
              <a:solidFill>
                <a:schemeClr val="tx1">
                  <a:lumMod val="50000"/>
                  <a:lumOff val="50000"/>
                </a:schemeClr>
              </a:solidFill>
            </a:endParaRPr>
          </a:p>
        </p:txBody>
      </p:sp>
      <p:sp>
        <p:nvSpPr>
          <p:cNvPr id="41" name="TextBox 40">
            <a:extLst>
              <a:ext uri="{FF2B5EF4-FFF2-40B4-BE49-F238E27FC236}">
                <a16:creationId xmlns:a16="http://schemas.microsoft.com/office/drawing/2014/main" id="{83F4B2DE-1590-40AB-9FF6-A530BEB46165}"/>
              </a:ext>
            </a:extLst>
          </p:cNvPr>
          <p:cNvSpPr txBox="1"/>
          <p:nvPr/>
        </p:nvSpPr>
        <p:spPr>
          <a:xfrm>
            <a:off x="3293649" y="5422508"/>
            <a:ext cx="1811044" cy="954107"/>
          </a:xfrm>
          <a:prstGeom prst="rect">
            <a:avLst/>
          </a:prstGeom>
          <a:noFill/>
        </p:spPr>
        <p:txBody>
          <a:bodyPr wrap="square">
            <a:spAutoFit/>
          </a:bodyPr>
          <a:lstStyle/>
          <a:p>
            <a:r>
              <a:rPr lang="en-GB" sz="1400" dirty="0">
                <a:latin typeface="ui-monospace"/>
              </a:rPr>
              <a:t>Via GitHub secrets:</a:t>
            </a:r>
            <a:endParaRPr lang="en-GB" sz="1400" b="0" i="0" dirty="0">
              <a:effectLst/>
              <a:latin typeface="ui-monospace"/>
            </a:endParaRPr>
          </a:p>
          <a:p>
            <a:pPr marL="285750" indent="-285750">
              <a:buFont typeface="Arial" panose="020B0604020202020204" pitchFamily="34" charset="0"/>
              <a:buChar char="•"/>
            </a:pPr>
            <a:r>
              <a:rPr lang="en-GB" sz="1400" b="0" i="0" dirty="0" err="1">
                <a:effectLst/>
                <a:latin typeface="ui-monospace"/>
              </a:rPr>
              <a:t>instance_id</a:t>
            </a:r>
            <a:endParaRPr lang="en-GB" sz="1400" b="0" i="0" dirty="0">
              <a:solidFill>
                <a:srgbClr val="24292E"/>
              </a:solidFill>
              <a:effectLst/>
              <a:latin typeface="ui-monospace"/>
            </a:endParaRPr>
          </a:p>
          <a:p>
            <a:pPr marL="285750" indent="-285750">
              <a:buFont typeface="Arial" panose="020B0604020202020204" pitchFamily="34" charset="0"/>
              <a:buChar char="•"/>
            </a:pPr>
            <a:r>
              <a:rPr lang="en-GB" sz="1400" dirty="0" err="1">
                <a:solidFill>
                  <a:srgbClr val="24292E"/>
                </a:solidFill>
                <a:latin typeface="ui-monospace"/>
              </a:rPr>
              <a:t>access_key</a:t>
            </a:r>
            <a:endParaRPr lang="en-GB" sz="1400" dirty="0">
              <a:solidFill>
                <a:srgbClr val="24292E"/>
              </a:solidFill>
              <a:latin typeface="ui-monospace"/>
            </a:endParaRPr>
          </a:p>
          <a:p>
            <a:pPr marL="285750" indent="-285750">
              <a:buFont typeface="Arial" panose="020B0604020202020204" pitchFamily="34" charset="0"/>
              <a:buChar char="•"/>
            </a:pPr>
            <a:r>
              <a:rPr lang="en-GB" sz="1400" dirty="0" err="1">
                <a:solidFill>
                  <a:srgbClr val="24292E"/>
                </a:solidFill>
                <a:latin typeface="ui-monospace"/>
              </a:rPr>
              <a:t>secret_key</a:t>
            </a:r>
            <a:endParaRPr lang="en-GB" sz="1400" dirty="0"/>
          </a:p>
        </p:txBody>
      </p:sp>
      <p:sp>
        <p:nvSpPr>
          <p:cNvPr id="42" name="TextBox 41">
            <a:extLst>
              <a:ext uri="{FF2B5EF4-FFF2-40B4-BE49-F238E27FC236}">
                <a16:creationId xmlns:a16="http://schemas.microsoft.com/office/drawing/2014/main" id="{62F8A177-34F8-4289-9D14-FF91D93FFAC8}"/>
              </a:ext>
            </a:extLst>
          </p:cNvPr>
          <p:cNvSpPr txBox="1"/>
          <p:nvPr/>
        </p:nvSpPr>
        <p:spPr>
          <a:xfrm>
            <a:off x="2531649" y="1748632"/>
            <a:ext cx="646588" cy="307777"/>
          </a:xfrm>
          <a:prstGeom prst="rect">
            <a:avLst/>
          </a:prstGeom>
          <a:noFill/>
        </p:spPr>
        <p:txBody>
          <a:bodyPr wrap="square">
            <a:spAutoFit/>
          </a:bodyPr>
          <a:lstStyle/>
          <a:p>
            <a:r>
              <a:rPr lang="en-GB" sz="1400" b="0" i="0" dirty="0" err="1">
                <a:effectLst/>
                <a:latin typeface="ui-monospace"/>
              </a:rPr>
              <a:t>vht_in</a:t>
            </a:r>
            <a:endParaRPr lang="en-GB" sz="1400" b="0" i="0" dirty="0">
              <a:effectLst/>
              <a:latin typeface="ui-monospace"/>
            </a:endParaRPr>
          </a:p>
        </p:txBody>
      </p:sp>
      <p:sp>
        <p:nvSpPr>
          <p:cNvPr id="45" name="TextBox 44">
            <a:extLst>
              <a:ext uri="{FF2B5EF4-FFF2-40B4-BE49-F238E27FC236}">
                <a16:creationId xmlns:a16="http://schemas.microsoft.com/office/drawing/2014/main" id="{B9D03BA0-A663-4296-8EC0-C482159E303C}"/>
              </a:ext>
            </a:extLst>
          </p:cNvPr>
          <p:cNvSpPr txBox="1"/>
          <p:nvPr/>
        </p:nvSpPr>
        <p:spPr>
          <a:xfrm>
            <a:off x="676216" y="1100563"/>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46" name="TextBox 45">
            <a:extLst>
              <a:ext uri="{FF2B5EF4-FFF2-40B4-BE49-F238E27FC236}">
                <a16:creationId xmlns:a16="http://schemas.microsoft.com/office/drawing/2014/main" id="{E60782AB-DA7E-4EAA-873A-ED629A38951F}"/>
              </a:ext>
            </a:extLst>
          </p:cNvPr>
          <p:cNvSpPr txBox="1"/>
          <p:nvPr/>
        </p:nvSpPr>
        <p:spPr>
          <a:xfrm>
            <a:off x="5009998" y="3818609"/>
            <a:ext cx="840417" cy="307777"/>
          </a:xfrm>
          <a:prstGeom prst="rect">
            <a:avLst/>
          </a:prstGeom>
          <a:noFill/>
        </p:spPr>
        <p:txBody>
          <a:bodyPr wrap="square">
            <a:spAutoFit/>
          </a:bodyPr>
          <a:lstStyle/>
          <a:p>
            <a:r>
              <a:rPr lang="en-GB" sz="1400" b="0" i="0" dirty="0" err="1">
                <a:effectLst/>
                <a:latin typeface="ui-monospace"/>
              </a:rPr>
              <a:t>vht_out</a:t>
            </a:r>
            <a:endParaRPr lang="en-GB" sz="1400" b="0" i="0" dirty="0">
              <a:effectLst/>
              <a:latin typeface="ui-monospace"/>
            </a:endParaRPr>
          </a:p>
        </p:txBody>
      </p:sp>
      <p:sp>
        <p:nvSpPr>
          <p:cNvPr id="47" name="Arrow: Right 46">
            <a:extLst>
              <a:ext uri="{FF2B5EF4-FFF2-40B4-BE49-F238E27FC236}">
                <a16:creationId xmlns:a16="http://schemas.microsoft.com/office/drawing/2014/main" id="{E762EC77-DB92-41A0-84CD-EA81A654377E}"/>
              </a:ext>
            </a:extLst>
          </p:cNvPr>
          <p:cNvSpPr/>
          <p:nvPr/>
        </p:nvSpPr>
        <p:spPr>
          <a:xfrm>
            <a:off x="5044029" y="4101502"/>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2295169B-5557-4F32-BA25-85D5159F737B}"/>
              </a:ext>
            </a:extLst>
          </p:cNvPr>
          <p:cNvSpPr txBox="1"/>
          <p:nvPr/>
        </p:nvSpPr>
        <p:spPr>
          <a:xfrm>
            <a:off x="5480484" y="4128402"/>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50" name="TextBox 49">
            <a:extLst>
              <a:ext uri="{FF2B5EF4-FFF2-40B4-BE49-F238E27FC236}">
                <a16:creationId xmlns:a16="http://schemas.microsoft.com/office/drawing/2014/main" id="{EFF84B41-AF27-402F-AD10-EC625A57534E}"/>
              </a:ext>
            </a:extLst>
          </p:cNvPr>
          <p:cNvSpPr txBox="1"/>
          <p:nvPr/>
        </p:nvSpPr>
        <p:spPr>
          <a:xfrm>
            <a:off x="6822973" y="1155833"/>
            <a:ext cx="5288981" cy="5082160"/>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name: 'Run Arm VHT on AMI'</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description: 'Run one or more executable files on Arm Virtual Hardware Targets'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inputs: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vht_in</a:t>
            </a:r>
            <a:r>
              <a:rPr lang="en-GB" sz="1000" kern="1200" dirty="0">
                <a:solidFill>
                  <a:schemeClr val="tx2"/>
                </a:solidFill>
                <a:latin typeface="Courier New" panose="02070309020205020404" pitchFamily="49" charset="0"/>
                <a:ea typeface="+mn-ea"/>
                <a:cs typeface="Courier New" panose="02070309020205020404" pitchFamily="49" charset="0"/>
              </a:rPr>
              <a: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'input tar file with </a:t>
            </a:r>
            <a:r>
              <a:rPr lang="en-GB" sz="1000" kern="1200" dirty="0" err="1">
                <a:solidFill>
                  <a:schemeClr val="tx2"/>
                </a:solidFill>
                <a:latin typeface="Courier New" panose="02070309020205020404" pitchFamily="49" charset="0"/>
                <a:ea typeface="+mn-ea"/>
                <a:cs typeface="Courier New" panose="02070309020205020404" pitchFamily="49" charset="0"/>
              </a:rPr>
              <a:t>vht.yml</a:t>
            </a:r>
            <a:r>
              <a:rPr lang="en-GB" sz="1000" kern="1200" dirty="0">
                <a:solidFill>
                  <a:schemeClr val="tx2"/>
                </a:solidFill>
                <a:latin typeface="Courier New" panose="02070309020205020404" pitchFamily="49" charset="0"/>
                <a:ea typeface="+mn-ea"/>
                <a:cs typeface="Courier New" panose="02070309020205020404" pitchFamily="49" charset="0"/>
              </a:rPr>
              <a:t> commands, executable images, and input scripts'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instance_id</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'instance id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secret_key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'secret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access_key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'access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    </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1000" kern="1200" dirty="0">
              <a:solidFill>
                <a:schemeClr val="tx2"/>
              </a:solidFill>
              <a:latin typeface="Courier New" panose="02070309020205020404" pitchFamily="49" charset="0"/>
              <a:ea typeface="+mn-ea"/>
              <a:cs typeface="Courier New" panose="020703090202050204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outputs: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vht_out</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'output tar file with log files from Arm VHT execution'</a:t>
            </a:r>
            <a:endParaRPr lang="en-GB" sz="2100" kern="1200" dirty="0">
              <a:solidFill>
                <a:schemeClr val="tx2"/>
              </a:solidFill>
              <a:latin typeface="+mn-lt"/>
              <a:ea typeface="+mn-ea"/>
              <a:cs typeface="+mn-cs"/>
            </a:endParaRPr>
          </a:p>
        </p:txBody>
      </p:sp>
    </p:spTree>
    <p:extLst>
      <p:ext uri="{BB962C8B-B14F-4D97-AF65-F5344CB8AC3E}">
        <p14:creationId xmlns:p14="http://schemas.microsoft.com/office/powerpoint/2010/main" val="404236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16476" y="1352549"/>
            <a:ext cx="2401870" cy="42250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AWS</a:t>
            </a:r>
            <a:endParaRPr lang="en-GB" sz="1400" b="1"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456169" y="1688110"/>
            <a:ext cx="2104546"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 Actions</a:t>
            </a:r>
            <a:endParaRPr lang="en-GB" sz="14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399" y="647700"/>
            <a:ext cx="3486395" cy="5661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GitHub</a:t>
            </a:r>
            <a:endParaRPr lang="en-GB" sz="1400" b="1" dirty="0"/>
          </a:p>
        </p:txBody>
      </p:sp>
      <p:sp>
        <p:nvSpPr>
          <p:cNvPr id="32" name="Rectangle 31">
            <a:extLst>
              <a:ext uri="{FF2B5EF4-FFF2-40B4-BE49-F238E27FC236}">
                <a16:creationId xmlns:a16="http://schemas.microsoft.com/office/drawing/2014/main" id="{7558B30E-674E-4C08-93FE-DF60BBD0FADB}"/>
              </a:ext>
            </a:extLst>
          </p:cNvPr>
          <p:cNvSpPr/>
          <p:nvPr/>
        </p:nvSpPr>
        <p:spPr>
          <a:xfrm>
            <a:off x="615222" y="1688110"/>
            <a:ext cx="3312434"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avhclient</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1652768" y="2102286"/>
            <a:ext cx="1399251" cy="618670"/>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avh.yml file defines </a:t>
            </a:r>
            <a:br>
              <a:rPr lang="en-US" sz="1200" dirty="0"/>
            </a:br>
            <a:r>
              <a:rPr lang="en-US" sz="1200" dirty="0"/>
              <a:t>AVH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51080" y="2863216"/>
            <a:ext cx="1399251" cy="63760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(*.axf, *.elf)</a:t>
            </a: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18727" y="3692686"/>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Python script files (*.py)</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51080" y="3692687"/>
            <a:ext cx="1403960" cy="6186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830116" y="2887878"/>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*.cpp,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15222" y="566812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Publish results and artifacts</a:t>
            </a:r>
          </a:p>
        </p:txBody>
      </p:sp>
      <p:sp>
        <p:nvSpPr>
          <p:cNvPr id="6" name="Arrow: Bent 5">
            <a:extLst>
              <a:ext uri="{FF2B5EF4-FFF2-40B4-BE49-F238E27FC236}">
                <a16:creationId xmlns:a16="http://schemas.microsoft.com/office/drawing/2014/main" id="{470A688E-CD3D-C3B7-6152-1D1ED688D041}"/>
              </a:ext>
            </a:extLst>
          </p:cNvPr>
          <p:cNvSpPr/>
          <p:nvPr/>
        </p:nvSpPr>
        <p:spPr>
          <a:xfrm rot="10800000">
            <a:off x="3122276" y="4841928"/>
            <a:ext cx="2432703" cy="309453"/>
          </a:xfrm>
          <a:prstGeom prst="bentArrow">
            <a:avLst>
              <a:gd name="adj1" fmla="val 35547"/>
              <a:gd name="adj2" fmla="val 33984"/>
              <a:gd name="adj3" fmla="val 41500"/>
              <a:gd name="adj4" fmla="val 354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Flowchart: Multidocument 17">
            <a:extLst>
              <a:ext uri="{FF2B5EF4-FFF2-40B4-BE49-F238E27FC236}">
                <a16:creationId xmlns:a16="http://schemas.microsoft.com/office/drawing/2014/main" id="{F193B99D-00C8-43D5-A8CC-0E46D2AFFC10}"/>
              </a:ext>
            </a:extLst>
          </p:cNvPr>
          <p:cNvSpPr/>
          <p:nvPr/>
        </p:nvSpPr>
        <p:spPr>
          <a:xfrm>
            <a:off x="4872163" y="4175103"/>
            <a:ext cx="1277750" cy="70511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7" name="Rectangle: Rounded Corners 6">
            <a:extLst>
              <a:ext uri="{FF2B5EF4-FFF2-40B4-BE49-F238E27FC236}">
                <a16:creationId xmlns:a16="http://schemas.microsoft.com/office/drawing/2014/main" id="{B4249144-FB33-DAF4-8D6B-892888F11C56}"/>
              </a:ext>
            </a:extLst>
          </p:cNvPr>
          <p:cNvSpPr/>
          <p:nvPr/>
        </p:nvSpPr>
        <p:spPr>
          <a:xfrm>
            <a:off x="714442" y="2020432"/>
            <a:ext cx="3188188" cy="2663545"/>
          </a:xfrm>
          <a:prstGeom prst="roundRect">
            <a:avLst>
              <a:gd name="adj" fmla="val 7900"/>
            </a:avLst>
          </a:prstGeom>
          <a:noFill/>
          <a:ln>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Multidocument 38">
            <a:extLst>
              <a:ext uri="{FF2B5EF4-FFF2-40B4-BE49-F238E27FC236}">
                <a16:creationId xmlns:a16="http://schemas.microsoft.com/office/drawing/2014/main" id="{FC261C7C-7FA1-6C5F-28FA-F3B27044967E}"/>
              </a:ext>
            </a:extLst>
          </p:cNvPr>
          <p:cNvSpPr/>
          <p:nvPr/>
        </p:nvSpPr>
        <p:spPr>
          <a:xfrm>
            <a:off x="1651454" y="4806833"/>
            <a:ext cx="1399251" cy="551874"/>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log files</a:t>
            </a:r>
            <a:endParaRPr lang="en-GB" sz="1200" dirty="0">
              <a:solidFill>
                <a:schemeClr val="tx1">
                  <a:lumMod val="50000"/>
                  <a:lumOff val="50000"/>
                </a:schemeClr>
              </a:solidFill>
            </a:endParaRPr>
          </a:p>
        </p:txBody>
      </p:sp>
      <p:sp>
        <p:nvSpPr>
          <p:cNvPr id="13" name="Arrow: Right 12">
            <a:extLst>
              <a:ext uri="{FF2B5EF4-FFF2-40B4-BE49-F238E27FC236}">
                <a16:creationId xmlns:a16="http://schemas.microsoft.com/office/drawing/2014/main" id="{DAD1BD77-A5F9-88EF-BBF6-7A92CD5FEBCA}"/>
              </a:ext>
            </a:extLst>
          </p:cNvPr>
          <p:cNvSpPr/>
          <p:nvPr/>
        </p:nvSpPr>
        <p:spPr>
          <a:xfrm>
            <a:off x="3747055" y="2393672"/>
            <a:ext cx="811569" cy="21396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C35A3E7F-7716-77D3-98B1-F507FBB14120}"/>
              </a:ext>
            </a:extLst>
          </p:cNvPr>
          <p:cNvSpPr txBox="1"/>
          <p:nvPr/>
        </p:nvSpPr>
        <p:spPr>
          <a:xfrm>
            <a:off x="2831927" y="4400438"/>
            <a:ext cx="993313" cy="276999"/>
          </a:xfrm>
          <a:prstGeom prst="rect">
            <a:avLst/>
          </a:prstGeom>
          <a:noFill/>
        </p:spPr>
        <p:txBody>
          <a:bodyPr wrap="square">
            <a:spAutoFit/>
          </a:bodyPr>
          <a:lstStyle/>
          <a:p>
            <a:pPr algn="ctr"/>
            <a:r>
              <a:rPr lang="en-US" sz="1200" dirty="0">
                <a:solidFill>
                  <a:schemeClr val="tx1">
                    <a:lumMod val="50000"/>
                    <a:lumOff val="50000"/>
                  </a:schemeClr>
                </a:solidFill>
              </a:rPr>
              <a:t>Project files</a:t>
            </a:r>
            <a:endParaRPr lang="en-GB" sz="1200" dirty="0">
              <a:solidFill>
                <a:schemeClr val="tx1">
                  <a:lumMod val="50000"/>
                  <a:lumOff val="50000"/>
                </a:schemeClr>
              </a:solidFill>
            </a:endParaRPr>
          </a:p>
        </p:txBody>
      </p:sp>
      <p:sp>
        <p:nvSpPr>
          <p:cNvPr id="45" name="Arrow: Right 44">
            <a:extLst>
              <a:ext uri="{FF2B5EF4-FFF2-40B4-BE49-F238E27FC236}">
                <a16:creationId xmlns:a16="http://schemas.microsoft.com/office/drawing/2014/main" id="{7561E850-9AC4-B480-7525-E1C707D4ACCB}"/>
              </a:ext>
            </a:extLst>
          </p:cNvPr>
          <p:cNvSpPr/>
          <p:nvPr/>
        </p:nvSpPr>
        <p:spPr>
          <a:xfrm rot="5400000">
            <a:off x="4791150" y="3350202"/>
            <a:ext cx="1424902" cy="22490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9D8FD94B-5F26-452A-BDC6-F71D163866F5}"/>
              </a:ext>
            </a:extLst>
          </p:cNvPr>
          <p:cNvSpPr/>
          <p:nvPr/>
        </p:nvSpPr>
        <p:spPr>
          <a:xfrm>
            <a:off x="4597665" y="3128243"/>
            <a:ext cx="1841233" cy="86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 AMI provides necessary tools: </a:t>
            </a:r>
            <a:br>
              <a:rPr lang="en-US" sz="1200" dirty="0"/>
            </a:br>
            <a:r>
              <a:rPr lang="en-US" sz="1200" dirty="0"/>
              <a:t>FVP models, compilers, ...</a:t>
            </a:r>
            <a:endParaRPr lang="en-GB" sz="1200" dirty="0"/>
          </a:p>
        </p:txBody>
      </p:sp>
      <p:sp>
        <p:nvSpPr>
          <p:cNvPr id="23" name="Rectangle 22">
            <a:extLst>
              <a:ext uri="{FF2B5EF4-FFF2-40B4-BE49-F238E27FC236}">
                <a16:creationId xmlns:a16="http://schemas.microsoft.com/office/drawing/2014/main" id="{8119DA75-D395-4806-9923-A60C1658B62A}"/>
              </a:ext>
            </a:extLst>
          </p:cNvPr>
          <p:cNvSpPr/>
          <p:nvPr/>
        </p:nvSpPr>
        <p:spPr>
          <a:xfrm>
            <a:off x="4597666" y="2023813"/>
            <a:ext cx="1841233" cy="993312"/>
          </a:xfrm>
          <a:prstGeom prst="rect">
            <a:avLst/>
          </a:prstGeom>
          <a:solidFill>
            <a:schemeClr val="accent1"/>
          </a:solidFill>
          <a:ln>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actions</a:t>
            </a:r>
            <a:br>
              <a:rPr lang="en-US" sz="1200" dirty="0"/>
            </a:br>
            <a:r>
              <a:rPr lang="en-US" sz="1200" dirty="0"/>
              <a:t> defined in the avhlcient .yml file: </a:t>
            </a:r>
            <a:br>
              <a:rPr lang="en-US" sz="1200" dirty="0"/>
            </a:br>
            <a:r>
              <a:rPr lang="en-US" sz="1200" dirty="0"/>
              <a:t>AMI instance setup, </a:t>
            </a:r>
          </a:p>
          <a:p>
            <a:pPr algn="ctr"/>
            <a:r>
              <a:rPr lang="en-US" sz="1200" dirty="0"/>
              <a:t>project build, run, etc.</a:t>
            </a:r>
            <a:endParaRPr lang="en-GB" sz="1200" dirty="0"/>
          </a:p>
        </p:txBody>
      </p:sp>
      <p:sp>
        <p:nvSpPr>
          <p:cNvPr id="46" name="Arrow: Right 45">
            <a:extLst>
              <a:ext uri="{FF2B5EF4-FFF2-40B4-BE49-F238E27FC236}">
                <a16:creationId xmlns:a16="http://schemas.microsoft.com/office/drawing/2014/main" id="{9FFD65FE-7874-713A-5EAF-D6502215CD9B}"/>
              </a:ext>
            </a:extLst>
          </p:cNvPr>
          <p:cNvSpPr/>
          <p:nvPr/>
        </p:nvSpPr>
        <p:spPr>
          <a:xfrm rot="5400000">
            <a:off x="2144107" y="1465900"/>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4CD7DB1E-7122-C915-A106-59B131186089}"/>
              </a:ext>
            </a:extLst>
          </p:cNvPr>
          <p:cNvSpPr/>
          <p:nvPr/>
        </p:nvSpPr>
        <p:spPr>
          <a:xfrm rot="5400000">
            <a:off x="2122003" y="5442562"/>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7EA89926-5D51-F9CE-E9CC-408A0381FDF9}"/>
              </a:ext>
            </a:extLst>
          </p:cNvPr>
          <p:cNvSpPr/>
          <p:nvPr/>
        </p:nvSpPr>
        <p:spPr>
          <a:xfrm>
            <a:off x="615223" y="98835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Environment setup</a:t>
            </a:r>
          </a:p>
        </p:txBody>
      </p:sp>
    </p:spTree>
    <p:extLst>
      <p:ext uri="{BB962C8B-B14F-4D97-AF65-F5344CB8AC3E}">
        <p14:creationId xmlns:p14="http://schemas.microsoft.com/office/powerpoint/2010/main" val="263624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Arm Virtual Hardware</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Platforms (FVPs)</a:t>
            </a:r>
          </a:p>
          <a:p>
            <a:pPr algn="ctr" defTabSz="453340"/>
            <a:r>
              <a:rPr lang="en-US" sz="2000" dirty="0">
                <a:solidFill>
                  <a:schemeClr val="bg1"/>
                </a:solidFill>
              </a:rPr>
              <a:t>of all Cortex-M Processors</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Cortex-M</a:t>
            </a:r>
          </a:p>
          <a:p>
            <a:pPr marL="231775" indent="-115570" defTabSz="453340">
              <a:buFont typeface="Arial" panose="020B0604020202020204" pitchFamily="34" charset="0"/>
              <a:buChar char="•"/>
            </a:pPr>
            <a:r>
              <a:rPr lang="en-US" sz="1400" dirty="0"/>
              <a:t>TrustZone</a:t>
            </a:r>
            <a:endParaRPr lang="en-US" sz="1400" dirty="0">
              <a:cs typeface="Calibri"/>
            </a:endParaRPr>
          </a:p>
          <a:p>
            <a:pPr marL="231775" indent="-115570" defTabSz="453340">
              <a:buFont typeface="Arial" panose="020B0604020202020204" pitchFamily="34" charset="0"/>
              <a:buChar char="•"/>
            </a:pPr>
            <a:r>
              <a:rPr lang="en-US" sz="1400" dirty="0">
                <a:solidFill>
                  <a:prstClr val="white"/>
                </a:solidFill>
              </a:rPr>
              <a:t>SIMD</a:t>
            </a:r>
            <a:endParaRPr lang="en-US" sz="1400" dirty="0">
              <a:solidFill>
                <a:prstClr val="white"/>
              </a:solidFill>
              <a:cs typeface="Calibri"/>
            </a:endParaRPr>
          </a:p>
          <a:p>
            <a:pPr marL="231775" indent="-115570" defTabSz="453340">
              <a:buFont typeface="Arial" panose="020B0604020202020204" pitchFamily="34" charset="0"/>
              <a:buChar char="•"/>
            </a:pPr>
            <a:r>
              <a:rPr lang="en-US" sz="1400" dirty="0">
                <a:solidFill>
                  <a:prstClr val="white"/>
                </a:solidFill>
              </a:rPr>
              <a:t>Helium </a:t>
            </a:r>
            <a:br>
              <a:rPr lang="en-US" sz="1400" dirty="0">
                <a:solidFill>
                  <a:prstClr val="white"/>
                </a:solidFill>
              </a:rPr>
            </a:br>
            <a:endParaRPr lang="en-US" sz="1400" dirty="0">
              <a:solidFill>
                <a:prstClr val="white"/>
              </a:solidFill>
              <a:cs typeface="Calibri"/>
            </a:endParaRP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t>Ethos-U65/U55</a:t>
            </a:r>
          </a:p>
          <a:p>
            <a:pPr defTabSz="453340"/>
            <a:r>
              <a:rPr lang="en-US" dirty="0"/>
              <a:t>microNPU</a:t>
            </a: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AWS Cloud </a:t>
            </a:r>
            <a:br>
              <a:rPr lang="en-US" sz="2000">
                <a:solidFill>
                  <a:schemeClr val="bg1"/>
                </a:solidFill>
              </a:rPr>
            </a:br>
            <a:r>
              <a:rPr lang="en-US" sz="2000">
                <a:solidFill>
                  <a:schemeClr val="bg1"/>
                </a:solidFill>
              </a:rPr>
              <a:t>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I/O drivers</a:t>
            </a:r>
          </a:p>
          <a:p>
            <a:pPr marL="231775" indent="-115888" defTabSz="453340">
              <a:spcAft>
                <a:spcPts val="600"/>
              </a:spcAft>
              <a:buFont typeface="Arial" panose="020B0604020202020204" pitchFamily="34" charset="0"/>
              <a:buChar char="•"/>
            </a:pPr>
            <a:r>
              <a:rPr lang="en-US" sz="1400">
                <a:solidFill>
                  <a:prstClr val="white"/>
                </a:solidFill>
              </a:rPr>
              <a:t>Test scripts</a:t>
            </a:r>
          </a:p>
          <a:p>
            <a:pPr marL="231775" indent="-115888" defTabSz="453340">
              <a:spcAft>
                <a:spcPts val="600"/>
              </a:spcAft>
              <a:buFont typeface="Arial" panose="020B0604020202020204" pitchFamily="34" charset="0"/>
              <a:buChar char="•"/>
            </a:pPr>
            <a:r>
              <a:rPr lang="en-US" sz="1400">
                <a:solidFill>
                  <a:prstClr val="white"/>
                </a:solidFill>
              </a:rPr>
              <a:t>CI/CD integration</a:t>
            </a:r>
          </a:p>
          <a:p>
            <a:pPr marL="231775" indent="-115888" defTabSz="453340">
              <a:spcAft>
                <a:spcPts val="600"/>
              </a:spcAft>
              <a:buFont typeface="Arial" panose="020B0604020202020204" pitchFamily="34" charset="0"/>
              <a:buChar char="•"/>
            </a:pPr>
            <a:r>
              <a:rPr lang="en-US" sz="1400">
                <a:solidFill>
                  <a:prstClr val="white"/>
                </a:solidFill>
              </a:rPr>
              <a:t>Usage examples</a:t>
            </a:r>
          </a:p>
          <a:p>
            <a:pPr marL="231775" indent="-115888" defTabSz="453340">
              <a:spcAft>
                <a:spcPts val="600"/>
              </a:spcAft>
              <a:buFont typeface="Arial" panose="020B0604020202020204" pitchFamily="34" charset="0"/>
              <a:buChar char="•"/>
            </a:pPr>
            <a:r>
              <a:rPr lang="en-US" sz="1400">
                <a:solidFill>
                  <a:prstClr val="white"/>
                </a:solidFill>
              </a:rPr>
              <a:t>Test report tools</a:t>
            </a:r>
          </a:p>
          <a:p>
            <a:pPr marL="115887" defTabSz="453340"/>
            <a:endParaRPr lang="en-US" sz="1400">
              <a:solidFill>
                <a:prstClr val="white"/>
              </a:solidFill>
            </a:endParaRPr>
          </a:p>
          <a:p>
            <a:pPr defTabSz="453340"/>
            <a:endParaRPr lang="en-US" sz="160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FVP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196199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Socket Driver VSocket</a:t>
            </a:r>
            <a:endParaRPr lang="en-US" sz="1400" kern="0" dirty="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9506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1D4E06-5D3F-4994-A4A7-4BA626FA722D}">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purl.org/dc/elements/1.1/"/>
    <ds:schemaRef ds:uri="http://schemas.microsoft.com/office/2006/metadata/properties"/>
    <ds:schemaRef ds:uri="http://schemas.microsoft.com/office/2006/documentManagement/types"/>
    <ds:schemaRef ds:uri="http://schemas.microsoft.com/sharepoint/v3/fields"/>
    <ds:schemaRef ds:uri="f2ad5090-61a8-4b8c-ab70-68f4ff4d1933"/>
    <ds:schemaRef ds:uri="http://www.w3.org/XML/1998/namespace"/>
  </ds:schemaRefs>
</ds:datastoreItem>
</file>

<file path=customXml/itemProps2.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Arm_2021</Template>
  <TotalTime>29033</TotalTime>
  <Words>9845</Words>
  <Application>Microsoft Office PowerPoint</Application>
  <PresentationFormat>Widescreen</PresentationFormat>
  <Paragraphs>897</Paragraphs>
  <Slides>29</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ui-monospace</vt:lpstr>
      <vt:lpstr>Arial</vt:lpstr>
      <vt:lpstr>Calibri</vt:lpstr>
      <vt:lpstr>Consolas</vt:lpstr>
      <vt:lpstr>Courier New</vt:lpstr>
      <vt:lpstr>Lato</vt:lpstr>
      <vt:lpstr>Open Sans</vt:lpstr>
      <vt:lpstr>Wingdings</vt:lpstr>
      <vt:lpstr>Arm_PPT_Public</vt:lpstr>
      <vt:lpstr>Documentation  images</vt:lpstr>
      <vt:lpstr>Arm Fixed Virtual Platforms (FVPs)</vt:lpstr>
      <vt:lpstr>Arm Virtual Hardware</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FVP/FM I/O Peripheral Extension</vt:lpstr>
      <vt:lpstr>FVP/FM IP Socket Peripheral Extension</vt:lpstr>
      <vt:lpstr>PowerPoint Presentation</vt:lpstr>
      <vt:lpstr>PowerPoint Presentation</vt:lpstr>
      <vt:lpstr>Orta Tools PoC Phase  (Audio Use Case)</vt:lpstr>
      <vt:lpstr>Current Docker Container</vt:lpstr>
      <vt:lpstr>FVP/FM Streaming Peripheral Extension</vt:lpstr>
      <vt:lpstr>Audio Driver</vt:lpstr>
      <vt:lpstr>Software, Peripheral, and Script interaction</vt:lpstr>
      <vt:lpstr>FVP Platform for IoT/DSP/ML Software Development</vt:lpstr>
      <vt:lpstr>Show &amp; Tell Slides  (26. May 2021) Project “Orta” (PoC)</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“Orta” Benefits</vt:lpstr>
      <vt:lpstr>GitHub Runners and Docker Container</vt:lpstr>
      <vt:lpstr>Run AVT on AMI – from GitHub actions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32</cp:revision>
  <dcterms:created xsi:type="dcterms:W3CDTF">2021-06-28T15:12:17Z</dcterms:created>
  <dcterms:modified xsi:type="dcterms:W3CDTF">2022-11-18T11:53:36Z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