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3.xml" ContentType="application/vnd.openxmlformats-officedocument.presentationml.comments+xml"/>
  <Override PartName="/ppt/notesSlides/notesSlide7.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7.xml" ContentType="application/vnd.openxmlformats-officedocument.presentationml.comments+xml"/>
  <Override PartName="/ppt/notesSlides/notesSlide12.xml" ContentType="application/vnd.openxmlformats-officedocument.presentationml.notesSlide+xml"/>
  <Override PartName="/ppt/comments/comment8.xml" ContentType="application/vnd.openxmlformats-officedocument.presentationml.comment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31" r:id="rId6"/>
  </p:sldMasterIdLst>
  <p:notesMasterIdLst>
    <p:notesMasterId r:id="rId32"/>
  </p:notesMasterIdLst>
  <p:handoutMasterIdLst>
    <p:handoutMasterId r:id="rId33"/>
  </p:handoutMasterIdLst>
  <p:sldIdLst>
    <p:sldId id="14957" r:id="rId7"/>
    <p:sldId id="14964" r:id="rId8"/>
    <p:sldId id="14956" r:id="rId9"/>
    <p:sldId id="14972" r:id="rId10"/>
    <p:sldId id="14973" r:id="rId11"/>
    <p:sldId id="14959" r:id="rId12"/>
    <p:sldId id="14955" r:id="rId13"/>
    <p:sldId id="14958" r:id="rId14"/>
    <p:sldId id="14977" r:id="rId15"/>
    <p:sldId id="2086971667" r:id="rId16"/>
    <p:sldId id="14976" r:id="rId17"/>
    <p:sldId id="14978" r:id="rId18"/>
    <p:sldId id="2086971665" r:id="rId19"/>
    <p:sldId id="14975" r:id="rId20"/>
    <p:sldId id="348" r:id="rId21"/>
    <p:sldId id="14960" r:id="rId22"/>
    <p:sldId id="14961" r:id="rId23"/>
    <p:sldId id="274" r:id="rId24"/>
    <p:sldId id="14953" r:id="rId25"/>
    <p:sldId id="10615" r:id="rId26"/>
    <p:sldId id="14954" r:id="rId27"/>
    <p:sldId id="14933" r:id="rId28"/>
    <p:sldId id="14948" r:id="rId29"/>
    <p:sldId id="349" r:id="rId30"/>
    <p:sldId id="2086971666" r:id="rId3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inhard Keil" initials="RK" lastIdx="15" clrIdx="0">
    <p:extLst>
      <p:ext uri="{19B8F6BF-5375-455C-9EA6-DF929625EA0E}">
        <p15:presenceInfo xmlns:p15="http://schemas.microsoft.com/office/powerpoint/2012/main" userId="S::Reinhard.Keil@arm.com::a74c14d9-6dde-4ffd-bc62-ceabab23c919" providerId="AD"/>
      </p:ext>
    </p:extLst>
  </p:cmAuthor>
  <p:cmAuthor id="2" name="Author" initials="A" lastIdx="2" clrIdx="1"/>
  <p:cmAuthor id="3" name="Stefano Cadario" initials="SC" lastIdx="2" clrIdx="2">
    <p:extLst>
      <p:ext uri="{19B8F6BF-5375-455C-9EA6-DF929625EA0E}">
        <p15:presenceInfo xmlns:p15="http://schemas.microsoft.com/office/powerpoint/2012/main" userId="S::Stefano.Cadario@arm.com::80442c5e-a86e-4e3c-a034-07962a038ecc" providerId="AD"/>
      </p:ext>
    </p:extLst>
  </p:cmAuthor>
  <p:cmAuthor id="4" name="Barbara Bengyel" initials="BB" lastIdx="3" clrIdx="3">
    <p:extLst>
      <p:ext uri="{19B8F6BF-5375-455C-9EA6-DF929625EA0E}">
        <p15:presenceInfo xmlns:p15="http://schemas.microsoft.com/office/powerpoint/2012/main" userId="S::barbara.bengyel@arm.com::e8b45ead-9f84-4a51-9340-10c649ecd5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70A000"/>
    <a:srgbClr val="FF6B00"/>
    <a:srgbClr val="FF6900"/>
    <a:srgbClr val="333E48"/>
    <a:srgbClr val="00C1DE"/>
    <a:srgbClr val="E5ECEB"/>
    <a:srgbClr val="95D600"/>
    <a:srgbClr val="FFC600"/>
    <a:srgbClr val="93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403A-809B-419A-BFDE-94F7C20B7142}" v="4" dt="2021-12-01T16:01:04.55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02"/>
      </p:cViewPr>
      <p:guideLst>
        <p:guide orient="horz" pos="2160"/>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ladimir Marchenko" userId="c36603cb-6785-419b-81f9-614e814f607a" providerId="ADAL" clId="{1FB6403A-809B-419A-BFDE-94F7C20B7142}"/>
    <pc:docChg chg="undo custSel addSld delSld modSld">
      <pc:chgData name="Vladimir Marchenko" userId="c36603cb-6785-419b-81f9-614e814f607a" providerId="ADAL" clId="{1FB6403A-809B-419A-BFDE-94F7C20B7142}" dt="2021-12-01T16:01:04.556" v="101" actId="1076"/>
      <pc:docMkLst>
        <pc:docMk/>
      </pc:docMkLst>
      <pc:sldChg chg="del">
        <pc:chgData name="Vladimir Marchenko" userId="c36603cb-6785-419b-81f9-614e814f607a" providerId="ADAL" clId="{1FB6403A-809B-419A-BFDE-94F7C20B7142}" dt="2021-10-15T08:14:53.375" v="78" actId="47"/>
        <pc:sldMkLst>
          <pc:docMk/>
          <pc:sldMk cId="1928278860" sldId="14962"/>
        </pc:sldMkLst>
      </pc:sldChg>
      <pc:sldChg chg="addSp modSp mod">
        <pc:chgData name="Vladimir Marchenko" userId="c36603cb-6785-419b-81f9-614e814f607a" providerId="ADAL" clId="{1FB6403A-809B-419A-BFDE-94F7C20B7142}" dt="2021-10-15T08:06:15.499" v="77" actId="20577"/>
        <pc:sldMkLst>
          <pc:docMk/>
          <pc:sldMk cId="492058628" sldId="14963"/>
        </pc:sldMkLst>
        <pc:spChg chg="mod">
          <ac:chgData name="Vladimir Marchenko" userId="c36603cb-6785-419b-81f9-614e814f607a" providerId="ADAL" clId="{1FB6403A-809B-419A-BFDE-94F7C20B7142}" dt="2021-10-15T08:05:53.139" v="76" actId="20577"/>
          <ac:spMkLst>
            <pc:docMk/>
            <pc:sldMk cId="492058628" sldId="14963"/>
            <ac:spMk id="4" creationId="{C968E714-5FB7-4FED-BB6F-374760979964}"/>
          </ac:spMkLst>
        </pc:spChg>
        <pc:spChg chg="add mod ord">
          <ac:chgData name="Vladimir Marchenko" userId="c36603cb-6785-419b-81f9-614e814f607a" providerId="ADAL" clId="{1FB6403A-809B-419A-BFDE-94F7C20B7142}" dt="2021-10-15T08:04:36.188" v="53" actId="208"/>
          <ac:spMkLst>
            <pc:docMk/>
            <pc:sldMk cId="492058628" sldId="14963"/>
            <ac:spMk id="17" creationId="{348E9350-E14A-462F-8944-90236DA610C5}"/>
          </ac:spMkLst>
        </pc:spChg>
        <pc:spChg chg="mod">
          <ac:chgData name="Vladimir Marchenko" userId="c36603cb-6785-419b-81f9-614e814f607a" providerId="ADAL" clId="{1FB6403A-809B-419A-BFDE-94F7C20B7142}" dt="2021-10-15T08:00:12.452" v="15" actId="20577"/>
          <ac:spMkLst>
            <pc:docMk/>
            <pc:sldMk cId="492058628" sldId="14963"/>
            <ac:spMk id="19" creationId="{D94CD6BC-D984-4EFE-95CF-AF8A8637DFA2}"/>
          </ac:spMkLst>
        </pc:spChg>
        <pc:spChg chg="mod">
          <ac:chgData name="Vladimir Marchenko" userId="c36603cb-6785-419b-81f9-614e814f607a" providerId="ADAL" clId="{1FB6403A-809B-419A-BFDE-94F7C20B7142}" dt="2021-10-15T08:06:15.499" v="77" actId="20577"/>
          <ac:spMkLst>
            <pc:docMk/>
            <pc:sldMk cId="492058628" sldId="14963"/>
            <ac:spMk id="26" creationId="{8F2C8393-6F7E-4260-84A1-1576FEC45265}"/>
          </ac:spMkLst>
        </pc:spChg>
        <pc:spChg chg="mod">
          <ac:chgData name="Vladimir Marchenko" userId="c36603cb-6785-419b-81f9-614e814f607a" providerId="ADAL" clId="{1FB6403A-809B-419A-BFDE-94F7C20B7142}" dt="2021-10-15T08:01:43.387" v="40" actId="33524"/>
          <ac:spMkLst>
            <pc:docMk/>
            <pc:sldMk cId="492058628" sldId="14963"/>
            <ac:spMk id="29" creationId="{CCC374B9-185F-44EA-A687-EEEECC16710E}"/>
          </ac:spMkLst>
        </pc:spChg>
        <pc:cxnChg chg="mod">
          <ac:chgData name="Vladimir Marchenko" userId="c36603cb-6785-419b-81f9-614e814f607a" providerId="ADAL" clId="{1FB6403A-809B-419A-BFDE-94F7C20B7142}" dt="2021-10-15T08:05:06.221" v="55" actId="1076"/>
          <ac:cxnSpMkLst>
            <pc:docMk/>
            <pc:sldMk cId="492058628" sldId="14963"/>
            <ac:cxnSpMk id="5" creationId="{773C34B5-705B-4B48-AF8B-DD66ED9414BC}"/>
          </ac:cxnSpMkLst>
        </pc:cxnChg>
      </pc:sldChg>
      <pc:sldChg chg="modSp add mod">
        <pc:chgData name="Vladimir Marchenko" userId="c36603cb-6785-419b-81f9-614e814f607a" providerId="ADAL" clId="{1FB6403A-809B-419A-BFDE-94F7C20B7142}" dt="2021-10-15T11:00:20.174" v="84" actId="20577"/>
        <pc:sldMkLst>
          <pc:docMk/>
          <pc:sldMk cId="2101255887" sldId="14972"/>
        </pc:sldMkLst>
        <pc:spChg chg="mod">
          <ac:chgData name="Vladimir Marchenko" userId="c36603cb-6785-419b-81f9-614e814f607a" providerId="ADAL" clId="{1FB6403A-809B-419A-BFDE-94F7C20B7142}" dt="2021-10-15T11:00:20.174" v="84" actId="20577"/>
          <ac:spMkLst>
            <pc:docMk/>
            <pc:sldMk cId="2101255887" sldId="14972"/>
            <ac:spMk id="26" creationId="{66B4BDEB-A29A-43AB-BCB8-160B10478CB6}"/>
          </ac:spMkLst>
        </pc:spChg>
        <pc:spChg chg="mod">
          <ac:chgData name="Vladimir Marchenko" userId="c36603cb-6785-419b-81f9-614e814f607a" providerId="ADAL" clId="{1FB6403A-809B-419A-BFDE-94F7C20B7142}" dt="2021-10-14T13:47:38.971" v="10" actId="20577"/>
          <ac:spMkLst>
            <pc:docMk/>
            <pc:sldMk cId="2101255887" sldId="14972"/>
            <ac:spMk id="66" creationId="{EBCA1D57-A748-4DD4-B0B9-FB9281C35702}"/>
          </ac:spMkLst>
        </pc:spChg>
      </pc:sldChg>
      <pc:sldChg chg="modSp add mod">
        <pc:chgData name="Vladimir Marchenko" userId="c36603cb-6785-419b-81f9-614e814f607a" providerId="ADAL" clId="{1FB6403A-809B-419A-BFDE-94F7C20B7142}" dt="2021-10-15T08:15:12.134" v="80" actId="20577"/>
        <pc:sldMkLst>
          <pc:docMk/>
          <pc:sldMk cId="1705635090" sldId="14973"/>
        </pc:sldMkLst>
        <pc:spChg chg="mod">
          <ac:chgData name="Vladimir Marchenko" userId="c36603cb-6785-419b-81f9-614e814f607a" providerId="ADAL" clId="{1FB6403A-809B-419A-BFDE-94F7C20B7142}" dt="2021-10-15T08:15:12.134" v="80" actId="20577"/>
          <ac:spMkLst>
            <pc:docMk/>
            <pc:sldMk cId="1705635090" sldId="14973"/>
            <ac:spMk id="26" creationId="{66B4BDEB-A29A-43AB-BCB8-160B10478CB6}"/>
          </ac:spMkLst>
        </pc:spChg>
      </pc:sldChg>
      <pc:sldChg chg="modSp add mod">
        <pc:chgData name="Vladimir Marchenko" userId="c36603cb-6785-419b-81f9-614e814f607a" providerId="ADAL" clId="{1FB6403A-809B-419A-BFDE-94F7C20B7142}" dt="2021-12-01T16:01:04.556" v="101" actId="1076"/>
        <pc:sldMkLst>
          <pc:docMk/>
          <pc:sldMk cId="4114550363" sldId="14975"/>
        </pc:sldMkLst>
        <pc:spChg chg="mod">
          <ac:chgData name="Vladimir Marchenko" userId="c36603cb-6785-419b-81f9-614e814f607a" providerId="ADAL" clId="{1FB6403A-809B-419A-BFDE-94F7C20B7142}" dt="2021-12-01T16:00:07.196" v="100" actId="20577"/>
          <ac:spMkLst>
            <pc:docMk/>
            <pc:sldMk cId="4114550363" sldId="14975"/>
            <ac:spMk id="83" creationId="{CA0CB3E5-601F-4448-8C48-E5698751A43E}"/>
          </ac:spMkLst>
        </pc:spChg>
        <pc:spChg chg="mod">
          <ac:chgData name="Vladimir Marchenko" userId="c36603cb-6785-419b-81f9-614e814f607a" providerId="ADAL" clId="{1FB6403A-809B-419A-BFDE-94F7C20B7142}" dt="2021-12-01T15:50:37.494" v="94" actId="14100"/>
          <ac:spMkLst>
            <pc:docMk/>
            <pc:sldMk cId="4114550363" sldId="14975"/>
            <ac:spMk id="117" creationId="{EDA9E666-A8B7-401E-A6E2-AFBBBE3E5F5F}"/>
          </ac:spMkLst>
        </pc:spChg>
        <pc:spChg chg="mod">
          <ac:chgData name="Vladimir Marchenko" userId="c36603cb-6785-419b-81f9-614e814f607a" providerId="ADAL" clId="{1FB6403A-809B-419A-BFDE-94F7C20B7142}" dt="2021-12-01T15:50:32.510" v="90" actId="1076"/>
          <ac:spMkLst>
            <pc:docMk/>
            <pc:sldMk cId="4114550363" sldId="14975"/>
            <ac:spMk id="138" creationId="{FBB74153-F5C5-4325-8376-0B700DCA5AD7}"/>
          </ac:spMkLst>
        </pc:spChg>
        <pc:picChg chg="mod">
          <ac:chgData name="Vladimir Marchenko" userId="c36603cb-6785-419b-81f9-614e814f607a" providerId="ADAL" clId="{1FB6403A-809B-419A-BFDE-94F7C20B7142}" dt="2021-12-01T16:01:04.556" v="101" actId="1076"/>
          <ac:picMkLst>
            <pc:docMk/>
            <pc:sldMk cId="4114550363" sldId="14975"/>
            <ac:picMk id="1032" creationId="{8343E6DF-BC61-4A89-BB44-A19C28DB88ED}"/>
          </ac:picMkLst>
        </pc:picChg>
      </pc:sldChg>
    </pc:docChg>
  </pc:docChgLst>
  <pc:docChgLst>
    <pc:chgData name="Vladimir Marchenko" userId="c36603cb-6785-419b-81f9-614e814f607a" providerId="ADAL" clId="{C1BD373B-A2A0-41F5-8D31-F3B5A66B5BCB}"/>
    <pc:docChg chg="undo custSel addSld delSld modSld sldOrd">
      <pc:chgData name="Vladimir Marchenko" userId="c36603cb-6785-419b-81f9-614e814f607a" providerId="ADAL" clId="{C1BD373B-A2A0-41F5-8D31-F3B5A66B5BCB}" dt="2021-07-22T18:35:41.899" v="110" actId="207"/>
      <pc:docMkLst>
        <pc:docMk/>
      </pc:docMkLst>
      <pc:sldChg chg="modSp mod">
        <pc:chgData name="Vladimir Marchenko" userId="c36603cb-6785-419b-81f9-614e814f607a" providerId="ADAL" clId="{C1BD373B-A2A0-41F5-8D31-F3B5A66B5BCB}" dt="2021-07-22T18:35:41.899" v="110" actId="207"/>
        <pc:sldMkLst>
          <pc:docMk/>
          <pc:sldMk cId="3811787175" sldId="274"/>
        </pc:sldMkLst>
        <pc:spChg chg="mod">
          <ac:chgData name="Vladimir Marchenko" userId="c36603cb-6785-419b-81f9-614e814f607a" providerId="ADAL" clId="{C1BD373B-A2A0-41F5-8D31-F3B5A66B5BCB}" dt="2021-07-22T18:35:41.899" v="110" actId="207"/>
          <ac:spMkLst>
            <pc:docMk/>
            <pc:sldMk cId="3811787175" sldId="274"/>
            <ac:spMk id="8" creationId="{64E27348-466A-470F-B146-C60CFDB00C29}"/>
          </ac:spMkLst>
        </pc:spChg>
      </pc:sldChg>
      <pc:sldChg chg="add del ord">
        <pc:chgData name="Vladimir Marchenko" userId="c36603cb-6785-419b-81f9-614e814f607a" providerId="ADAL" clId="{C1BD373B-A2A0-41F5-8D31-F3B5A66B5BCB}" dt="2021-07-21T06:54:15.967" v="13"/>
        <pc:sldMkLst>
          <pc:docMk/>
          <pc:sldMk cId="2165495367" sldId="349"/>
        </pc:sldMkLst>
      </pc:sldChg>
      <pc:sldChg chg="delSp modSp add del mod">
        <pc:chgData name="Vladimir Marchenko" userId="c36603cb-6785-419b-81f9-614e814f607a" providerId="ADAL" clId="{C1BD373B-A2A0-41F5-8D31-F3B5A66B5BCB}" dt="2021-07-21T06:54:06.236" v="11" actId="47"/>
        <pc:sldMkLst>
          <pc:docMk/>
          <pc:sldMk cId="982414151" sldId="14956"/>
        </pc:sldMkLst>
        <pc:spChg chg="mod">
          <ac:chgData name="Vladimir Marchenko" userId="c36603cb-6785-419b-81f9-614e814f607a" providerId="ADAL" clId="{C1BD373B-A2A0-41F5-8D31-F3B5A66B5BCB}" dt="2021-07-21T06:53:22.161" v="5" actId="20577"/>
          <ac:spMkLst>
            <pc:docMk/>
            <pc:sldMk cId="982414151" sldId="14956"/>
            <ac:spMk id="7" creationId="{177C74EE-4661-4801-B146-BB383E0EAF9C}"/>
          </ac:spMkLst>
        </pc:spChg>
        <pc:cxnChg chg="del">
          <ac:chgData name="Vladimir Marchenko" userId="c36603cb-6785-419b-81f9-614e814f607a" providerId="ADAL" clId="{C1BD373B-A2A0-41F5-8D31-F3B5A66B5BCB}" dt="2021-07-21T06:53:24.905" v="6" actId="478"/>
          <ac:cxnSpMkLst>
            <pc:docMk/>
            <pc:sldMk cId="982414151" sldId="14956"/>
            <ac:cxnSpMk id="17" creationId="{1A48F75A-A00C-4702-9FAC-219E312E7BD4}"/>
          </ac:cxnSpMkLst>
        </pc:cxnChg>
      </pc:sldChg>
      <pc:sldChg chg="addSp delSp modSp add mod">
        <pc:chgData name="Vladimir Marchenko" userId="c36603cb-6785-419b-81f9-614e814f607a" providerId="ADAL" clId="{C1BD373B-A2A0-41F5-8D31-F3B5A66B5BCB}" dt="2021-07-22T18:22:18.461" v="109" actId="14100"/>
        <pc:sldMkLst>
          <pc:docMk/>
          <pc:sldMk cId="492058628" sldId="14963"/>
        </pc:sldMkLst>
        <pc:spChg chg="mod">
          <ac:chgData name="Vladimir Marchenko" userId="c36603cb-6785-419b-81f9-614e814f607a" providerId="ADAL" clId="{C1BD373B-A2A0-41F5-8D31-F3B5A66B5BCB}" dt="2021-07-22T18:20:42.800" v="102" actId="1035"/>
          <ac:spMkLst>
            <pc:docMk/>
            <pc:sldMk cId="492058628" sldId="14963"/>
            <ac:spMk id="4" creationId="{C968E714-5FB7-4FED-BB6F-374760979964}"/>
          </ac:spMkLst>
        </pc:spChg>
        <pc:spChg chg="mod">
          <ac:chgData name="Vladimir Marchenko" userId="c36603cb-6785-419b-81f9-614e814f607a" providerId="ADAL" clId="{C1BD373B-A2A0-41F5-8D31-F3B5A66B5BCB}" dt="2021-07-22T18:16:46.928" v="78" actId="1076"/>
          <ac:spMkLst>
            <pc:docMk/>
            <pc:sldMk cId="492058628" sldId="14963"/>
            <ac:spMk id="9" creationId="{90A24D2A-66DF-4017-A0E1-6299C0B93081}"/>
          </ac:spMkLst>
        </pc:spChg>
        <pc:spChg chg="mod">
          <ac:chgData name="Vladimir Marchenko" userId="c36603cb-6785-419b-81f9-614e814f607a" providerId="ADAL" clId="{C1BD373B-A2A0-41F5-8D31-F3B5A66B5BCB}" dt="2021-07-22T18:15:57.442" v="70" actId="1076"/>
          <ac:spMkLst>
            <pc:docMk/>
            <pc:sldMk cId="492058628" sldId="14963"/>
            <ac:spMk id="19" creationId="{D94CD6BC-D984-4EFE-95CF-AF8A8637DFA2}"/>
          </ac:spMkLst>
        </pc:spChg>
        <pc:spChg chg="mod">
          <ac:chgData name="Vladimir Marchenko" userId="c36603cb-6785-419b-81f9-614e814f607a" providerId="ADAL" clId="{C1BD373B-A2A0-41F5-8D31-F3B5A66B5BCB}" dt="2021-07-22T18:15:57.442" v="70" actId="1076"/>
          <ac:spMkLst>
            <pc:docMk/>
            <pc:sldMk cId="492058628" sldId="14963"/>
            <ac:spMk id="20" creationId="{A0213FEA-CEFF-476F-8AFF-7E3EBF8665DF}"/>
          </ac:spMkLst>
        </pc:spChg>
        <pc:spChg chg="del mod">
          <ac:chgData name="Vladimir Marchenko" userId="c36603cb-6785-419b-81f9-614e814f607a" providerId="ADAL" clId="{C1BD373B-A2A0-41F5-8D31-F3B5A66B5BCB}" dt="2021-07-22T18:19:51.547" v="86" actId="478"/>
          <ac:spMkLst>
            <pc:docMk/>
            <pc:sldMk cId="492058628" sldId="14963"/>
            <ac:spMk id="21" creationId="{ACE4B6C1-0BA9-4ED9-944F-7D461573A44C}"/>
          </ac:spMkLst>
        </pc:spChg>
        <pc:spChg chg="mod">
          <ac:chgData name="Vladimir Marchenko" userId="c36603cb-6785-419b-81f9-614e814f607a" providerId="ADAL" clId="{C1BD373B-A2A0-41F5-8D31-F3B5A66B5BCB}" dt="2021-07-22T18:15:57.442" v="70" actId="1076"/>
          <ac:spMkLst>
            <pc:docMk/>
            <pc:sldMk cId="492058628" sldId="14963"/>
            <ac:spMk id="22" creationId="{8D896C27-BCEB-47FA-A152-53894C0D22F2}"/>
          </ac:spMkLst>
        </pc:spChg>
        <pc:spChg chg="mod">
          <ac:chgData name="Vladimir Marchenko" userId="c36603cb-6785-419b-81f9-614e814f607a" providerId="ADAL" clId="{C1BD373B-A2A0-41F5-8D31-F3B5A66B5BCB}" dt="2021-07-22T18:21:52.714" v="108" actId="14100"/>
          <ac:spMkLst>
            <pc:docMk/>
            <pc:sldMk cId="492058628" sldId="14963"/>
            <ac:spMk id="26" creationId="{8F2C8393-6F7E-4260-84A1-1576FEC45265}"/>
          </ac:spMkLst>
        </pc:spChg>
        <pc:spChg chg="mod">
          <ac:chgData name="Vladimir Marchenko" userId="c36603cb-6785-419b-81f9-614e814f607a" providerId="ADAL" clId="{C1BD373B-A2A0-41F5-8D31-F3B5A66B5BCB}" dt="2021-07-22T18:12:55.060" v="28" actId="20577"/>
          <ac:spMkLst>
            <pc:docMk/>
            <pc:sldMk cId="492058628" sldId="14963"/>
            <ac:spMk id="29" creationId="{CCC374B9-185F-44EA-A687-EEEECC16710E}"/>
          </ac:spMkLst>
        </pc:spChg>
        <pc:spChg chg="mod">
          <ac:chgData name="Vladimir Marchenko" userId="c36603cb-6785-419b-81f9-614e814f607a" providerId="ADAL" clId="{C1BD373B-A2A0-41F5-8D31-F3B5A66B5BCB}" dt="2021-07-22T18:22:18.461" v="109" actId="14100"/>
          <ac:spMkLst>
            <pc:docMk/>
            <pc:sldMk cId="492058628" sldId="14963"/>
            <ac:spMk id="30" creationId="{F2C090EB-0F4F-470A-BDEE-442EA792DF6D}"/>
          </ac:spMkLst>
        </pc:spChg>
        <pc:cxnChg chg="mod">
          <ac:chgData name="Vladimir Marchenko" userId="c36603cb-6785-419b-81f9-614e814f607a" providerId="ADAL" clId="{C1BD373B-A2A0-41F5-8D31-F3B5A66B5BCB}" dt="2021-07-22T18:20:46.809" v="104" actId="1038"/>
          <ac:cxnSpMkLst>
            <pc:docMk/>
            <pc:sldMk cId="492058628" sldId="14963"/>
            <ac:cxnSpMk id="5" creationId="{773C34B5-705B-4B48-AF8B-DD66ED9414BC}"/>
          </ac:cxnSpMkLst>
        </pc:cxnChg>
        <pc:cxnChg chg="del mod">
          <ac:chgData name="Vladimir Marchenko" userId="c36603cb-6785-419b-81f9-614e814f607a" providerId="ADAL" clId="{C1BD373B-A2A0-41F5-8D31-F3B5A66B5BCB}" dt="2021-07-22T18:18:48.004" v="82" actId="478"/>
          <ac:cxnSpMkLst>
            <pc:docMk/>
            <pc:sldMk cId="492058628" sldId="14963"/>
            <ac:cxnSpMk id="13" creationId="{34BD0E31-CD13-4813-B799-FB67193EFDEC}"/>
          </ac:cxnSpMkLst>
        </pc:cxnChg>
        <pc:cxnChg chg="del mod">
          <ac:chgData name="Vladimir Marchenko" userId="c36603cb-6785-419b-81f9-614e814f607a" providerId="ADAL" clId="{C1BD373B-A2A0-41F5-8D31-F3B5A66B5BCB}" dt="2021-07-22T18:13:36.306" v="36" actId="21"/>
          <ac:cxnSpMkLst>
            <pc:docMk/>
            <pc:sldMk cId="492058628" sldId="14963"/>
            <ac:cxnSpMk id="14" creationId="{65867ACA-CE25-4218-8ACB-50542875A9C9}"/>
          </ac:cxnSpMkLst>
        </pc:cxnChg>
        <pc:cxnChg chg="add mod">
          <ac:chgData name="Vladimir Marchenko" userId="c36603cb-6785-419b-81f9-614e814f607a" providerId="ADAL" clId="{C1BD373B-A2A0-41F5-8D31-F3B5A66B5BCB}" dt="2021-07-22T18:16:26.286" v="75" actId="14100"/>
          <ac:cxnSpMkLst>
            <pc:docMk/>
            <pc:sldMk cId="492058628" sldId="14963"/>
            <ac:cxnSpMk id="18" creationId="{42BEAD8E-F134-4C65-85DD-A809DE2AFE7C}"/>
          </ac:cxnSpMkLst>
        </pc:cxnChg>
        <pc:cxnChg chg="add mod">
          <ac:chgData name="Vladimir Marchenko" userId="c36603cb-6785-419b-81f9-614e814f607a" providerId="ADAL" clId="{C1BD373B-A2A0-41F5-8D31-F3B5A66B5BCB}" dt="2021-07-22T18:16:41.686" v="77" actId="1076"/>
          <ac:cxnSpMkLst>
            <pc:docMk/>
            <pc:sldMk cId="492058628" sldId="14963"/>
            <ac:cxnSpMk id="23" creationId="{7B87ED4E-E2EB-461F-AB98-01E9D5BF101A}"/>
          </ac:cxnSpMkLst>
        </pc:cxnChg>
      </pc:sldChg>
    </pc:docChg>
  </pc:docChgLst>
  <pc:docChgLst>
    <pc:chgData name="Vladimir Marchenko" userId="c36603cb-6785-419b-81f9-614e814f607a" providerId="ADAL" clId="{066A1169-3F81-4DF9-8CD1-E7008692D12D}"/>
    <pc:docChg chg="undo custSel addSld modSld sldOrd">
      <pc:chgData name="Vladimir Marchenko" userId="c36603cb-6785-419b-81f9-614e814f607a" providerId="ADAL" clId="{066A1169-3F81-4DF9-8CD1-E7008692D12D}" dt="2021-08-26T13:09:01.220" v="156" actId="20577"/>
      <pc:docMkLst>
        <pc:docMk/>
      </pc:docMkLst>
      <pc:sldChg chg="addSp delSp modSp add mod ord">
        <pc:chgData name="Vladimir Marchenko" userId="c36603cb-6785-419b-81f9-614e814f607a" providerId="ADAL" clId="{066A1169-3F81-4DF9-8CD1-E7008692D12D}" dt="2021-08-26T13:09:01.220" v="156" actId="20577"/>
        <pc:sldMkLst>
          <pc:docMk/>
          <pc:sldMk cId="1961994146" sldId="14956"/>
        </pc:sldMkLst>
        <pc:spChg chg="mod">
          <ac:chgData name="Vladimir Marchenko" userId="c36603cb-6785-419b-81f9-614e814f607a" providerId="ADAL" clId="{066A1169-3F81-4DF9-8CD1-E7008692D12D}" dt="2021-08-26T13:02:16.416" v="75" actId="1076"/>
          <ac:spMkLst>
            <pc:docMk/>
            <pc:sldMk cId="1961994146" sldId="14956"/>
            <ac:spMk id="2" creationId="{66B49C65-9D93-0940-A2D2-FDC728ABEBFC}"/>
          </ac:spMkLst>
        </pc:spChg>
        <pc:spChg chg="del">
          <ac:chgData name="Vladimir Marchenko" userId="c36603cb-6785-419b-81f9-614e814f607a" providerId="ADAL" clId="{066A1169-3F81-4DF9-8CD1-E7008692D12D}" dt="2021-08-26T07:32:04.043" v="4" actId="478"/>
          <ac:spMkLst>
            <pc:docMk/>
            <pc:sldMk cId="1961994146" sldId="14956"/>
            <ac:spMk id="3" creationId="{B2B7B049-B18C-714D-B2D8-47DBFC9F9B00}"/>
          </ac:spMkLst>
        </pc:spChg>
        <pc:spChg chg="add del mod">
          <ac:chgData name="Vladimir Marchenko" userId="c36603cb-6785-419b-81f9-614e814f607a" providerId="ADAL" clId="{066A1169-3F81-4DF9-8CD1-E7008692D12D}" dt="2021-08-26T07:32:06.103" v="5" actId="478"/>
          <ac:spMkLst>
            <pc:docMk/>
            <pc:sldMk cId="1961994146" sldId="14956"/>
            <ac:spMk id="5" creationId="{47112221-9056-41C9-874E-D9DC7564F7ED}"/>
          </ac:spMkLst>
        </pc:spChg>
        <pc:spChg chg="mod">
          <ac:chgData name="Vladimir Marchenko" userId="c36603cb-6785-419b-81f9-614e814f607a" providerId="ADAL" clId="{066A1169-3F81-4DF9-8CD1-E7008692D12D}" dt="2021-08-26T13:02:22.748" v="76" actId="1076"/>
          <ac:spMkLst>
            <pc:docMk/>
            <pc:sldMk cId="1961994146" sldId="14956"/>
            <ac:spMk id="7" creationId="{905104DD-E2CB-4A8A-925F-DA0436758A10}"/>
          </ac:spMkLst>
        </pc:spChg>
        <pc:spChg chg="mod">
          <ac:chgData name="Vladimir Marchenko" userId="c36603cb-6785-419b-81f9-614e814f607a" providerId="ADAL" clId="{066A1169-3F81-4DF9-8CD1-E7008692D12D}" dt="2021-08-26T13:05:41.437" v="106" actId="948"/>
          <ac:spMkLst>
            <pc:docMk/>
            <pc:sldMk cId="1961994146" sldId="14956"/>
            <ac:spMk id="8" creationId="{F902E442-80C4-485D-A684-DBAE4FA2132D}"/>
          </ac:spMkLst>
        </pc:spChg>
        <pc:spChg chg="mod">
          <ac:chgData name="Vladimir Marchenko" userId="c36603cb-6785-419b-81f9-614e814f607a" providerId="ADAL" clId="{066A1169-3F81-4DF9-8CD1-E7008692D12D}" dt="2021-08-26T13:07:16.642" v="113" actId="20577"/>
          <ac:spMkLst>
            <pc:docMk/>
            <pc:sldMk cId="1961994146" sldId="14956"/>
            <ac:spMk id="9" creationId="{E6BE769A-E12A-4E20-91D0-A0D592592F4A}"/>
          </ac:spMkLst>
        </pc:spChg>
        <pc:spChg chg="mod">
          <ac:chgData name="Vladimir Marchenko" userId="c36603cb-6785-419b-81f9-614e814f607a" providerId="ADAL" clId="{066A1169-3F81-4DF9-8CD1-E7008692D12D}" dt="2021-08-26T13:05:28.593" v="105" actId="948"/>
          <ac:spMkLst>
            <pc:docMk/>
            <pc:sldMk cId="1961994146" sldId="14956"/>
            <ac:spMk id="10" creationId="{AC42DAEB-7B16-41C1-AB32-2C0F7BF787C4}"/>
          </ac:spMkLst>
        </pc:spChg>
        <pc:spChg chg="mod">
          <ac:chgData name="Vladimir Marchenko" userId="c36603cb-6785-419b-81f9-614e814f607a" providerId="ADAL" clId="{066A1169-3F81-4DF9-8CD1-E7008692D12D}" dt="2021-08-26T13:02:22.748" v="76" actId="1076"/>
          <ac:spMkLst>
            <pc:docMk/>
            <pc:sldMk cId="1961994146" sldId="14956"/>
            <ac:spMk id="11" creationId="{7971A8AF-B10D-4AF2-BF3B-8D580C81F1DD}"/>
          </ac:spMkLst>
        </pc:spChg>
        <pc:spChg chg="mod">
          <ac:chgData name="Vladimir Marchenko" userId="c36603cb-6785-419b-81f9-614e814f607a" providerId="ADAL" clId="{066A1169-3F81-4DF9-8CD1-E7008692D12D}" dt="2021-08-26T13:02:22.748" v="76" actId="1076"/>
          <ac:spMkLst>
            <pc:docMk/>
            <pc:sldMk cId="1961994146" sldId="14956"/>
            <ac:spMk id="12" creationId="{F6C91735-30A1-491D-BC96-A82D77183B64}"/>
          </ac:spMkLst>
        </pc:spChg>
        <pc:spChg chg="mod">
          <ac:chgData name="Vladimir Marchenko" userId="c36603cb-6785-419b-81f9-614e814f607a" providerId="ADAL" clId="{066A1169-3F81-4DF9-8CD1-E7008692D12D}" dt="2021-08-26T13:02:22.748" v="76" actId="1076"/>
          <ac:spMkLst>
            <pc:docMk/>
            <pc:sldMk cId="1961994146" sldId="14956"/>
            <ac:spMk id="13" creationId="{A63C8E85-BE7B-4FE5-9694-BB8EBF312473}"/>
          </ac:spMkLst>
        </pc:spChg>
        <pc:spChg chg="mod">
          <ac:chgData name="Vladimir Marchenko" userId="c36603cb-6785-419b-81f9-614e814f607a" providerId="ADAL" clId="{066A1169-3F81-4DF9-8CD1-E7008692D12D}" dt="2021-08-26T13:08:09.066" v="116" actId="1076"/>
          <ac:spMkLst>
            <pc:docMk/>
            <pc:sldMk cId="1961994146" sldId="14956"/>
            <ac:spMk id="14" creationId="{6B7D5A78-171F-435C-A748-0D975BFC8D7A}"/>
          </ac:spMkLst>
        </pc:spChg>
        <pc:spChg chg="mod">
          <ac:chgData name="Vladimir Marchenko" userId="c36603cb-6785-419b-81f9-614e814f607a" providerId="ADAL" clId="{066A1169-3F81-4DF9-8CD1-E7008692D12D}" dt="2021-08-26T13:01:21.821" v="69" actId="14100"/>
          <ac:spMkLst>
            <pc:docMk/>
            <pc:sldMk cId="1961994146" sldId="14956"/>
            <ac:spMk id="15" creationId="{7FB0CDE3-1AEC-4E33-950D-0EF4165790CD}"/>
          </ac:spMkLst>
        </pc:spChg>
        <pc:spChg chg="mod">
          <ac:chgData name="Vladimir Marchenko" userId="c36603cb-6785-419b-81f9-614e814f607a" providerId="ADAL" clId="{066A1169-3F81-4DF9-8CD1-E7008692D12D}" dt="2021-08-26T12:57:10.617" v="31" actId="948"/>
          <ac:spMkLst>
            <pc:docMk/>
            <pc:sldMk cId="1961994146" sldId="14956"/>
            <ac:spMk id="16" creationId="{58DAE17C-A09A-42DC-B522-653084D04356}"/>
          </ac:spMkLst>
        </pc:spChg>
        <pc:spChg chg="mod">
          <ac:chgData name="Vladimir Marchenko" userId="c36603cb-6785-419b-81f9-614e814f607a" providerId="ADAL" clId="{066A1169-3F81-4DF9-8CD1-E7008692D12D}" dt="2021-08-26T13:09:01.220" v="156" actId="20577"/>
          <ac:spMkLst>
            <pc:docMk/>
            <pc:sldMk cId="1961994146" sldId="14956"/>
            <ac:spMk id="17" creationId="{55E836FF-C8EC-4B97-A12A-18F445DE5952}"/>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21-09-30T15:59:32.957" idx="2">
    <p:pos x="2066" y="302"/>
    <p:text>[@Stefano Cadario] Amended Arm VHT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20T09:16:27.684" idx="8">
    <p:pos x="10" y="10"/>
    <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7-22T09:07:25.347" idx="12">
    <p:pos x="10" y="10"/>
    <p:text>@Vladimir: swap Cortex-M with Pyton</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7-22T09:07:25.347" idx="11">
    <p:pos x="10" y="10"/>
    <p:text>@Vladimir: swap Cortex-M with Pyton</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7-22T09:07:25.347" idx="13">
    <p:pos x="10" y="10"/>
    <p:text>@Vladimir: swap Cortex-M with Pyton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7-22T09:07:25.347" idx="9">
    <p:pos x="10" y="10"/>
    <p:text>@Vladimir: swap Cortex-M with Pyton</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5-20T09:16:27.684" idx="3">
    <p:pos x="10" y="10"/>
    <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1-05-11T11:14:30.593" idx="1">
    <p:pos x="10" y="10"/>
    <p:text>i like this slide but would probably remove the box about tf-m because that's a much larger discussion and is a little orthogonal to orta itself - granted, tf-m must be part of the platform (or "total solution" as we are calling it now).</p:text>
    <p:extLst>
      <p:ext uri="{C676402C-5697-4E1C-873F-D02D1690AC5C}">
        <p15:threadingInfo xmlns:p15="http://schemas.microsoft.com/office/powerpoint/2012/main" timeZoneBias="420"/>
      </p:ext>
    </p:extLst>
  </p:cm>
  <p:cm authorId="2" dt="2021-05-11T23:44:33.691" idx="2">
    <p:pos x="10" y="146"/>
    <p:text>Reworded TF-M box to a clear message (no judgement)</p:text>
    <p:extLst>
      <p:ext uri="{C676402C-5697-4E1C-873F-D02D1690AC5C}">
        <p15:threadingInfo xmlns:p15="http://schemas.microsoft.com/office/powerpoint/2012/main" timeZoneBias="420">
          <p15:parentCm authorId="2" idx="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11/18/2022</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587776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3205508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Potential key customer: DSP Concepts.  See email exchange:</a:t>
            </a:r>
          </a:p>
          <a:p>
            <a:endParaRPr lang="en-GB" dirty="0"/>
          </a:p>
          <a:p>
            <a:pPr marL="0" marR="0">
              <a:spcBef>
                <a:spcPts val="0"/>
              </a:spcBef>
              <a:spcAft>
                <a:spcPts val="0"/>
              </a:spcAft>
            </a:pPr>
            <a:r>
              <a:rPr lang="en-US" sz="1100" b="1" dirty="0">
                <a:effectLst/>
                <a:latin typeface="Calibri" panose="020F0502020204030204" pitchFamily="34" charset="0"/>
                <a:ea typeface="DengXian" panose="02010600030101010101" pitchFamily="2" charset="-122"/>
              </a:rPr>
              <a:t>From:</a:t>
            </a:r>
            <a:r>
              <a:rPr lang="en-US" sz="1100" dirty="0">
                <a:effectLst/>
                <a:latin typeface="Calibri" panose="020F0502020204030204" pitchFamily="34" charset="0"/>
                <a:ea typeface="DengXian" panose="02010600030101010101" pitchFamily="2" charset="-122"/>
              </a:rPr>
              <a:t> Paul Beckmann &lt;</a:t>
            </a:r>
            <a:r>
              <a:rPr lang="en-US" sz="1100" u="sng" dirty="0">
                <a:solidFill>
                  <a:srgbClr val="0000FF"/>
                </a:solidFill>
                <a:effectLst/>
                <a:latin typeface="Calibri" panose="020F0502020204030204" pitchFamily="34" charset="0"/>
                <a:ea typeface="DengXian" panose="02010600030101010101" pitchFamily="2" charset="-122"/>
                <a:hlinkClick r:id="rId3"/>
              </a:rPr>
              <a:t>pbeckmann@dspconcepts.com</a:t>
            </a:r>
            <a:r>
              <a:rPr lang="en-US" sz="1100" dirty="0">
                <a:effectLst/>
                <a:latin typeface="Calibri" panose="020F0502020204030204" pitchFamily="34" charset="0"/>
                <a:ea typeface="DengXian" panose="02010600030101010101" pitchFamily="2" charset="-122"/>
              </a:rPr>
              <a:t>&gt; </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Sent:</a:t>
            </a:r>
            <a:r>
              <a:rPr lang="en-US" sz="1100" dirty="0">
                <a:effectLst/>
                <a:latin typeface="Calibri" panose="020F0502020204030204" pitchFamily="34" charset="0"/>
                <a:ea typeface="DengXian" panose="02010600030101010101" pitchFamily="2" charset="-122"/>
              </a:rPr>
              <a:t> Wednesday, April 7, 2021 9:05 PM</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To:</a:t>
            </a:r>
            <a:r>
              <a:rPr lang="en-US" sz="1100" dirty="0">
                <a:effectLst/>
                <a:latin typeface="Calibri" panose="020F0502020204030204" pitchFamily="34" charset="0"/>
                <a:ea typeface="DengXian" panose="02010600030101010101" pitchFamily="2" charset="-122"/>
              </a:rPr>
              <a:t> Reinhard Keil &lt;</a:t>
            </a:r>
            <a:r>
              <a:rPr lang="en-US" sz="1100" u="sng" dirty="0">
                <a:solidFill>
                  <a:srgbClr val="0000FF"/>
                </a:solidFill>
                <a:effectLst/>
                <a:latin typeface="Calibri" panose="020F0502020204030204" pitchFamily="34" charset="0"/>
                <a:ea typeface="DengXian" panose="02010600030101010101" pitchFamily="2" charset="-122"/>
                <a:hlinkClick r:id="rId4"/>
              </a:rPr>
              <a:t>Reinhard.Keil@arm.com</a:t>
            </a:r>
            <a:r>
              <a:rPr lang="en-US" sz="1100" dirty="0">
                <a:effectLst/>
                <a:latin typeface="Calibri" panose="020F0502020204030204" pitchFamily="34" charset="0"/>
                <a:ea typeface="DengXian" panose="02010600030101010101" pitchFamily="2" charset="-122"/>
              </a:rPr>
              <a:t>&gt;</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Subject:</a:t>
            </a:r>
            <a:r>
              <a:rPr lang="en-US" sz="1100" dirty="0">
                <a:effectLst/>
                <a:latin typeface="Calibri" panose="020F0502020204030204" pitchFamily="34" charset="0"/>
                <a:ea typeface="DengXian" panose="02010600030101010101" pitchFamily="2" charset="-122"/>
              </a:rPr>
              <a:t> Re: Compiler comparison / Feedback on Audio API interface</a:t>
            </a:r>
            <a:endParaRPr lang="en-GB" sz="1100" dirty="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dirty="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dirty="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dirty="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are speaking with Reed </a:t>
            </a:r>
            <a:r>
              <a:rPr lang="en-GB" sz="1100" dirty="0" err="1">
                <a:effectLst/>
                <a:latin typeface="Calibri" panose="020F0502020204030204" pitchFamily="34" charset="0"/>
                <a:ea typeface="DengXian" panose="02010600030101010101" pitchFamily="2" charset="-122"/>
              </a:rPr>
              <a:t>Hinkel</a:t>
            </a:r>
            <a:r>
              <a:rPr lang="en-GB" sz="1100" dirty="0">
                <a:effectLst/>
                <a:latin typeface="Calibri" panose="020F0502020204030204" pitchFamily="34" charset="0"/>
                <a:ea typeface="DengXian" panose="02010600030101010101" pitchFamily="2" charset="-122"/>
              </a:rPr>
              <a:t>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dirty="0">
                <a:effectLst/>
                <a:latin typeface="Calibri" panose="020F0502020204030204" pitchFamily="34" charset="0"/>
                <a:ea typeface="DengXian" panose="02010600030101010101" pitchFamily="2" charset="-122"/>
                <a:cs typeface="Times New Roman" panose="02020603050405020304" pitchFamily="18" charset="0"/>
              </a:rPr>
              <a:t>() or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dirty="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A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dirty="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dirty="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dirty="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dirty="0">
                <a:effectLst/>
                <a:latin typeface="Calibri" panose="020F0502020204030204" pitchFamily="34" charset="0"/>
                <a:ea typeface="DengXian" panose="02010600030101010101" pitchFamily="2" charset="-122"/>
                <a:cs typeface="Times New Roman" panose="02020603050405020304" pitchFamily="18" charset="0"/>
              </a:rPr>
              <a:t>() or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dirty="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dirty="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21</a:t>
            </a:fld>
            <a:endParaRPr lang="en-US" altLang="en-US"/>
          </a:p>
        </p:txBody>
      </p:sp>
    </p:spTree>
    <p:extLst>
      <p:ext uri="{BB962C8B-B14F-4D97-AF65-F5344CB8AC3E}">
        <p14:creationId xmlns:p14="http://schemas.microsoft.com/office/powerpoint/2010/main" val="1637366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22</a:t>
            </a:fld>
            <a:endParaRPr lang="en-US" altLang="en-US"/>
          </a:p>
        </p:txBody>
      </p:sp>
    </p:spTree>
    <p:extLst>
      <p:ext uri="{BB962C8B-B14F-4D97-AF65-F5344CB8AC3E}">
        <p14:creationId xmlns:p14="http://schemas.microsoft.com/office/powerpoint/2010/main" val="2389015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23</a:t>
            </a:fld>
            <a:endParaRPr lang="en-US" altLang="en-US"/>
          </a:p>
        </p:txBody>
      </p:sp>
    </p:spTree>
    <p:extLst>
      <p:ext uri="{BB962C8B-B14F-4D97-AF65-F5344CB8AC3E}">
        <p14:creationId xmlns:p14="http://schemas.microsoft.com/office/powerpoint/2010/main" val="2491060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1101599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4055144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79938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659960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3541247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322318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13</a:t>
            </a:fld>
            <a:endParaRPr lang="en-US" altLang="en-US"/>
          </a:p>
        </p:txBody>
      </p:sp>
    </p:spTree>
    <p:extLst>
      <p:ext uri="{BB962C8B-B14F-4D97-AF65-F5344CB8AC3E}">
        <p14:creationId xmlns:p14="http://schemas.microsoft.com/office/powerpoint/2010/main" val="1854982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14</a:t>
            </a:fld>
            <a:endParaRPr lang="en-US" altLang="en-US"/>
          </a:p>
        </p:txBody>
      </p:sp>
    </p:spTree>
    <p:extLst>
      <p:ext uri="{BB962C8B-B14F-4D97-AF65-F5344CB8AC3E}">
        <p14:creationId xmlns:p14="http://schemas.microsoft.com/office/powerpoint/2010/main" val="4293473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Section Divider slide">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764D7468-B6ED-8B46-A799-873C6CBB00E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6" name="Text Placeholder 28">
            <a:extLst>
              <a:ext uri="{FF2B5EF4-FFF2-40B4-BE49-F238E27FC236}">
                <a16:creationId xmlns:a16="http://schemas.microsoft.com/office/drawing/2014/main" id="{CBA493B4-A47A-AF4F-8961-DFC7E525A748}"/>
              </a:ext>
            </a:extLst>
          </p:cNvPr>
          <p:cNvSpPr>
            <a:spLocks noGrp="1"/>
          </p:cNvSpPr>
          <p:nvPr>
            <p:ph type="body" sz="quarter" idx="12" hasCustomPrompt="1"/>
          </p:nvPr>
        </p:nvSpPr>
        <p:spPr>
          <a:xfrm>
            <a:off x="6941131" y="5770761"/>
            <a:ext cx="4264272" cy="295077"/>
          </a:xfrm>
        </p:spPr>
        <p:txBody>
          <a:bodyPr anchor="t"/>
          <a:lstStyle>
            <a:lvl1pPr marL="0" indent="0" algn="r">
              <a:spcAft>
                <a:spcPts val="600"/>
              </a:spcAft>
              <a:buFontTx/>
              <a:buNone/>
              <a:defRPr sz="2000">
                <a:solidFill>
                  <a:schemeClr val="bg1"/>
                </a:solidFill>
              </a:defRPr>
            </a:lvl1pPr>
          </a:lstStyle>
          <a:p>
            <a:pPr lvl="0"/>
            <a:r>
              <a:rPr lang="en-US"/>
              <a:t>Author Name</a:t>
            </a:r>
          </a:p>
        </p:txBody>
      </p:sp>
      <p:sp>
        <p:nvSpPr>
          <p:cNvPr id="17" name="Text Placeholder 28">
            <a:extLst>
              <a:ext uri="{FF2B5EF4-FFF2-40B4-BE49-F238E27FC236}">
                <a16:creationId xmlns:a16="http://schemas.microsoft.com/office/drawing/2014/main" id="{CE333105-CFBC-7646-89A1-C700547214C0}"/>
              </a:ext>
            </a:extLst>
          </p:cNvPr>
          <p:cNvSpPr>
            <a:spLocks noGrp="1"/>
          </p:cNvSpPr>
          <p:nvPr>
            <p:ph type="body" sz="quarter" idx="13" hasCustomPrompt="1"/>
          </p:nvPr>
        </p:nvSpPr>
        <p:spPr>
          <a:xfrm>
            <a:off x="6941131" y="6080641"/>
            <a:ext cx="4264272" cy="301109"/>
          </a:xfrm>
        </p:spPr>
        <p:txBody>
          <a:bodyPr anchor="t"/>
          <a:lstStyle>
            <a:lvl1pPr marL="0" indent="0" algn="r">
              <a:spcAft>
                <a:spcPts val="600"/>
              </a:spcAft>
              <a:buFontTx/>
              <a:buNone/>
              <a:defRPr sz="2000">
                <a:solidFill>
                  <a:schemeClr val="bg1"/>
                </a:solidFill>
              </a:defRPr>
            </a:lvl1pPr>
          </a:lstStyle>
          <a:p>
            <a:pPr lvl="0"/>
            <a:r>
              <a:rPr lang="en-US"/>
              <a:t>Date</a:t>
            </a:r>
          </a:p>
        </p:txBody>
      </p:sp>
      <p:sp>
        <p:nvSpPr>
          <p:cNvPr id="18" name="Title 1">
            <a:extLst>
              <a:ext uri="{FF2B5EF4-FFF2-40B4-BE49-F238E27FC236}">
                <a16:creationId xmlns:a16="http://schemas.microsoft.com/office/drawing/2014/main" id="{B82DC592-EAC9-634F-9EE1-EDC89A262412}"/>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Master Title Style</a:t>
            </a:r>
            <a:br>
              <a:rPr lang="en-US"/>
            </a:br>
            <a:r>
              <a:rPr lang="en-US"/>
              <a:t>Line 3</a:t>
            </a:r>
            <a:br>
              <a:rPr lang="en-US"/>
            </a:br>
            <a:r>
              <a:rPr lang="en-US"/>
              <a:t>Line 4</a:t>
            </a:r>
          </a:p>
        </p:txBody>
      </p:sp>
      <p:sp>
        <p:nvSpPr>
          <p:cNvPr id="19" name="Text Placeholder 3">
            <a:extLst>
              <a:ext uri="{FF2B5EF4-FFF2-40B4-BE49-F238E27FC236}">
                <a16:creationId xmlns:a16="http://schemas.microsoft.com/office/drawing/2014/main" id="{767D5806-7916-AE44-A8CA-0060927C5E56}"/>
              </a:ext>
            </a:extLst>
          </p:cNvPr>
          <p:cNvSpPr>
            <a:spLocks noGrp="1"/>
          </p:cNvSpPr>
          <p:nvPr>
            <p:ph type="body" sz="quarter" idx="14"/>
          </p:nvPr>
        </p:nvSpPr>
        <p:spPr>
          <a:xfrm>
            <a:off x="5016499" y="788740"/>
            <a:ext cx="6192839"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a:extLst>
              <a:ext uri="{FF2B5EF4-FFF2-40B4-BE49-F238E27FC236}">
                <a16:creationId xmlns:a16="http://schemas.microsoft.com/office/drawing/2014/main" id="{200936EE-7EE0-D441-851D-618ACC029F66}"/>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5" name="Picture 14" descr="A picture containing building, drawing&#10;&#10;Description automatically generated">
            <a:extLst>
              <a:ext uri="{FF2B5EF4-FFF2-40B4-BE49-F238E27FC236}">
                <a16:creationId xmlns:a16="http://schemas.microsoft.com/office/drawing/2014/main" id="{3DE2A1EC-11A7-6C45-AE97-813BACFCF8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3" name="TextBox 20">
            <a:extLst>
              <a:ext uri="{FF2B5EF4-FFF2-40B4-BE49-F238E27FC236}">
                <a16:creationId xmlns:a16="http://schemas.microsoft.com/office/drawing/2014/main" id="{3292D234-E25F-7F41-ABB8-C75FCF5CD524}"/>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4094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p>
        </p:txBody>
      </p:sp>
    </p:spTree>
    <p:extLst>
      <p:ext uri="{BB962C8B-B14F-4D97-AF65-F5344CB8AC3E}">
        <p14:creationId xmlns:p14="http://schemas.microsoft.com/office/powerpoint/2010/main" val="158421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28AC5A-7EFB-CA43-8A9B-3B442C5C9A1B}"/>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11" name="Picture 10" descr="A picture containing building, drawing&#10;&#10;Description automatically generated">
            <a:extLst>
              <a:ext uri="{FF2B5EF4-FFF2-40B4-BE49-F238E27FC236}">
                <a16:creationId xmlns:a16="http://schemas.microsoft.com/office/drawing/2014/main" id="{C1198ECC-03BB-F84C-8B27-CF6053626C9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2EFD6F9F-6DEB-6F4D-BE5A-D3540160B34B}"/>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7" name="Rectangle 6">
            <a:extLst>
              <a:ext uri="{FF2B5EF4-FFF2-40B4-BE49-F238E27FC236}">
                <a16:creationId xmlns:a16="http://schemas.microsoft.com/office/drawing/2014/main" id="{45A82B8D-79F0-2840-A348-51E15B608C54}"/>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11627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11E887-F2DD-9743-B321-E6625A63F4D3}"/>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pic>
        <p:nvPicPr>
          <p:cNvPr id="10" name="Picture 9" descr="A picture containing building, drawing&#10;&#10;Description automatically generated">
            <a:extLst>
              <a:ext uri="{FF2B5EF4-FFF2-40B4-BE49-F238E27FC236}">
                <a16:creationId xmlns:a16="http://schemas.microsoft.com/office/drawing/2014/main" id="{AF5F647F-3DD2-E04B-AC85-5BB3FF0999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9" name="TextBox 20">
            <a:extLst>
              <a:ext uri="{FF2B5EF4-FFF2-40B4-BE49-F238E27FC236}">
                <a16:creationId xmlns:a16="http://schemas.microsoft.com/office/drawing/2014/main" id="{1BE84E2F-085C-6E4E-8174-736F84DE3A1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6" name="Rectangle 5">
            <a:extLst>
              <a:ext uri="{FF2B5EF4-FFF2-40B4-BE49-F238E27FC236}">
                <a16:creationId xmlns:a16="http://schemas.microsoft.com/office/drawing/2014/main" id="{8630E328-7BED-1141-A027-0EEE09BB1F0B}"/>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769446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3539DD-CEDA-3A48-A36A-6D3775392ACF}"/>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5C774FB-6A72-C34E-AAAD-07547EC9639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870DFC52-AE4C-654B-A714-C2006FAE0419}"/>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680716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720845-44B5-8345-A55E-DF3DBAF7C289}"/>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A3F307A-54EB-9747-ABE8-8A816CDDD8D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EA133D04-5236-D641-B03F-0BE645CEB92A}"/>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22505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223CC0-C7A1-BC40-9A1F-09EBC27A25E6}"/>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Title 1">
            <a:extLst>
              <a:ext uri="{FF2B5EF4-FFF2-40B4-BE49-F238E27FC236}">
                <a16:creationId xmlns:a16="http://schemas.microsoft.com/office/drawing/2014/main" id="{A0CD7DAB-58BC-C442-ABC0-6D7414DFC22E}"/>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Divider Page Title</a:t>
            </a:r>
            <a:br>
              <a:rPr lang="en-US"/>
            </a:br>
            <a:r>
              <a:rPr lang="en-US"/>
              <a:t>Line 3</a:t>
            </a:r>
            <a:br>
              <a:rPr lang="en-US"/>
            </a:br>
            <a:r>
              <a:rPr lang="en-US"/>
              <a:t>Line 4</a:t>
            </a:r>
          </a:p>
        </p:txBody>
      </p:sp>
      <p:sp>
        <p:nvSpPr>
          <p:cNvPr id="7" name="Subtitle 2">
            <a:extLst>
              <a:ext uri="{FF2B5EF4-FFF2-40B4-BE49-F238E27FC236}">
                <a16:creationId xmlns:a16="http://schemas.microsoft.com/office/drawing/2014/main" id="{9CDE2EBD-0FA3-D24B-AC33-4F98A57EE244}"/>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1" name="Picture 10" descr="A picture containing building, drawing&#10;&#10;Description automatically generated">
            <a:extLst>
              <a:ext uri="{FF2B5EF4-FFF2-40B4-BE49-F238E27FC236}">
                <a16:creationId xmlns:a16="http://schemas.microsoft.com/office/drawing/2014/main" id="{FF51B5E8-1A64-CC4C-8297-18A3B49396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CF3F483E-C28F-8C43-8AF4-54DEBAF1D61F}"/>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2022 Arm</a:t>
            </a:r>
            <a:endParaRPr lang="en-US" altLang="en-US" sz="1000" dirty="0">
              <a:solidFill>
                <a:schemeClr val="bg2"/>
              </a:solidFill>
            </a:endParaRPr>
          </a:p>
        </p:txBody>
      </p:sp>
    </p:spTree>
    <p:extLst>
      <p:ext uri="{BB962C8B-B14F-4D97-AF65-F5344CB8AC3E}">
        <p14:creationId xmlns:p14="http://schemas.microsoft.com/office/powerpoint/2010/main" val="131372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Click to edit Master text styles with Top Level Bullet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A picture containing clock, meter&#10;&#10;Description automatically generated">
            <a:extLst>
              <a:ext uri="{FF2B5EF4-FFF2-40B4-BE49-F238E27FC236}">
                <a16:creationId xmlns:a16="http://schemas.microsoft.com/office/drawing/2014/main" id="{C88DC1F2-A377-A943-9ABE-BD7E2F2C1811}"/>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0835847" y="6384924"/>
            <a:ext cx="879904" cy="274619"/>
          </a:xfrm>
          <a:prstGeom prst="rect">
            <a:avLst/>
          </a:prstGeom>
        </p:spPr>
      </p:pic>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rgbClr val="7F7F7F"/>
                </a:solidFill>
              </a:rPr>
              <a:t>© 2022 Arm</a:t>
            </a:r>
            <a:endParaRPr lang="en-US" altLang="en-US" sz="1000" dirty="0">
              <a:solidFill>
                <a:srgbClr val="7F7F7F"/>
              </a:solidFill>
            </a:endParaRPr>
          </a:p>
        </p:txBody>
      </p:sp>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4" r:id="rId1"/>
    <p:sldLayoutId id="2147485510" r:id="rId2"/>
    <p:sldLayoutId id="2147485440" r:id="rId3"/>
    <p:sldLayoutId id="2147485441" r:id="rId4"/>
    <p:sldLayoutId id="2147485442" r:id="rId5"/>
    <p:sldLayoutId id="2147485443" r:id="rId6"/>
    <p:sldLayoutId id="2147485444" r:id="rId7"/>
    <p:sldLayoutId id="2147485445" r:id="rId8"/>
    <p:sldLayoutId id="2147485446" r:id="rId9"/>
    <p:sldLayoutId id="2147485447" r:id="rId10"/>
    <p:sldLayoutId id="2147485448" r:id="rId11"/>
    <p:sldLayoutId id="2147485449" r:id="rId12"/>
    <p:sldLayoutId id="2147485450" r:id="rId13"/>
    <p:sldLayoutId id="2147485452" r:id="rId14"/>
    <p:sldLayoutId id="2147485512" r:id="rId15"/>
    <p:sldLayoutId id="2147485453" r:id="rId16"/>
    <p:sldLayoutId id="2147485513" r:id="rId17"/>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tiff"/><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hyperlink" Target="https://hub.docker.com/r/armswdev/cmsis_tools_m55" TargetMode="External"/><Relationship Id="rId2" Type="http://schemas.openxmlformats.org/officeDocument/2006/relationships/hyperlink" Target="https://community.arm.com/developer/tools-software/tools/b/tools-software-ides-blog/posts/infrastructure-for-continuous-integration-tests"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sv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dirty="0"/>
              <a:t>Documentation </a:t>
            </a:r>
            <a:br>
              <a:rPr lang="en-US" dirty="0"/>
            </a:br>
            <a:r>
              <a:rPr lang="en-US" dirty="0"/>
              <a:t>images</a:t>
            </a:r>
          </a:p>
        </p:txBody>
      </p:sp>
      <p:sp>
        <p:nvSpPr>
          <p:cNvPr id="5" name="Subtitle 4">
            <a:extLst>
              <a:ext uri="{FF2B5EF4-FFF2-40B4-BE49-F238E27FC236}">
                <a16:creationId xmlns:a16="http://schemas.microsoft.com/office/drawing/2014/main" id="{9940C35C-7C75-43E6-8A12-D8522DCB6FD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7830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a:extLst>
              <a:ext uri="{FF2B5EF4-FFF2-40B4-BE49-F238E27FC236}">
                <a16:creationId xmlns:a16="http://schemas.microsoft.com/office/drawing/2014/main" id="{B724AA23-4D87-404C-BF4A-71F51F3244C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771220" y="4221467"/>
            <a:ext cx="1737995" cy="13695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80242253-070A-4C54-981C-4E7128FEAA9E}"/>
              </a:ext>
            </a:extLst>
          </p:cNvPr>
          <p:cNvSpPr/>
          <p:nvPr/>
        </p:nvSpPr>
        <p:spPr>
          <a:xfrm>
            <a:off x="451671" y="5484986"/>
            <a:ext cx="11344309" cy="756270"/>
          </a:xfrm>
          <a:prstGeom prst="rightArrow">
            <a:avLst>
              <a:gd name="adj1" fmla="val 65270"/>
              <a:gd name="adj2" fmla="val 38337"/>
            </a:avLst>
          </a:prstGeom>
          <a:gradFill flip="none" rotWithShape="1">
            <a:gsLst>
              <a:gs pos="0">
                <a:srgbClr val="70A000">
                  <a:tint val="66000"/>
                  <a:satMod val="160000"/>
                </a:srgbClr>
              </a:gs>
              <a:gs pos="50000">
                <a:srgbClr val="70A000">
                  <a:tint val="44500"/>
                  <a:satMod val="160000"/>
                </a:srgbClr>
              </a:gs>
              <a:gs pos="100000">
                <a:srgbClr val="70A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9EAC6293-72AF-4599-9CDC-98EAB97FC484}"/>
              </a:ext>
            </a:extLst>
          </p:cNvPr>
          <p:cNvSpPr/>
          <p:nvPr/>
        </p:nvSpPr>
        <p:spPr>
          <a:xfrm>
            <a:off x="3768761" y="1279234"/>
            <a:ext cx="7518400" cy="25755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3">
            <a:extLst>
              <a:ext uri="{FF2B5EF4-FFF2-40B4-BE49-F238E27FC236}">
                <a16:creationId xmlns:a16="http://schemas.microsoft.com/office/drawing/2014/main" id="{7B176C32-DA2E-4EF0-8002-51655438134F}"/>
              </a:ext>
            </a:extLst>
          </p:cNvPr>
          <p:cNvSpPr>
            <a:spLocks noGrp="1"/>
          </p:cNvSpPr>
          <p:nvPr>
            <p:ph type="title"/>
          </p:nvPr>
        </p:nvSpPr>
        <p:spPr/>
        <p:txBody>
          <a:bodyPr/>
          <a:lstStyle/>
          <a:p>
            <a:r>
              <a:rPr lang="en-US"/>
              <a:t>Workflow for CI: Develop Application Code or Test Cases</a:t>
            </a:r>
            <a:endParaRPr lang="en-GB"/>
          </a:p>
        </p:txBody>
      </p:sp>
      <p:cxnSp>
        <p:nvCxnSpPr>
          <p:cNvPr id="13" name="Straight Arrow Connector 12">
            <a:extLst>
              <a:ext uri="{FF2B5EF4-FFF2-40B4-BE49-F238E27FC236}">
                <a16:creationId xmlns:a16="http://schemas.microsoft.com/office/drawing/2014/main" id="{17B24859-F494-4E43-A949-9FEE0C8E7A11}"/>
              </a:ext>
            </a:extLst>
          </p:cNvPr>
          <p:cNvCxnSpPr>
            <a:cxnSpLocks/>
          </p:cNvCxnSpPr>
          <p:nvPr/>
        </p:nvCxnSpPr>
        <p:spPr>
          <a:xfrm>
            <a:off x="7277655" y="2536679"/>
            <a:ext cx="500613" cy="0"/>
          </a:xfrm>
          <a:prstGeom prst="straightConnector1">
            <a:avLst/>
          </a:prstGeom>
          <a:ln w="28575">
            <a:solidFill>
              <a:schemeClr val="accent4"/>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A251E36-053C-9D44-B687-59F53D905A78}"/>
              </a:ext>
            </a:extLst>
          </p:cNvPr>
          <p:cNvCxnSpPr>
            <a:cxnSpLocks/>
          </p:cNvCxnSpPr>
          <p:nvPr/>
        </p:nvCxnSpPr>
        <p:spPr>
          <a:xfrm>
            <a:off x="7299422" y="2829412"/>
            <a:ext cx="544143" cy="0"/>
          </a:xfrm>
          <a:prstGeom prst="straightConnector1">
            <a:avLst/>
          </a:prstGeom>
          <a:ln w="285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Arrow: Pentagon 38">
            <a:extLst>
              <a:ext uri="{FF2B5EF4-FFF2-40B4-BE49-F238E27FC236}">
                <a16:creationId xmlns:a16="http://schemas.microsoft.com/office/drawing/2014/main" id="{57046352-4610-F84D-9941-4B17E2A6252D}"/>
              </a:ext>
            </a:extLst>
          </p:cNvPr>
          <p:cNvSpPr/>
          <p:nvPr/>
        </p:nvSpPr>
        <p:spPr>
          <a:xfrm flipH="1">
            <a:off x="2708664" y="2245461"/>
            <a:ext cx="1153033" cy="692193"/>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b="1">
                <a:solidFill>
                  <a:srgbClr val="FFFFFF"/>
                </a:solidFill>
                <a:latin typeface="Calibri"/>
              </a:rPr>
              <a:t>GitHub</a:t>
            </a:r>
            <a:br>
              <a:rPr lang="en-US" sz="1799" b="1">
                <a:solidFill>
                  <a:srgbClr val="FFFFFF"/>
                </a:solidFill>
                <a:latin typeface="Calibri"/>
              </a:rPr>
            </a:br>
            <a:r>
              <a:rPr lang="en-US" sz="1799" b="1">
                <a:solidFill>
                  <a:srgbClr val="FFFFFF"/>
                </a:solidFill>
                <a:latin typeface="Calibri"/>
              </a:rPr>
              <a:t>Commit</a:t>
            </a:r>
            <a:endParaRPr lang="en-GB" sz="1799" b="1">
              <a:solidFill>
                <a:srgbClr val="FFFFFF"/>
              </a:solidFill>
              <a:latin typeface="Calibri"/>
            </a:endParaRPr>
          </a:p>
        </p:txBody>
      </p:sp>
      <p:pic>
        <p:nvPicPr>
          <p:cNvPr id="17" name="Picture 16">
            <a:extLst>
              <a:ext uri="{FF2B5EF4-FFF2-40B4-BE49-F238E27FC236}">
                <a16:creationId xmlns:a16="http://schemas.microsoft.com/office/drawing/2014/main" id="{8370A088-2448-2B44-A41F-952D5494AFF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71231" y="1914425"/>
            <a:ext cx="2527997" cy="1697370"/>
          </a:xfrm>
          <a:prstGeom prst="rect">
            <a:avLst/>
          </a:prstGeom>
          <a:effectLst/>
        </p:spPr>
      </p:pic>
      <p:pic>
        <p:nvPicPr>
          <p:cNvPr id="18" name="Picture 17">
            <a:extLst>
              <a:ext uri="{FF2B5EF4-FFF2-40B4-BE49-F238E27FC236}">
                <a16:creationId xmlns:a16="http://schemas.microsoft.com/office/drawing/2014/main" id="{A4C9199B-E385-474D-A937-762F8E201B9A}"/>
              </a:ext>
            </a:extLst>
          </p:cNvPr>
          <p:cNvPicPr>
            <a:picLocks noChangeAspect="1"/>
          </p:cNvPicPr>
          <p:nvPr/>
        </p:nvPicPr>
        <p:blipFill>
          <a:blip r:embed="rId4"/>
          <a:stretch>
            <a:fillRect/>
          </a:stretch>
        </p:blipFill>
        <p:spPr>
          <a:xfrm>
            <a:off x="4665476" y="3193825"/>
            <a:ext cx="2000295" cy="531329"/>
          </a:xfrm>
          <a:prstGeom prst="rect">
            <a:avLst/>
          </a:prstGeom>
        </p:spPr>
      </p:pic>
      <p:sp>
        <p:nvSpPr>
          <p:cNvPr id="19" name="TextBox 18">
            <a:extLst>
              <a:ext uri="{FF2B5EF4-FFF2-40B4-BE49-F238E27FC236}">
                <a16:creationId xmlns:a16="http://schemas.microsoft.com/office/drawing/2014/main" id="{58CD4B5B-2DE2-C340-AB9E-25D7234773CF}"/>
              </a:ext>
            </a:extLst>
          </p:cNvPr>
          <p:cNvSpPr txBox="1"/>
          <p:nvPr/>
        </p:nvSpPr>
        <p:spPr>
          <a:xfrm>
            <a:off x="3994617" y="1504948"/>
            <a:ext cx="3256144" cy="2215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600" b="1" dirty="0">
                <a:solidFill>
                  <a:schemeClr val="bg1"/>
                </a:solidFill>
                <a:latin typeface="Calibri"/>
              </a:rPr>
              <a:t>Cloud flow with IDE in Browser</a:t>
            </a:r>
            <a:endParaRPr lang="en-GB" sz="1600" b="1" dirty="0">
              <a:solidFill>
                <a:schemeClr val="bg1"/>
              </a:solidFill>
              <a:latin typeface="Calibri"/>
            </a:endParaRPr>
          </a:p>
        </p:txBody>
      </p:sp>
      <p:sp>
        <p:nvSpPr>
          <p:cNvPr id="20" name="TextBox 19">
            <a:extLst>
              <a:ext uri="{FF2B5EF4-FFF2-40B4-BE49-F238E27FC236}">
                <a16:creationId xmlns:a16="http://schemas.microsoft.com/office/drawing/2014/main" id="{BC4675EC-B395-3949-BFF2-8B708514BC7D}"/>
              </a:ext>
            </a:extLst>
          </p:cNvPr>
          <p:cNvSpPr txBox="1"/>
          <p:nvPr/>
        </p:nvSpPr>
        <p:spPr>
          <a:xfrm>
            <a:off x="8316839" y="1364478"/>
            <a:ext cx="2177836" cy="492443"/>
          </a:xfrm>
          <a:prstGeom prst="rect">
            <a:avLst/>
          </a:prstGeom>
          <a:noFill/>
        </p:spPr>
        <p:txBody>
          <a:bodyPr wrap="square" lIns="0" tIns="0" rIns="0" bIns="0" rtlCol="0">
            <a:spAutoFit/>
          </a:bodyPr>
          <a:lstStyle/>
          <a:p>
            <a:pPr algn="ctr" defTabSz="914126" eaLnBrk="1" hangingPunct="1">
              <a:spcBef>
                <a:spcPts val="0"/>
              </a:spcBef>
              <a:spcAft>
                <a:spcPts val="600"/>
              </a:spcAft>
            </a:pPr>
            <a:r>
              <a:rPr lang="en-US" sz="1600" b="1" dirty="0">
                <a:solidFill>
                  <a:schemeClr val="bg1"/>
                </a:solidFill>
                <a:latin typeface="Calibri"/>
              </a:rPr>
              <a:t>Classic Desktop Tools </a:t>
            </a:r>
            <a:br>
              <a:rPr lang="en-US" sz="1600" b="1" dirty="0">
                <a:solidFill>
                  <a:schemeClr val="bg1"/>
                </a:solidFill>
                <a:latin typeface="Calibri"/>
              </a:rPr>
            </a:br>
            <a:r>
              <a:rPr lang="en-US" sz="1600" b="1" dirty="0">
                <a:solidFill>
                  <a:schemeClr val="bg1"/>
                </a:solidFill>
                <a:latin typeface="Calibri"/>
              </a:rPr>
              <a:t>(Keil MDK, Arm DS)</a:t>
            </a:r>
            <a:endParaRPr lang="en-GB" sz="1600" b="1" dirty="0">
              <a:solidFill>
                <a:schemeClr val="bg1"/>
              </a:solidFill>
              <a:latin typeface="Calibri"/>
            </a:endParaRPr>
          </a:p>
        </p:txBody>
      </p:sp>
      <p:sp>
        <p:nvSpPr>
          <p:cNvPr id="21" name="TextBox 20">
            <a:extLst>
              <a:ext uri="{FF2B5EF4-FFF2-40B4-BE49-F238E27FC236}">
                <a16:creationId xmlns:a16="http://schemas.microsoft.com/office/drawing/2014/main" id="{144E6A34-9E1C-8743-AF59-21404B94D4D9}"/>
              </a:ext>
            </a:extLst>
          </p:cNvPr>
          <p:cNvSpPr txBox="1"/>
          <p:nvPr/>
        </p:nvSpPr>
        <p:spPr>
          <a:xfrm>
            <a:off x="4208398" y="3954900"/>
            <a:ext cx="2846509"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b="1" dirty="0">
                <a:solidFill>
                  <a:srgbClr val="333E48"/>
                </a:solidFill>
                <a:latin typeface="Calibri"/>
              </a:rPr>
              <a:t>Hardware Boards on your Desk</a:t>
            </a:r>
          </a:p>
        </p:txBody>
      </p:sp>
      <p:sp>
        <p:nvSpPr>
          <p:cNvPr id="24" name="TextBox 23">
            <a:extLst>
              <a:ext uri="{FF2B5EF4-FFF2-40B4-BE49-F238E27FC236}">
                <a16:creationId xmlns:a16="http://schemas.microsoft.com/office/drawing/2014/main" id="{A92D65AC-3A0E-F646-90B5-69BFB0F7C976}"/>
              </a:ext>
            </a:extLst>
          </p:cNvPr>
          <p:cNvSpPr txBox="1"/>
          <p:nvPr/>
        </p:nvSpPr>
        <p:spPr>
          <a:xfrm>
            <a:off x="9123011" y="3913885"/>
            <a:ext cx="2605681" cy="215444"/>
          </a:xfrm>
          <a:prstGeom prst="rect">
            <a:avLst/>
          </a:prstGeom>
          <a:noFill/>
        </p:spPr>
        <p:txBody>
          <a:bodyPr wrap="square" lIns="0" tIns="0" rIns="0" bIns="0" rtlCol="0">
            <a:spAutoFit/>
          </a:bodyPr>
          <a:lstStyle/>
          <a:p>
            <a:pPr algn="ctr" defTabSz="914126"/>
            <a:r>
              <a:rPr lang="en-GB" sz="1400" b="1">
                <a:solidFill>
                  <a:srgbClr val="43414E"/>
                </a:solidFill>
                <a:latin typeface="Calibri"/>
              </a:rPr>
              <a:t>Deploy to bespoke hardware</a:t>
            </a:r>
            <a:endParaRPr lang="en-GB" sz="1400">
              <a:solidFill>
                <a:srgbClr val="000000"/>
              </a:solidFill>
              <a:latin typeface="Calibri"/>
            </a:endParaRPr>
          </a:p>
        </p:txBody>
      </p:sp>
      <p:sp>
        <p:nvSpPr>
          <p:cNvPr id="25" name="Rectangle 24">
            <a:extLst>
              <a:ext uri="{FF2B5EF4-FFF2-40B4-BE49-F238E27FC236}">
                <a16:creationId xmlns:a16="http://schemas.microsoft.com/office/drawing/2014/main" id="{02C91E17-4E86-4C89-8905-63DF40846AD4}"/>
              </a:ext>
            </a:extLst>
          </p:cNvPr>
          <p:cNvSpPr/>
          <p:nvPr/>
        </p:nvSpPr>
        <p:spPr>
          <a:xfrm>
            <a:off x="418808" y="1840515"/>
            <a:ext cx="2288268" cy="14239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7" name="TextBox 26">
            <a:extLst>
              <a:ext uri="{FF2B5EF4-FFF2-40B4-BE49-F238E27FC236}">
                <a16:creationId xmlns:a16="http://schemas.microsoft.com/office/drawing/2014/main" id="{D0D81745-D6A5-400A-B962-A8501DDB2E13}"/>
              </a:ext>
            </a:extLst>
          </p:cNvPr>
          <p:cNvSpPr txBox="1"/>
          <p:nvPr/>
        </p:nvSpPr>
        <p:spPr>
          <a:xfrm>
            <a:off x="539538" y="2163256"/>
            <a:ext cx="2022563" cy="1077218"/>
          </a:xfrm>
          <a:prstGeom prst="rect">
            <a:avLst/>
          </a:prstGeom>
          <a:noFill/>
        </p:spPr>
        <p:txBody>
          <a:bodyPr wrap="square" lIns="0" tIns="0" rIns="0" bIns="0" rtlCol="0">
            <a:spAutoFit/>
          </a:bodyPr>
          <a:lstStyle/>
          <a:p>
            <a:pPr>
              <a:buSzPct val="70000"/>
              <a:defRPr/>
            </a:pPr>
            <a:r>
              <a:rPr lang="en-GB" sz="1400" dirty="0">
                <a:solidFill>
                  <a:schemeClr val="accent1"/>
                </a:solidFill>
              </a:rPr>
              <a:t>Commit triggers </a:t>
            </a:r>
            <a:r>
              <a:rPr lang="en-GB" sz="1400" b="1" dirty="0">
                <a:solidFill>
                  <a:schemeClr val="accent1"/>
                </a:solidFill>
              </a:rPr>
              <a:t>GitHub Actions</a:t>
            </a:r>
            <a:r>
              <a:rPr lang="en-GB" sz="1400" dirty="0">
                <a:solidFill>
                  <a:schemeClr val="accent1"/>
                </a:solidFill>
              </a:rPr>
              <a:t> that start CI using Arm Compiler for build and/or Virtual Hardware for testing. </a:t>
            </a:r>
          </a:p>
        </p:txBody>
      </p:sp>
      <p:sp>
        <p:nvSpPr>
          <p:cNvPr id="28" name="100 Shipped">
            <a:extLst>
              <a:ext uri="{FF2B5EF4-FFF2-40B4-BE49-F238E27FC236}">
                <a16:creationId xmlns:a16="http://schemas.microsoft.com/office/drawing/2014/main" id="{73822419-9287-42F9-A40C-35F3DBFA153E}"/>
              </a:ext>
            </a:extLst>
          </p:cNvPr>
          <p:cNvSpPr/>
          <p:nvPr/>
        </p:nvSpPr>
        <p:spPr>
          <a:xfrm>
            <a:off x="420396" y="1822774"/>
            <a:ext cx="3552614" cy="506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defTabSz="455613">
              <a:defRPr>
                <a:solidFill>
                  <a:schemeClr val="tx1"/>
                </a:solidFill>
                <a:latin typeface="Calibri" pitchFamily="34" charset="0"/>
                <a:ea typeface="ＭＳ Ｐゴシック" pitchFamily="34" charset="-128"/>
              </a:defRPr>
            </a:lvl1pPr>
            <a:lvl2pPr marL="742950" indent="-285750" defTabSz="455613">
              <a:defRPr>
                <a:solidFill>
                  <a:schemeClr val="tx1"/>
                </a:solidFill>
                <a:latin typeface="Calibri" pitchFamily="34" charset="0"/>
                <a:ea typeface="ＭＳ Ｐゴシック" pitchFamily="34" charset="-128"/>
              </a:defRPr>
            </a:lvl2pPr>
            <a:lvl3pPr marL="1143000" indent="-228600" defTabSz="455613">
              <a:defRPr>
                <a:solidFill>
                  <a:schemeClr val="tx1"/>
                </a:solidFill>
                <a:latin typeface="Calibri" pitchFamily="34" charset="0"/>
                <a:ea typeface="ＭＳ Ｐゴシック" pitchFamily="34" charset="-128"/>
              </a:defRPr>
            </a:lvl3pPr>
            <a:lvl4pPr marL="1600200" indent="-228600" defTabSz="455613">
              <a:defRPr>
                <a:solidFill>
                  <a:schemeClr val="tx1"/>
                </a:solidFill>
                <a:latin typeface="Calibri" pitchFamily="34" charset="0"/>
                <a:ea typeface="ＭＳ Ｐゴシック" pitchFamily="34" charset="-128"/>
              </a:defRPr>
            </a:lvl4pPr>
            <a:lvl5pPr marL="2057400" indent="-228600" defTabSz="455613">
              <a:defRPr>
                <a:solidFill>
                  <a:schemeClr val="tx1"/>
                </a:solidFill>
                <a:latin typeface="Calibri" pitchFamily="34" charset="0"/>
                <a:ea typeface="ＭＳ Ｐゴシック" pitchFamily="34" charset="-128"/>
              </a:defRPr>
            </a:lvl5pPr>
            <a:lvl6pPr marL="25146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defRPr/>
            </a:pPr>
            <a:r>
              <a:rPr lang="en-US" altLang="en-US" sz="1400" dirty="0">
                <a:solidFill>
                  <a:schemeClr val="accent2"/>
                </a:solidFill>
                <a:latin typeface="+mn-lt"/>
              </a:rPr>
              <a:t>GitHub – Runners</a:t>
            </a:r>
            <a:endParaRPr lang="en-US" altLang="en-US" sz="1600" dirty="0">
              <a:solidFill>
                <a:schemeClr val="accent2"/>
              </a:solidFill>
              <a:latin typeface="+mn-lt"/>
            </a:endParaRPr>
          </a:p>
        </p:txBody>
      </p:sp>
      <p:pic>
        <p:nvPicPr>
          <p:cNvPr id="29" name="Picture 28">
            <a:extLst>
              <a:ext uri="{FF2B5EF4-FFF2-40B4-BE49-F238E27FC236}">
                <a16:creationId xmlns:a16="http://schemas.microsoft.com/office/drawing/2014/main" id="{65031A7A-D34D-4CE2-8CBD-C1FE41FC1EAD}"/>
              </a:ext>
            </a:extLst>
          </p:cNvPr>
          <p:cNvPicPr>
            <a:picLocks noChangeAspect="1"/>
          </p:cNvPicPr>
          <p:nvPr/>
        </p:nvPicPr>
        <p:blipFill>
          <a:blip r:embed="rId5"/>
          <a:stretch>
            <a:fillRect/>
          </a:stretch>
        </p:blipFill>
        <p:spPr>
          <a:xfrm>
            <a:off x="563942" y="3697100"/>
            <a:ext cx="2017801" cy="1570493"/>
          </a:xfrm>
          <a:prstGeom prst="rect">
            <a:avLst/>
          </a:prstGeom>
          <a:ln w="9525">
            <a:solidFill>
              <a:schemeClr val="tx1"/>
            </a:solidFill>
          </a:ln>
        </p:spPr>
      </p:pic>
      <p:pic>
        <p:nvPicPr>
          <p:cNvPr id="30" name="Picture 29">
            <a:extLst>
              <a:ext uri="{FF2B5EF4-FFF2-40B4-BE49-F238E27FC236}">
                <a16:creationId xmlns:a16="http://schemas.microsoft.com/office/drawing/2014/main" id="{0C804CF3-41AB-467E-993F-945A6805580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284749" y="1890648"/>
            <a:ext cx="2363089" cy="1622434"/>
          </a:xfrm>
          <a:prstGeom prst="rect">
            <a:avLst/>
          </a:prstGeom>
          <a:effectLst/>
        </p:spPr>
      </p:pic>
      <p:pic>
        <p:nvPicPr>
          <p:cNvPr id="31" name="Picture 30">
            <a:extLst>
              <a:ext uri="{FF2B5EF4-FFF2-40B4-BE49-F238E27FC236}">
                <a16:creationId xmlns:a16="http://schemas.microsoft.com/office/drawing/2014/main" id="{1B211DBC-679A-443D-822D-4ACDDB341CA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416910" y="4160399"/>
            <a:ext cx="1773953" cy="1236105"/>
          </a:xfrm>
          <a:prstGeom prst="rect">
            <a:avLst/>
          </a:prstGeom>
        </p:spPr>
      </p:pic>
      <p:pic>
        <p:nvPicPr>
          <p:cNvPr id="1028" name="Picture 4" descr="Arm Cortex-M Prototyping System 3 (MPS3) board. ">
            <a:extLst>
              <a:ext uri="{FF2B5EF4-FFF2-40B4-BE49-F238E27FC236}">
                <a16:creationId xmlns:a16="http://schemas.microsoft.com/office/drawing/2014/main" id="{C129F95D-2367-4771-A70A-2CAB8F9666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7788" y="4243554"/>
            <a:ext cx="1172469" cy="1197981"/>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F9E75CBB-099A-4A3A-A2EF-AADAD4D8DC28}"/>
              </a:ext>
            </a:extLst>
          </p:cNvPr>
          <p:cNvSpPr txBox="1"/>
          <p:nvPr/>
        </p:nvSpPr>
        <p:spPr>
          <a:xfrm>
            <a:off x="9543087" y="5712561"/>
            <a:ext cx="1464837" cy="276999"/>
          </a:xfrm>
          <a:prstGeom prst="rect">
            <a:avLst/>
          </a:prstGeom>
          <a:noFill/>
        </p:spPr>
        <p:txBody>
          <a:bodyPr wrap="square">
            <a:spAutoFit/>
          </a:bodyPr>
          <a:lstStyle/>
          <a:p>
            <a:pPr algn="l" fontAlgn="base"/>
            <a:r>
              <a:rPr lang="en-GB" sz="1200" dirty="0">
                <a:latin typeface="+mn-lt"/>
              </a:rPr>
              <a:t>Target Hardware</a:t>
            </a:r>
            <a:endParaRPr lang="en-GB" sz="1400" dirty="0">
              <a:latin typeface="+mn-lt"/>
            </a:endParaRPr>
          </a:p>
        </p:txBody>
      </p:sp>
      <p:sp>
        <p:nvSpPr>
          <p:cNvPr id="35" name="TextBox 34">
            <a:extLst>
              <a:ext uri="{FF2B5EF4-FFF2-40B4-BE49-F238E27FC236}">
                <a16:creationId xmlns:a16="http://schemas.microsoft.com/office/drawing/2014/main" id="{3B250365-85D3-458D-8E65-D2799BAB6684}"/>
              </a:ext>
            </a:extLst>
          </p:cNvPr>
          <p:cNvSpPr txBox="1"/>
          <p:nvPr/>
        </p:nvSpPr>
        <p:spPr>
          <a:xfrm>
            <a:off x="4003581" y="5730128"/>
            <a:ext cx="1537380" cy="492443"/>
          </a:xfrm>
          <a:prstGeom prst="rect">
            <a:avLst/>
          </a:prstGeom>
          <a:noFill/>
        </p:spPr>
        <p:txBody>
          <a:bodyPr wrap="square">
            <a:spAutoFit/>
          </a:bodyPr>
          <a:lstStyle/>
          <a:p>
            <a:pPr algn="l" fontAlgn="base"/>
            <a:r>
              <a:rPr lang="en-GB" sz="1200">
                <a:latin typeface="+mn-lt"/>
              </a:rPr>
              <a:t>Evaluation Board</a:t>
            </a:r>
            <a:br>
              <a:rPr lang="en-GB" sz="1200">
                <a:latin typeface="+mn-lt"/>
              </a:rPr>
            </a:br>
            <a:endParaRPr lang="en-GB" sz="1400">
              <a:latin typeface="+mn-lt"/>
            </a:endParaRPr>
          </a:p>
        </p:txBody>
      </p:sp>
      <p:sp>
        <p:nvSpPr>
          <p:cNvPr id="36" name="TextBox 35">
            <a:extLst>
              <a:ext uri="{FF2B5EF4-FFF2-40B4-BE49-F238E27FC236}">
                <a16:creationId xmlns:a16="http://schemas.microsoft.com/office/drawing/2014/main" id="{B02168FA-CDA9-47CA-9A04-F3046B6CB856}"/>
              </a:ext>
            </a:extLst>
          </p:cNvPr>
          <p:cNvSpPr txBox="1"/>
          <p:nvPr/>
        </p:nvSpPr>
        <p:spPr>
          <a:xfrm>
            <a:off x="5532263" y="5613585"/>
            <a:ext cx="1985645" cy="461665"/>
          </a:xfrm>
          <a:prstGeom prst="rect">
            <a:avLst/>
          </a:prstGeom>
          <a:noFill/>
        </p:spPr>
        <p:txBody>
          <a:bodyPr wrap="square">
            <a:spAutoFit/>
          </a:bodyPr>
          <a:lstStyle/>
          <a:p>
            <a:pPr algn="ctr" fontAlgn="base"/>
            <a:r>
              <a:rPr lang="en-GB" sz="1200" dirty="0">
                <a:latin typeface="+mn-lt"/>
              </a:rPr>
              <a:t>MPS3 with</a:t>
            </a:r>
            <a:br>
              <a:rPr lang="en-GB" sz="1200" dirty="0">
                <a:latin typeface="+mn-lt"/>
              </a:rPr>
            </a:br>
            <a:r>
              <a:rPr lang="en-GB" sz="1200" dirty="0">
                <a:latin typeface="+mn-lt"/>
              </a:rPr>
              <a:t>FPGA image</a:t>
            </a:r>
            <a:endParaRPr lang="en-GB" sz="1400" dirty="0">
              <a:latin typeface="+mn-lt"/>
            </a:endParaRPr>
          </a:p>
        </p:txBody>
      </p:sp>
      <p:sp>
        <p:nvSpPr>
          <p:cNvPr id="39" name="TextBox 38">
            <a:extLst>
              <a:ext uri="{FF2B5EF4-FFF2-40B4-BE49-F238E27FC236}">
                <a16:creationId xmlns:a16="http://schemas.microsoft.com/office/drawing/2014/main" id="{76CE91A9-FC1C-4EBC-8FD7-698AB53539B8}"/>
              </a:ext>
            </a:extLst>
          </p:cNvPr>
          <p:cNvSpPr txBox="1"/>
          <p:nvPr/>
        </p:nvSpPr>
        <p:spPr>
          <a:xfrm>
            <a:off x="420397" y="1427693"/>
            <a:ext cx="2249375" cy="2215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600" b="1">
                <a:solidFill>
                  <a:srgbClr val="333E48"/>
                </a:solidFill>
                <a:latin typeface="Calibri"/>
              </a:rPr>
              <a:t>CI hosted in the Cloud</a:t>
            </a:r>
            <a:endParaRPr lang="en-GB" sz="1600" b="1" err="1">
              <a:solidFill>
                <a:srgbClr val="333E48"/>
              </a:solidFill>
              <a:latin typeface="Calibri"/>
            </a:endParaRPr>
          </a:p>
        </p:txBody>
      </p:sp>
      <p:sp>
        <p:nvSpPr>
          <p:cNvPr id="40" name="TextBox 39">
            <a:extLst>
              <a:ext uri="{FF2B5EF4-FFF2-40B4-BE49-F238E27FC236}">
                <a16:creationId xmlns:a16="http://schemas.microsoft.com/office/drawing/2014/main" id="{B2B0CC20-7840-48FA-833E-3231CD230E23}"/>
              </a:ext>
            </a:extLst>
          </p:cNvPr>
          <p:cNvSpPr txBox="1"/>
          <p:nvPr/>
        </p:nvSpPr>
        <p:spPr>
          <a:xfrm>
            <a:off x="394997" y="3455054"/>
            <a:ext cx="2227775" cy="215444"/>
          </a:xfrm>
          <a:prstGeom prst="rect">
            <a:avLst/>
          </a:prstGeom>
          <a:noFill/>
        </p:spPr>
        <p:txBody>
          <a:bodyPr wrap="square" lIns="0" tIns="0" rIns="0" bIns="0" rtlCol="0">
            <a:spAutoFit/>
          </a:bodyPr>
          <a:lstStyle/>
          <a:p>
            <a:pPr algn="ctr" defTabSz="914126"/>
            <a:r>
              <a:rPr lang="en-GB" sz="1400" b="1">
                <a:solidFill>
                  <a:srgbClr val="43414E"/>
                </a:solidFill>
                <a:latin typeface="Calibri"/>
              </a:rPr>
              <a:t>Test Results</a:t>
            </a:r>
            <a:endParaRPr lang="en-GB" sz="1400">
              <a:solidFill>
                <a:srgbClr val="000000"/>
              </a:solidFill>
              <a:latin typeface="Calibri"/>
            </a:endParaRPr>
          </a:p>
        </p:txBody>
      </p:sp>
      <p:sp>
        <p:nvSpPr>
          <p:cNvPr id="33" name="TextBox 32">
            <a:extLst>
              <a:ext uri="{FF2B5EF4-FFF2-40B4-BE49-F238E27FC236}">
                <a16:creationId xmlns:a16="http://schemas.microsoft.com/office/drawing/2014/main" id="{990EB451-8441-427A-B0F8-03D0A40DACF1}"/>
              </a:ext>
            </a:extLst>
          </p:cNvPr>
          <p:cNvSpPr txBox="1"/>
          <p:nvPr/>
        </p:nvSpPr>
        <p:spPr>
          <a:xfrm>
            <a:off x="455321" y="5627639"/>
            <a:ext cx="2698779" cy="461665"/>
          </a:xfrm>
          <a:prstGeom prst="rect">
            <a:avLst/>
          </a:prstGeom>
          <a:noFill/>
        </p:spPr>
        <p:txBody>
          <a:bodyPr wrap="square">
            <a:spAutoFit/>
          </a:bodyPr>
          <a:lstStyle/>
          <a:p>
            <a:pPr algn="l" fontAlgn="base"/>
            <a:r>
              <a:rPr lang="en-GB" sz="1200">
                <a:latin typeface="+mn-lt"/>
              </a:rPr>
              <a:t>All environments generate </a:t>
            </a:r>
            <a:br>
              <a:rPr lang="en-GB" sz="1200">
                <a:latin typeface="+mn-lt"/>
              </a:rPr>
            </a:br>
            <a:r>
              <a:rPr lang="en-GB" sz="1200">
                <a:latin typeface="+mn-lt"/>
              </a:rPr>
              <a:t>Event Log files for off-line analysis</a:t>
            </a:r>
            <a:endParaRPr lang="en-GB" sz="1400">
              <a:latin typeface="+mn-lt"/>
            </a:endParaRPr>
          </a:p>
        </p:txBody>
      </p:sp>
      <p:sp>
        <p:nvSpPr>
          <p:cNvPr id="37" name="TextBox 36">
            <a:extLst>
              <a:ext uri="{FF2B5EF4-FFF2-40B4-BE49-F238E27FC236}">
                <a16:creationId xmlns:a16="http://schemas.microsoft.com/office/drawing/2014/main" id="{0C607632-92C5-4815-BB56-6586ACEC7E52}"/>
              </a:ext>
            </a:extLst>
          </p:cNvPr>
          <p:cNvSpPr txBox="1"/>
          <p:nvPr/>
        </p:nvSpPr>
        <p:spPr>
          <a:xfrm>
            <a:off x="7517908" y="3940485"/>
            <a:ext cx="1390650" cy="215444"/>
          </a:xfrm>
          <a:prstGeom prst="rect">
            <a:avLst/>
          </a:prstGeom>
          <a:noFill/>
        </p:spPr>
        <p:txBody>
          <a:bodyPr wrap="square" lIns="0" tIns="0" rIns="0" bIns="0" rtlCol="0">
            <a:spAutoFit/>
          </a:bodyPr>
          <a:lstStyle/>
          <a:p>
            <a:pPr algn="ctr" defTabSz="914126"/>
            <a:r>
              <a:rPr lang="en-GB" sz="1400" b="1" dirty="0">
                <a:solidFill>
                  <a:srgbClr val="43414E"/>
                </a:solidFill>
                <a:latin typeface="Calibri"/>
              </a:rPr>
              <a:t>Develop Test cases</a:t>
            </a:r>
            <a:endParaRPr lang="en-GB" sz="1400" dirty="0">
              <a:solidFill>
                <a:srgbClr val="000000"/>
              </a:solidFill>
              <a:latin typeface="Calibri"/>
            </a:endParaRPr>
          </a:p>
        </p:txBody>
      </p:sp>
      <p:sp>
        <p:nvSpPr>
          <p:cNvPr id="42" name="TextBox 41">
            <a:extLst>
              <a:ext uri="{FF2B5EF4-FFF2-40B4-BE49-F238E27FC236}">
                <a16:creationId xmlns:a16="http://schemas.microsoft.com/office/drawing/2014/main" id="{401941AC-B865-4BCC-87A2-6F33C0696A2C}"/>
              </a:ext>
            </a:extLst>
          </p:cNvPr>
          <p:cNvSpPr txBox="1"/>
          <p:nvPr/>
        </p:nvSpPr>
        <p:spPr>
          <a:xfrm>
            <a:off x="7847986" y="5718896"/>
            <a:ext cx="934872" cy="276999"/>
          </a:xfrm>
          <a:prstGeom prst="rect">
            <a:avLst/>
          </a:prstGeom>
          <a:noFill/>
        </p:spPr>
        <p:txBody>
          <a:bodyPr wrap="square">
            <a:spAutoFit/>
          </a:bodyPr>
          <a:lstStyle/>
          <a:p>
            <a:pPr algn="l" fontAlgn="base"/>
            <a:r>
              <a:rPr lang="en-GB" sz="1200" dirty="0">
                <a:latin typeface="+mn-lt"/>
              </a:rPr>
              <a:t>Simulation</a:t>
            </a:r>
            <a:endParaRPr lang="en-GB" sz="1400" dirty="0">
              <a:latin typeface="+mn-lt"/>
            </a:endParaRPr>
          </a:p>
        </p:txBody>
      </p:sp>
      <p:pic>
        <p:nvPicPr>
          <p:cNvPr id="9" name="Picture 8">
            <a:extLst>
              <a:ext uri="{FF2B5EF4-FFF2-40B4-BE49-F238E27FC236}">
                <a16:creationId xmlns:a16="http://schemas.microsoft.com/office/drawing/2014/main" id="{B7976DB0-B9B3-5D12-1C0E-84B7789EE570}"/>
              </a:ext>
            </a:extLst>
          </p:cNvPr>
          <p:cNvPicPr>
            <a:picLocks noChangeAspect="1"/>
          </p:cNvPicPr>
          <p:nvPr/>
        </p:nvPicPr>
        <p:blipFill>
          <a:blip r:embed="rId9"/>
          <a:stretch>
            <a:fillRect/>
          </a:stretch>
        </p:blipFill>
        <p:spPr>
          <a:xfrm>
            <a:off x="7793477" y="4221467"/>
            <a:ext cx="954827" cy="1197981"/>
          </a:xfrm>
          <a:prstGeom prst="rect">
            <a:avLst/>
          </a:prstGeom>
        </p:spPr>
      </p:pic>
      <p:sp>
        <p:nvSpPr>
          <p:cNvPr id="6" name="Rectangle 5">
            <a:extLst>
              <a:ext uri="{FF2B5EF4-FFF2-40B4-BE49-F238E27FC236}">
                <a16:creationId xmlns:a16="http://schemas.microsoft.com/office/drawing/2014/main" id="{719CC88E-891F-5080-BDAF-5FE9E7258896}"/>
              </a:ext>
            </a:extLst>
          </p:cNvPr>
          <p:cNvSpPr/>
          <p:nvPr/>
        </p:nvSpPr>
        <p:spPr>
          <a:xfrm>
            <a:off x="7849765" y="4265906"/>
            <a:ext cx="842250" cy="7535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Arm</a:t>
            </a:r>
          </a:p>
          <a:p>
            <a:pPr algn="ctr"/>
            <a:r>
              <a:rPr lang="en-US" sz="1600" b="1" dirty="0">
                <a:solidFill>
                  <a:schemeClr val="tx1"/>
                </a:solidFill>
              </a:rPr>
              <a:t>FVPs</a:t>
            </a:r>
          </a:p>
        </p:txBody>
      </p:sp>
    </p:spTree>
    <p:extLst>
      <p:ext uri="{BB962C8B-B14F-4D97-AF65-F5344CB8AC3E}">
        <p14:creationId xmlns:p14="http://schemas.microsoft.com/office/powerpoint/2010/main" val="54819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I/O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script</a:t>
            </a:r>
            <a:br>
              <a:rPr lang="en-US" dirty="0"/>
            </a:br>
            <a:r>
              <a:rPr lang="en-US" sz="1400" dirty="0"/>
              <a:t>VIO controls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CMSIS-Driver VIO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endParaRPr lang="en-GB" dirty="0"/>
          </a:p>
        </p:txBody>
      </p:sp>
      <p:sp>
        <p:nvSpPr>
          <p:cNvPr id="21" name="TextBox 20">
            <a:extLst>
              <a:ext uri="{FF2B5EF4-FFF2-40B4-BE49-F238E27FC236}">
                <a16:creationId xmlns:a16="http://schemas.microsoft.com/office/drawing/2014/main" id="{12C052E9-DC42-4261-A951-51B04966D51D}"/>
              </a:ext>
            </a:extLst>
          </p:cNvPr>
          <p:cNvSpPr txBox="1"/>
          <p:nvPr/>
        </p:nvSpPr>
        <p:spPr>
          <a:xfrm>
            <a:off x="280215" y="2365231"/>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 CMSIS-Driver VIO for the peripheral control</a:t>
            </a:r>
            <a:endParaRPr lang="en-GB" sz="16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83F5C782-7F03-18FA-5B33-2660CCDF568C}"/>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5" name="Rectangle 4">
            <a:extLst>
              <a:ext uri="{FF2B5EF4-FFF2-40B4-BE49-F238E27FC236}">
                <a16:creationId xmlns:a16="http://schemas.microsoft.com/office/drawing/2014/main" id="{C7E5E7B8-B388-536B-FE1B-8DEF95B85408}"/>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Input/Output Interface (VIO)</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06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IP Socket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9" name="Rectangle 8">
            <a:extLst>
              <a:ext uri="{FF2B5EF4-FFF2-40B4-BE49-F238E27FC236}">
                <a16:creationId xmlns:a16="http://schemas.microsoft.com/office/drawing/2014/main" id="{90A24D2A-66DF-4017-A0E1-6299C0B93081}"/>
              </a:ext>
            </a:extLst>
          </p:cNvPr>
          <p:cNvSpPr/>
          <p:nvPr/>
        </p:nvSpPr>
        <p:spPr>
          <a:xfrm>
            <a:off x="7115433" y="3548873"/>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a:t>
            </a:r>
            <a:br>
              <a:rPr lang="en-US" dirty="0"/>
            </a:br>
            <a:r>
              <a:rPr lang="en-US" sz="1400" dirty="0"/>
              <a:t>BSD Sockets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Socket API</a:t>
            </a:r>
            <a:br>
              <a:rPr lang="en-US" dirty="0"/>
            </a:br>
            <a:r>
              <a:rPr lang="en-US" sz="1400" dirty="0"/>
              <a:t>example: IoT Socket</a:t>
            </a:r>
            <a:endParaRPr lang="en-GB" sz="1400"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endParaRPr lang="en-GB" dirty="0"/>
          </a:p>
        </p:txBody>
      </p:sp>
      <p:sp>
        <p:nvSpPr>
          <p:cNvPr id="21" name="TextBox 20">
            <a:extLst>
              <a:ext uri="{FF2B5EF4-FFF2-40B4-BE49-F238E27FC236}">
                <a16:creationId xmlns:a16="http://schemas.microsoft.com/office/drawing/2014/main" id="{12C052E9-DC42-4261-A951-51B04966D51D}"/>
              </a:ext>
            </a:extLst>
          </p:cNvPr>
          <p:cNvSpPr txBox="1"/>
          <p:nvPr/>
        </p:nvSpPr>
        <p:spPr>
          <a:xfrm>
            <a:off x="262500" y="2373521"/>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a:t>
            </a:r>
            <a:br>
              <a:rPr lang="en-US" sz="1600" dirty="0">
                <a:solidFill>
                  <a:schemeClr val="tx2"/>
                </a:solidFill>
                <a:latin typeface="+mn-lt"/>
                <a:ea typeface="+mn-ea"/>
              </a:rPr>
            </a:br>
            <a:r>
              <a:rPr lang="en-US" sz="1600" dirty="0">
                <a:solidFill>
                  <a:schemeClr val="tx2"/>
                </a:solidFill>
                <a:latin typeface="+mn-lt"/>
                <a:ea typeface="+mn-ea"/>
              </a:rPr>
              <a:t>IoT Socket API for the peripheral control</a:t>
            </a:r>
            <a:endParaRPr lang="en-GB" sz="16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20467D0C-A13A-7C59-70FD-6A76ACCAADEB}"/>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5" name="Rectangle 4">
            <a:extLst>
              <a:ext uri="{FF2B5EF4-FFF2-40B4-BE49-F238E27FC236}">
                <a16:creationId xmlns:a16="http://schemas.microsoft.com/office/drawing/2014/main" id="{23DEF9FF-865C-3902-6A0C-612F3567A6CC}"/>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Socket Interface (VSocket)</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171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2">
            <a:extLst>
              <a:ext uri="{FF2B5EF4-FFF2-40B4-BE49-F238E27FC236}">
                <a16:creationId xmlns:a16="http://schemas.microsoft.com/office/drawing/2014/main" id="{18D2DA40-45DE-B745-91B9-5CB906F1046F}"/>
              </a:ext>
            </a:extLst>
          </p:cNvPr>
          <p:cNvSpPr/>
          <p:nvPr/>
        </p:nvSpPr>
        <p:spPr>
          <a:xfrm>
            <a:off x="645718" y="483064"/>
            <a:ext cx="3600000" cy="2654604"/>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a:p>
          <a:p>
            <a:pPr algn="ctr"/>
            <a:endParaRPr lang="en-US"/>
          </a:p>
          <a:p>
            <a:pPr algn="ctr"/>
            <a:r>
              <a:rPr lang="en-US" sz="2800"/>
              <a:t>IDE development</a:t>
            </a:r>
          </a:p>
          <a:p>
            <a:pPr algn="ctr"/>
            <a:r>
              <a:rPr lang="en-US" sz="2400"/>
              <a:t>Local installation</a:t>
            </a:r>
          </a:p>
        </p:txBody>
      </p:sp>
      <p:sp>
        <p:nvSpPr>
          <p:cNvPr id="127" name="Rectangle 126">
            <a:extLst>
              <a:ext uri="{FF2B5EF4-FFF2-40B4-BE49-F238E27FC236}">
                <a16:creationId xmlns:a16="http://schemas.microsoft.com/office/drawing/2014/main" id="{2A3DA98E-45D2-1F43-A24A-E0C7572DC7F9}"/>
              </a:ext>
            </a:extLst>
          </p:cNvPr>
          <p:cNvSpPr/>
          <p:nvPr/>
        </p:nvSpPr>
        <p:spPr>
          <a:xfrm>
            <a:off x="903639" y="653937"/>
            <a:ext cx="3060000" cy="32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Rounded Corners 1">
            <a:extLst>
              <a:ext uri="{FF2B5EF4-FFF2-40B4-BE49-F238E27FC236}">
                <a16:creationId xmlns:a16="http://schemas.microsoft.com/office/drawing/2014/main" id="{D68EBEAD-6724-4D47-97C1-9CD8E8970BD4}"/>
              </a:ext>
            </a:extLst>
          </p:cNvPr>
          <p:cNvSpPr/>
          <p:nvPr/>
        </p:nvSpPr>
        <p:spPr>
          <a:xfrm>
            <a:off x="645718" y="3288197"/>
            <a:ext cx="5206123" cy="278194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9" name="Rectangle: Rounded Corners 73">
            <a:extLst>
              <a:ext uri="{FF2B5EF4-FFF2-40B4-BE49-F238E27FC236}">
                <a16:creationId xmlns:a16="http://schemas.microsoft.com/office/drawing/2014/main" id="{EC065EE2-B8FA-AD4C-B2F0-A559D64B7850}"/>
              </a:ext>
            </a:extLst>
          </p:cNvPr>
          <p:cNvSpPr/>
          <p:nvPr/>
        </p:nvSpPr>
        <p:spPr>
          <a:xfrm>
            <a:off x="6223322" y="3288197"/>
            <a:ext cx="5206124" cy="278194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0" name="Rectangle 9">
            <a:extLst>
              <a:ext uri="{FF2B5EF4-FFF2-40B4-BE49-F238E27FC236}">
                <a16:creationId xmlns:a16="http://schemas.microsoft.com/office/drawing/2014/main" id="{CA681FFC-CA84-EF4B-A621-7F4151E53581}"/>
              </a:ext>
            </a:extLst>
          </p:cNvPr>
          <p:cNvSpPr/>
          <p:nvPr/>
        </p:nvSpPr>
        <p:spPr>
          <a:xfrm>
            <a:off x="4245718" y="3284957"/>
            <a:ext cx="3572398" cy="919889"/>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Rounded Corners 52">
            <a:extLst>
              <a:ext uri="{FF2B5EF4-FFF2-40B4-BE49-F238E27FC236}">
                <a16:creationId xmlns:a16="http://schemas.microsoft.com/office/drawing/2014/main" id="{595D72E1-CA0C-4141-B0D2-41FE2BFE8C9E}"/>
              </a:ext>
            </a:extLst>
          </p:cNvPr>
          <p:cNvSpPr/>
          <p:nvPr/>
        </p:nvSpPr>
        <p:spPr>
          <a:xfrm>
            <a:off x="4209613" y="4411339"/>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‘n’ Local Builds</a:t>
            </a:r>
          </a:p>
        </p:txBody>
      </p:sp>
      <p:sp>
        <p:nvSpPr>
          <p:cNvPr id="42" name="Rectangle: Rounded Corners 54">
            <a:extLst>
              <a:ext uri="{FF2B5EF4-FFF2-40B4-BE49-F238E27FC236}">
                <a16:creationId xmlns:a16="http://schemas.microsoft.com/office/drawing/2014/main" id="{9C05F61A-3F91-7C4B-B440-418DB6D12E0C}"/>
              </a:ext>
            </a:extLst>
          </p:cNvPr>
          <p:cNvSpPr/>
          <p:nvPr/>
        </p:nvSpPr>
        <p:spPr>
          <a:xfrm>
            <a:off x="4209613"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‘n’ Local Debug</a:t>
            </a:r>
          </a:p>
        </p:txBody>
      </p:sp>
      <p:sp>
        <p:nvSpPr>
          <p:cNvPr id="46" name="Rectangle: Rounded Corners 68">
            <a:extLst>
              <a:ext uri="{FF2B5EF4-FFF2-40B4-BE49-F238E27FC236}">
                <a16:creationId xmlns:a16="http://schemas.microsoft.com/office/drawing/2014/main" id="{D461B252-F15C-9745-BBBF-D8D8D925CF7E}"/>
              </a:ext>
            </a:extLst>
          </p:cNvPr>
          <p:cNvSpPr/>
          <p:nvPr/>
        </p:nvSpPr>
        <p:spPr>
          <a:xfrm>
            <a:off x="4402723" y="3421510"/>
            <a:ext cx="3204376" cy="666405"/>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Version Control System </a:t>
            </a:r>
            <a:br>
              <a:rPr lang="en-US"/>
            </a:br>
            <a:r>
              <a:rPr lang="en-US"/>
              <a:t>Code Repository</a:t>
            </a:r>
          </a:p>
        </p:txBody>
      </p:sp>
      <p:sp>
        <p:nvSpPr>
          <p:cNvPr id="48" name="Freeform 26">
            <a:extLst>
              <a:ext uri="{FF2B5EF4-FFF2-40B4-BE49-F238E27FC236}">
                <a16:creationId xmlns:a16="http://schemas.microsoft.com/office/drawing/2014/main" id="{761BFB84-4412-D84F-A720-1A25FA33F306}"/>
              </a:ext>
            </a:extLst>
          </p:cNvPr>
          <p:cNvSpPr/>
          <p:nvPr/>
        </p:nvSpPr>
        <p:spPr>
          <a:xfrm>
            <a:off x="823875" y="573203"/>
            <a:ext cx="3214869" cy="47188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45201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2842 w 1430409"/>
              <a:gd name="connsiteY4" fmla="*/ 159303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9303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41748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0526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50526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7553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5499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998" h="717102">
                <a:moveTo>
                  <a:pt x="54992" y="0"/>
                </a:moveTo>
                <a:lnTo>
                  <a:pt x="1430998" y="0"/>
                </a:lnTo>
                <a:lnTo>
                  <a:pt x="1430998" y="717102"/>
                </a:lnTo>
                <a:lnTo>
                  <a:pt x="589" y="717102"/>
                </a:lnTo>
                <a:cubicBezTo>
                  <a:pt x="589" y="525635"/>
                  <a:pt x="0" y="346382"/>
                  <a:pt x="0" y="154915"/>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Create and Debug</a:t>
            </a:r>
          </a:p>
        </p:txBody>
      </p:sp>
      <p:sp>
        <p:nvSpPr>
          <p:cNvPr id="49" name="Freeform 16">
            <a:extLst>
              <a:ext uri="{FF2B5EF4-FFF2-40B4-BE49-F238E27FC236}">
                <a16:creationId xmlns:a16="http://schemas.microsoft.com/office/drawing/2014/main" id="{59A32FD5-4DE6-6E4A-BF40-F27B87DFD7D3}"/>
              </a:ext>
            </a:extLst>
          </p:cNvPr>
          <p:cNvSpPr/>
          <p:nvPr/>
        </p:nvSpPr>
        <p:spPr>
          <a:xfrm rot="5400000" flipV="1">
            <a:off x="767615" y="512835"/>
            <a:ext cx="113485" cy="113485"/>
          </a:xfrm>
          <a:custGeom>
            <a:avLst/>
            <a:gdLst>
              <a:gd name="connsiteX0" fmla="*/ 1716375 w 4433572"/>
              <a:gd name="connsiteY0" fmla="*/ 1716373 h 4433570"/>
              <a:gd name="connsiteX1" fmla="*/ 1716375 w 4433572"/>
              <a:gd name="connsiteY1" fmla="*/ 0 h 4433570"/>
              <a:gd name="connsiteX2" fmla="*/ 2717199 w 4433572"/>
              <a:gd name="connsiteY2" fmla="*/ 0 h 4433570"/>
              <a:gd name="connsiteX3" fmla="*/ 2717199 w 4433572"/>
              <a:gd name="connsiteY3" fmla="*/ 1716373 h 4433570"/>
              <a:gd name="connsiteX4" fmla="*/ 4433572 w 4433572"/>
              <a:gd name="connsiteY4" fmla="*/ 1716373 h 4433570"/>
              <a:gd name="connsiteX5" fmla="*/ 4433572 w 4433572"/>
              <a:gd name="connsiteY5" fmla="*/ 2717197 h 4433570"/>
              <a:gd name="connsiteX6" fmla="*/ 2717199 w 4433572"/>
              <a:gd name="connsiteY6" fmla="*/ 2717197 h 4433570"/>
              <a:gd name="connsiteX7" fmla="*/ 2717199 w 4433572"/>
              <a:gd name="connsiteY7" fmla="*/ 1716373 h 4433570"/>
              <a:gd name="connsiteX8" fmla="*/ 1716374 w 4433572"/>
              <a:gd name="connsiteY8" fmla="*/ 4433570 h 4433570"/>
              <a:gd name="connsiteX9" fmla="*/ 1716374 w 4433572"/>
              <a:gd name="connsiteY9" fmla="*/ 2717197 h 4433570"/>
              <a:gd name="connsiteX10" fmla="*/ 2717198 w 4433572"/>
              <a:gd name="connsiteY10" fmla="*/ 2717197 h 4433570"/>
              <a:gd name="connsiteX11" fmla="*/ 2717198 w 4433572"/>
              <a:gd name="connsiteY11" fmla="*/ 4433570 h 4433570"/>
              <a:gd name="connsiteX12" fmla="*/ 0 w 4433572"/>
              <a:gd name="connsiteY12" fmla="*/ 2717197 h 4433570"/>
              <a:gd name="connsiteX13" fmla="*/ 0 w 4433572"/>
              <a:gd name="connsiteY13" fmla="*/ 1716373 h 4433570"/>
              <a:gd name="connsiteX14" fmla="*/ 1716373 w 4433572"/>
              <a:gd name="connsiteY14" fmla="*/ 1716373 h 4433570"/>
              <a:gd name="connsiteX15" fmla="*/ 1716373 w 4433572"/>
              <a:gd name="connsiteY15" fmla="*/ 2717197 h 443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572" h="4433570">
                <a:moveTo>
                  <a:pt x="1716375" y="1716373"/>
                </a:moveTo>
                <a:lnTo>
                  <a:pt x="1716375" y="0"/>
                </a:lnTo>
                <a:lnTo>
                  <a:pt x="2717199" y="0"/>
                </a:lnTo>
                <a:lnTo>
                  <a:pt x="2717199" y="1716373"/>
                </a:lnTo>
                <a:lnTo>
                  <a:pt x="4433572" y="1716373"/>
                </a:lnTo>
                <a:lnTo>
                  <a:pt x="4433572" y="2717197"/>
                </a:lnTo>
                <a:lnTo>
                  <a:pt x="2717199" y="2717197"/>
                </a:lnTo>
                <a:lnTo>
                  <a:pt x="2717199" y="1716373"/>
                </a:lnTo>
                <a:close/>
                <a:moveTo>
                  <a:pt x="1716374" y="4433570"/>
                </a:moveTo>
                <a:lnTo>
                  <a:pt x="1716374" y="2717197"/>
                </a:lnTo>
                <a:lnTo>
                  <a:pt x="2717198" y="2717197"/>
                </a:lnTo>
                <a:lnTo>
                  <a:pt x="2717198" y="4433570"/>
                </a:lnTo>
                <a:close/>
                <a:moveTo>
                  <a:pt x="0" y="2717197"/>
                </a:moveTo>
                <a:lnTo>
                  <a:pt x="0" y="1716373"/>
                </a:lnTo>
                <a:lnTo>
                  <a:pt x="1716373" y="1716373"/>
                </a:lnTo>
                <a:lnTo>
                  <a:pt x="1716373" y="271719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Rounded Corners 80">
            <a:extLst>
              <a:ext uri="{FF2B5EF4-FFF2-40B4-BE49-F238E27FC236}">
                <a16:creationId xmlns:a16="http://schemas.microsoft.com/office/drawing/2014/main" id="{16394C9A-B152-1E49-B65D-1C96562FEAD0}"/>
              </a:ext>
            </a:extLst>
          </p:cNvPr>
          <p:cNvSpPr/>
          <p:nvPr/>
        </p:nvSpPr>
        <p:spPr>
          <a:xfrm>
            <a:off x="2504760" y="4411339"/>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2 Local Builds</a:t>
            </a:r>
          </a:p>
        </p:txBody>
      </p:sp>
      <p:sp>
        <p:nvSpPr>
          <p:cNvPr id="53" name="Rectangle: Rounded Corners 81">
            <a:extLst>
              <a:ext uri="{FF2B5EF4-FFF2-40B4-BE49-F238E27FC236}">
                <a16:creationId xmlns:a16="http://schemas.microsoft.com/office/drawing/2014/main" id="{589F02ED-0B9D-214A-85CE-CB93AB43D3A7}"/>
              </a:ext>
            </a:extLst>
          </p:cNvPr>
          <p:cNvSpPr/>
          <p:nvPr/>
        </p:nvSpPr>
        <p:spPr>
          <a:xfrm>
            <a:off x="2504760"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2 Local Debug</a:t>
            </a:r>
          </a:p>
        </p:txBody>
      </p:sp>
      <p:sp>
        <p:nvSpPr>
          <p:cNvPr id="57" name="Rectangle: Rounded Corners 99">
            <a:extLst>
              <a:ext uri="{FF2B5EF4-FFF2-40B4-BE49-F238E27FC236}">
                <a16:creationId xmlns:a16="http://schemas.microsoft.com/office/drawing/2014/main" id="{199A6B98-F309-DB4B-A447-9D62CA99CAD4}"/>
              </a:ext>
            </a:extLst>
          </p:cNvPr>
          <p:cNvSpPr/>
          <p:nvPr/>
        </p:nvSpPr>
        <p:spPr>
          <a:xfrm>
            <a:off x="799905" y="4408998"/>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1 Local Builds</a:t>
            </a:r>
          </a:p>
        </p:txBody>
      </p:sp>
      <p:sp>
        <p:nvSpPr>
          <p:cNvPr id="58" name="Rectangle: Rounded Corners 100">
            <a:extLst>
              <a:ext uri="{FF2B5EF4-FFF2-40B4-BE49-F238E27FC236}">
                <a16:creationId xmlns:a16="http://schemas.microsoft.com/office/drawing/2014/main" id="{477B31F7-EFCE-EE47-AC64-AE9D09C9806C}"/>
              </a:ext>
            </a:extLst>
          </p:cNvPr>
          <p:cNvSpPr/>
          <p:nvPr/>
        </p:nvSpPr>
        <p:spPr>
          <a:xfrm>
            <a:off x="799906"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1 Local Debug</a:t>
            </a:r>
          </a:p>
        </p:txBody>
      </p:sp>
      <p:grpSp>
        <p:nvGrpSpPr>
          <p:cNvPr id="83" name="Group 82">
            <a:extLst>
              <a:ext uri="{FF2B5EF4-FFF2-40B4-BE49-F238E27FC236}">
                <a16:creationId xmlns:a16="http://schemas.microsoft.com/office/drawing/2014/main" id="{C68284F9-502C-9043-A555-9DC3F8FBC224}"/>
              </a:ext>
            </a:extLst>
          </p:cNvPr>
          <p:cNvGrpSpPr/>
          <p:nvPr/>
        </p:nvGrpSpPr>
        <p:grpSpPr>
          <a:xfrm>
            <a:off x="6386908" y="4421247"/>
            <a:ext cx="1431210" cy="1472382"/>
            <a:chOff x="6422789" y="4063443"/>
            <a:chExt cx="1431210" cy="1472382"/>
          </a:xfrm>
        </p:grpSpPr>
        <p:sp>
          <p:nvSpPr>
            <p:cNvPr id="11" name="Rectangle: Rounded Corners 32">
              <a:extLst>
                <a:ext uri="{FF2B5EF4-FFF2-40B4-BE49-F238E27FC236}">
                  <a16:creationId xmlns:a16="http://schemas.microsoft.com/office/drawing/2014/main" id="{7762481B-AF70-A94D-84E6-E286711039C8}"/>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Multiple Builds</a:t>
              </a:r>
            </a:p>
          </p:txBody>
        </p:sp>
        <p:grpSp>
          <p:nvGrpSpPr>
            <p:cNvPr id="66" name="Group 65">
              <a:extLst>
                <a:ext uri="{FF2B5EF4-FFF2-40B4-BE49-F238E27FC236}">
                  <a16:creationId xmlns:a16="http://schemas.microsoft.com/office/drawing/2014/main" id="{5A4D8D9F-D670-6F4E-9F26-2D8927473CC4}"/>
                </a:ext>
              </a:extLst>
            </p:cNvPr>
            <p:cNvGrpSpPr/>
            <p:nvPr/>
          </p:nvGrpSpPr>
          <p:grpSpPr>
            <a:xfrm>
              <a:off x="6567616" y="4063443"/>
              <a:ext cx="1141557" cy="213243"/>
              <a:chOff x="6589388" y="3959939"/>
              <a:chExt cx="1141557" cy="213243"/>
            </a:xfrm>
          </p:grpSpPr>
          <p:sp>
            <p:nvSpPr>
              <p:cNvPr id="12" name="Rectangle: Rounded Corners 33">
                <a:extLst>
                  <a:ext uri="{FF2B5EF4-FFF2-40B4-BE49-F238E27FC236}">
                    <a16:creationId xmlns:a16="http://schemas.microsoft.com/office/drawing/2014/main" id="{020FAF87-2A1B-6445-96D9-514834407C28}"/>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34">
                <a:extLst>
                  <a:ext uri="{FF2B5EF4-FFF2-40B4-BE49-F238E27FC236}">
                    <a16:creationId xmlns:a16="http://schemas.microsoft.com/office/drawing/2014/main" id="{8954C377-83C6-114A-A8F2-369FE3CF3159}"/>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35">
                <a:extLst>
                  <a:ext uri="{FF2B5EF4-FFF2-40B4-BE49-F238E27FC236}">
                    <a16:creationId xmlns:a16="http://schemas.microsoft.com/office/drawing/2014/main" id="{3C4CB99E-72A9-8B4A-A610-4AFF6DE1A2D7}"/>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36">
                <a:extLst>
                  <a:ext uri="{FF2B5EF4-FFF2-40B4-BE49-F238E27FC236}">
                    <a16:creationId xmlns:a16="http://schemas.microsoft.com/office/drawing/2014/main" id="{005D03C6-C492-EE42-A4BD-17A1FE2A0B34}"/>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21A85D54-871F-9E40-B4E2-7A196325C025}"/>
                </a:ext>
              </a:extLst>
            </p:cNvPr>
            <p:cNvGrpSpPr/>
            <p:nvPr/>
          </p:nvGrpSpPr>
          <p:grpSpPr>
            <a:xfrm>
              <a:off x="6567616" y="5322582"/>
              <a:ext cx="1141557" cy="213243"/>
              <a:chOff x="6589388" y="3959939"/>
              <a:chExt cx="1141557" cy="213243"/>
            </a:xfrm>
          </p:grpSpPr>
          <p:sp>
            <p:nvSpPr>
              <p:cNvPr id="68" name="Rectangle: Rounded Corners 33">
                <a:extLst>
                  <a:ext uri="{FF2B5EF4-FFF2-40B4-BE49-F238E27FC236}">
                    <a16:creationId xmlns:a16="http://schemas.microsoft.com/office/drawing/2014/main" id="{25F8B38A-B40D-5443-8944-93C809C68AB1}"/>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34">
                <a:extLst>
                  <a:ext uri="{FF2B5EF4-FFF2-40B4-BE49-F238E27FC236}">
                    <a16:creationId xmlns:a16="http://schemas.microsoft.com/office/drawing/2014/main" id="{8FE947A0-97EC-6C42-84EA-61773EC46D75}"/>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35">
                <a:extLst>
                  <a:ext uri="{FF2B5EF4-FFF2-40B4-BE49-F238E27FC236}">
                    <a16:creationId xmlns:a16="http://schemas.microsoft.com/office/drawing/2014/main" id="{A9955536-5722-BE44-A7AD-75ED514B01F7}"/>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36">
                <a:extLst>
                  <a:ext uri="{FF2B5EF4-FFF2-40B4-BE49-F238E27FC236}">
                    <a16:creationId xmlns:a16="http://schemas.microsoft.com/office/drawing/2014/main" id="{C0B50029-E745-DD46-AB36-70DB7E0C7880}"/>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4" name="Group 83">
            <a:extLst>
              <a:ext uri="{FF2B5EF4-FFF2-40B4-BE49-F238E27FC236}">
                <a16:creationId xmlns:a16="http://schemas.microsoft.com/office/drawing/2014/main" id="{4A856A2A-7F76-E942-B8AE-47A3437FDBFD}"/>
              </a:ext>
            </a:extLst>
          </p:cNvPr>
          <p:cNvGrpSpPr/>
          <p:nvPr/>
        </p:nvGrpSpPr>
        <p:grpSpPr>
          <a:xfrm>
            <a:off x="8103573" y="4421247"/>
            <a:ext cx="1431210" cy="1472382"/>
            <a:chOff x="6422789" y="4063443"/>
            <a:chExt cx="1431210" cy="1472382"/>
          </a:xfrm>
        </p:grpSpPr>
        <p:sp>
          <p:nvSpPr>
            <p:cNvPr id="85" name="Rectangle: Rounded Corners 32">
              <a:extLst>
                <a:ext uri="{FF2B5EF4-FFF2-40B4-BE49-F238E27FC236}">
                  <a16:creationId xmlns:a16="http://schemas.microsoft.com/office/drawing/2014/main" id="{AE335A95-31AB-CB42-9CE1-FCFC9B0D2DF8}"/>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Regression Tests</a:t>
              </a:r>
            </a:p>
          </p:txBody>
        </p:sp>
        <p:grpSp>
          <p:nvGrpSpPr>
            <p:cNvPr id="86" name="Group 85">
              <a:extLst>
                <a:ext uri="{FF2B5EF4-FFF2-40B4-BE49-F238E27FC236}">
                  <a16:creationId xmlns:a16="http://schemas.microsoft.com/office/drawing/2014/main" id="{056E03C2-56D6-A049-A5A6-EF4054085619}"/>
                </a:ext>
              </a:extLst>
            </p:cNvPr>
            <p:cNvGrpSpPr/>
            <p:nvPr/>
          </p:nvGrpSpPr>
          <p:grpSpPr>
            <a:xfrm>
              <a:off x="6567616" y="4063443"/>
              <a:ext cx="1141557" cy="213243"/>
              <a:chOff x="6589388" y="3959939"/>
              <a:chExt cx="1141557" cy="213243"/>
            </a:xfrm>
          </p:grpSpPr>
          <p:sp>
            <p:nvSpPr>
              <p:cNvPr id="92" name="Rectangle: Rounded Corners 33">
                <a:extLst>
                  <a:ext uri="{FF2B5EF4-FFF2-40B4-BE49-F238E27FC236}">
                    <a16:creationId xmlns:a16="http://schemas.microsoft.com/office/drawing/2014/main" id="{E4EB6934-D2D5-A447-BB36-6D38F1142A7A}"/>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34">
                <a:extLst>
                  <a:ext uri="{FF2B5EF4-FFF2-40B4-BE49-F238E27FC236}">
                    <a16:creationId xmlns:a16="http://schemas.microsoft.com/office/drawing/2014/main" id="{4CF73863-2DA9-1F4A-9CF7-7BDE8DAE00C0}"/>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Rounded Corners 35">
                <a:extLst>
                  <a:ext uri="{FF2B5EF4-FFF2-40B4-BE49-F238E27FC236}">
                    <a16:creationId xmlns:a16="http://schemas.microsoft.com/office/drawing/2014/main" id="{AD2F1DD9-3675-6A40-AB2C-AE1BADDC3AA1}"/>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Rounded Corners 36">
                <a:extLst>
                  <a:ext uri="{FF2B5EF4-FFF2-40B4-BE49-F238E27FC236}">
                    <a16:creationId xmlns:a16="http://schemas.microsoft.com/office/drawing/2014/main" id="{7D6B44AD-EA4E-7443-9077-313D2811CD3F}"/>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A862492D-40B3-8045-B0FB-2645095085FF}"/>
                </a:ext>
              </a:extLst>
            </p:cNvPr>
            <p:cNvGrpSpPr/>
            <p:nvPr/>
          </p:nvGrpSpPr>
          <p:grpSpPr>
            <a:xfrm>
              <a:off x="6567616" y="5322582"/>
              <a:ext cx="1141557" cy="213243"/>
              <a:chOff x="6589388" y="3959939"/>
              <a:chExt cx="1141557" cy="213243"/>
            </a:xfrm>
          </p:grpSpPr>
          <p:sp>
            <p:nvSpPr>
              <p:cNvPr id="88" name="Rectangle: Rounded Corners 33">
                <a:extLst>
                  <a:ext uri="{FF2B5EF4-FFF2-40B4-BE49-F238E27FC236}">
                    <a16:creationId xmlns:a16="http://schemas.microsoft.com/office/drawing/2014/main" id="{512291D3-D14A-3849-A617-4132029DE069}"/>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Rounded Corners 34">
                <a:extLst>
                  <a:ext uri="{FF2B5EF4-FFF2-40B4-BE49-F238E27FC236}">
                    <a16:creationId xmlns:a16="http://schemas.microsoft.com/office/drawing/2014/main" id="{A24026EC-E650-784C-BDAA-1D3C24AD2D2A}"/>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35">
                <a:extLst>
                  <a:ext uri="{FF2B5EF4-FFF2-40B4-BE49-F238E27FC236}">
                    <a16:creationId xmlns:a16="http://schemas.microsoft.com/office/drawing/2014/main" id="{90AC8DB9-1870-684B-AC06-0EC80E8B7D21}"/>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Rounded Corners 36">
                <a:extLst>
                  <a:ext uri="{FF2B5EF4-FFF2-40B4-BE49-F238E27FC236}">
                    <a16:creationId xmlns:a16="http://schemas.microsoft.com/office/drawing/2014/main" id="{C73B20FC-27F5-204F-9E19-70DB4C3E8AE7}"/>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6" name="Group 95">
            <a:extLst>
              <a:ext uri="{FF2B5EF4-FFF2-40B4-BE49-F238E27FC236}">
                <a16:creationId xmlns:a16="http://schemas.microsoft.com/office/drawing/2014/main" id="{4EC5343C-9F97-BA49-98CE-68CB97F571F6}"/>
              </a:ext>
            </a:extLst>
          </p:cNvPr>
          <p:cNvGrpSpPr/>
          <p:nvPr/>
        </p:nvGrpSpPr>
        <p:grpSpPr>
          <a:xfrm>
            <a:off x="9820238" y="4421247"/>
            <a:ext cx="1431210" cy="1472382"/>
            <a:chOff x="6422789" y="4063443"/>
            <a:chExt cx="1431210" cy="1472382"/>
          </a:xfrm>
        </p:grpSpPr>
        <p:sp>
          <p:nvSpPr>
            <p:cNvPr id="97" name="Rectangle: Rounded Corners 32">
              <a:extLst>
                <a:ext uri="{FF2B5EF4-FFF2-40B4-BE49-F238E27FC236}">
                  <a16:creationId xmlns:a16="http://schemas.microsoft.com/office/drawing/2014/main" id="{35200B16-E48C-F440-8A9D-C2F71E6E3351}"/>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Verification</a:t>
              </a:r>
            </a:p>
            <a:p>
              <a:pPr algn="ctr"/>
              <a:r>
                <a:rPr lang="en-US" sz="1600"/>
                <a:t>Results</a:t>
              </a:r>
            </a:p>
          </p:txBody>
        </p:sp>
        <p:grpSp>
          <p:nvGrpSpPr>
            <p:cNvPr id="98" name="Group 97">
              <a:extLst>
                <a:ext uri="{FF2B5EF4-FFF2-40B4-BE49-F238E27FC236}">
                  <a16:creationId xmlns:a16="http://schemas.microsoft.com/office/drawing/2014/main" id="{9CA74C0B-1183-124E-9B2C-DF3282C06F02}"/>
                </a:ext>
              </a:extLst>
            </p:cNvPr>
            <p:cNvGrpSpPr/>
            <p:nvPr/>
          </p:nvGrpSpPr>
          <p:grpSpPr>
            <a:xfrm>
              <a:off x="6567616" y="4063443"/>
              <a:ext cx="1141557" cy="213243"/>
              <a:chOff x="6589388" y="3959939"/>
              <a:chExt cx="1141557" cy="213243"/>
            </a:xfrm>
          </p:grpSpPr>
          <p:sp>
            <p:nvSpPr>
              <p:cNvPr id="104" name="Rectangle: Rounded Corners 33">
                <a:extLst>
                  <a:ext uri="{FF2B5EF4-FFF2-40B4-BE49-F238E27FC236}">
                    <a16:creationId xmlns:a16="http://schemas.microsoft.com/office/drawing/2014/main" id="{0DB1248F-ABC8-5D46-8015-5A1DF05FDD24}"/>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Rounded Corners 34">
                <a:extLst>
                  <a:ext uri="{FF2B5EF4-FFF2-40B4-BE49-F238E27FC236}">
                    <a16:creationId xmlns:a16="http://schemas.microsoft.com/office/drawing/2014/main" id="{4A5C7543-E5DA-1B42-8138-28390FB0CEAE}"/>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35">
                <a:extLst>
                  <a:ext uri="{FF2B5EF4-FFF2-40B4-BE49-F238E27FC236}">
                    <a16:creationId xmlns:a16="http://schemas.microsoft.com/office/drawing/2014/main" id="{4E4C8824-D309-2444-86FA-B679CD06F313}"/>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Rounded Corners 36">
                <a:extLst>
                  <a:ext uri="{FF2B5EF4-FFF2-40B4-BE49-F238E27FC236}">
                    <a16:creationId xmlns:a16="http://schemas.microsoft.com/office/drawing/2014/main" id="{7EB979FD-F29D-9742-BE90-5F0BF45A751B}"/>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026B1691-9C49-EB41-93C9-3574518B2B2C}"/>
                </a:ext>
              </a:extLst>
            </p:cNvPr>
            <p:cNvGrpSpPr/>
            <p:nvPr/>
          </p:nvGrpSpPr>
          <p:grpSpPr>
            <a:xfrm>
              <a:off x="6567616" y="5322582"/>
              <a:ext cx="1141557" cy="213243"/>
              <a:chOff x="6589388" y="3959939"/>
              <a:chExt cx="1141557" cy="213243"/>
            </a:xfrm>
          </p:grpSpPr>
          <p:sp>
            <p:nvSpPr>
              <p:cNvPr id="100" name="Rectangle: Rounded Corners 33">
                <a:extLst>
                  <a:ext uri="{FF2B5EF4-FFF2-40B4-BE49-F238E27FC236}">
                    <a16:creationId xmlns:a16="http://schemas.microsoft.com/office/drawing/2014/main" id="{6D80229F-7D66-844A-9AAC-E9FA5D53EDD4}"/>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Rounded Corners 34">
                <a:extLst>
                  <a:ext uri="{FF2B5EF4-FFF2-40B4-BE49-F238E27FC236}">
                    <a16:creationId xmlns:a16="http://schemas.microsoft.com/office/drawing/2014/main" id="{09EE13E5-1AC0-5549-B269-A9A6924B67C8}"/>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35">
                <a:extLst>
                  <a:ext uri="{FF2B5EF4-FFF2-40B4-BE49-F238E27FC236}">
                    <a16:creationId xmlns:a16="http://schemas.microsoft.com/office/drawing/2014/main" id="{443DC41B-DBC4-FB43-A11B-0AF626B4B8E6}"/>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36">
                <a:extLst>
                  <a:ext uri="{FF2B5EF4-FFF2-40B4-BE49-F238E27FC236}">
                    <a16:creationId xmlns:a16="http://schemas.microsoft.com/office/drawing/2014/main" id="{C0E91262-FE29-E243-B75F-CB08A56B8437}"/>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09" name="Elbow Connector 108">
            <a:extLst>
              <a:ext uri="{FF2B5EF4-FFF2-40B4-BE49-F238E27FC236}">
                <a16:creationId xmlns:a16="http://schemas.microsoft.com/office/drawing/2014/main" id="{0E039180-D8DD-3A4A-8D34-DE682FBD3362}"/>
              </a:ext>
            </a:extLst>
          </p:cNvPr>
          <p:cNvCxnSpPr>
            <a:cxnSpLocks/>
            <a:stCxn id="10" idx="1"/>
            <a:endCxn id="57" idx="0"/>
          </p:cNvCxnSpPr>
          <p:nvPr/>
        </p:nvCxnSpPr>
        <p:spPr>
          <a:xfrm rot="10800000" flipV="1">
            <a:off x="1549010" y="3744902"/>
            <a:ext cx="2696709" cy="664096"/>
          </a:xfrm>
          <a:prstGeom prst="bentConnector2">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896F6C2A-CD20-BA43-8DC6-4713037F8866}"/>
              </a:ext>
            </a:extLst>
          </p:cNvPr>
          <p:cNvCxnSpPr>
            <a:cxnSpLocks/>
            <a:endCxn id="52" idx="0"/>
          </p:cNvCxnSpPr>
          <p:nvPr/>
        </p:nvCxnSpPr>
        <p:spPr>
          <a:xfrm rot="10800000" flipV="1">
            <a:off x="3253865" y="3953119"/>
            <a:ext cx="991853" cy="458220"/>
          </a:xfrm>
          <a:prstGeom prst="bentConnector2">
            <a:avLst/>
          </a:prstGeom>
          <a:ln w="44450" cap="flat">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E8CE54E6-E939-8540-8DA8-6F5648817764}"/>
              </a:ext>
            </a:extLst>
          </p:cNvPr>
          <p:cNvCxnSpPr>
            <a:cxnSpLocks/>
            <a:endCxn id="41" idx="0"/>
          </p:cNvCxnSpPr>
          <p:nvPr/>
        </p:nvCxnSpPr>
        <p:spPr>
          <a:xfrm>
            <a:off x="4958717" y="4204846"/>
            <a:ext cx="0" cy="20649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1FE2C0A5-38FD-5542-A197-7C0077DC8643}"/>
              </a:ext>
            </a:extLst>
          </p:cNvPr>
          <p:cNvCxnSpPr>
            <a:cxnSpLocks/>
            <a:endCxn id="42" idx="0"/>
          </p:cNvCxnSpPr>
          <p:nvPr/>
        </p:nvCxnSpPr>
        <p:spPr>
          <a:xfrm>
            <a:off x="4958717" y="4949156"/>
            <a:ext cx="0"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6CED8FB9-C02D-7344-93FC-F33178465BAC}"/>
              </a:ext>
            </a:extLst>
          </p:cNvPr>
          <p:cNvCxnSpPr>
            <a:cxnSpLocks/>
          </p:cNvCxnSpPr>
          <p:nvPr/>
        </p:nvCxnSpPr>
        <p:spPr>
          <a:xfrm flipH="1">
            <a:off x="3248779" y="4949156"/>
            <a:ext cx="1059"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D36EE36-349D-3942-9F75-2CB8C9436460}"/>
              </a:ext>
            </a:extLst>
          </p:cNvPr>
          <p:cNvCxnSpPr>
            <a:cxnSpLocks/>
          </p:cNvCxnSpPr>
          <p:nvPr/>
        </p:nvCxnSpPr>
        <p:spPr>
          <a:xfrm>
            <a:off x="1548455" y="4949156"/>
            <a:ext cx="554"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Rounded Corners 2">
            <a:extLst>
              <a:ext uri="{FF2B5EF4-FFF2-40B4-BE49-F238E27FC236}">
                <a16:creationId xmlns:a16="http://schemas.microsoft.com/office/drawing/2014/main" id="{EB7979A5-549B-0F4F-842D-C3711805D7AC}"/>
              </a:ext>
            </a:extLst>
          </p:cNvPr>
          <p:cNvSpPr/>
          <p:nvPr/>
        </p:nvSpPr>
        <p:spPr>
          <a:xfrm>
            <a:off x="7824385" y="478146"/>
            <a:ext cx="3600000" cy="2654604"/>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p>
          <a:p>
            <a:pPr algn="ctr"/>
            <a:endParaRPr lang="en-US" dirty="0"/>
          </a:p>
          <a:p>
            <a:pPr algn="ctr"/>
            <a:r>
              <a:rPr lang="en-US" sz="2800" dirty="0"/>
              <a:t>CI development</a:t>
            </a:r>
          </a:p>
          <a:p>
            <a:pPr algn="ctr"/>
            <a:r>
              <a:rPr lang="en-US" sz="2400" dirty="0"/>
              <a:t>Jenkins/GitHub/GitLab/…</a:t>
            </a:r>
          </a:p>
        </p:txBody>
      </p:sp>
      <p:cxnSp>
        <p:nvCxnSpPr>
          <p:cNvPr id="128" name="Straight Arrow Connector 127">
            <a:extLst>
              <a:ext uri="{FF2B5EF4-FFF2-40B4-BE49-F238E27FC236}">
                <a16:creationId xmlns:a16="http://schemas.microsoft.com/office/drawing/2014/main" id="{351E371A-643F-074E-B39D-756AE2D733F4}"/>
              </a:ext>
            </a:extLst>
          </p:cNvPr>
          <p:cNvCxnSpPr>
            <a:cxnSpLocks/>
          </p:cNvCxnSpPr>
          <p:nvPr/>
        </p:nvCxnSpPr>
        <p:spPr>
          <a:xfrm>
            <a:off x="7099003" y="4204846"/>
            <a:ext cx="0" cy="216401"/>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95C623E-7334-CC4E-B896-BF9BF4EBC636}"/>
              </a:ext>
            </a:extLst>
          </p:cNvPr>
          <p:cNvCxnSpPr>
            <a:cxnSpLocks/>
            <a:stCxn id="11" idx="3"/>
            <a:endCxn id="85" idx="1"/>
          </p:cNvCxnSpPr>
          <p:nvPr/>
        </p:nvCxnSpPr>
        <p:spPr>
          <a:xfrm>
            <a:off x="7818118" y="5157439"/>
            <a:ext cx="285455" cy="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CBB7E833-199F-0C42-AEAA-22909262BDC4}"/>
              </a:ext>
            </a:extLst>
          </p:cNvPr>
          <p:cNvCxnSpPr>
            <a:cxnSpLocks/>
            <a:stCxn id="85" idx="3"/>
            <a:endCxn id="97" idx="1"/>
          </p:cNvCxnSpPr>
          <p:nvPr/>
        </p:nvCxnSpPr>
        <p:spPr>
          <a:xfrm>
            <a:off x="9534783" y="5157439"/>
            <a:ext cx="285455" cy="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45" name="Picture 144">
            <a:extLst>
              <a:ext uri="{FF2B5EF4-FFF2-40B4-BE49-F238E27FC236}">
                <a16:creationId xmlns:a16="http://schemas.microsoft.com/office/drawing/2014/main" id="{9112E929-50FD-7E46-BD8F-59BE6651B229}"/>
              </a:ext>
            </a:extLst>
          </p:cNvPr>
          <p:cNvPicPr>
            <a:picLocks noChangeAspect="1"/>
          </p:cNvPicPr>
          <p:nvPr/>
        </p:nvPicPr>
        <p:blipFill>
          <a:blip r:embed="rId3"/>
          <a:stretch>
            <a:fillRect/>
          </a:stretch>
        </p:blipFill>
        <p:spPr>
          <a:xfrm>
            <a:off x="4341704" y="853233"/>
            <a:ext cx="1186135" cy="1042361"/>
          </a:xfrm>
          <a:prstGeom prst="rect">
            <a:avLst/>
          </a:prstGeom>
        </p:spPr>
      </p:pic>
      <p:sp>
        <p:nvSpPr>
          <p:cNvPr id="148" name="Rectangle 147">
            <a:extLst>
              <a:ext uri="{FF2B5EF4-FFF2-40B4-BE49-F238E27FC236}">
                <a16:creationId xmlns:a16="http://schemas.microsoft.com/office/drawing/2014/main" id="{2B05360A-3713-6A4E-AA1E-0ED5AD6BDA95}"/>
              </a:ext>
            </a:extLst>
          </p:cNvPr>
          <p:cNvSpPr/>
          <p:nvPr/>
        </p:nvSpPr>
        <p:spPr>
          <a:xfrm>
            <a:off x="8073613" y="652585"/>
            <a:ext cx="3060000" cy="32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Freeform 26">
            <a:extLst>
              <a:ext uri="{FF2B5EF4-FFF2-40B4-BE49-F238E27FC236}">
                <a16:creationId xmlns:a16="http://schemas.microsoft.com/office/drawing/2014/main" id="{99E14652-A8B8-9B4E-B88C-EB70E7F5CEFF}"/>
              </a:ext>
            </a:extLst>
          </p:cNvPr>
          <p:cNvSpPr/>
          <p:nvPr/>
        </p:nvSpPr>
        <p:spPr>
          <a:xfrm>
            <a:off x="7993849" y="571851"/>
            <a:ext cx="3214869" cy="47188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45201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2842 w 1430409"/>
              <a:gd name="connsiteY4" fmla="*/ 159303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9303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41748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0526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50526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7553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5499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998" h="717102">
                <a:moveTo>
                  <a:pt x="54992" y="0"/>
                </a:moveTo>
                <a:lnTo>
                  <a:pt x="1430998" y="0"/>
                </a:lnTo>
                <a:lnTo>
                  <a:pt x="1430998" y="717102"/>
                </a:lnTo>
                <a:lnTo>
                  <a:pt x="589" y="717102"/>
                </a:lnTo>
                <a:cubicBezTo>
                  <a:pt x="589" y="525635"/>
                  <a:pt x="0" y="346382"/>
                  <a:pt x="0" y="154915"/>
                </a:cubicBezTo>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Test Automation</a:t>
            </a:r>
          </a:p>
        </p:txBody>
      </p:sp>
      <p:sp>
        <p:nvSpPr>
          <p:cNvPr id="150" name="Freeform 16">
            <a:extLst>
              <a:ext uri="{FF2B5EF4-FFF2-40B4-BE49-F238E27FC236}">
                <a16:creationId xmlns:a16="http://schemas.microsoft.com/office/drawing/2014/main" id="{3538F1AC-84DC-7F43-91B9-E9AD7E72CD3A}"/>
              </a:ext>
            </a:extLst>
          </p:cNvPr>
          <p:cNvSpPr/>
          <p:nvPr/>
        </p:nvSpPr>
        <p:spPr>
          <a:xfrm rot="5400000" flipV="1">
            <a:off x="7937589" y="511483"/>
            <a:ext cx="113485" cy="113485"/>
          </a:xfrm>
          <a:custGeom>
            <a:avLst/>
            <a:gdLst>
              <a:gd name="connsiteX0" fmla="*/ 1716375 w 4433572"/>
              <a:gd name="connsiteY0" fmla="*/ 1716373 h 4433570"/>
              <a:gd name="connsiteX1" fmla="*/ 1716375 w 4433572"/>
              <a:gd name="connsiteY1" fmla="*/ 0 h 4433570"/>
              <a:gd name="connsiteX2" fmla="*/ 2717199 w 4433572"/>
              <a:gd name="connsiteY2" fmla="*/ 0 h 4433570"/>
              <a:gd name="connsiteX3" fmla="*/ 2717199 w 4433572"/>
              <a:gd name="connsiteY3" fmla="*/ 1716373 h 4433570"/>
              <a:gd name="connsiteX4" fmla="*/ 4433572 w 4433572"/>
              <a:gd name="connsiteY4" fmla="*/ 1716373 h 4433570"/>
              <a:gd name="connsiteX5" fmla="*/ 4433572 w 4433572"/>
              <a:gd name="connsiteY5" fmla="*/ 2717197 h 4433570"/>
              <a:gd name="connsiteX6" fmla="*/ 2717199 w 4433572"/>
              <a:gd name="connsiteY6" fmla="*/ 2717197 h 4433570"/>
              <a:gd name="connsiteX7" fmla="*/ 2717199 w 4433572"/>
              <a:gd name="connsiteY7" fmla="*/ 1716373 h 4433570"/>
              <a:gd name="connsiteX8" fmla="*/ 1716374 w 4433572"/>
              <a:gd name="connsiteY8" fmla="*/ 4433570 h 4433570"/>
              <a:gd name="connsiteX9" fmla="*/ 1716374 w 4433572"/>
              <a:gd name="connsiteY9" fmla="*/ 2717197 h 4433570"/>
              <a:gd name="connsiteX10" fmla="*/ 2717198 w 4433572"/>
              <a:gd name="connsiteY10" fmla="*/ 2717197 h 4433570"/>
              <a:gd name="connsiteX11" fmla="*/ 2717198 w 4433572"/>
              <a:gd name="connsiteY11" fmla="*/ 4433570 h 4433570"/>
              <a:gd name="connsiteX12" fmla="*/ 0 w 4433572"/>
              <a:gd name="connsiteY12" fmla="*/ 2717197 h 4433570"/>
              <a:gd name="connsiteX13" fmla="*/ 0 w 4433572"/>
              <a:gd name="connsiteY13" fmla="*/ 1716373 h 4433570"/>
              <a:gd name="connsiteX14" fmla="*/ 1716373 w 4433572"/>
              <a:gd name="connsiteY14" fmla="*/ 1716373 h 4433570"/>
              <a:gd name="connsiteX15" fmla="*/ 1716373 w 4433572"/>
              <a:gd name="connsiteY15" fmla="*/ 2717197 h 443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572" h="4433570">
                <a:moveTo>
                  <a:pt x="1716375" y="1716373"/>
                </a:moveTo>
                <a:lnTo>
                  <a:pt x="1716375" y="0"/>
                </a:lnTo>
                <a:lnTo>
                  <a:pt x="2717199" y="0"/>
                </a:lnTo>
                <a:lnTo>
                  <a:pt x="2717199" y="1716373"/>
                </a:lnTo>
                <a:lnTo>
                  <a:pt x="4433572" y="1716373"/>
                </a:lnTo>
                <a:lnTo>
                  <a:pt x="4433572" y="2717197"/>
                </a:lnTo>
                <a:lnTo>
                  <a:pt x="2717199" y="2717197"/>
                </a:lnTo>
                <a:lnTo>
                  <a:pt x="2717199" y="1716373"/>
                </a:lnTo>
                <a:close/>
                <a:moveTo>
                  <a:pt x="1716374" y="4433570"/>
                </a:moveTo>
                <a:lnTo>
                  <a:pt x="1716374" y="2717197"/>
                </a:lnTo>
                <a:lnTo>
                  <a:pt x="2717198" y="2717197"/>
                </a:lnTo>
                <a:lnTo>
                  <a:pt x="2717198" y="4433570"/>
                </a:lnTo>
                <a:close/>
                <a:moveTo>
                  <a:pt x="0" y="2717197"/>
                </a:moveTo>
                <a:lnTo>
                  <a:pt x="0" y="1716373"/>
                </a:lnTo>
                <a:lnTo>
                  <a:pt x="1716373" y="1716373"/>
                </a:lnTo>
                <a:lnTo>
                  <a:pt x="1716373" y="271719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4" name="Rectangle 73">
            <a:extLst>
              <a:ext uri="{FF2B5EF4-FFF2-40B4-BE49-F238E27FC236}">
                <a16:creationId xmlns:a16="http://schemas.microsoft.com/office/drawing/2014/main" id="{BCC1788A-428B-449D-B69E-734606A7DE40}"/>
              </a:ext>
            </a:extLst>
          </p:cNvPr>
          <p:cNvSpPr/>
          <p:nvPr/>
        </p:nvSpPr>
        <p:spPr>
          <a:xfrm>
            <a:off x="8027849" y="1991622"/>
            <a:ext cx="2892485"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a:t>Cloud Service with:</a:t>
            </a:r>
          </a:p>
          <a:p>
            <a:pPr marL="285750" indent="-285750">
              <a:buFont typeface="Arial" panose="020B0604020202020204" pitchFamily="34" charset="0"/>
              <a:buChar char="•"/>
            </a:pPr>
            <a:r>
              <a:rPr lang="en-US" sz="1400"/>
              <a:t>Arm Virtual Hardware</a:t>
            </a:r>
          </a:p>
          <a:p>
            <a:pPr marL="285750" indent="-285750">
              <a:buFont typeface="Arial" panose="020B0604020202020204" pitchFamily="34" charset="0"/>
              <a:buChar char="•"/>
            </a:pPr>
            <a:r>
              <a:rPr lang="en-US" sz="1400"/>
              <a:t>Virtual development boards</a:t>
            </a:r>
          </a:p>
        </p:txBody>
      </p:sp>
      <p:sp>
        <p:nvSpPr>
          <p:cNvPr id="79" name="Rectangle 78">
            <a:extLst>
              <a:ext uri="{FF2B5EF4-FFF2-40B4-BE49-F238E27FC236}">
                <a16:creationId xmlns:a16="http://schemas.microsoft.com/office/drawing/2014/main" id="{7B8DDB39-DF8F-4912-8D4B-199F16937E1A}"/>
              </a:ext>
            </a:extLst>
          </p:cNvPr>
          <p:cNvSpPr/>
          <p:nvPr/>
        </p:nvSpPr>
        <p:spPr>
          <a:xfrm>
            <a:off x="900217" y="1991622"/>
            <a:ext cx="3060000" cy="954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dirty="0"/>
              <a:t>Keil MDK with:</a:t>
            </a:r>
          </a:p>
          <a:p>
            <a:pPr marL="285750" indent="-285750">
              <a:buFont typeface="Arial" panose="020B0604020202020204" pitchFamily="34" charset="0"/>
              <a:buChar char="•"/>
            </a:pPr>
            <a:r>
              <a:rPr lang="en-US" sz="1400" dirty="0"/>
              <a:t>Interactive Debug and Trace Views</a:t>
            </a:r>
          </a:p>
          <a:p>
            <a:pPr marL="285750" indent="-285750">
              <a:buFont typeface="Arial" panose="020B0604020202020204" pitchFamily="34" charset="0"/>
              <a:buChar char="•"/>
            </a:pPr>
            <a:r>
              <a:rPr lang="en-US" sz="1400" dirty="0"/>
              <a:t>Arm Compiler</a:t>
            </a:r>
          </a:p>
          <a:p>
            <a:pPr marL="285750" indent="-285750">
              <a:buFont typeface="Arial" panose="020B0604020202020204" pitchFamily="34" charset="0"/>
              <a:buChar char="•"/>
            </a:pPr>
            <a:r>
              <a:rPr lang="en-US" sz="1400" dirty="0"/>
              <a:t>Arm Virtual Hardware</a:t>
            </a:r>
          </a:p>
        </p:txBody>
      </p:sp>
      <p:sp>
        <p:nvSpPr>
          <p:cNvPr id="2" name="Arrow: Bent-Up 1">
            <a:extLst>
              <a:ext uri="{FF2B5EF4-FFF2-40B4-BE49-F238E27FC236}">
                <a16:creationId xmlns:a16="http://schemas.microsoft.com/office/drawing/2014/main" id="{6C164BAD-C763-47FA-AE4F-C6EBE6D60517}"/>
              </a:ext>
            </a:extLst>
          </p:cNvPr>
          <p:cNvSpPr/>
          <p:nvPr/>
        </p:nvSpPr>
        <p:spPr>
          <a:xfrm flipV="1">
            <a:off x="4207212" y="2244216"/>
            <a:ext cx="989940" cy="1042361"/>
          </a:xfrm>
          <a:prstGeom prst="bentUpArrow">
            <a:avLst>
              <a:gd name="adj1" fmla="val 25000"/>
              <a:gd name="adj2" fmla="val 25402"/>
              <a:gd name="adj3" fmla="val 25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2400"/>
          </a:p>
        </p:txBody>
      </p:sp>
      <p:sp>
        <p:nvSpPr>
          <p:cNvPr id="72" name="Arrow: Bent-Up 71">
            <a:extLst>
              <a:ext uri="{FF2B5EF4-FFF2-40B4-BE49-F238E27FC236}">
                <a16:creationId xmlns:a16="http://schemas.microsoft.com/office/drawing/2014/main" id="{8DD559BB-885A-4940-B94B-F62696EE9B82}"/>
              </a:ext>
            </a:extLst>
          </p:cNvPr>
          <p:cNvSpPr/>
          <p:nvPr/>
        </p:nvSpPr>
        <p:spPr>
          <a:xfrm flipH="1" flipV="1">
            <a:off x="6838422" y="2245836"/>
            <a:ext cx="989940" cy="1042361"/>
          </a:xfrm>
          <a:prstGeom prst="ben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A picture containing text, clipart, vector graphics, light&#10;&#10;Description automatically generated">
            <a:extLst>
              <a:ext uri="{FF2B5EF4-FFF2-40B4-BE49-F238E27FC236}">
                <a16:creationId xmlns:a16="http://schemas.microsoft.com/office/drawing/2014/main" id="{E0C63B63-8969-472D-ABAC-60F397C3CF1B}"/>
              </a:ext>
            </a:extLst>
          </p:cNvPr>
          <p:cNvPicPr>
            <a:picLocks noChangeAspect="1"/>
          </p:cNvPicPr>
          <p:nvPr/>
        </p:nvPicPr>
        <p:blipFill>
          <a:blip r:embed="rId4"/>
          <a:stretch>
            <a:fillRect/>
          </a:stretch>
        </p:blipFill>
        <p:spPr>
          <a:xfrm>
            <a:off x="6707764" y="853233"/>
            <a:ext cx="920576" cy="920576"/>
          </a:xfrm>
          <a:prstGeom prst="rect">
            <a:avLst/>
          </a:prstGeom>
        </p:spPr>
      </p:pic>
    </p:spTree>
    <p:extLst>
      <p:ext uri="{BB962C8B-B14F-4D97-AF65-F5344CB8AC3E}">
        <p14:creationId xmlns:p14="http://schemas.microsoft.com/office/powerpoint/2010/main" val="329368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D7BE48-C7B4-4E0D-B6F5-01B378FDADF7}"/>
              </a:ext>
            </a:extLst>
          </p:cNvPr>
          <p:cNvSpPr/>
          <p:nvPr/>
        </p:nvSpPr>
        <p:spPr>
          <a:xfrm>
            <a:off x="4935595" y="1590149"/>
            <a:ext cx="5305368" cy="1316965"/>
          </a:xfrm>
          <a:prstGeom prst="roundRect">
            <a:avLst>
              <a:gd name="adj" fmla="val 1467"/>
            </a:avLst>
          </a:prstGeom>
          <a:noFill/>
          <a:ln w="19050">
            <a:solidFill>
              <a:srgbClr val="002B4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pic>
        <p:nvPicPr>
          <p:cNvPr id="49" name="Picture 4" descr="Image result for typing icon">
            <a:extLst>
              <a:ext uri="{FF2B5EF4-FFF2-40B4-BE49-F238E27FC236}">
                <a16:creationId xmlns:a16="http://schemas.microsoft.com/office/drawing/2014/main" id="{EB16FBFE-F864-479F-884C-416AB13946F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47842" y="2447625"/>
            <a:ext cx="1273212" cy="1273212"/>
          </a:xfrm>
          <a:prstGeom prst="rect">
            <a:avLst/>
          </a:prstGeom>
          <a:solidFill>
            <a:schemeClr val="bg1"/>
          </a:solidFill>
        </p:spPr>
      </p:pic>
      <p:sp>
        <p:nvSpPr>
          <p:cNvPr id="66" name="Rectangle: Rounded Corners 65">
            <a:extLst>
              <a:ext uri="{FF2B5EF4-FFF2-40B4-BE49-F238E27FC236}">
                <a16:creationId xmlns:a16="http://schemas.microsoft.com/office/drawing/2014/main" id="{7ED14286-FAE0-40A8-BB99-3D4B08E3B8C7}"/>
              </a:ext>
            </a:extLst>
          </p:cNvPr>
          <p:cNvSpPr/>
          <p:nvPr/>
        </p:nvSpPr>
        <p:spPr>
          <a:xfrm>
            <a:off x="2698083" y="1748017"/>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Repository</a:t>
            </a:r>
          </a:p>
        </p:txBody>
      </p:sp>
      <p:sp>
        <p:nvSpPr>
          <p:cNvPr id="75" name="TextBox 74">
            <a:extLst>
              <a:ext uri="{FF2B5EF4-FFF2-40B4-BE49-F238E27FC236}">
                <a16:creationId xmlns:a16="http://schemas.microsoft.com/office/drawing/2014/main" id="{962EE36E-A9B2-4B08-B767-7622C25AE15F}"/>
              </a:ext>
            </a:extLst>
          </p:cNvPr>
          <p:cNvSpPr txBox="1"/>
          <p:nvPr/>
        </p:nvSpPr>
        <p:spPr>
          <a:xfrm>
            <a:off x="4821982" y="2624896"/>
            <a:ext cx="1507476"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CI Pipeline</a:t>
            </a:r>
          </a:p>
        </p:txBody>
      </p:sp>
      <p:pic>
        <p:nvPicPr>
          <p:cNvPr id="77" name="Picture 76">
            <a:extLst>
              <a:ext uri="{FF2B5EF4-FFF2-40B4-BE49-F238E27FC236}">
                <a16:creationId xmlns:a16="http://schemas.microsoft.com/office/drawing/2014/main" id="{ECCA8917-770A-48C5-B121-E7BC298314CD}"/>
              </a:ext>
            </a:extLst>
          </p:cNvPr>
          <p:cNvPicPr>
            <a:picLocks noChangeAspect="1"/>
          </p:cNvPicPr>
          <p:nvPr/>
        </p:nvPicPr>
        <p:blipFill>
          <a:blip r:embed="rId4"/>
          <a:stretch>
            <a:fillRect/>
          </a:stretch>
        </p:blipFill>
        <p:spPr>
          <a:xfrm>
            <a:off x="5138617" y="1025265"/>
            <a:ext cx="510661" cy="536493"/>
          </a:xfrm>
          <a:prstGeom prst="rect">
            <a:avLst/>
          </a:prstGeom>
        </p:spPr>
      </p:pic>
      <p:sp>
        <p:nvSpPr>
          <p:cNvPr id="83" name="TextBox 82">
            <a:extLst>
              <a:ext uri="{FF2B5EF4-FFF2-40B4-BE49-F238E27FC236}">
                <a16:creationId xmlns:a16="http://schemas.microsoft.com/office/drawing/2014/main" id="{CA0CB3E5-601F-4448-8C48-E5698751A43E}"/>
              </a:ext>
            </a:extLst>
          </p:cNvPr>
          <p:cNvSpPr txBox="1"/>
          <p:nvPr/>
        </p:nvSpPr>
        <p:spPr>
          <a:xfrm>
            <a:off x="1165823" y="1758844"/>
            <a:ext cx="141241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Code update</a:t>
            </a:r>
          </a:p>
        </p:txBody>
      </p:sp>
      <p:cxnSp>
        <p:nvCxnSpPr>
          <p:cNvPr id="84" name="Connector: Elbow 67">
            <a:extLst>
              <a:ext uri="{FF2B5EF4-FFF2-40B4-BE49-F238E27FC236}">
                <a16:creationId xmlns:a16="http://schemas.microsoft.com/office/drawing/2014/main" id="{560E88FD-6185-4B02-9019-FD6AC964E5A5}"/>
              </a:ext>
            </a:extLst>
          </p:cNvPr>
          <p:cNvCxnSpPr>
            <a:cxnSpLocks/>
          </p:cNvCxnSpPr>
          <p:nvPr/>
        </p:nvCxnSpPr>
        <p:spPr>
          <a:xfrm rot="5400000" flipH="1" flipV="1">
            <a:off x="1740985" y="1541233"/>
            <a:ext cx="304204" cy="1461731"/>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8D7A857-680E-46BC-BE81-FA957AA4EB5C}"/>
              </a:ext>
            </a:extLst>
          </p:cNvPr>
          <p:cNvSpPr txBox="1"/>
          <p:nvPr/>
        </p:nvSpPr>
        <p:spPr>
          <a:xfrm>
            <a:off x="3970468" y="1753121"/>
            <a:ext cx="92192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Start CI</a:t>
            </a:r>
          </a:p>
        </p:txBody>
      </p:sp>
      <p:cxnSp>
        <p:nvCxnSpPr>
          <p:cNvPr id="91" name="Connector: Elbow 67">
            <a:extLst>
              <a:ext uri="{FF2B5EF4-FFF2-40B4-BE49-F238E27FC236}">
                <a16:creationId xmlns:a16="http://schemas.microsoft.com/office/drawing/2014/main" id="{E02F5243-42AB-42F6-A793-D6AC01DC8BCE}"/>
              </a:ext>
            </a:extLst>
          </p:cNvPr>
          <p:cNvCxnSpPr>
            <a:cxnSpLocks/>
          </p:cNvCxnSpPr>
          <p:nvPr/>
        </p:nvCxnSpPr>
        <p:spPr>
          <a:xfrm>
            <a:off x="3994794" y="2092288"/>
            <a:ext cx="82718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AutoShape 4">
            <a:extLst>
              <a:ext uri="{FF2B5EF4-FFF2-40B4-BE49-F238E27FC236}">
                <a16:creationId xmlns:a16="http://schemas.microsoft.com/office/drawing/2014/main" id="{D6021673-1082-49E1-8855-F8AF88937087}"/>
              </a:ext>
            </a:extLst>
          </p:cNvPr>
          <p:cNvSpPr>
            <a:spLocks noChangeAspect="1" noChangeArrowheads="1"/>
          </p:cNvSpPr>
          <p:nvPr/>
        </p:nvSpPr>
        <p:spPr bwMode="auto">
          <a:xfrm>
            <a:off x="5518430" y="128534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 name="Rectangle: Rounded Corners 91">
            <a:extLst>
              <a:ext uri="{FF2B5EF4-FFF2-40B4-BE49-F238E27FC236}">
                <a16:creationId xmlns:a16="http://schemas.microsoft.com/office/drawing/2014/main" id="{95985936-72C9-4617-87AC-F85E8E0E3CF9}"/>
              </a:ext>
            </a:extLst>
          </p:cNvPr>
          <p:cNvSpPr/>
          <p:nvPr/>
        </p:nvSpPr>
        <p:spPr>
          <a:xfrm>
            <a:off x="5138617" y="1753122"/>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p>
        </p:txBody>
      </p:sp>
      <p:cxnSp>
        <p:nvCxnSpPr>
          <p:cNvPr id="94" name="Straight Arrow Connector 93">
            <a:extLst>
              <a:ext uri="{FF2B5EF4-FFF2-40B4-BE49-F238E27FC236}">
                <a16:creationId xmlns:a16="http://schemas.microsoft.com/office/drawing/2014/main" id="{9CF2530F-8A5A-4684-9F71-E47E14D15BB5}"/>
              </a:ext>
            </a:extLst>
          </p:cNvPr>
          <p:cNvCxnSpPr>
            <a:cxnSpLocks/>
          </p:cNvCxnSpPr>
          <p:nvPr/>
        </p:nvCxnSpPr>
        <p:spPr>
          <a:xfrm>
            <a:off x="6410338" y="2092288"/>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Rounded Corners 94">
            <a:extLst>
              <a:ext uri="{FF2B5EF4-FFF2-40B4-BE49-F238E27FC236}">
                <a16:creationId xmlns:a16="http://schemas.microsoft.com/office/drawing/2014/main" id="{54C3D6FB-0357-4AAA-AAEA-E2366DC0CFD6}"/>
              </a:ext>
            </a:extLst>
          </p:cNvPr>
          <p:cNvSpPr/>
          <p:nvPr/>
        </p:nvSpPr>
        <p:spPr>
          <a:xfrm>
            <a:off x="6965514" y="1745271"/>
            <a:ext cx="1228515" cy="75484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cxnSp>
        <p:nvCxnSpPr>
          <p:cNvPr id="97" name="Straight Arrow Connector 96">
            <a:extLst>
              <a:ext uri="{FF2B5EF4-FFF2-40B4-BE49-F238E27FC236}">
                <a16:creationId xmlns:a16="http://schemas.microsoft.com/office/drawing/2014/main" id="{39CB2D46-A3AD-4C15-B698-315FF3E36A43}"/>
              </a:ext>
            </a:extLst>
          </p:cNvPr>
          <p:cNvCxnSpPr>
            <a:cxnSpLocks/>
          </p:cNvCxnSpPr>
          <p:nvPr/>
        </p:nvCxnSpPr>
        <p:spPr>
          <a:xfrm>
            <a:off x="8260005" y="2108612"/>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FDE26E54-3264-4D3E-B1D7-A2818B9C1D64}"/>
              </a:ext>
            </a:extLst>
          </p:cNvPr>
          <p:cNvSpPr/>
          <p:nvPr/>
        </p:nvSpPr>
        <p:spPr>
          <a:xfrm>
            <a:off x="8830788" y="1744981"/>
            <a:ext cx="1228515" cy="75003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99" name="TextBox 98">
            <a:extLst>
              <a:ext uri="{FF2B5EF4-FFF2-40B4-BE49-F238E27FC236}">
                <a16:creationId xmlns:a16="http://schemas.microsoft.com/office/drawing/2014/main" id="{C2DFBB97-3A73-4AA0-8AE1-D06A8AA53D77}"/>
              </a:ext>
            </a:extLst>
          </p:cNvPr>
          <p:cNvSpPr txBox="1"/>
          <p:nvPr/>
        </p:nvSpPr>
        <p:spPr>
          <a:xfrm>
            <a:off x="5575721" y="1143704"/>
            <a:ext cx="2818121" cy="208519"/>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900" b="1" dirty="0">
                <a:solidFill>
                  <a:srgbClr val="333E48"/>
                </a:solidFill>
                <a:latin typeface="Lato" panose="020F0502020204030203" pitchFamily="34" charset="0"/>
                <a:ea typeface="+mn-ea"/>
              </a:rPr>
              <a:t>Arm Virtual Hardware</a:t>
            </a:r>
          </a:p>
        </p:txBody>
      </p:sp>
      <p:cxnSp>
        <p:nvCxnSpPr>
          <p:cNvPr id="105" name="Connector: Elbow 67">
            <a:extLst>
              <a:ext uri="{FF2B5EF4-FFF2-40B4-BE49-F238E27FC236}">
                <a16:creationId xmlns:a16="http://schemas.microsoft.com/office/drawing/2014/main" id="{5CBBEBBF-028A-4E20-99FE-C6B014D38EB0}"/>
              </a:ext>
            </a:extLst>
          </p:cNvPr>
          <p:cNvCxnSpPr>
            <a:cxnSpLocks/>
          </p:cNvCxnSpPr>
          <p:nvPr/>
        </p:nvCxnSpPr>
        <p:spPr>
          <a:xfrm rot="10800000">
            <a:off x="3548772" y="2511416"/>
            <a:ext cx="5945149" cy="1024740"/>
          </a:xfrm>
          <a:prstGeom prst="bentConnector3">
            <a:avLst>
              <a:gd name="adj1" fmla="val 10000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C1DDEA7-A496-4574-B216-17970B65D055}"/>
              </a:ext>
            </a:extLst>
          </p:cNvPr>
          <p:cNvCxnSpPr>
            <a:cxnSpLocks/>
          </p:cNvCxnSpPr>
          <p:nvPr/>
        </p:nvCxnSpPr>
        <p:spPr>
          <a:xfrm flipH="1">
            <a:off x="9493919" y="2495014"/>
            <a:ext cx="720" cy="1041143"/>
          </a:xfrm>
          <a:prstGeom prst="straightConnector1">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EDA9E666-A8B7-401E-A6E2-AFBBBE3E5F5F}"/>
              </a:ext>
            </a:extLst>
          </p:cNvPr>
          <p:cNvSpPr txBox="1"/>
          <p:nvPr/>
        </p:nvSpPr>
        <p:spPr>
          <a:xfrm>
            <a:off x="6410339" y="3259174"/>
            <a:ext cx="1596391"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Return CI results</a:t>
            </a:r>
          </a:p>
        </p:txBody>
      </p:sp>
      <p:cxnSp>
        <p:nvCxnSpPr>
          <p:cNvPr id="128" name="Connector: Elbow 67">
            <a:extLst>
              <a:ext uri="{FF2B5EF4-FFF2-40B4-BE49-F238E27FC236}">
                <a16:creationId xmlns:a16="http://schemas.microsoft.com/office/drawing/2014/main" id="{D6C84574-00F2-4E34-9EC6-E6834A2D21F7}"/>
              </a:ext>
            </a:extLst>
          </p:cNvPr>
          <p:cNvCxnSpPr>
            <a:cxnSpLocks/>
          </p:cNvCxnSpPr>
          <p:nvPr/>
        </p:nvCxnSpPr>
        <p:spPr>
          <a:xfrm rot="10800000" flipV="1">
            <a:off x="1472248" y="2540000"/>
            <a:ext cx="1596390" cy="1008004"/>
          </a:xfrm>
          <a:prstGeom prst="bentConnector3">
            <a:avLst>
              <a:gd name="adj1" fmla="val 278"/>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FBB74153-F5C5-4325-8376-0B700DCA5AD7}"/>
              </a:ext>
            </a:extLst>
          </p:cNvPr>
          <p:cNvSpPr txBox="1"/>
          <p:nvPr/>
        </p:nvSpPr>
        <p:spPr>
          <a:xfrm>
            <a:off x="1471529" y="3226856"/>
            <a:ext cx="1485989"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Obtain CI results</a:t>
            </a:r>
          </a:p>
        </p:txBody>
      </p:sp>
      <p:pic>
        <p:nvPicPr>
          <p:cNvPr id="1032" name="Picture 8" descr="GitHub Logo, history, meaning, symbol, PNG">
            <a:extLst>
              <a:ext uri="{FF2B5EF4-FFF2-40B4-BE49-F238E27FC236}">
                <a16:creationId xmlns:a16="http://schemas.microsoft.com/office/drawing/2014/main" id="{8343E6DF-BC61-4A89-BB44-A19C28DB88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4765" y="939172"/>
            <a:ext cx="1097891" cy="61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55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2514C0D-9B1C-4E0E-930B-252FDB02053D}"/>
              </a:ext>
            </a:extLst>
          </p:cNvPr>
          <p:cNvSpPr>
            <a:spLocks noGrp="1"/>
          </p:cNvSpPr>
          <p:nvPr>
            <p:ph type="title"/>
          </p:nvPr>
        </p:nvSpPr>
        <p:spPr/>
        <p:txBody>
          <a:bodyPr/>
          <a:lstStyle/>
          <a:p>
            <a:r>
              <a:rPr lang="en-US"/>
              <a:t>Current Docker Container</a:t>
            </a:r>
            <a:endParaRPr lang="en-GB"/>
          </a:p>
        </p:txBody>
      </p:sp>
      <p:sp>
        <p:nvSpPr>
          <p:cNvPr id="11" name="Text Placeholder 10">
            <a:extLst>
              <a:ext uri="{FF2B5EF4-FFF2-40B4-BE49-F238E27FC236}">
                <a16:creationId xmlns:a16="http://schemas.microsoft.com/office/drawing/2014/main" id="{9CB35A73-80AC-4DD9-BBF5-CC49076C6FBA}"/>
              </a:ext>
            </a:extLst>
          </p:cNvPr>
          <p:cNvSpPr>
            <a:spLocks noGrp="1"/>
          </p:cNvSpPr>
          <p:nvPr>
            <p:ph type="body" sz="quarter" idx="13"/>
          </p:nvPr>
        </p:nvSpPr>
        <p:spPr/>
        <p:txBody>
          <a:bodyPr/>
          <a:lstStyle/>
          <a:p>
            <a:r>
              <a:rPr lang="en-GB" sz="1400">
                <a:hlinkClick r:id="rId2"/>
              </a:rPr>
              <a:t>https://community.arm.com/developer/tools-software/tools/b/tools-software-ides-blog/posts/infrastructure-for-continuous-integration-tests</a:t>
            </a:r>
            <a:endParaRPr lang="en-GB" sz="1400"/>
          </a:p>
        </p:txBody>
      </p:sp>
      <p:sp>
        <p:nvSpPr>
          <p:cNvPr id="10" name="Content Placeholder 9">
            <a:extLst>
              <a:ext uri="{FF2B5EF4-FFF2-40B4-BE49-F238E27FC236}">
                <a16:creationId xmlns:a16="http://schemas.microsoft.com/office/drawing/2014/main" id="{619718D8-A026-4725-8E3A-F8AA72371DCB}"/>
              </a:ext>
            </a:extLst>
          </p:cNvPr>
          <p:cNvSpPr>
            <a:spLocks noGrp="1"/>
          </p:cNvSpPr>
          <p:nvPr>
            <p:ph idx="1"/>
          </p:nvPr>
        </p:nvSpPr>
        <p:spPr/>
        <p:txBody>
          <a:bodyPr/>
          <a:lstStyle/>
          <a:p>
            <a:r>
              <a:rPr lang="en-US"/>
              <a:t>Content </a:t>
            </a:r>
            <a:r>
              <a:rPr lang="en-US">
                <a:hlinkClick r:id="rId3"/>
              </a:rPr>
              <a:t>https://hub.docker.com/r/armswdev/cmsis_tools_m55</a:t>
            </a:r>
            <a:endParaRPr lang="en-US"/>
          </a:p>
          <a:p>
            <a:pPr lvl="1"/>
            <a:r>
              <a:rPr lang="en-US"/>
              <a:t>GCC, AC6, FVP Corstone-300 (Cortex-M55), CMSIS pack</a:t>
            </a:r>
          </a:p>
          <a:p>
            <a:pPr lvl="1"/>
            <a:endParaRPr lang="en-US"/>
          </a:p>
          <a:p>
            <a:r>
              <a:rPr lang="en-US"/>
              <a:t>Improvement potential</a:t>
            </a:r>
          </a:p>
          <a:p>
            <a:pPr lvl="1"/>
            <a:r>
              <a:rPr lang="en-US"/>
              <a:t>Better integration to </a:t>
            </a:r>
            <a:r>
              <a:rPr lang="en-US" err="1"/>
              <a:t>github</a:t>
            </a:r>
            <a:r>
              <a:rPr lang="en-US"/>
              <a:t> flows</a:t>
            </a:r>
          </a:p>
          <a:p>
            <a:pPr lvl="1"/>
            <a:r>
              <a:rPr lang="en-US"/>
              <a:t>Event Recorder for timing measurement</a:t>
            </a:r>
          </a:p>
          <a:p>
            <a:pPr lvl="1"/>
            <a:r>
              <a:rPr lang="en-US"/>
              <a:t>Ways to specify packs that are outside of the container</a:t>
            </a:r>
          </a:p>
          <a:p>
            <a:pPr lvl="1"/>
            <a:r>
              <a:rPr lang="en-US"/>
              <a:t>Ways to specify python scripts and simulation data that are outside of the container</a:t>
            </a:r>
          </a:p>
          <a:p>
            <a:pPr lvl="1"/>
            <a:r>
              <a:rPr lang="en-US"/>
              <a:t>Better examples that show real-world cases </a:t>
            </a:r>
          </a:p>
          <a:p>
            <a:pPr lvl="1"/>
            <a:endParaRPr lang="en-US"/>
          </a:p>
          <a:p>
            <a:r>
              <a:rPr lang="en-US"/>
              <a:t>Getting test results to the user</a:t>
            </a:r>
          </a:p>
          <a:p>
            <a:pPr lvl="1"/>
            <a:r>
              <a:rPr lang="en-US"/>
              <a:t>We need to simplify the way to get useful test results to the user (ideally to the persons that did the commit).</a:t>
            </a:r>
          </a:p>
          <a:p>
            <a:pPr lvl="1"/>
            <a:endParaRPr lang="en-US"/>
          </a:p>
          <a:p>
            <a:pPr lvl="1"/>
            <a:endParaRPr lang="en-US"/>
          </a:p>
          <a:p>
            <a:pPr lvl="1"/>
            <a:endParaRPr lang="en-GB"/>
          </a:p>
        </p:txBody>
      </p:sp>
    </p:spTree>
    <p:extLst>
      <p:ext uri="{BB962C8B-B14F-4D97-AF65-F5344CB8AC3E}">
        <p14:creationId xmlns:p14="http://schemas.microsoft.com/office/powerpoint/2010/main" val="3794828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982663" y="3727450"/>
            <a:ext cx="3005137" cy="1079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cxnSp>
        <p:nvCxnSpPr>
          <p:cNvPr id="13" name="Straight Arrow Connector 12">
            <a:extLst>
              <a:ext uri="{FF2B5EF4-FFF2-40B4-BE49-F238E27FC236}">
                <a16:creationId xmlns:a16="http://schemas.microsoft.com/office/drawing/2014/main" id="{34BD0E31-CD13-4813-B799-FB67193EFDEC}"/>
              </a:ext>
            </a:extLst>
          </p:cNvPr>
          <p:cNvCxnSpPr>
            <a:cxnSpLocks/>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a:t>
            </a:r>
            <a:br>
              <a:rPr lang="en-US" dirty="0"/>
            </a:br>
            <a:r>
              <a:rPr lang="en-US" dirty="0"/>
              <a:t>Input</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6964680" y="52197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6921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dirty="0">
                <a:solidFill>
                  <a:schemeClr val="tx2"/>
                </a:solidFill>
                <a:latin typeface="+mn-lt"/>
                <a:ea typeface="+mn-ea"/>
                <a:cs typeface="+mn-cs"/>
              </a:rPr>
              <a:t>FVP Implementation for Linux and Windows</a:t>
            </a:r>
            <a:endParaRPr lang="en-GB" sz="1600" b="1"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V="1">
            <a:off x="2476977" y="480187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1758950" y="5207000"/>
            <a:ext cx="1441450" cy="958850"/>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Tree>
    <p:extLst>
      <p:ext uri="{BB962C8B-B14F-4D97-AF65-F5344CB8AC3E}">
        <p14:creationId xmlns:p14="http://schemas.microsoft.com/office/powerpoint/2010/main" val="1993355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2B26-188E-9245-AB7A-3FE62164D511}"/>
              </a:ext>
            </a:extLst>
          </p:cNvPr>
          <p:cNvSpPr>
            <a:spLocks noGrp="1"/>
          </p:cNvSpPr>
          <p:nvPr>
            <p:ph type="title"/>
          </p:nvPr>
        </p:nvSpPr>
        <p:spPr/>
        <p:txBody>
          <a:bodyPr/>
          <a:lstStyle/>
          <a:p>
            <a:r>
              <a:rPr lang="en-US"/>
              <a:t>Audio Driver</a:t>
            </a:r>
          </a:p>
        </p:txBody>
      </p:sp>
      <p:sp>
        <p:nvSpPr>
          <p:cNvPr id="3" name="Text Placeholder 2">
            <a:extLst>
              <a:ext uri="{FF2B5EF4-FFF2-40B4-BE49-F238E27FC236}">
                <a16:creationId xmlns:a16="http://schemas.microsoft.com/office/drawing/2014/main" id="{DEE07DF9-1503-2C45-9B96-0DC82048771F}"/>
              </a:ext>
            </a:extLst>
          </p:cNvPr>
          <p:cNvSpPr>
            <a:spLocks noGrp="1"/>
          </p:cNvSpPr>
          <p:nvPr>
            <p:ph type="body" sz="quarter" idx="13"/>
          </p:nvPr>
        </p:nvSpPr>
        <p:spPr/>
        <p:txBody>
          <a:bodyPr/>
          <a:lstStyle/>
          <a:p>
            <a:endParaRPr lang="en-US"/>
          </a:p>
          <a:p>
            <a:endParaRPr lang="en-US"/>
          </a:p>
        </p:txBody>
      </p:sp>
      <p:sp>
        <p:nvSpPr>
          <p:cNvPr id="5" name="Rectangle 4">
            <a:extLst>
              <a:ext uri="{FF2B5EF4-FFF2-40B4-BE49-F238E27FC236}">
                <a16:creationId xmlns:a16="http://schemas.microsoft.com/office/drawing/2014/main" id="{806A0EFE-F812-4D71-B793-E31444DF0E59}"/>
              </a:ext>
            </a:extLst>
          </p:cNvPr>
          <p:cNvSpPr/>
          <p:nvPr/>
        </p:nvSpPr>
        <p:spPr>
          <a:xfrm>
            <a:off x="6417137" y="2159044"/>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59F100FA-51B5-4DE5-BA2A-FF1F15E0422F}"/>
              </a:ext>
            </a:extLst>
          </p:cNvPr>
          <p:cNvSpPr txBox="1"/>
          <p:nvPr/>
        </p:nvSpPr>
        <p:spPr>
          <a:xfrm>
            <a:off x="6421399" y="2159331"/>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9" name="TextBox 8">
            <a:extLst>
              <a:ext uri="{FF2B5EF4-FFF2-40B4-BE49-F238E27FC236}">
                <a16:creationId xmlns:a16="http://schemas.microsoft.com/office/drawing/2014/main" id="{3FAC32E4-FE2D-4DCF-9627-549E82FCBCEB}"/>
              </a:ext>
            </a:extLst>
          </p:cNvPr>
          <p:cNvSpPr txBox="1"/>
          <p:nvPr/>
        </p:nvSpPr>
        <p:spPr>
          <a:xfrm>
            <a:off x="6417137" y="233052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0" name="TextBox 9">
            <a:extLst>
              <a:ext uri="{FF2B5EF4-FFF2-40B4-BE49-F238E27FC236}">
                <a16:creationId xmlns:a16="http://schemas.microsoft.com/office/drawing/2014/main" id="{461DE0DE-CBA0-49A8-B485-6422F0D53355}"/>
              </a:ext>
            </a:extLst>
          </p:cNvPr>
          <p:cNvSpPr txBox="1"/>
          <p:nvPr/>
        </p:nvSpPr>
        <p:spPr>
          <a:xfrm>
            <a:off x="6419225" y="249544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1" name="TextBox 10">
            <a:extLst>
              <a:ext uri="{FF2B5EF4-FFF2-40B4-BE49-F238E27FC236}">
                <a16:creationId xmlns:a16="http://schemas.microsoft.com/office/drawing/2014/main" id="{0314C939-35FB-450F-819F-6C3569E4DF32}"/>
              </a:ext>
            </a:extLst>
          </p:cNvPr>
          <p:cNvSpPr txBox="1"/>
          <p:nvPr/>
        </p:nvSpPr>
        <p:spPr>
          <a:xfrm>
            <a:off x="6421400" y="266037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CD31F392-1F81-4CB9-9BD2-F861B3E0F513}"/>
              </a:ext>
            </a:extLst>
          </p:cNvPr>
          <p:cNvSpPr txBox="1"/>
          <p:nvPr/>
        </p:nvSpPr>
        <p:spPr>
          <a:xfrm>
            <a:off x="6422683" y="472753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13" name="TextBox 12">
            <a:extLst>
              <a:ext uri="{FF2B5EF4-FFF2-40B4-BE49-F238E27FC236}">
                <a16:creationId xmlns:a16="http://schemas.microsoft.com/office/drawing/2014/main" id="{F7BF319A-9109-4BB0-B0E4-2D7FE90144BE}"/>
              </a:ext>
            </a:extLst>
          </p:cNvPr>
          <p:cNvSpPr txBox="1"/>
          <p:nvPr/>
        </p:nvSpPr>
        <p:spPr>
          <a:xfrm>
            <a:off x="6410156" y="498572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#0</a:t>
            </a:r>
            <a:endParaRPr lang="en-GB" sz="2100" kern="1200" err="1">
              <a:solidFill>
                <a:schemeClr val="tx2"/>
              </a:solidFill>
              <a:latin typeface="+mn-lt"/>
              <a:ea typeface="+mn-ea"/>
              <a:cs typeface="+mn-cs"/>
            </a:endParaRPr>
          </a:p>
        </p:txBody>
      </p:sp>
      <p:sp>
        <p:nvSpPr>
          <p:cNvPr id="14" name="Rectangle 13">
            <a:extLst>
              <a:ext uri="{FF2B5EF4-FFF2-40B4-BE49-F238E27FC236}">
                <a16:creationId xmlns:a16="http://schemas.microsoft.com/office/drawing/2014/main" id="{E9BAF1CE-19EE-4D5C-827B-E7393101BFA7}"/>
              </a:ext>
            </a:extLst>
          </p:cNvPr>
          <p:cNvSpPr/>
          <p:nvPr/>
        </p:nvSpPr>
        <p:spPr>
          <a:xfrm>
            <a:off x="7513298" y="2154150"/>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DDAC9535-A5D9-4CDD-B0C7-331326B73F60}"/>
              </a:ext>
            </a:extLst>
          </p:cNvPr>
          <p:cNvSpPr txBox="1"/>
          <p:nvPr/>
        </p:nvSpPr>
        <p:spPr>
          <a:xfrm>
            <a:off x="7511210" y="2154437"/>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16" name="TextBox 15">
            <a:extLst>
              <a:ext uri="{FF2B5EF4-FFF2-40B4-BE49-F238E27FC236}">
                <a16:creationId xmlns:a16="http://schemas.microsoft.com/office/drawing/2014/main" id="{6CB9C985-8E9F-4252-A85B-905E0C31107D}"/>
              </a:ext>
            </a:extLst>
          </p:cNvPr>
          <p:cNvSpPr txBox="1"/>
          <p:nvPr/>
        </p:nvSpPr>
        <p:spPr>
          <a:xfrm>
            <a:off x="7513298" y="232562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7" name="TextBox 16">
            <a:extLst>
              <a:ext uri="{FF2B5EF4-FFF2-40B4-BE49-F238E27FC236}">
                <a16:creationId xmlns:a16="http://schemas.microsoft.com/office/drawing/2014/main" id="{711C40F5-A6DF-4008-8387-D9D5BF49AF6C}"/>
              </a:ext>
            </a:extLst>
          </p:cNvPr>
          <p:cNvSpPr txBox="1"/>
          <p:nvPr/>
        </p:nvSpPr>
        <p:spPr>
          <a:xfrm>
            <a:off x="7515386" y="249055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8" name="TextBox 17">
            <a:extLst>
              <a:ext uri="{FF2B5EF4-FFF2-40B4-BE49-F238E27FC236}">
                <a16:creationId xmlns:a16="http://schemas.microsoft.com/office/drawing/2014/main" id="{5364205F-3CF3-42CC-B31D-D3D997CAAC1C}"/>
              </a:ext>
            </a:extLst>
          </p:cNvPr>
          <p:cNvSpPr txBox="1"/>
          <p:nvPr/>
        </p:nvSpPr>
        <p:spPr>
          <a:xfrm>
            <a:off x="7511211" y="265547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9" name="TextBox 18">
            <a:extLst>
              <a:ext uri="{FF2B5EF4-FFF2-40B4-BE49-F238E27FC236}">
                <a16:creationId xmlns:a16="http://schemas.microsoft.com/office/drawing/2014/main" id="{DB3C2A63-FBAB-4277-AFD6-44230C4BF8DC}"/>
              </a:ext>
            </a:extLst>
          </p:cNvPr>
          <p:cNvSpPr txBox="1"/>
          <p:nvPr/>
        </p:nvSpPr>
        <p:spPr>
          <a:xfrm>
            <a:off x="7514684" y="472263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0" name="TextBox 19">
            <a:extLst>
              <a:ext uri="{FF2B5EF4-FFF2-40B4-BE49-F238E27FC236}">
                <a16:creationId xmlns:a16="http://schemas.microsoft.com/office/drawing/2014/main" id="{81F43772-C2F4-4F05-BA7E-7BF544FAD02A}"/>
              </a:ext>
            </a:extLst>
          </p:cNvPr>
          <p:cNvSpPr txBox="1"/>
          <p:nvPr/>
        </p:nvSpPr>
        <p:spPr>
          <a:xfrm>
            <a:off x="7506317" y="498082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#1</a:t>
            </a:r>
            <a:endParaRPr lang="en-GB" sz="2100" kern="1200" err="1">
              <a:solidFill>
                <a:schemeClr val="tx2"/>
              </a:solidFill>
              <a:latin typeface="+mn-lt"/>
              <a:ea typeface="+mn-ea"/>
              <a:cs typeface="+mn-cs"/>
            </a:endParaRPr>
          </a:p>
        </p:txBody>
      </p:sp>
      <p:sp>
        <p:nvSpPr>
          <p:cNvPr id="21" name="Rectangle 20">
            <a:extLst>
              <a:ext uri="{FF2B5EF4-FFF2-40B4-BE49-F238E27FC236}">
                <a16:creationId xmlns:a16="http://schemas.microsoft.com/office/drawing/2014/main" id="{93F8A830-08BC-45B3-B70C-DA90A195011E}"/>
              </a:ext>
            </a:extLst>
          </p:cNvPr>
          <p:cNvSpPr/>
          <p:nvPr/>
        </p:nvSpPr>
        <p:spPr>
          <a:xfrm>
            <a:off x="8609459" y="2149256"/>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E4206D88-6DE4-45DF-A20E-328F7504EF97}"/>
              </a:ext>
            </a:extLst>
          </p:cNvPr>
          <p:cNvSpPr txBox="1"/>
          <p:nvPr/>
        </p:nvSpPr>
        <p:spPr>
          <a:xfrm>
            <a:off x="8613721" y="2149543"/>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23" name="TextBox 22">
            <a:extLst>
              <a:ext uri="{FF2B5EF4-FFF2-40B4-BE49-F238E27FC236}">
                <a16:creationId xmlns:a16="http://schemas.microsoft.com/office/drawing/2014/main" id="{0304256A-898C-48A3-96CD-CDC90683103A}"/>
              </a:ext>
            </a:extLst>
          </p:cNvPr>
          <p:cNvSpPr txBox="1"/>
          <p:nvPr/>
        </p:nvSpPr>
        <p:spPr>
          <a:xfrm>
            <a:off x="8609459" y="232073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24" name="TextBox 23">
            <a:extLst>
              <a:ext uri="{FF2B5EF4-FFF2-40B4-BE49-F238E27FC236}">
                <a16:creationId xmlns:a16="http://schemas.microsoft.com/office/drawing/2014/main" id="{10A7C41E-1370-4C90-95CA-439C0CAC4D5E}"/>
              </a:ext>
            </a:extLst>
          </p:cNvPr>
          <p:cNvSpPr txBox="1"/>
          <p:nvPr/>
        </p:nvSpPr>
        <p:spPr>
          <a:xfrm>
            <a:off x="8611547" y="248565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25" name="TextBox 24">
            <a:extLst>
              <a:ext uri="{FF2B5EF4-FFF2-40B4-BE49-F238E27FC236}">
                <a16:creationId xmlns:a16="http://schemas.microsoft.com/office/drawing/2014/main" id="{E3DAB633-3FC7-4C99-AB5B-60576BCADB75}"/>
              </a:ext>
            </a:extLst>
          </p:cNvPr>
          <p:cNvSpPr txBox="1"/>
          <p:nvPr/>
        </p:nvSpPr>
        <p:spPr>
          <a:xfrm>
            <a:off x="8613722" y="265058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26" name="TextBox 25">
            <a:extLst>
              <a:ext uri="{FF2B5EF4-FFF2-40B4-BE49-F238E27FC236}">
                <a16:creationId xmlns:a16="http://schemas.microsoft.com/office/drawing/2014/main" id="{1CBED969-7685-4236-8255-1F4A3C6E1514}"/>
              </a:ext>
            </a:extLst>
          </p:cNvPr>
          <p:cNvSpPr txBox="1"/>
          <p:nvPr/>
        </p:nvSpPr>
        <p:spPr>
          <a:xfrm>
            <a:off x="8615005" y="471774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7" name="TextBox 26">
            <a:extLst>
              <a:ext uri="{FF2B5EF4-FFF2-40B4-BE49-F238E27FC236}">
                <a16:creationId xmlns:a16="http://schemas.microsoft.com/office/drawing/2014/main" id="{B8E42FB0-490D-4E2A-AE85-4128FD90D747}"/>
              </a:ext>
            </a:extLst>
          </p:cNvPr>
          <p:cNvSpPr txBox="1"/>
          <p:nvPr/>
        </p:nvSpPr>
        <p:spPr>
          <a:xfrm>
            <a:off x="8602478" y="497593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#2</a:t>
            </a:r>
            <a:endParaRPr lang="en-GB" sz="2100" kern="1200" err="1">
              <a:solidFill>
                <a:schemeClr val="tx2"/>
              </a:solidFill>
              <a:latin typeface="+mn-lt"/>
              <a:ea typeface="+mn-ea"/>
              <a:cs typeface="+mn-cs"/>
            </a:endParaRPr>
          </a:p>
        </p:txBody>
      </p:sp>
      <p:sp>
        <p:nvSpPr>
          <p:cNvPr id="28" name="Rectangle 27">
            <a:extLst>
              <a:ext uri="{FF2B5EF4-FFF2-40B4-BE49-F238E27FC236}">
                <a16:creationId xmlns:a16="http://schemas.microsoft.com/office/drawing/2014/main" id="{FB135E02-4880-4A8C-9F18-470DA384815C}"/>
              </a:ext>
            </a:extLst>
          </p:cNvPr>
          <p:cNvSpPr/>
          <p:nvPr/>
        </p:nvSpPr>
        <p:spPr>
          <a:xfrm>
            <a:off x="10409811" y="2144362"/>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9F1EDEAE-9A19-4636-9078-CB9A2F1C5FDF}"/>
              </a:ext>
            </a:extLst>
          </p:cNvPr>
          <p:cNvSpPr txBox="1"/>
          <p:nvPr/>
        </p:nvSpPr>
        <p:spPr>
          <a:xfrm>
            <a:off x="10407723" y="2144649"/>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CC42A9F6-4181-4285-9644-20A3E9935AAA}"/>
              </a:ext>
            </a:extLst>
          </p:cNvPr>
          <p:cNvSpPr txBox="1"/>
          <p:nvPr/>
        </p:nvSpPr>
        <p:spPr>
          <a:xfrm>
            <a:off x="10409811" y="231583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31" name="TextBox 30">
            <a:extLst>
              <a:ext uri="{FF2B5EF4-FFF2-40B4-BE49-F238E27FC236}">
                <a16:creationId xmlns:a16="http://schemas.microsoft.com/office/drawing/2014/main" id="{17EE7216-F072-4ED7-86A4-EC5B590693B5}"/>
              </a:ext>
            </a:extLst>
          </p:cNvPr>
          <p:cNvSpPr txBox="1"/>
          <p:nvPr/>
        </p:nvSpPr>
        <p:spPr>
          <a:xfrm>
            <a:off x="10411899" y="248076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32" name="TextBox 31">
            <a:extLst>
              <a:ext uri="{FF2B5EF4-FFF2-40B4-BE49-F238E27FC236}">
                <a16:creationId xmlns:a16="http://schemas.microsoft.com/office/drawing/2014/main" id="{23BC056A-9CB5-4F1D-B61A-62EE50A43C9E}"/>
              </a:ext>
            </a:extLst>
          </p:cNvPr>
          <p:cNvSpPr txBox="1"/>
          <p:nvPr/>
        </p:nvSpPr>
        <p:spPr>
          <a:xfrm>
            <a:off x="10407724" y="264569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33" name="TextBox 32">
            <a:extLst>
              <a:ext uri="{FF2B5EF4-FFF2-40B4-BE49-F238E27FC236}">
                <a16:creationId xmlns:a16="http://schemas.microsoft.com/office/drawing/2014/main" id="{366F2060-E9E6-498B-91B2-312E6A000FE5}"/>
              </a:ext>
            </a:extLst>
          </p:cNvPr>
          <p:cNvSpPr txBox="1"/>
          <p:nvPr/>
        </p:nvSpPr>
        <p:spPr>
          <a:xfrm>
            <a:off x="10415357" y="471284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34" name="TextBox 33">
            <a:extLst>
              <a:ext uri="{FF2B5EF4-FFF2-40B4-BE49-F238E27FC236}">
                <a16:creationId xmlns:a16="http://schemas.microsoft.com/office/drawing/2014/main" id="{C2994303-2E0F-49B1-A086-E0EF686D2E15}"/>
              </a:ext>
            </a:extLst>
          </p:cNvPr>
          <p:cNvSpPr txBox="1"/>
          <p:nvPr/>
        </p:nvSpPr>
        <p:spPr>
          <a:xfrm>
            <a:off x="10402830" y="497104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#m</a:t>
            </a:r>
            <a:endParaRPr lang="en-GB" sz="2100" kern="1200" err="1">
              <a:solidFill>
                <a:schemeClr val="tx2"/>
              </a:solidFill>
              <a:latin typeface="+mn-lt"/>
              <a:ea typeface="+mn-ea"/>
              <a:cs typeface="+mn-cs"/>
            </a:endParaRPr>
          </a:p>
        </p:txBody>
      </p:sp>
      <p:sp>
        <p:nvSpPr>
          <p:cNvPr id="35" name="TextBox 34">
            <a:extLst>
              <a:ext uri="{FF2B5EF4-FFF2-40B4-BE49-F238E27FC236}">
                <a16:creationId xmlns:a16="http://schemas.microsoft.com/office/drawing/2014/main" id="{8823118F-78DD-4569-8029-16B84B62E2E6}"/>
              </a:ext>
            </a:extLst>
          </p:cNvPr>
          <p:cNvSpPr txBox="1"/>
          <p:nvPr/>
        </p:nvSpPr>
        <p:spPr>
          <a:xfrm>
            <a:off x="6806868" y="2967259"/>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6" name="TextBox 35">
            <a:extLst>
              <a:ext uri="{FF2B5EF4-FFF2-40B4-BE49-F238E27FC236}">
                <a16:creationId xmlns:a16="http://schemas.microsoft.com/office/drawing/2014/main" id="{B9D072A9-3E96-4C2E-9653-F807B82D0B79}"/>
              </a:ext>
            </a:extLst>
          </p:cNvPr>
          <p:cNvSpPr txBox="1"/>
          <p:nvPr/>
        </p:nvSpPr>
        <p:spPr>
          <a:xfrm>
            <a:off x="7854879" y="2969346"/>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7" name="TextBox 36">
            <a:extLst>
              <a:ext uri="{FF2B5EF4-FFF2-40B4-BE49-F238E27FC236}">
                <a16:creationId xmlns:a16="http://schemas.microsoft.com/office/drawing/2014/main" id="{8A77E810-EE2B-44AB-A005-1507B7B4B304}"/>
              </a:ext>
            </a:extLst>
          </p:cNvPr>
          <p:cNvSpPr txBox="1"/>
          <p:nvPr/>
        </p:nvSpPr>
        <p:spPr>
          <a:xfrm>
            <a:off x="9003098" y="295890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8" name="TextBox 37">
            <a:extLst>
              <a:ext uri="{FF2B5EF4-FFF2-40B4-BE49-F238E27FC236}">
                <a16:creationId xmlns:a16="http://schemas.microsoft.com/office/drawing/2014/main" id="{3DD9273A-8318-4FE2-A6EF-254B01B2200F}"/>
              </a:ext>
            </a:extLst>
          </p:cNvPr>
          <p:cNvSpPr txBox="1"/>
          <p:nvPr/>
        </p:nvSpPr>
        <p:spPr>
          <a:xfrm>
            <a:off x="10786616" y="296725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9" name="TextBox 38">
            <a:extLst>
              <a:ext uri="{FF2B5EF4-FFF2-40B4-BE49-F238E27FC236}">
                <a16:creationId xmlns:a16="http://schemas.microsoft.com/office/drawing/2014/main" id="{4D3C6E26-7F04-46F5-B4A3-F3FE0126DBDB}"/>
              </a:ext>
            </a:extLst>
          </p:cNvPr>
          <p:cNvSpPr txBox="1"/>
          <p:nvPr/>
        </p:nvSpPr>
        <p:spPr>
          <a:xfrm rot="16200000">
            <a:off x="10003595" y="3038671"/>
            <a:ext cx="290849" cy="1064207"/>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cxnSp>
        <p:nvCxnSpPr>
          <p:cNvPr id="41" name="Straight Arrow Connector 40">
            <a:extLst>
              <a:ext uri="{FF2B5EF4-FFF2-40B4-BE49-F238E27FC236}">
                <a16:creationId xmlns:a16="http://schemas.microsoft.com/office/drawing/2014/main" id="{7C3E0ABE-5101-49F6-84E7-6C7595317B83}"/>
              </a:ext>
            </a:extLst>
          </p:cNvPr>
          <p:cNvCxnSpPr/>
          <p:nvPr/>
        </p:nvCxnSpPr>
        <p:spPr>
          <a:xfrm>
            <a:off x="6404610" y="1872024"/>
            <a:ext cx="4971393"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1207189-E03C-4216-A6CE-85B42C61D6E1}"/>
              </a:ext>
            </a:extLst>
          </p:cNvPr>
          <p:cNvCxnSpPr>
            <a:cxnSpLocks/>
          </p:cNvCxnSpPr>
          <p:nvPr/>
        </p:nvCxnSpPr>
        <p:spPr>
          <a:xfrm flipV="1">
            <a:off x="6157616" y="2124272"/>
            <a:ext cx="0" cy="2779986"/>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5C49F00-FFE8-49F8-9884-0EBE23D1BB35}"/>
              </a:ext>
            </a:extLst>
          </p:cNvPr>
          <p:cNvSpPr txBox="1"/>
          <p:nvPr/>
        </p:nvSpPr>
        <p:spPr>
          <a:xfrm>
            <a:off x="7655341" y="1609266"/>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BlockCount</a:t>
            </a:r>
            <a:endParaRPr lang="en-GB" sz="1600" kern="1200" dirty="0">
              <a:solidFill>
                <a:schemeClr val="accent1"/>
              </a:solidFill>
              <a:latin typeface="+mn-lt"/>
              <a:ea typeface="+mn-ea"/>
              <a:cs typeface="+mn-cs"/>
            </a:endParaRPr>
          </a:p>
        </p:txBody>
      </p:sp>
      <p:sp>
        <p:nvSpPr>
          <p:cNvPr id="46" name="TextBox 45">
            <a:extLst>
              <a:ext uri="{FF2B5EF4-FFF2-40B4-BE49-F238E27FC236}">
                <a16:creationId xmlns:a16="http://schemas.microsoft.com/office/drawing/2014/main" id="{25FFEBBE-CCB5-448F-8929-5FBCC4D32C45}"/>
              </a:ext>
            </a:extLst>
          </p:cNvPr>
          <p:cNvSpPr txBox="1"/>
          <p:nvPr/>
        </p:nvSpPr>
        <p:spPr>
          <a:xfrm rot="16200000">
            <a:off x="4749617" y="3432811"/>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BlockSize</a:t>
            </a:r>
            <a:endParaRPr lang="en-GB" sz="1600" kern="1200" dirty="0">
              <a:solidFill>
                <a:schemeClr val="accent1"/>
              </a:solidFill>
              <a:latin typeface="+mn-lt"/>
              <a:ea typeface="+mn-ea"/>
              <a:cs typeface="+mn-cs"/>
            </a:endParaRPr>
          </a:p>
        </p:txBody>
      </p:sp>
      <p:sp>
        <p:nvSpPr>
          <p:cNvPr id="47" name="Arrow: Curved Left 46">
            <a:extLst>
              <a:ext uri="{FF2B5EF4-FFF2-40B4-BE49-F238E27FC236}">
                <a16:creationId xmlns:a16="http://schemas.microsoft.com/office/drawing/2014/main" id="{A525D4CF-1383-4860-A02F-156E228F31A9}"/>
              </a:ext>
            </a:extLst>
          </p:cNvPr>
          <p:cNvSpPr/>
          <p:nvPr/>
        </p:nvSpPr>
        <p:spPr>
          <a:xfrm rot="5400000">
            <a:off x="8528885" y="2987308"/>
            <a:ext cx="526833" cy="5083318"/>
          </a:xfrm>
          <a:prstGeom prst="curvedLeftArrow">
            <a:avLst>
              <a:gd name="adj1" fmla="val 12837"/>
              <a:gd name="adj2" fmla="val 50000"/>
              <a:gd name="adj3"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8" name="TextBox 47">
            <a:extLst>
              <a:ext uri="{FF2B5EF4-FFF2-40B4-BE49-F238E27FC236}">
                <a16:creationId xmlns:a16="http://schemas.microsoft.com/office/drawing/2014/main" id="{4337F7C2-3777-40D6-AA3F-7DE0489532A7}"/>
              </a:ext>
            </a:extLst>
          </p:cNvPr>
          <p:cNvSpPr txBox="1"/>
          <p:nvPr/>
        </p:nvSpPr>
        <p:spPr>
          <a:xfrm>
            <a:off x="7544982" y="5387735"/>
            <a:ext cx="2706414"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accent1"/>
                </a:solidFill>
                <a:latin typeface="+mn-lt"/>
                <a:ea typeface="+mn-ea"/>
                <a:cs typeface="+mn-cs"/>
              </a:rPr>
              <a:t>rotating with </a:t>
            </a:r>
            <a:r>
              <a:rPr lang="en-US" sz="1600" kern="1200" dirty="0">
                <a:solidFill>
                  <a:schemeClr val="accent1"/>
                </a:solidFill>
                <a:latin typeface="+mn-lt"/>
                <a:ea typeface="+mn-ea"/>
                <a:cs typeface="+mn-cs"/>
              </a:rPr>
              <a:t>2^n blocks</a:t>
            </a:r>
            <a:endParaRPr lang="en-GB" sz="1600" kern="1200" dirty="0">
              <a:solidFill>
                <a:schemeClr val="accent1"/>
              </a:solidFill>
              <a:latin typeface="+mn-lt"/>
              <a:ea typeface="+mn-ea"/>
              <a:cs typeface="+mn-cs"/>
            </a:endParaRPr>
          </a:p>
        </p:txBody>
      </p:sp>
      <p:sp>
        <p:nvSpPr>
          <p:cNvPr id="4" name="TextBox 3">
            <a:extLst>
              <a:ext uri="{FF2B5EF4-FFF2-40B4-BE49-F238E27FC236}">
                <a16:creationId xmlns:a16="http://schemas.microsoft.com/office/drawing/2014/main" id="{40D0C729-2E70-4A27-BADF-4AC13859155C}"/>
              </a:ext>
            </a:extLst>
          </p:cNvPr>
          <p:cNvSpPr txBox="1"/>
          <p:nvPr/>
        </p:nvSpPr>
        <p:spPr>
          <a:xfrm>
            <a:off x="5955030" y="1200150"/>
            <a:ext cx="3040380"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b="1" kern="1200">
                <a:solidFill>
                  <a:schemeClr val="accent1"/>
                </a:solidFill>
                <a:latin typeface="+mn-lt"/>
                <a:ea typeface="+mn-ea"/>
                <a:cs typeface="+mn-cs"/>
              </a:rPr>
              <a:t>Audio Buffer Handling</a:t>
            </a:r>
            <a:endParaRPr lang="en-GB" sz="2100" b="1" kern="1200" err="1">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157AF782-A7B9-44E8-8D3F-D7B6830AA7A1}"/>
              </a:ext>
            </a:extLst>
          </p:cNvPr>
          <p:cNvSpPr txBox="1"/>
          <p:nvPr/>
        </p:nvSpPr>
        <p:spPr>
          <a:xfrm>
            <a:off x="479425" y="1405890"/>
            <a:ext cx="4252595" cy="2925416"/>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Streaming driver for audio data</a:t>
            </a: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Support for multiple channels</a:t>
            </a:r>
            <a:endParaRPr lang="en-US" sz="2100" kern="1200" dirty="0">
              <a:solidFill>
                <a:schemeClr val="tx2"/>
              </a:solidFill>
              <a:latin typeface="+mn-lt"/>
              <a:ea typeface="+mn-ea"/>
              <a:cs typeface="Calibri"/>
            </a:endParaRP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a:solidFill>
                  <a:schemeClr val="tx2"/>
                </a:solidFill>
                <a:latin typeface="+mn-lt"/>
                <a:ea typeface="+mn-ea"/>
              </a:rPr>
              <a:t>[support for multiple data formats – after first iteration]</a:t>
            </a:r>
            <a:endParaRPr lang="en-US" sz="2100" kern="12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Data </a:t>
            </a:r>
            <a:r>
              <a:rPr lang="en-US" sz="2100">
                <a:solidFill>
                  <a:schemeClr val="tx2"/>
                </a:solidFill>
                <a:latin typeface="+mn-lt"/>
                <a:ea typeface="+mn-ea"/>
              </a:rPr>
              <a:t>transfer in blocks to maximize simulation speed (as it reduces interaction</a:t>
            </a:r>
            <a:r>
              <a:rPr lang="en-US" sz="2100" dirty="0">
                <a:solidFill>
                  <a:schemeClr val="tx2"/>
                </a:solidFill>
                <a:latin typeface="+mn-lt"/>
                <a:ea typeface="+mn-ea"/>
              </a:rPr>
              <a:t> </a:t>
            </a:r>
            <a:endParaRPr lang="en-US" sz="21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dirty="0">
                <a:solidFill>
                  <a:schemeClr val="tx2"/>
                </a:solidFill>
                <a:latin typeface="+mn-lt"/>
                <a:ea typeface="+mn-ea"/>
              </a:rPr>
              <a:t>Callback Event</a:t>
            </a:r>
            <a:r>
              <a:rPr lang="en-US" sz="2100" kern="1200">
                <a:solidFill>
                  <a:schemeClr val="tx2"/>
                </a:solidFill>
                <a:latin typeface="+mn-lt"/>
                <a:ea typeface="+mn-ea"/>
                <a:cs typeface="+mn-cs"/>
              </a:rPr>
              <a:t> at each block transfer</a:t>
            </a:r>
            <a:endParaRPr lang="en-GB" sz="2100" kern="1200" dirty="0" err="1">
              <a:solidFill>
                <a:schemeClr val="tx2"/>
              </a:solidFill>
              <a:latin typeface="+mn-lt"/>
              <a:ea typeface="+mn-ea"/>
              <a:cs typeface="+mn-cs"/>
            </a:endParaRPr>
          </a:p>
        </p:txBody>
      </p:sp>
    </p:spTree>
    <p:extLst>
      <p:ext uri="{BB962C8B-B14F-4D97-AF65-F5344CB8AC3E}">
        <p14:creationId xmlns:p14="http://schemas.microsoft.com/office/powerpoint/2010/main" val="2553901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E41EC247-6AD4-4C98-9305-720AFF51D996}"/>
              </a:ext>
            </a:extLst>
          </p:cNvPr>
          <p:cNvCxnSpPr>
            <a:cxnSpLocks/>
            <a:stCxn id="8" idx="2"/>
          </p:cNvCxnSpPr>
          <p:nvPr/>
        </p:nvCxnSpPr>
        <p:spPr>
          <a:xfrm flipH="1">
            <a:off x="1835827" y="1948648"/>
            <a:ext cx="10728" cy="433674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533A762E-E6A7-411C-82CD-28FB6FF04C35}"/>
              </a:ext>
            </a:extLst>
          </p:cNvPr>
          <p:cNvCxnSpPr>
            <a:cxnSpLocks/>
          </p:cNvCxnSpPr>
          <p:nvPr/>
        </p:nvCxnSpPr>
        <p:spPr>
          <a:xfrm flipH="1">
            <a:off x="4771562" y="1948645"/>
            <a:ext cx="10728" cy="433674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F50240A-17F9-45E8-98E8-A3BEA3217061}"/>
              </a:ext>
            </a:extLst>
          </p:cNvPr>
          <p:cNvCxnSpPr>
            <a:cxnSpLocks/>
          </p:cNvCxnSpPr>
          <p:nvPr/>
        </p:nvCxnSpPr>
        <p:spPr>
          <a:xfrm flipH="1">
            <a:off x="8203917" y="1948645"/>
            <a:ext cx="10728" cy="4336742"/>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CE071425-40DC-4492-A20F-F519D97DC807}"/>
              </a:ext>
            </a:extLst>
          </p:cNvPr>
          <p:cNvSpPr>
            <a:spLocks noGrp="1"/>
          </p:cNvSpPr>
          <p:nvPr>
            <p:ph type="title"/>
          </p:nvPr>
        </p:nvSpPr>
        <p:spPr/>
        <p:txBody>
          <a:bodyPr/>
          <a:lstStyle/>
          <a:p>
            <a:r>
              <a:rPr lang="en-GB" dirty="0"/>
              <a:t>Software, Peripheral, and Script interaction</a:t>
            </a:r>
          </a:p>
        </p:txBody>
      </p:sp>
      <p:sp>
        <p:nvSpPr>
          <p:cNvPr id="4" name="Rectangle 3">
            <a:extLst>
              <a:ext uri="{FF2B5EF4-FFF2-40B4-BE49-F238E27FC236}">
                <a16:creationId xmlns:a16="http://schemas.microsoft.com/office/drawing/2014/main" id="{3681D2FD-6949-49A9-94A4-BA3D7BF17AE0}"/>
              </a:ext>
            </a:extLst>
          </p:cNvPr>
          <p:cNvSpPr/>
          <p:nvPr/>
        </p:nvSpPr>
        <p:spPr>
          <a:xfrm>
            <a:off x="1784413" y="2111525"/>
            <a:ext cx="99390" cy="43924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57ABA483-69CF-4855-A4D7-6EEC8005B24F}"/>
              </a:ext>
            </a:extLst>
          </p:cNvPr>
          <p:cNvSpPr/>
          <p:nvPr/>
        </p:nvSpPr>
        <p:spPr>
          <a:xfrm>
            <a:off x="4717371" y="2272683"/>
            <a:ext cx="115886" cy="42106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7BB20D3B-FF1C-4C27-A693-41BAC53D90C3}"/>
              </a:ext>
            </a:extLst>
          </p:cNvPr>
          <p:cNvSpPr/>
          <p:nvPr/>
        </p:nvSpPr>
        <p:spPr>
          <a:xfrm>
            <a:off x="8134065" y="58820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64E27348-466A-470F-B146-C60CFDB00C29}"/>
              </a:ext>
            </a:extLst>
          </p:cNvPr>
          <p:cNvSpPr/>
          <p:nvPr/>
        </p:nvSpPr>
        <p:spPr>
          <a:xfrm>
            <a:off x="1167413" y="1293888"/>
            <a:ext cx="1358284" cy="654760"/>
          </a:xfrm>
          <a:prstGeom prst="rect">
            <a:avLst/>
          </a:prstGeom>
          <a:solidFill>
            <a:srgbClr val="7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Cortex-M Software</a:t>
            </a:r>
          </a:p>
        </p:txBody>
      </p:sp>
      <p:sp>
        <p:nvSpPr>
          <p:cNvPr id="9" name="Rectangle 8">
            <a:extLst>
              <a:ext uri="{FF2B5EF4-FFF2-40B4-BE49-F238E27FC236}">
                <a16:creationId xmlns:a16="http://schemas.microsoft.com/office/drawing/2014/main" id="{7DAB0121-A44C-4A58-9D10-DC7D1E2B3D11}"/>
              </a:ext>
            </a:extLst>
          </p:cNvPr>
          <p:cNvSpPr/>
          <p:nvPr/>
        </p:nvSpPr>
        <p:spPr>
          <a:xfrm>
            <a:off x="4097784" y="1293888"/>
            <a:ext cx="1358284" cy="65476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dirty="0">
                <a:solidFill>
                  <a:srgbClr val="FFFFFF"/>
                </a:solidFill>
                <a:latin typeface="Calibri"/>
              </a:rPr>
              <a:t>VSI</a:t>
            </a:r>
            <a:br>
              <a:rPr lang="en-GB" dirty="0">
                <a:solidFill>
                  <a:srgbClr val="FFFFFF"/>
                </a:solidFill>
                <a:latin typeface="Calibri"/>
              </a:rPr>
            </a:br>
            <a:r>
              <a:rPr lang="en-GB" dirty="0">
                <a:solidFill>
                  <a:srgbClr val="FFFFFF"/>
                </a:solidFill>
                <a:latin typeface="Calibri"/>
              </a:rPr>
              <a:t>Peripheral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8D8420A2-37B5-4D54-9F46-C1A408AEFCFB}"/>
              </a:ext>
            </a:extLst>
          </p:cNvPr>
          <p:cNvSpPr/>
          <p:nvPr/>
        </p:nvSpPr>
        <p:spPr>
          <a:xfrm>
            <a:off x="7535503" y="1293888"/>
            <a:ext cx="1358284" cy="65476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VSI Python</a:t>
            </a:r>
            <a:br>
              <a:rPr kumimoji="0" lang="en-GB" sz="1800" b="0" i="0" u="none" strike="noStrike" kern="1200" cap="none" spc="0" normalizeH="0" baseline="0" noProof="0" dirty="0">
                <a:ln>
                  <a:noFill/>
                </a:ln>
                <a:solidFill>
                  <a:srgbClr val="FFFFFF"/>
                </a:solidFill>
                <a:effectLst/>
                <a:uLnTx/>
                <a:uFillTx/>
                <a:latin typeface="Calibri"/>
                <a:ea typeface="+mn-ea"/>
                <a:cs typeface="+mn-cs"/>
              </a:rPr>
            </a:br>
            <a:r>
              <a:rPr kumimoji="0" lang="en-GB" sz="1800" b="0" i="0" u="none" strike="noStrike" kern="1200" cap="none" spc="0" normalizeH="0" baseline="0" noProof="0" dirty="0">
                <a:ln>
                  <a:noFill/>
                </a:ln>
                <a:solidFill>
                  <a:srgbClr val="FFFFFF"/>
                </a:solidFill>
                <a:effectLst/>
                <a:uLnTx/>
                <a:uFillTx/>
                <a:latin typeface="Calibri"/>
                <a:ea typeface="+mn-ea"/>
                <a:cs typeface="+mn-cs"/>
              </a:rPr>
              <a:t>Script</a:t>
            </a:r>
          </a:p>
        </p:txBody>
      </p:sp>
      <p:cxnSp>
        <p:nvCxnSpPr>
          <p:cNvPr id="13" name="Straight Arrow Connector 12">
            <a:extLst>
              <a:ext uri="{FF2B5EF4-FFF2-40B4-BE49-F238E27FC236}">
                <a16:creationId xmlns:a16="http://schemas.microsoft.com/office/drawing/2014/main" id="{06538A61-1FEE-4447-BB20-BC47B54EBCDE}"/>
              </a:ext>
            </a:extLst>
          </p:cNvPr>
          <p:cNvCxnSpPr>
            <a:cxnSpLocks/>
          </p:cNvCxnSpPr>
          <p:nvPr/>
        </p:nvCxnSpPr>
        <p:spPr>
          <a:xfrm>
            <a:off x="1857983" y="2378860"/>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3CF1D46-790D-4C5F-85DD-F1328FD8AFCB}"/>
              </a:ext>
            </a:extLst>
          </p:cNvPr>
          <p:cNvCxnSpPr>
            <a:cxnSpLocks/>
            <a:endCxn id="7" idx="0"/>
          </p:cNvCxnSpPr>
          <p:nvPr/>
        </p:nvCxnSpPr>
        <p:spPr>
          <a:xfrm flipV="1">
            <a:off x="4809906" y="58820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69CCB2A-231E-4FCE-92A6-2AD6B9B1A12E}"/>
              </a:ext>
            </a:extLst>
          </p:cNvPr>
          <p:cNvSpPr txBox="1"/>
          <p:nvPr/>
        </p:nvSpPr>
        <p:spPr>
          <a:xfrm>
            <a:off x="1966221" y="2184961"/>
            <a:ext cx="1590179"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Peripheral</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E9028CEB-FA1B-4BA9-AAEC-61DEBA6BD663}"/>
              </a:ext>
            </a:extLst>
          </p:cNvPr>
          <p:cNvSpPr/>
          <p:nvPr/>
        </p:nvSpPr>
        <p:spPr>
          <a:xfrm>
            <a:off x="8163344" y="3842426"/>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48D9F41C-70A5-4779-8DC8-BB496ED8CFB4}"/>
              </a:ext>
            </a:extLst>
          </p:cNvPr>
          <p:cNvSpPr txBox="1"/>
          <p:nvPr/>
        </p:nvSpPr>
        <p:spPr>
          <a:xfrm>
            <a:off x="8350329" y="3886833"/>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#0</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43" name="TextBox 42">
            <a:extLst>
              <a:ext uri="{FF2B5EF4-FFF2-40B4-BE49-F238E27FC236}">
                <a16:creationId xmlns:a16="http://schemas.microsoft.com/office/drawing/2014/main" id="{1DDCF8C9-F877-44F7-AB31-EDDCE835A3A3}"/>
              </a:ext>
            </a:extLst>
          </p:cNvPr>
          <p:cNvSpPr txBox="1"/>
          <p:nvPr/>
        </p:nvSpPr>
        <p:spPr>
          <a:xfrm>
            <a:off x="4980235" y="56909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46" name="Straight Arrow Connector 45">
            <a:extLst>
              <a:ext uri="{FF2B5EF4-FFF2-40B4-BE49-F238E27FC236}">
                <a16:creationId xmlns:a16="http://schemas.microsoft.com/office/drawing/2014/main" id="{410E8448-A62D-4D2D-AFBB-AE68DBBF9739}"/>
              </a:ext>
            </a:extLst>
          </p:cNvPr>
          <p:cNvCxnSpPr>
            <a:cxnSpLocks/>
          </p:cNvCxnSpPr>
          <p:nvPr/>
        </p:nvCxnSpPr>
        <p:spPr>
          <a:xfrm>
            <a:off x="1864467" y="2900913"/>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7040EAF-7B9C-4EEC-A911-1AB18BF35BAA}"/>
              </a:ext>
            </a:extLst>
          </p:cNvPr>
          <p:cNvSpPr txBox="1"/>
          <p:nvPr/>
        </p:nvSpPr>
        <p:spPr>
          <a:xfrm>
            <a:off x="1972705" y="2707014"/>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Data Transfer</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1009C29B-31BB-4DBE-8281-D8CB96432D09}"/>
              </a:ext>
            </a:extLst>
          </p:cNvPr>
          <p:cNvSpPr/>
          <p:nvPr/>
        </p:nvSpPr>
        <p:spPr>
          <a:xfrm>
            <a:off x="8148595" y="28754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9" name="Straight Arrow Connector 48">
            <a:extLst>
              <a:ext uri="{FF2B5EF4-FFF2-40B4-BE49-F238E27FC236}">
                <a16:creationId xmlns:a16="http://schemas.microsoft.com/office/drawing/2014/main" id="{70AC103A-EE95-4490-9EF5-9951649FC8F6}"/>
              </a:ext>
            </a:extLst>
          </p:cNvPr>
          <p:cNvCxnSpPr>
            <a:cxnSpLocks/>
            <a:endCxn id="48" idx="0"/>
          </p:cNvCxnSpPr>
          <p:nvPr/>
        </p:nvCxnSpPr>
        <p:spPr>
          <a:xfrm flipV="1">
            <a:off x="4824436" y="28754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E03458B-6260-4890-8898-EA61D7BECB0C}"/>
              </a:ext>
            </a:extLst>
          </p:cNvPr>
          <p:cNvSpPr txBox="1"/>
          <p:nvPr/>
        </p:nvSpPr>
        <p:spPr>
          <a:xfrm>
            <a:off x="5004493" y="2684317"/>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DMA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1" name="Straight Arrow Connector 50">
            <a:extLst>
              <a:ext uri="{FF2B5EF4-FFF2-40B4-BE49-F238E27FC236}">
                <a16:creationId xmlns:a16="http://schemas.microsoft.com/office/drawing/2014/main" id="{8062A92D-2E75-4BCF-A00A-AC60AB5598F5}"/>
              </a:ext>
            </a:extLst>
          </p:cNvPr>
          <p:cNvCxnSpPr>
            <a:cxnSpLocks/>
          </p:cNvCxnSpPr>
          <p:nvPr/>
        </p:nvCxnSpPr>
        <p:spPr>
          <a:xfrm>
            <a:off x="1861225" y="3335416"/>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6F43FDF2-6C99-4D8F-A4F1-1AB4C19C32B5}"/>
              </a:ext>
            </a:extLst>
          </p:cNvPr>
          <p:cNvSpPr txBox="1"/>
          <p:nvPr/>
        </p:nvSpPr>
        <p:spPr>
          <a:xfrm>
            <a:off x="1969463" y="31415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Start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3" name="Rectangle 52">
            <a:extLst>
              <a:ext uri="{FF2B5EF4-FFF2-40B4-BE49-F238E27FC236}">
                <a16:creationId xmlns:a16="http://schemas.microsoft.com/office/drawing/2014/main" id="{660F17CC-6938-4614-BEFE-A5E77B50F390}"/>
              </a:ext>
            </a:extLst>
          </p:cNvPr>
          <p:cNvSpPr/>
          <p:nvPr/>
        </p:nvSpPr>
        <p:spPr>
          <a:xfrm>
            <a:off x="8145353" y="3309916"/>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54" name="Straight Arrow Connector 53">
            <a:extLst>
              <a:ext uri="{FF2B5EF4-FFF2-40B4-BE49-F238E27FC236}">
                <a16:creationId xmlns:a16="http://schemas.microsoft.com/office/drawing/2014/main" id="{06634759-860A-4B32-A471-2501023FE34F}"/>
              </a:ext>
            </a:extLst>
          </p:cNvPr>
          <p:cNvCxnSpPr>
            <a:cxnSpLocks/>
            <a:endCxn id="53" idx="0"/>
          </p:cNvCxnSpPr>
          <p:nvPr/>
        </p:nvCxnSpPr>
        <p:spPr>
          <a:xfrm flipV="1">
            <a:off x="4821194" y="3309916"/>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9017BD6A-54F3-4369-BC8A-CCF6A31D5ABF}"/>
              </a:ext>
            </a:extLst>
          </p:cNvPr>
          <p:cNvSpPr txBox="1"/>
          <p:nvPr/>
        </p:nvSpPr>
        <p:spPr>
          <a:xfrm>
            <a:off x="5001251" y="3118820"/>
            <a:ext cx="2087110"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Timer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6" name="Straight Arrow Connector 55">
            <a:extLst>
              <a:ext uri="{FF2B5EF4-FFF2-40B4-BE49-F238E27FC236}">
                <a16:creationId xmlns:a16="http://schemas.microsoft.com/office/drawing/2014/main" id="{9F071E64-BA1A-42DF-88C0-E81C51BA4969}"/>
              </a:ext>
            </a:extLst>
          </p:cNvPr>
          <p:cNvCxnSpPr>
            <a:cxnSpLocks/>
            <a:endCxn id="23" idx="0"/>
          </p:cNvCxnSpPr>
          <p:nvPr/>
        </p:nvCxnSpPr>
        <p:spPr>
          <a:xfrm flipV="1">
            <a:off x="4837402" y="3842426"/>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2C00A5B-1C4E-47E1-AAB3-33CAD2AF4214}"/>
              </a:ext>
            </a:extLst>
          </p:cNvPr>
          <p:cNvSpPr txBox="1"/>
          <p:nvPr/>
        </p:nvSpPr>
        <p:spPr>
          <a:xfrm>
            <a:off x="5017459" y="3640875"/>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8" name="TextBox 57">
            <a:extLst>
              <a:ext uri="{FF2B5EF4-FFF2-40B4-BE49-F238E27FC236}">
                <a16:creationId xmlns:a16="http://schemas.microsoft.com/office/drawing/2014/main" id="{2D470F25-8E6A-4D5A-BE8E-A6EF67E88175}"/>
              </a:ext>
            </a:extLst>
          </p:cNvPr>
          <p:cNvSpPr txBox="1"/>
          <p:nvPr/>
        </p:nvSpPr>
        <p:spPr>
          <a:xfrm>
            <a:off x="8298448" y="2949734"/>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a:t>
            </a:r>
            <a:r>
              <a:rPr lang="en-GB" sz="1400" dirty="0">
                <a:solidFill>
                  <a:srgbClr val="333E48"/>
                </a:solidFill>
                <a:latin typeface="Consolas" panose="020B0609020204030204" pitchFamily="49" charset="0"/>
              </a:rPr>
              <a:t>Data Block Size</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59" name="TextBox 58">
            <a:extLst>
              <a:ext uri="{FF2B5EF4-FFF2-40B4-BE49-F238E27FC236}">
                <a16:creationId xmlns:a16="http://schemas.microsoft.com/office/drawing/2014/main" id="{925B3248-1AD7-4AEE-8CC0-8798550D7A81}"/>
              </a:ext>
            </a:extLst>
          </p:cNvPr>
          <p:cNvSpPr txBox="1"/>
          <p:nvPr/>
        </p:nvSpPr>
        <p:spPr>
          <a:xfrm>
            <a:off x="8257978" y="5930398"/>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Register Values</a:t>
            </a:r>
          </a:p>
        </p:txBody>
      </p:sp>
      <p:cxnSp>
        <p:nvCxnSpPr>
          <p:cNvPr id="60" name="Straight Arrow Connector 59">
            <a:extLst>
              <a:ext uri="{FF2B5EF4-FFF2-40B4-BE49-F238E27FC236}">
                <a16:creationId xmlns:a16="http://schemas.microsoft.com/office/drawing/2014/main" id="{8B6C6A6F-DEFD-4A93-B422-79FAC58E3F87}"/>
              </a:ext>
            </a:extLst>
          </p:cNvPr>
          <p:cNvCxnSpPr>
            <a:cxnSpLocks/>
            <a:stCxn id="23" idx="2"/>
          </p:cNvCxnSpPr>
          <p:nvPr/>
        </p:nvCxnSpPr>
        <p:spPr>
          <a:xfrm flipH="1" flipV="1">
            <a:off x="4808347" y="4113003"/>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043A06B-23FE-499A-A266-E1533E59F00C}"/>
              </a:ext>
            </a:extLst>
          </p:cNvPr>
          <p:cNvCxnSpPr>
            <a:cxnSpLocks/>
          </p:cNvCxnSpPr>
          <p:nvPr/>
        </p:nvCxnSpPr>
        <p:spPr>
          <a:xfrm flipH="1">
            <a:off x="1886807" y="4109761"/>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42BFA752-7083-4B03-9C2D-37E08D4EAA72}"/>
              </a:ext>
            </a:extLst>
          </p:cNvPr>
          <p:cNvSpPr txBox="1"/>
          <p:nvPr/>
        </p:nvSpPr>
        <p:spPr>
          <a:xfrm>
            <a:off x="1995403" y="3877576"/>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63" name="Rectangle 62">
            <a:extLst>
              <a:ext uri="{FF2B5EF4-FFF2-40B4-BE49-F238E27FC236}">
                <a16:creationId xmlns:a16="http://schemas.microsoft.com/office/drawing/2014/main" id="{6F20323F-21D4-4D8A-9827-7A98BFE3CAA6}"/>
              </a:ext>
            </a:extLst>
          </p:cNvPr>
          <p:cNvSpPr/>
          <p:nvPr/>
        </p:nvSpPr>
        <p:spPr>
          <a:xfrm>
            <a:off x="8150375" y="442284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64" name="TextBox 63">
            <a:extLst>
              <a:ext uri="{FF2B5EF4-FFF2-40B4-BE49-F238E27FC236}">
                <a16:creationId xmlns:a16="http://schemas.microsoft.com/office/drawing/2014/main" id="{EBA801DE-3E4E-4367-87D7-C99266C30596}"/>
              </a:ext>
            </a:extLst>
          </p:cNvPr>
          <p:cNvSpPr txBox="1"/>
          <p:nvPr/>
        </p:nvSpPr>
        <p:spPr>
          <a:xfrm>
            <a:off x="8337360" y="446724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#1</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65" name="Straight Arrow Connector 64">
            <a:extLst>
              <a:ext uri="{FF2B5EF4-FFF2-40B4-BE49-F238E27FC236}">
                <a16:creationId xmlns:a16="http://schemas.microsoft.com/office/drawing/2014/main" id="{2082C5CC-9B1D-4F4F-99EA-E51C0D683DAF}"/>
              </a:ext>
            </a:extLst>
          </p:cNvPr>
          <p:cNvCxnSpPr>
            <a:cxnSpLocks/>
            <a:endCxn id="63" idx="0"/>
          </p:cNvCxnSpPr>
          <p:nvPr/>
        </p:nvCxnSpPr>
        <p:spPr>
          <a:xfrm flipV="1">
            <a:off x="4824433" y="442284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474D31A1-36E2-4591-9DF6-108FA91128E2}"/>
              </a:ext>
            </a:extLst>
          </p:cNvPr>
          <p:cNvSpPr txBox="1"/>
          <p:nvPr/>
        </p:nvSpPr>
        <p:spPr>
          <a:xfrm>
            <a:off x="5004490" y="422129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67" name="Straight Arrow Connector 66">
            <a:extLst>
              <a:ext uri="{FF2B5EF4-FFF2-40B4-BE49-F238E27FC236}">
                <a16:creationId xmlns:a16="http://schemas.microsoft.com/office/drawing/2014/main" id="{A96E7313-5FEA-41C7-86E9-5AC8AF8A4FE9}"/>
              </a:ext>
            </a:extLst>
          </p:cNvPr>
          <p:cNvCxnSpPr>
            <a:cxnSpLocks/>
            <a:stCxn id="63" idx="2"/>
          </p:cNvCxnSpPr>
          <p:nvPr/>
        </p:nvCxnSpPr>
        <p:spPr>
          <a:xfrm flipH="1" flipV="1">
            <a:off x="4795378" y="469341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7F6CDECA-062A-4500-9192-8A7B368668B6}"/>
              </a:ext>
            </a:extLst>
          </p:cNvPr>
          <p:cNvCxnSpPr>
            <a:cxnSpLocks/>
          </p:cNvCxnSpPr>
          <p:nvPr/>
        </p:nvCxnSpPr>
        <p:spPr>
          <a:xfrm flipH="1">
            <a:off x="1873838" y="469017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8EBA9BF5-5698-4D70-B4E4-8B8FBB1E84DA}"/>
              </a:ext>
            </a:extLst>
          </p:cNvPr>
          <p:cNvSpPr txBox="1"/>
          <p:nvPr/>
        </p:nvSpPr>
        <p:spPr>
          <a:xfrm>
            <a:off x="1982434" y="445799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14" name="TextBox 13">
            <a:extLst>
              <a:ext uri="{FF2B5EF4-FFF2-40B4-BE49-F238E27FC236}">
                <a16:creationId xmlns:a16="http://schemas.microsoft.com/office/drawing/2014/main" id="{2D51615E-E3F1-4B68-96CE-57CC92442D65}"/>
              </a:ext>
            </a:extLst>
          </p:cNvPr>
          <p:cNvSpPr txBox="1"/>
          <p:nvPr/>
        </p:nvSpPr>
        <p:spPr>
          <a:xfrm rot="5400000">
            <a:off x="6709408" y="4914489"/>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4" name="TextBox 83">
            <a:extLst>
              <a:ext uri="{FF2B5EF4-FFF2-40B4-BE49-F238E27FC236}">
                <a16:creationId xmlns:a16="http://schemas.microsoft.com/office/drawing/2014/main" id="{0604528F-2FC9-43A6-AA57-3268BB999AAA}"/>
              </a:ext>
            </a:extLst>
          </p:cNvPr>
          <p:cNvSpPr txBox="1"/>
          <p:nvPr/>
        </p:nvSpPr>
        <p:spPr>
          <a:xfrm>
            <a:off x="8285477" y="3332050"/>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Timer setup</a:t>
            </a:r>
          </a:p>
        </p:txBody>
      </p:sp>
      <p:sp>
        <p:nvSpPr>
          <p:cNvPr id="85" name="TextBox 84">
            <a:extLst>
              <a:ext uri="{FF2B5EF4-FFF2-40B4-BE49-F238E27FC236}">
                <a16:creationId xmlns:a16="http://schemas.microsoft.com/office/drawing/2014/main" id="{996F523F-93E7-4894-AF59-A1EDEFC31697}"/>
              </a:ext>
            </a:extLst>
          </p:cNvPr>
          <p:cNvSpPr txBox="1"/>
          <p:nvPr/>
        </p:nvSpPr>
        <p:spPr>
          <a:xfrm rot="5400000">
            <a:off x="2961016" y="4843153"/>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6" name="Rectangle 85">
            <a:extLst>
              <a:ext uri="{FF2B5EF4-FFF2-40B4-BE49-F238E27FC236}">
                <a16:creationId xmlns:a16="http://schemas.microsoft.com/office/drawing/2014/main" id="{9D04496B-6C87-4504-B1B8-099F508946CA}"/>
              </a:ext>
            </a:extLst>
          </p:cNvPr>
          <p:cNvSpPr/>
          <p:nvPr/>
        </p:nvSpPr>
        <p:spPr>
          <a:xfrm>
            <a:off x="8137766" y="518713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TextBox 86">
            <a:extLst>
              <a:ext uri="{FF2B5EF4-FFF2-40B4-BE49-F238E27FC236}">
                <a16:creationId xmlns:a16="http://schemas.microsoft.com/office/drawing/2014/main" id="{8EA8C61C-9318-4A49-BB7C-C25D2FD97100}"/>
              </a:ext>
            </a:extLst>
          </p:cNvPr>
          <p:cNvSpPr txBox="1"/>
          <p:nvPr/>
        </p:nvSpPr>
        <p:spPr>
          <a:xfrm>
            <a:off x="8324751" y="523153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#n</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88" name="Straight Arrow Connector 87">
            <a:extLst>
              <a:ext uri="{FF2B5EF4-FFF2-40B4-BE49-F238E27FC236}">
                <a16:creationId xmlns:a16="http://schemas.microsoft.com/office/drawing/2014/main" id="{6005A04C-659C-43BD-9C8B-56FB92C70807}"/>
              </a:ext>
            </a:extLst>
          </p:cNvPr>
          <p:cNvCxnSpPr>
            <a:cxnSpLocks/>
            <a:endCxn id="86" idx="0"/>
          </p:cNvCxnSpPr>
          <p:nvPr/>
        </p:nvCxnSpPr>
        <p:spPr>
          <a:xfrm flipV="1">
            <a:off x="4811824" y="518713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B8D655A9-CCC4-4A64-BFA3-6418ADADB91A}"/>
              </a:ext>
            </a:extLst>
          </p:cNvPr>
          <p:cNvSpPr txBox="1"/>
          <p:nvPr/>
        </p:nvSpPr>
        <p:spPr>
          <a:xfrm>
            <a:off x="4991881" y="498558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0" name="Straight Arrow Connector 89">
            <a:extLst>
              <a:ext uri="{FF2B5EF4-FFF2-40B4-BE49-F238E27FC236}">
                <a16:creationId xmlns:a16="http://schemas.microsoft.com/office/drawing/2014/main" id="{1A9F6257-BEF6-4B85-A60C-4A85ECD3F042}"/>
              </a:ext>
            </a:extLst>
          </p:cNvPr>
          <p:cNvCxnSpPr>
            <a:cxnSpLocks/>
            <a:stCxn id="86" idx="2"/>
          </p:cNvCxnSpPr>
          <p:nvPr/>
        </p:nvCxnSpPr>
        <p:spPr>
          <a:xfrm flipH="1" flipV="1">
            <a:off x="4782769" y="545770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34D3AEB-F3CF-42D3-9862-E82FB6C149DE}"/>
              </a:ext>
            </a:extLst>
          </p:cNvPr>
          <p:cNvCxnSpPr>
            <a:cxnSpLocks/>
          </p:cNvCxnSpPr>
          <p:nvPr/>
        </p:nvCxnSpPr>
        <p:spPr>
          <a:xfrm flipH="1">
            <a:off x="1861229" y="545446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5AC3F96C-0183-43FD-86FB-C5AA9BEF9602}"/>
              </a:ext>
            </a:extLst>
          </p:cNvPr>
          <p:cNvSpPr txBox="1"/>
          <p:nvPr/>
        </p:nvSpPr>
        <p:spPr>
          <a:xfrm>
            <a:off x="1969825" y="522228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8" name="Straight Arrow Connector 97">
            <a:extLst>
              <a:ext uri="{FF2B5EF4-FFF2-40B4-BE49-F238E27FC236}">
                <a16:creationId xmlns:a16="http://schemas.microsoft.com/office/drawing/2014/main" id="{868F4167-8C1F-42FD-8D83-6D2D3317336B}"/>
              </a:ext>
            </a:extLst>
          </p:cNvPr>
          <p:cNvCxnSpPr>
            <a:cxnSpLocks/>
          </p:cNvCxnSpPr>
          <p:nvPr/>
        </p:nvCxnSpPr>
        <p:spPr>
          <a:xfrm>
            <a:off x="1882996" y="5914758"/>
            <a:ext cx="28540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618E9967-E7A2-4A48-BF9E-A5E2967689D2}"/>
              </a:ext>
            </a:extLst>
          </p:cNvPr>
          <p:cNvSpPr txBox="1"/>
          <p:nvPr/>
        </p:nvSpPr>
        <p:spPr>
          <a:xfrm>
            <a:off x="1991234" y="5720859"/>
            <a:ext cx="139140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err="1">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Sto</a:t>
            </a:r>
            <a:r>
              <a:rPr lang="en-GB" sz="1400" dirty="0">
                <a:solidFill>
                  <a:srgbClr val="000000">
                    <a:lumMod val="75000"/>
                    <a:lumOff val="25000"/>
                  </a:srgbClr>
                </a:solidFill>
                <a:latin typeface="Consolas" panose="020B0609020204030204" pitchFamily="49" charset="0"/>
              </a:rPr>
              <a:t>p</a:t>
            </a: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811787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186882" y="3067129"/>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FVP</a:t>
            </a:r>
            <a:br>
              <a:rPr lang="en-US" sz="1600" kern="0" dirty="0">
                <a:latin typeface="+mn-lt"/>
              </a:rPr>
            </a:br>
            <a:r>
              <a:rPr lang="en-US" sz="1600" kern="0" dirty="0">
                <a:solidFill>
                  <a:srgbClr val="000000"/>
                </a:solidFill>
                <a:latin typeface="+mn-lt"/>
                <a:ea typeface="ＭＳ Ｐゴシック"/>
              </a:rPr>
              <a:t>Layer</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4520734"/>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4482644"/>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p:txBody>
      </p:sp>
      <p:sp>
        <p:nvSpPr>
          <p:cNvPr id="37" name="Rectangle 36">
            <a:extLst>
              <a:ext uri="{FF2B5EF4-FFF2-40B4-BE49-F238E27FC236}">
                <a16:creationId xmlns:a16="http://schemas.microsoft.com/office/drawing/2014/main" id="{EB2465A0-66D0-4A3F-9418-AAC68906FB9C}"/>
              </a:ext>
            </a:extLst>
          </p:cNvPr>
          <p:cNvSpPr/>
          <p:nvPr/>
        </p:nvSpPr>
        <p:spPr>
          <a:xfrm>
            <a:off x="7016798" y="4485733"/>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744012" y="4114548"/>
            <a:ext cx="1809813" cy="612648"/>
          </a:xfrm>
          <a:prstGeom prst="accentBorderCallout1">
            <a:avLst>
              <a:gd name="adj1" fmla="val 18750"/>
              <a:gd name="adj2" fmla="val -8333"/>
              <a:gd name="adj3" fmla="val -107235"/>
              <a:gd name="adj4" fmla="val -171310"/>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This can is under full user control and can service also Video or Sensor data</a:t>
            </a:r>
            <a:endParaRPr lang="en-GB" sz="1200" dirty="0">
              <a:solidFill>
                <a:schemeClr val="tx1"/>
              </a:solidFill>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750362" y="4959098"/>
            <a:ext cx="1809813" cy="612648"/>
          </a:xfrm>
          <a:prstGeom prst="accentBorderCallout1">
            <a:avLst>
              <a:gd name="adj1" fmla="val 18750"/>
              <a:gd name="adj2" fmla="val -8333"/>
              <a:gd name="adj3" fmla="val -154913"/>
              <a:gd name="adj4" fmla="val -172363"/>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Up to 8 VSI instances are</a:t>
            </a:r>
            <a:br>
              <a:rPr lang="en-US" sz="1200" dirty="0">
                <a:solidFill>
                  <a:schemeClr val="tx1"/>
                </a:solidFill>
              </a:rPr>
            </a:br>
            <a:r>
              <a:rPr lang="en-US" sz="1200" dirty="0">
                <a:solidFill>
                  <a:schemeClr val="tx1"/>
                </a:solidFill>
              </a:rPr>
              <a:t>supported</a:t>
            </a:r>
            <a:endParaRPr lang="en-GB" sz="1200" dirty="0">
              <a:solidFill>
                <a:schemeClr val="tx1"/>
              </a:solidFill>
            </a:endParaRPr>
          </a:p>
        </p:txBody>
      </p:sp>
    </p:spTree>
    <p:extLst>
      <p:ext uri="{BB962C8B-B14F-4D97-AF65-F5344CB8AC3E}">
        <p14:creationId xmlns:p14="http://schemas.microsoft.com/office/powerpoint/2010/main" val="150579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t>Arm Fixed Virtual Platforms (FVPs)</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Fixed Virtual Platform (FVP)</a:t>
            </a:r>
            <a:br>
              <a:rPr lang="en-US" sz="2000" dirty="0">
                <a:solidFill>
                  <a:schemeClr val="bg1"/>
                </a:solidFill>
              </a:rPr>
            </a:br>
            <a:r>
              <a:rPr lang="en-US" sz="2000" dirty="0">
                <a:solidFill>
                  <a:schemeClr val="bg1"/>
                </a:solidFill>
              </a:rPr>
              <a:t>Corstone-300</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Cortex-M55</a:t>
            </a:r>
          </a:p>
          <a:p>
            <a:pPr marL="231775" indent="-115888" defTabSz="453340">
              <a:buFont typeface="Arial" panose="020B0604020202020204" pitchFamily="34" charset="0"/>
              <a:buChar char="•"/>
            </a:pPr>
            <a:r>
              <a:rPr lang="en-US" sz="1400" err="1">
                <a:solidFill>
                  <a:prstClr val="white"/>
                </a:solidFill>
              </a:rPr>
              <a:t>TrustZone</a:t>
            </a:r>
            <a:endParaRPr lang="en-US" sz="1400">
              <a:solidFill>
                <a:prstClr val="white"/>
              </a:solidFill>
            </a:endParaRPr>
          </a:p>
          <a:p>
            <a:pPr marL="231775" indent="-115888" defTabSz="453340">
              <a:buFont typeface="Arial" panose="020B0604020202020204" pitchFamily="34" charset="0"/>
              <a:buChar char="•"/>
            </a:pPr>
            <a:r>
              <a:rPr lang="en-US" sz="1400">
                <a:solidFill>
                  <a:prstClr val="white"/>
                </a:solidFill>
              </a:rPr>
              <a:t>Helium </a:t>
            </a:r>
            <a:br>
              <a:rPr lang="en-US" sz="1400">
                <a:solidFill>
                  <a:prstClr val="white"/>
                </a:solidFill>
              </a:rPr>
            </a:b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Ethos-U55</a:t>
            </a:r>
          </a:p>
          <a:p>
            <a:pPr defTabSz="453340"/>
            <a:r>
              <a:rPr lang="en-US" err="1">
                <a:solidFill>
                  <a:prstClr val="white"/>
                </a:solidFill>
              </a:rPr>
              <a:t>microNPU</a:t>
            </a:r>
            <a:endParaRPr lang="en-US">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solidFill>
                  <a:prstClr val="white"/>
                </a:solidFill>
              </a:rPr>
              <a:t>Memory</a:t>
            </a:r>
          </a:p>
          <a:p>
            <a:pPr marL="231775" indent="-115888" defTabSz="453340">
              <a:buFont typeface="Arial" panose="020B0604020202020204" pitchFamily="34" charset="0"/>
              <a:buChar char="•"/>
            </a:pPr>
            <a:r>
              <a:rPr lang="en-US" sz="1400" dirty="0">
                <a:solidFill>
                  <a:prstClr val="white"/>
                </a:solidFill>
              </a:rPr>
              <a:t>Secure/</a:t>
            </a:r>
            <a:br>
              <a:rPr lang="en-US" sz="1400" dirty="0">
                <a:solidFill>
                  <a:prstClr val="white"/>
                </a:solidFill>
              </a:rPr>
            </a:br>
            <a:r>
              <a:rPr lang="en-US" sz="1400" dirty="0">
                <a:solidFill>
                  <a:prstClr val="white"/>
                </a:solidFill>
              </a:rPr>
              <a:t>Non-secure</a:t>
            </a:r>
          </a:p>
          <a:p>
            <a:pPr marL="231775" indent="-115888" defTabSz="453340">
              <a:buFont typeface="Arial" panose="020B0604020202020204" pitchFamily="34" charset="0"/>
              <a:buChar char="•"/>
            </a:pPr>
            <a:r>
              <a:rPr lang="en-US" sz="1400" dirty="0">
                <a:solidFill>
                  <a:prstClr val="white"/>
                </a:solidFill>
              </a:rPr>
              <a:t>DMA</a:t>
            </a:r>
          </a:p>
          <a:p>
            <a:pPr marL="231775" indent="-115888" defTabSz="453340">
              <a:buFont typeface="Arial" panose="020B0604020202020204" pitchFamily="34" charset="0"/>
              <a:buChar char="•"/>
            </a:pPr>
            <a:endParaRPr lang="en-US" sz="1400" dirty="0">
              <a:solidFill>
                <a:prstClr val="white"/>
              </a:solidFill>
            </a:endParaRPr>
          </a:p>
          <a:p>
            <a:pPr defTabSz="453340"/>
            <a:endParaRPr lang="en-US" sz="1600" dirty="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Virtual Hardware 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I/O drivers</a:t>
            </a:r>
          </a:p>
          <a:p>
            <a:pPr marL="231775" indent="-115888" defTabSz="453340">
              <a:spcAft>
                <a:spcPts val="600"/>
              </a:spcAft>
              <a:buFont typeface="Arial" panose="020B0604020202020204" pitchFamily="34" charset="0"/>
              <a:buChar char="•"/>
            </a:pPr>
            <a:r>
              <a:rPr lang="en-US" sz="1400" dirty="0">
                <a:solidFill>
                  <a:prstClr val="white"/>
                </a:solidFill>
              </a:rPr>
              <a:t>Test scripts</a:t>
            </a:r>
          </a:p>
          <a:p>
            <a:pPr marL="231775" indent="-115888" defTabSz="453340">
              <a:spcAft>
                <a:spcPts val="600"/>
              </a:spcAft>
              <a:buFont typeface="Arial" panose="020B0604020202020204" pitchFamily="34" charset="0"/>
              <a:buChar char="•"/>
            </a:pPr>
            <a:r>
              <a:rPr lang="en-US" sz="1400" dirty="0">
                <a:solidFill>
                  <a:prstClr val="white"/>
                </a:solidFill>
              </a:rPr>
              <a:t>CI/CD integration</a:t>
            </a:r>
          </a:p>
          <a:p>
            <a:pPr marL="231775" indent="-115888" defTabSz="453340">
              <a:spcAft>
                <a:spcPts val="600"/>
              </a:spcAft>
              <a:buFont typeface="Arial" panose="020B0604020202020204" pitchFamily="34" charset="0"/>
              <a:buChar char="•"/>
            </a:pPr>
            <a:r>
              <a:rPr lang="en-US" sz="1400" dirty="0">
                <a:solidFill>
                  <a:prstClr val="white"/>
                </a:solidFill>
              </a:rPr>
              <a:t>Usage examples</a:t>
            </a:r>
          </a:p>
          <a:p>
            <a:pPr marL="231775" indent="-115888" defTabSz="453340">
              <a:spcAft>
                <a:spcPts val="600"/>
              </a:spcAft>
              <a:buFont typeface="Arial" panose="020B0604020202020204" pitchFamily="34" charset="0"/>
              <a:buChar char="•"/>
            </a:pPr>
            <a:r>
              <a:rPr lang="en-US" sz="1400" dirty="0">
                <a:solidFill>
                  <a:prstClr val="white"/>
                </a:solidFill>
              </a:rPr>
              <a:t>Test report tools</a:t>
            </a:r>
          </a:p>
          <a:p>
            <a:pPr marL="115887" defTabSz="453340"/>
            <a:endParaRPr lang="en-US" sz="1400" dirty="0">
              <a:solidFill>
                <a:prstClr val="white"/>
              </a:solidFill>
            </a:endParaRPr>
          </a:p>
          <a:p>
            <a:pPr defTabSz="453340"/>
            <a:endParaRPr lang="en-US" sz="1600" dirty="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VHT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388897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B00C93-12F7-E243-9382-43BE9113D3E1}"/>
              </a:ext>
            </a:extLst>
          </p:cNvPr>
          <p:cNvSpPr/>
          <p:nvPr/>
        </p:nvSpPr>
        <p:spPr>
          <a:xfrm>
            <a:off x="8491219" y="3601572"/>
            <a:ext cx="3219894" cy="2462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45FB279-06EC-6449-ACE0-5DD9BD101B4C}"/>
              </a:ext>
            </a:extLst>
          </p:cNvPr>
          <p:cNvSpPr>
            <a:spLocks noGrp="1"/>
          </p:cNvSpPr>
          <p:nvPr>
            <p:ph type="title"/>
          </p:nvPr>
        </p:nvSpPr>
        <p:spPr/>
        <p:txBody>
          <a:bodyPr/>
          <a:lstStyle/>
          <a:p>
            <a:r>
              <a:rPr lang="en-US"/>
              <a:t>Types of Software Testing</a:t>
            </a:r>
          </a:p>
        </p:txBody>
      </p:sp>
      <p:sp>
        <p:nvSpPr>
          <p:cNvPr id="11" name="Text Placeholder 10">
            <a:extLst>
              <a:ext uri="{FF2B5EF4-FFF2-40B4-BE49-F238E27FC236}">
                <a16:creationId xmlns:a16="http://schemas.microsoft.com/office/drawing/2014/main" id="{C80399E5-A0C8-B84F-AFA6-61435CB64307}"/>
              </a:ext>
            </a:extLst>
          </p:cNvPr>
          <p:cNvSpPr>
            <a:spLocks noGrp="1"/>
          </p:cNvSpPr>
          <p:nvPr>
            <p:ph type="body" sz="quarter" idx="13"/>
          </p:nvPr>
        </p:nvSpPr>
        <p:spPr/>
        <p:txBody>
          <a:bodyPr/>
          <a:lstStyle/>
          <a:p>
            <a:r>
              <a:rPr lang="en-US"/>
              <a:t>Better quality faster, conforming to safety standards</a:t>
            </a:r>
          </a:p>
        </p:txBody>
      </p:sp>
      <p:sp>
        <p:nvSpPr>
          <p:cNvPr id="17" name="Content Placeholder 3">
            <a:extLst>
              <a:ext uri="{FF2B5EF4-FFF2-40B4-BE49-F238E27FC236}">
                <a16:creationId xmlns:a16="http://schemas.microsoft.com/office/drawing/2014/main" id="{A6343AA1-E290-BE4B-A5A3-75AD6929FBAA}"/>
              </a:ext>
            </a:extLst>
          </p:cNvPr>
          <p:cNvSpPr>
            <a:spLocks noGrp="1"/>
          </p:cNvSpPr>
          <p:nvPr>
            <p:ph idx="1"/>
          </p:nvPr>
        </p:nvSpPr>
        <p:spPr>
          <a:xfrm>
            <a:off x="480889" y="1583079"/>
            <a:ext cx="7419855" cy="4630463"/>
          </a:xfrm>
        </p:spPr>
        <p:txBody>
          <a:bodyPr/>
          <a:lstStyle/>
          <a:p>
            <a:r>
              <a:rPr lang="en-US" sz="1999" dirty="0"/>
              <a:t>Unit Testing</a:t>
            </a:r>
          </a:p>
          <a:p>
            <a:pPr lvl="1"/>
            <a:r>
              <a:rPr lang="en-US" sz="1799" dirty="0"/>
              <a:t>Test little chunks of code at a time.</a:t>
            </a:r>
          </a:p>
          <a:p>
            <a:pPr lvl="1"/>
            <a:r>
              <a:rPr lang="en-US" sz="1799" dirty="0"/>
              <a:t>Tested against your ‘test’ build.</a:t>
            </a:r>
          </a:p>
          <a:p>
            <a:r>
              <a:rPr lang="en-US" sz="1999" dirty="0"/>
              <a:t>Integration Testing</a:t>
            </a:r>
          </a:p>
          <a:p>
            <a:pPr lvl="1"/>
            <a:r>
              <a:rPr lang="en-US" sz="1799" dirty="0"/>
              <a:t>Test whether two components work together when they are combined. Verifies that the interface between them works properly.</a:t>
            </a:r>
          </a:p>
          <a:p>
            <a:pPr lvl="1"/>
            <a:r>
              <a:rPr lang="en-US" sz="1799" dirty="0"/>
              <a:t>Tested against your ‘test’ build.</a:t>
            </a:r>
          </a:p>
          <a:p>
            <a:r>
              <a:rPr lang="en-US" sz="1999" dirty="0"/>
              <a:t>System (Black-box) Testing</a:t>
            </a:r>
          </a:p>
          <a:p>
            <a:pPr lvl="1"/>
            <a:r>
              <a:rPr lang="en-US" sz="1799" dirty="0"/>
              <a:t>Test that final system works as expected. Control external controls &amp; stimuli to system and measure response.</a:t>
            </a:r>
          </a:p>
          <a:p>
            <a:pPr lvl="1"/>
            <a:r>
              <a:rPr lang="en-US" sz="1799" dirty="0"/>
              <a:t>Tested against your ‘release’ build.</a:t>
            </a:r>
          </a:p>
          <a:p>
            <a:r>
              <a:rPr lang="en-US" sz="1999" b="1" dirty="0"/>
              <a:t>Regression Testing</a:t>
            </a:r>
          </a:p>
          <a:p>
            <a:pPr lvl="1"/>
            <a:r>
              <a:rPr lang="en-US" sz="1799" b="1" dirty="0"/>
              <a:t>Suite of tests (unit &amp; integration tests) &amp; run continuously upon version control updates. </a:t>
            </a:r>
          </a:p>
          <a:p>
            <a:pPr lvl="1"/>
            <a:r>
              <a:rPr lang="en-US" sz="1799" b="1" dirty="0"/>
              <a:t>Used in Continuous Integration (CI)</a:t>
            </a:r>
          </a:p>
          <a:p>
            <a:pPr lvl="1"/>
            <a:endParaRPr lang="en-US" dirty="0"/>
          </a:p>
        </p:txBody>
      </p:sp>
      <p:pic>
        <p:nvPicPr>
          <p:cNvPr id="19" name="Graphic 18">
            <a:extLst>
              <a:ext uri="{FF2B5EF4-FFF2-40B4-BE49-F238E27FC236}">
                <a16:creationId xmlns:a16="http://schemas.microsoft.com/office/drawing/2014/main" id="{4E7A0BA4-C1B8-AB48-AC8F-8C735766546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10826" y="3471055"/>
            <a:ext cx="3780679" cy="2742486"/>
          </a:xfrm>
          <a:prstGeom prst="rect">
            <a:avLst/>
          </a:prstGeom>
        </p:spPr>
      </p:pic>
      <p:pic>
        <p:nvPicPr>
          <p:cNvPr id="23" name="Graphic 22">
            <a:extLst>
              <a:ext uri="{FF2B5EF4-FFF2-40B4-BE49-F238E27FC236}">
                <a16:creationId xmlns:a16="http://schemas.microsoft.com/office/drawing/2014/main" id="{E413BA76-456B-6442-9A19-77BFF25BFD3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67172" y="314443"/>
            <a:ext cx="3067986" cy="3287128"/>
          </a:xfrm>
          <a:prstGeom prst="rect">
            <a:avLst/>
          </a:prstGeom>
        </p:spPr>
      </p:pic>
      <p:sp>
        <p:nvSpPr>
          <p:cNvPr id="3" name="Arrow: Down 2">
            <a:extLst>
              <a:ext uri="{FF2B5EF4-FFF2-40B4-BE49-F238E27FC236}">
                <a16:creationId xmlns:a16="http://schemas.microsoft.com/office/drawing/2014/main" id="{E6CB0E59-2575-4CFF-B4F4-F456759D2030}"/>
              </a:ext>
            </a:extLst>
          </p:cNvPr>
          <p:cNvSpPr/>
          <p:nvPr/>
        </p:nvSpPr>
        <p:spPr>
          <a:xfrm>
            <a:off x="8144788" y="4089600"/>
            <a:ext cx="1620000" cy="900000"/>
          </a:xfrm>
          <a:prstGeom prst="downArrow">
            <a:avLst>
              <a:gd name="adj1" fmla="val 66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AVH should make this simpler</a:t>
            </a:r>
            <a:endParaRPr lang="en-GB" sz="1400" dirty="0"/>
          </a:p>
        </p:txBody>
      </p:sp>
    </p:spTree>
    <p:extLst>
      <p:ext uri="{BB962C8B-B14F-4D97-AF65-F5344CB8AC3E}">
        <p14:creationId xmlns:p14="http://schemas.microsoft.com/office/powerpoint/2010/main" val="283776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80890" y="5395737"/>
            <a:ext cx="10967035"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IoT/ML SW Platform – from FVP to Hardware to Deployment</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rPr>
              <a:t>Virtual</a:t>
            </a:r>
            <a:br>
              <a:rPr lang="en-US" sz="1600" kern="0" dirty="0">
                <a:solidFill>
                  <a:srgbClr val="000000"/>
                </a:solidFill>
                <a:latin typeface="+mn-lt"/>
              </a:rPr>
            </a:br>
            <a:r>
              <a:rPr lang="en-US" sz="1600" kern="0" dirty="0">
                <a:solidFill>
                  <a:srgbClr val="000000"/>
                </a:solidFill>
                <a:latin typeface="+mn-lt"/>
              </a:rPr>
              <a:t>Layer</a:t>
            </a:r>
            <a:endParaRPr lang="en-GB" sz="1600" kern="0" dirty="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rPr>
              <a:t>Simulated I/O via Python scripts and stimuli files</a:t>
            </a:r>
            <a:endParaRPr lang="en-US" sz="1400" kern="0" dirty="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79184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Ease-of-Use with Open-CMSIS and Keil Studio; provide evidence of correctness on FVP and real deployment</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10509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209106"/>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a:t>
            </a:r>
          </a:p>
          <a:p>
            <a:pPr algn="ctr" defTabSz="456936" eaLnBrk="1" fontAlgn="auto" hangingPunct="1">
              <a:spcBef>
                <a:spcPts val="0"/>
              </a:spcBef>
              <a:spcAft>
                <a:spcPts val="0"/>
              </a:spcAft>
              <a:defRPr/>
            </a:pPr>
            <a:r>
              <a:rPr lang="en-US" sz="1400" kern="0" dirty="0">
                <a:solidFill>
                  <a:srgbClr val="FFFFFF"/>
                </a:solidFill>
                <a:latin typeface="+mn-lt"/>
              </a:rPr>
              <a:t>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1582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97140"/>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26660"/>
            <a:ext cx="4320147" cy="1190307"/>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968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Drivers</a:t>
            </a:r>
            <a:endParaRPr lang="en-US" sz="1300" kern="0" dirty="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405685"/>
            <a:ext cx="475499" cy="31408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4"/>
            <a:ext cx="5879050" cy="19389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Unit &amp; Integration Testing on FVPs or Physical Hardware Boards</a:t>
            </a:r>
            <a:endParaRPr lang="en-GB" sz="1400" dirty="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7159781" y="1212465"/>
            <a:ext cx="4320147" cy="19389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Deployment and System Testing on Production Hardware</a:t>
            </a:r>
            <a:endParaRPr lang="en-GB" sz="1400" dirty="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902172" y="5927930"/>
            <a:ext cx="8417683"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Essential the same event logs are generated across the different deployments. This ensures correctness.</a:t>
            </a:r>
            <a:endParaRPr lang="en-US" sz="1400" i="1" dirty="0">
              <a:solidFill>
                <a:schemeClr val="tx2"/>
              </a:solidFill>
              <a:latin typeface="+mn-lt"/>
              <a:ea typeface="+mn-ea"/>
            </a:endParaRPr>
          </a:p>
        </p:txBody>
      </p:sp>
    </p:spTree>
    <p:extLst>
      <p:ext uri="{BB962C8B-B14F-4D97-AF65-F5344CB8AC3E}">
        <p14:creationId xmlns:p14="http://schemas.microsoft.com/office/powerpoint/2010/main" val="2318934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2734043" y="17947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600" kern="0">
                <a:solidFill>
                  <a:schemeClr val="accent2"/>
                </a:solidFill>
                <a:latin typeface="+mn-lt"/>
              </a:rPr>
              <a:t>User Application Code</a:t>
            </a:r>
            <a:endParaRPr lang="en-GB" sz="16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69383"/>
            <a:ext cx="11227300" cy="512562"/>
          </a:xfrm>
        </p:spPr>
        <p:txBody>
          <a:bodyPr/>
          <a:lstStyle/>
          <a:p>
            <a:r>
              <a:rPr lang="en-US" sz="3198"/>
              <a:t>IoT/ML SW Platform – for FVP or Real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755082" y="3667747"/>
            <a:ext cx="7640235"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808818" y="49181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051332" y="3229491"/>
            <a:ext cx="1160347" cy="16886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2822512" y="37371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998721" y="18985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990413" y="24810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4676691" y="48800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Input stimuli for</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4904967" y="3159660"/>
            <a:ext cx="1160347" cy="17204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799624" y="2492191"/>
            <a:ext cx="1160347" cy="1270563"/>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7" name="Rectangle 56">
            <a:extLst>
              <a:ext uri="{FF2B5EF4-FFF2-40B4-BE49-F238E27FC236}">
                <a16:creationId xmlns:a16="http://schemas.microsoft.com/office/drawing/2014/main" id="{FF34C054-3990-4B0A-859E-05019391FA26}"/>
              </a:ext>
            </a:extLst>
          </p:cNvPr>
          <p:cNvSpPr/>
          <p:nvPr/>
        </p:nvSpPr>
        <p:spPr>
          <a:xfrm>
            <a:off x="4612746" y="3742448"/>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Data-Streaming</a:t>
            </a:r>
            <a:br>
              <a:rPr lang="en-US" sz="1400" kern="0">
                <a:solidFill>
                  <a:srgbClr val="FFFFFF"/>
                </a:solidFill>
                <a:latin typeface="+mn-lt"/>
              </a:rPr>
            </a:br>
            <a:r>
              <a:rPr lang="en-US" sz="1400" kern="0">
                <a:solidFill>
                  <a:srgbClr val="FFFFFF"/>
                </a:solidFill>
                <a:latin typeface="+mn-lt"/>
              </a:rPr>
              <a:t>Driver</a:t>
            </a:r>
            <a:endParaRPr lang="en-US" sz="1200"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577381" y="25186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5489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2831710" y="27031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4628292" y="26968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6825017" y="4202056"/>
            <a:ext cx="1160347" cy="690705"/>
          </a:xfrm>
          <a:prstGeom prst="downArrow">
            <a:avLst>
              <a:gd name="adj1" fmla="val 50000"/>
              <a:gd name="adj2" fmla="val 38156"/>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6570886" y="26904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735697"/>
            <a:ext cx="11227300" cy="344398"/>
          </a:xfrm>
        </p:spPr>
        <p:txBody>
          <a:bodyPr/>
          <a:lstStyle/>
          <a:p>
            <a:r>
              <a:rPr lang="en-US" sz="1799"/>
              <a:t>Establish a software platform that is foundation for IoT/ML projects.</a:t>
            </a:r>
            <a:endParaRPr lang="en-GB" sz="1799"/>
          </a:p>
        </p:txBody>
      </p:sp>
      <p:sp>
        <p:nvSpPr>
          <p:cNvPr id="71" name="Rectangle 70">
            <a:extLst>
              <a:ext uri="{FF2B5EF4-FFF2-40B4-BE49-F238E27FC236}">
                <a16:creationId xmlns:a16="http://schemas.microsoft.com/office/drawing/2014/main" id="{875218EB-DD52-480B-BD87-43788B4C76C1}"/>
              </a:ext>
            </a:extLst>
          </p:cNvPr>
          <p:cNvSpPr/>
          <p:nvPr/>
        </p:nvSpPr>
        <p:spPr>
          <a:xfrm>
            <a:off x="6560092" y="1895433"/>
            <a:ext cx="1662396" cy="608168"/>
          </a:xfrm>
          <a:prstGeom prst="rect">
            <a:avLst/>
          </a:prstGeom>
          <a:solidFill>
            <a:srgbClr val="00958B"/>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Cloud Connector</a:t>
            </a:r>
            <a:br>
              <a:rPr lang="en-US" sz="1600" kern="0">
                <a:solidFill>
                  <a:srgbClr val="FFFFFF"/>
                </a:solidFill>
                <a:latin typeface="+mn-lt"/>
              </a:rPr>
            </a:br>
            <a:r>
              <a:rPr lang="en-US" sz="1100" kern="0">
                <a:solidFill>
                  <a:srgbClr val="FFFFFF"/>
                </a:solidFill>
                <a:latin typeface="+mn-lt"/>
              </a:rPr>
              <a:t>C-SDK</a:t>
            </a:r>
          </a:p>
        </p:txBody>
      </p:sp>
      <p:sp>
        <p:nvSpPr>
          <p:cNvPr id="72" name="Rectangle 71">
            <a:extLst>
              <a:ext uri="{FF2B5EF4-FFF2-40B4-BE49-F238E27FC236}">
                <a16:creationId xmlns:a16="http://schemas.microsoft.com/office/drawing/2014/main" id="{C42052CD-C44C-4128-93C6-6FCB62DDD6A2}"/>
              </a:ext>
            </a:extLst>
          </p:cNvPr>
          <p:cNvSpPr/>
          <p:nvPr/>
        </p:nvSpPr>
        <p:spPr>
          <a:xfrm>
            <a:off x="6593891" y="4898618"/>
            <a:ext cx="1645063" cy="703010"/>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Route to internet: enables real communication</a:t>
            </a:r>
          </a:p>
        </p:txBody>
      </p:sp>
      <p:sp>
        <p:nvSpPr>
          <p:cNvPr id="4" name="Arrow: Down 3">
            <a:extLst>
              <a:ext uri="{FF2B5EF4-FFF2-40B4-BE49-F238E27FC236}">
                <a16:creationId xmlns:a16="http://schemas.microsoft.com/office/drawing/2014/main" id="{663C2F75-09B5-4D3B-ADA4-24A9B502BBC1}"/>
              </a:ext>
            </a:extLst>
          </p:cNvPr>
          <p:cNvSpPr/>
          <p:nvPr/>
        </p:nvSpPr>
        <p:spPr>
          <a:xfrm rot="5400000">
            <a:off x="8231884" y="2846266"/>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2C6965B-5B01-478B-9A29-054EC33D2C67}"/>
              </a:ext>
            </a:extLst>
          </p:cNvPr>
          <p:cNvSpPr txBox="1"/>
          <p:nvPr/>
        </p:nvSpPr>
        <p:spPr>
          <a:xfrm>
            <a:off x="8515148" y="2666009"/>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with Ethernet, BLE, </a:t>
            </a:r>
            <a:r>
              <a:rPr lang="en-US" sz="1400" err="1">
                <a:solidFill>
                  <a:schemeClr val="tx2"/>
                </a:solidFill>
                <a:latin typeface="+mn-lt"/>
                <a:ea typeface="+mn-ea"/>
              </a:rPr>
              <a:t>WiFi</a:t>
            </a:r>
            <a:r>
              <a:rPr lang="en-US" sz="1400">
                <a:solidFill>
                  <a:schemeClr val="tx2"/>
                </a:solidFill>
                <a:latin typeface="+mn-lt"/>
                <a:ea typeface="+mn-ea"/>
              </a:rPr>
              <a:t>, NB-IoT, LoRa, etc.</a:t>
            </a:r>
            <a:endParaRPr lang="en-GB" sz="1400" err="1">
              <a:solidFill>
                <a:schemeClr val="tx2"/>
              </a:solidFill>
              <a:latin typeface="+mn-lt"/>
              <a:ea typeface="+mn-ea"/>
            </a:endParaRPr>
          </a:p>
        </p:txBody>
      </p:sp>
      <p:sp>
        <p:nvSpPr>
          <p:cNvPr id="31" name="TextBox 30">
            <a:extLst>
              <a:ext uri="{FF2B5EF4-FFF2-40B4-BE49-F238E27FC236}">
                <a16:creationId xmlns:a16="http://schemas.microsoft.com/office/drawing/2014/main" id="{BCC6F51F-6746-463C-AC99-7F8714D63277}"/>
              </a:ext>
            </a:extLst>
          </p:cNvPr>
          <p:cNvSpPr txBox="1"/>
          <p:nvPr/>
        </p:nvSpPr>
        <p:spPr>
          <a:xfrm>
            <a:off x="9121344" y="4832087"/>
            <a:ext cx="2272529" cy="387697"/>
          </a:xfrm>
          <a:prstGeom prst="rect">
            <a:avLst/>
          </a:prstGeom>
          <a:noFill/>
          <a:ln w="28575">
            <a:solidFill>
              <a:schemeClr val="accent1"/>
            </a:solidFill>
          </a:ln>
        </p:spPr>
        <p:txBody>
          <a:bodyPr wrap="square" lIns="0" tIns="0" rIns="0" bIns="0" rtlCol="0" anchor="t">
            <a:spAutoFit/>
          </a:bodyPr>
          <a:lstStyle/>
          <a:p>
            <a:pPr marL="58402" eaLnBrk="1" hangingPunct="1">
              <a:lnSpc>
                <a:spcPct val="90000"/>
              </a:lnSpc>
              <a:spcBef>
                <a:spcPts val="0"/>
              </a:spcBef>
              <a:spcAft>
                <a:spcPts val="600"/>
              </a:spcAft>
            </a:pPr>
            <a:r>
              <a:rPr lang="en-GB" sz="1400">
                <a:latin typeface="Calibri"/>
                <a:ea typeface="ＭＳ Ｐゴシック"/>
                <a:cs typeface="Calibri"/>
              </a:rPr>
              <a:t>TF-M provides Security and FOTA services</a:t>
            </a:r>
            <a:endParaRPr lang="en-GB" sz="1400">
              <a:solidFill>
                <a:schemeClr val="tx2"/>
              </a:solidFill>
              <a:latin typeface="Calibri"/>
              <a:ea typeface="ＭＳ Ｐゴシック"/>
              <a:cs typeface="Calibri"/>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988268" y="30583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28" name="Arrow: Down 27">
            <a:extLst>
              <a:ext uri="{FF2B5EF4-FFF2-40B4-BE49-F238E27FC236}">
                <a16:creationId xmlns:a16="http://schemas.microsoft.com/office/drawing/2014/main" id="{B1AC6DC3-C199-40EF-97BA-4C5F418D61DC}"/>
              </a:ext>
            </a:extLst>
          </p:cNvPr>
          <p:cNvSpPr/>
          <p:nvPr/>
        </p:nvSpPr>
        <p:spPr>
          <a:xfrm rot="5400000">
            <a:off x="8391557" y="3868908"/>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D1BE6FA-1E5A-49AC-9443-56587F96038A}"/>
              </a:ext>
            </a:extLst>
          </p:cNvPr>
          <p:cNvSpPr txBox="1"/>
          <p:nvPr/>
        </p:nvSpPr>
        <p:spPr>
          <a:xfrm>
            <a:off x="8674822" y="3688652"/>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to retarget to boards or production hardware</a:t>
            </a:r>
            <a:endParaRPr lang="en-GB" sz="1400" err="1">
              <a:solidFill>
                <a:schemeClr val="tx2"/>
              </a:solidFill>
              <a:latin typeface="+mn-lt"/>
              <a:ea typeface="+mn-ea"/>
            </a:endParaRPr>
          </a:p>
        </p:txBody>
      </p:sp>
    </p:spTree>
    <p:extLst>
      <p:ext uri="{BB962C8B-B14F-4D97-AF65-F5344CB8AC3E}">
        <p14:creationId xmlns:p14="http://schemas.microsoft.com/office/powerpoint/2010/main" val="3903981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8074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a:t>IoT/ML SW Platform – Usage for Real-world Data Collection</a:t>
            </a:r>
          </a:p>
        </p:txBody>
      </p:sp>
      <p:sp>
        <p:nvSpPr>
          <p:cNvPr id="21" name="Rectangle 20">
            <a:extLst>
              <a:ext uri="{FF2B5EF4-FFF2-40B4-BE49-F238E27FC236}">
                <a16:creationId xmlns:a16="http://schemas.microsoft.com/office/drawing/2014/main" id="{55D6DD88-1FD7-4BA4-AB28-44E626DD2497}"/>
              </a:ext>
            </a:extLst>
          </p:cNvPr>
          <p:cNvSpPr/>
          <p:nvPr/>
        </p:nvSpPr>
        <p:spPr>
          <a:xfrm>
            <a:off x="1186882" y="3680446"/>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51340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3242191"/>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7498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9112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24937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50959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Real-world input</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3172360"/>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2504891"/>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25313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7158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7095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4214756"/>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7002686" y="27031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32" name="Rectangle 31">
            <a:extLst>
              <a:ext uri="{FF2B5EF4-FFF2-40B4-BE49-F238E27FC236}">
                <a16:creationId xmlns:a16="http://schemas.microsoft.com/office/drawing/2014/main" id="{AFE94C40-7286-481A-8769-BECEB8F4FBEE}"/>
              </a:ext>
            </a:extLst>
          </p:cNvPr>
          <p:cNvSpPr/>
          <p:nvPr/>
        </p:nvSpPr>
        <p:spPr>
          <a:xfrm>
            <a:off x="1420068" y="30710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2074398"/>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rPr>
              <a:t>Capturing software for real-world data</a:t>
            </a: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74955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7" name="Rectangle 36">
            <a:extLst>
              <a:ext uri="{FF2B5EF4-FFF2-40B4-BE49-F238E27FC236}">
                <a16:creationId xmlns:a16="http://schemas.microsoft.com/office/drawing/2014/main" id="{EB2465A0-66D0-4A3F-9418-AAC68906FB9C}"/>
              </a:ext>
            </a:extLst>
          </p:cNvPr>
          <p:cNvSpPr/>
          <p:nvPr/>
        </p:nvSpPr>
        <p:spPr>
          <a:xfrm>
            <a:off x="7016798" y="5099050"/>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rPr>
              <a:t>Capture real-world input and store in data files</a:t>
            </a:r>
          </a:p>
        </p:txBody>
      </p:sp>
      <p:pic>
        <p:nvPicPr>
          <p:cNvPr id="6" name="Picture 5">
            <a:extLst>
              <a:ext uri="{FF2B5EF4-FFF2-40B4-BE49-F238E27FC236}">
                <a16:creationId xmlns:a16="http://schemas.microsoft.com/office/drawing/2014/main" id="{F86E6F71-6FAB-4F6A-8D95-9B99BDA8832E}"/>
              </a:ext>
            </a:extLst>
          </p:cNvPr>
          <p:cNvPicPr>
            <a:picLocks noChangeAspect="1"/>
          </p:cNvPicPr>
          <p:nvPr/>
        </p:nvPicPr>
        <p:blipFill>
          <a:blip r:embed="rId3"/>
          <a:stretch>
            <a:fillRect/>
          </a:stretch>
        </p:blipFill>
        <p:spPr>
          <a:xfrm>
            <a:off x="9257340" y="4159251"/>
            <a:ext cx="1953587" cy="1871662"/>
          </a:xfrm>
          <a:prstGeom prst="rect">
            <a:avLst/>
          </a:prstGeom>
        </p:spPr>
      </p:pic>
      <p:sp>
        <p:nvSpPr>
          <p:cNvPr id="38" name="Down Arrow 28">
            <a:extLst>
              <a:ext uri="{FF2B5EF4-FFF2-40B4-BE49-F238E27FC236}">
                <a16:creationId xmlns:a16="http://schemas.microsoft.com/office/drawing/2014/main" id="{6DAECBCB-917B-46F4-8BDF-273FCE7E779A}"/>
              </a:ext>
            </a:extLst>
          </p:cNvPr>
          <p:cNvSpPr/>
          <p:nvPr/>
        </p:nvSpPr>
        <p:spPr>
          <a:xfrm rot="16200000">
            <a:off x="8559979" y="5159465"/>
            <a:ext cx="798426" cy="588694"/>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9" name="Rectangle 38">
            <a:extLst>
              <a:ext uri="{FF2B5EF4-FFF2-40B4-BE49-F238E27FC236}">
                <a16:creationId xmlns:a16="http://schemas.microsoft.com/office/drawing/2014/main" id="{77703918-E099-46FE-A65B-43450B7F2EA5}"/>
              </a:ext>
            </a:extLst>
          </p:cNvPr>
          <p:cNvSpPr/>
          <p:nvPr/>
        </p:nvSpPr>
        <p:spPr>
          <a:xfrm>
            <a:off x="3250548" y="4236863"/>
            <a:ext cx="5367990"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Tree>
    <p:extLst>
      <p:ext uri="{BB962C8B-B14F-4D97-AF65-F5344CB8AC3E}">
        <p14:creationId xmlns:p14="http://schemas.microsoft.com/office/powerpoint/2010/main" val="2880137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(or Cortex-M4)</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System C</a:t>
            </a:r>
            <a:br>
              <a:rPr lang="en-US" dirty="0"/>
            </a:br>
            <a:r>
              <a:rPr lang="en-US" dirty="0"/>
              <a:t>Virtual Streaming Interface</a:t>
            </a:r>
            <a:br>
              <a:rPr lang="en-US" dirty="0"/>
            </a:br>
            <a:r>
              <a:rPr lang="en-US" dirty="0"/>
              <a:t>(</a:t>
            </a:r>
            <a:r>
              <a:rPr lang="en-US" dirty="0">
                <a:ea typeface="+mn-lt"/>
                <a:cs typeface="+mn-lt"/>
              </a:rPr>
              <a:t>System C Peripheral)</a:t>
            </a:r>
            <a:endParaRPr lang="en-US" dirty="0">
              <a:cs typeface="Calibri"/>
            </a:endParaRPr>
          </a:p>
        </p:txBody>
      </p:sp>
      <p:sp>
        <p:nvSpPr>
          <p:cNvPr id="8" name="Rectangle 7">
            <a:extLst>
              <a:ext uri="{FF2B5EF4-FFF2-40B4-BE49-F238E27FC236}">
                <a16:creationId xmlns:a16="http://schemas.microsoft.com/office/drawing/2014/main" id="{8E8DE881-31C1-4B04-9739-1EA54A4FC24D}"/>
              </a:ext>
            </a:extLst>
          </p:cNvPr>
          <p:cNvSpPr/>
          <p:nvPr/>
        </p:nvSpPr>
        <p:spPr>
          <a:xfrm>
            <a:off x="2994660" y="3429000"/>
            <a:ext cx="982980" cy="14973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Python</a:t>
            </a:r>
            <a:br>
              <a:rPr lang="en-US"/>
            </a:br>
            <a:r>
              <a:rPr lang="en-US" sz="1400"/>
              <a:t>Streaming</a:t>
            </a:r>
          </a:p>
          <a:p>
            <a:pPr algn="ctr"/>
            <a:r>
              <a:rPr lang="en-US" sz="1400"/>
              <a:t>Interface</a:t>
            </a:r>
            <a:endParaRPr lang="en-GB"/>
          </a:p>
        </p:txBody>
      </p:sp>
      <p:sp>
        <p:nvSpPr>
          <p:cNvPr id="9" name="Rectangle 8">
            <a:extLst>
              <a:ext uri="{FF2B5EF4-FFF2-40B4-BE49-F238E27FC236}">
                <a16:creationId xmlns:a16="http://schemas.microsoft.com/office/drawing/2014/main" id="{90A24D2A-66DF-4017-A0E1-6299C0B93081}"/>
              </a:ext>
            </a:extLst>
          </p:cNvPr>
          <p:cNvSpPr/>
          <p:nvPr/>
        </p:nvSpPr>
        <p:spPr>
          <a:xfrm>
            <a:off x="982663" y="34404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Interface</a:t>
            </a:r>
            <a:endParaRPr lang="en-GB"/>
          </a:p>
        </p:txBody>
      </p:sp>
      <p:sp>
        <p:nvSpPr>
          <p:cNvPr id="10" name="Flowchart: Multidocument 9">
            <a:extLst>
              <a:ext uri="{FF2B5EF4-FFF2-40B4-BE49-F238E27FC236}">
                <a16:creationId xmlns:a16="http://schemas.microsoft.com/office/drawing/2014/main" id="{AEC764CF-C0E1-4BC2-823E-976FF65C2DA7}"/>
              </a:ext>
            </a:extLst>
          </p:cNvPr>
          <p:cNvSpPr/>
          <p:nvPr/>
        </p:nvSpPr>
        <p:spPr>
          <a:xfrm>
            <a:off x="1084437" y="5311662"/>
            <a:ext cx="1554797" cy="834390"/>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files</a:t>
            </a:r>
            <a:endParaRPr lang="en-GB"/>
          </a:p>
        </p:txBody>
      </p:sp>
      <p:cxnSp>
        <p:nvCxnSpPr>
          <p:cNvPr id="13" name="Straight Arrow Connector 12">
            <a:extLst>
              <a:ext uri="{FF2B5EF4-FFF2-40B4-BE49-F238E27FC236}">
                <a16:creationId xmlns:a16="http://schemas.microsoft.com/office/drawing/2014/main" id="{34BD0E31-CD13-4813-B799-FB67193EFDEC}"/>
              </a:ext>
            </a:extLst>
          </p:cNvPr>
          <p:cNvCxnSpPr>
            <a:stCxn id="8" idx="3"/>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48F75A-A00C-4702-9FAC-219E312E7BD4}"/>
              </a:ext>
            </a:extLst>
          </p:cNvPr>
          <p:cNvCxnSpPr/>
          <p:nvPr/>
        </p:nvCxnSpPr>
        <p:spPr>
          <a:xfrm>
            <a:off x="4274820" y="5715000"/>
            <a:ext cx="244602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0AA0175-FBA7-47EB-B14E-709C2127DFBF}"/>
              </a:ext>
            </a:extLst>
          </p:cNvPr>
          <p:cNvSpPr txBox="1"/>
          <p:nvPr/>
        </p:nvSpPr>
        <p:spPr>
          <a:xfrm>
            <a:off x="4549140" y="5474970"/>
            <a:ext cx="187452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Closed Source</a:t>
            </a:r>
            <a:endParaRPr lang="en-GB" sz="1600" kern="1200" err="1">
              <a:solidFill>
                <a:schemeClr val="tx2"/>
              </a:solidFill>
              <a:latin typeface="+mn-lt"/>
              <a:ea typeface="+mn-ea"/>
              <a:cs typeface="+mn-cs"/>
            </a:endParaRPr>
          </a:p>
        </p:txBody>
      </p: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a:t>
            </a:r>
            <a:br>
              <a:rPr lang="en-US"/>
            </a:br>
            <a:r>
              <a:rPr lang="en-US"/>
              <a:t>Peripheral Driver</a:t>
            </a:r>
            <a:endParaRPr lang="en-GB"/>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Algorithm</a:t>
            </a:r>
            <a:br>
              <a:rPr lang="en-US"/>
            </a:br>
            <a:r>
              <a:rPr lang="en-US"/>
              <a:t>under </a:t>
            </a:r>
            <a:br>
              <a:rPr lang="en-US"/>
            </a:br>
            <a:r>
              <a:rPr lang="en-US"/>
              <a:t>Test</a:t>
            </a:r>
            <a:endParaRPr lang="en-GB"/>
          </a:p>
        </p:txBody>
      </p:sp>
      <p:sp>
        <p:nvSpPr>
          <p:cNvPr id="26" name="TextBox 25">
            <a:extLst>
              <a:ext uri="{FF2B5EF4-FFF2-40B4-BE49-F238E27FC236}">
                <a16:creationId xmlns:a16="http://schemas.microsoft.com/office/drawing/2014/main" id="{8F2C8393-6F7E-4260-84A1-1576FEC45265}"/>
              </a:ext>
            </a:extLst>
          </p:cNvPr>
          <p:cNvSpPr txBox="1"/>
          <p:nvPr/>
        </p:nvSpPr>
        <p:spPr>
          <a:xfrm>
            <a:off x="7040880" y="53721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In an example we provide the same Audio Peripheral Driver API implemented on a real microcontroller</a:t>
            </a:r>
            <a:endParaRPr lang="en-GB" sz="1600" kern="1200" err="1">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The streaming peripheral is flexible and allows to implement a wide range of use cases. We show an audio interface in the first example.</a:t>
            </a:r>
            <a:endParaRPr lang="en-GB" sz="1600" kern="1200" err="1">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8445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a:solidFill>
                  <a:schemeClr val="tx2"/>
                </a:solidFill>
                <a:latin typeface="+mn-lt"/>
                <a:ea typeface="+mn-ea"/>
                <a:cs typeface="+mn-cs"/>
              </a:rPr>
              <a:t>FVP Implementation for Linux and Windows</a:t>
            </a:r>
            <a:endParaRPr lang="en-GB" sz="1600" b="1" kern="1200" err="1">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a:endCxn id="11" idx="2"/>
          </p:cNvCxnSpPr>
          <p:nvPr/>
        </p:nvCxnSpPr>
        <p:spPr>
          <a:xfrm flipV="1">
            <a:off x="1899127" y="488442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397554-EEFC-4CA1-8E97-578D3B8DBE0A}"/>
              </a:ext>
            </a:extLst>
          </p:cNvPr>
          <p:cNvCxnSpPr>
            <a:cxnSpLocks/>
          </p:cNvCxnSpPr>
          <p:nvPr/>
        </p:nvCxnSpPr>
        <p:spPr>
          <a:xfrm flipV="1">
            <a:off x="1888689" y="404100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C534665-709F-4249-B308-8E250D2CCF39}"/>
              </a:ext>
            </a:extLst>
          </p:cNvPr>
          <p:cNvSpPr/>
          <p:nvPr/>
        </p:nvSpPr>
        <p:spPr>
          <a:xfrm>
            <a:off x="982663" y="42786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 Script</a:t>
            </a:r>
            <a:endParaRPr lang="en-GB"/>
          </a:p>
        </p:txBody>
      </p:sp>
      <p:cxnSp>
        <p:nvCxnSpPr>
          <p:cNvPr id="25" name="Straight Arrow Connector 24">
            <a:extLst>
              <a:ext uri="{FF2B5EF4-FFF2-40B4-BE49-F238E27FC236}">
                <a16:creationId xmlns:a16="http://schemas.microsoft.com/office/drawing/2014/main" id="{4E6809AA-475E-4317-9BCA-4610DE9BC2E4}"/>
              </a:ext>
            </a:extLst>
          </p:cNvPr>
          <p:cNvCxnSpPr>
            <a:cxnSpLocks/>
          </p:cNvCxnSpPr>
          <p:nvPr/>
        </p:nvCxnSpPr>
        <p:spPr>
          <a:xfrm>
            <a:off x="2814808" y="3747605"/>
            <a:ext cx="1851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495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5696B30-07DE-4319-9185-DD9AE4D8745A}"/>
              </a:ext>
            </a:extLst>
          </p:cNvPr>
          <p:cNvSpPr/>
          <p:nvPr/>
        </p:nvSpPr>
        <p:spPr>
          <a:xfrm>
            <a:off x="4316476" y="1352549"/>
            <a:ext cx="2401870" cy="422500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AWS</a:t>
            </a:r>
            <a:endParaRPr lang="en-GB" sz="1400" b="1" dirty="0">
              <a:solidFill>
                <a:schemeClr val="tx1"/>
              </a:solidFill>
            </a:endParaRPr>
          </a:p>
        </p:txBody>
      </p:sp>
      <p:sp>
        <p:nvSpPr>
          <p:cNvPr id="33" name="Rectangle 32">
            <a:extLst>
              <a:ext uri="{FF2B5EF4-FFF2-40B4-BE49-F238E27FC236}">
                <a16:creationId xmlns:a16="http://schemas.microsoft.com/office/drawing/2014/main" id="{EEAE65BF-26EF-4E25-814D-F7507ECF5E54}"/>
              </a:ext>
            </a:extLst>
          </p:cNvPr>
          <p:cNvSpPr/>
          <p:nvPr/>
        </p:nvSpPr>
        <p:spPr>
          <a:xfrm>
            <a:off x="4456169" y="1688110"/>
            <a:ext cx="2104546" cy="37280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Step: Run AVH Actions</a:t>
            </a:r>
            <a:endParaRPr lang="en-GB" sz="14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533399" y="647700"/>
            <a:ext cx="3486395" cy="56616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GitHub</a:t>
            </a:r>
            <a:endParaRPr lang="en-GB" sz="1400" b="1" dirty="0"/>
          </a:p>
        </p:txBody>
      </p:sp>
      <p:sp>
        <p:nvSpPr>
          <p:cNvPr id="32" name="Rectangle 31">
            <a:extLst>
              <a:ext uri="{FF2B5EF4-FFF2-40B4-BE49-F238E27FC236}">
                <a16:creationId xmlns:a16="http://schemas.microsoft.com/office/drawing/2014/main" id="{7558B30E-674E-4C08-93FE-DF60BBD0FADB}"/>
              </a:ext>
            </a:extLst>
          </p:cNvPr>
          <p:cNvSpPr/>
          <p:nvPr/>
        </p:nvSpPr>
        <p:spPr>
          <a:xfrm>
            <a:off x="615222" y="1688110"/>
            <a:ext cx="3312434" cy="37280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Step: Run avhclient</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1652768" y="2102286"/>
            <a:ext cx="1399251" cy="618670"/>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avh.yml file defines </a:t>
            </a:r>
            <a:br>
              <a:rPr lang="en-US" sz="1200" dirty="0"/>
            </a:br>
            <a:r>
              <a:rPr lang="en-US" sz="1200" dirty="0"/>
              <a:t>AVH Actions</a:t>
            </a:r>
            <a:endParaRPr lang="en-GB" sz="1200"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2351080" y="2863216"/>
            <a:ext cx="1399251" cy="63760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Executable files</a:t>
            </a:r>
            <a:br>
              <a:rPr lang="en-US" sz="1200" dirty="0">
                <a:solidFill>
                  <a:schemeClr val="tx1">
                    <a:lumMod val="50000"/>
                    <a:lumOff val="50000"/>
                  </a:schemeClr>
                </a:solidFill>
              </a:rPr>
            </a:br>
            <a:r>
              <a:rPr lang="en-US" sz="1200" dirty="0">
                <a:solidFill>
                  <a:schemeClr val="tx1">
                    <a:lumMod val="50000"/>
                    <a:lumOff val="50000"/>
                  </a:schemeClr>
                </a:solidFill>
              </a:rPr>
              <a:t>(*.axf, *.elf)</a:t>
            </a:r>
            <a:endParaRPr lang="en-GB" sz="1200" dirty="0">
              <a:solidFill>
                <a:schemeClr val="tx1">
                  <a:lumMod val="50000"/>
                  <a:lumOff val="50000"/>
                </a:schemeClr>
              </a:solidFill>
            </a:endParaRPr>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818727" y="3692686"/>
            <a:ext cx="1399251" cy="64047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Python script files (*.py)</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2351080" y="3692687"/>
            <a:ext cx="1403960" cy="6186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Other input files (*.wav, …)</a:t>
            </a:r>
            <a:endParaRPr lang="en-GB" sz="1200" dirty="0">
              <a:solidFill>
                <a:schemeClr val="tx1">
                  <a:lumMod val="50000"/>
                  <a:lumOff val="50000"/>
                </a:schemeClr>
              </a:solidFill>
            </a:endParaRPr>
          </a:p>
        </p:txBody>
      </p:sp>
      <p:sp>
        <p:nvSpPr>
          <p:cNvPr id="30" name="Flowchart: Multidocument 29">
            <a:extLst>
              <a:ext uri="{FF2B5EF4-FFF2-40B4-BE49-F238E27FC236}">
                <a16:creationId xmlns:a16="http://schemas.microsoft.com/office/drawing/2014/main" id="{BC56240F-1CD1-429D-8824-28F6830EEC40}"/>
              </a:ext>
            </a:extLst>
          </p:cNvPr>
          <p:cNvSpPr/>
          <p:nvPr/>
        </p:nvSpPr>
        <p:spPr>
          <a:xfrm>
            <a:off x="830116" y="2887878"/>
            <a:ext cx="1399251" cy="64047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Source files</a:t>
            </a:r>
            <a:br>
              <a:rPr lang="en-US" sz="1200" dirty="0">
                <a:solidFill>
                  <a:schemeClr val="tx1">
                    <a:lumMod val="50000"/>
                    <a:lumOff val="50000"/>
                  </a:schemeClr>
                </a:solidFill>
              </a:rPr>
            </a:br>
            <a:r>
              <a:rPr lang="en-US" sz="1200" dirty="0">
                <a:solidFill>
                  <a:schemeClr val="tx1">
                    <a:lumMod val="50000"/>
                    <a:lumOff val="50000"/>
                  </a:schemeClr>
                </a:solidFill>
              </a:rPr>
              <a:t>(*.c, *.cpp, *.h)</a:t>
            </a:r>
            <a:endParaRPr lang="en-GB" sz="1200" dirty="0">
              <a:solidFill>
                <a:schemeClr val="tx1">
                  <a:lumMod val="50000"/>
                  <a:lumOff val="50000"/>
                </a:schemeClr>
              </a:solidFill>
            </a:endParaRPr>
          </a:p>
        </p:txBody>
      </p:sp>
      <p:sp>
        <p:nvSpPr>
          <p:cNvPr id="35" name="Rectangle 34">
            <a:extLst>
              <a:ext uri="{FF2B5EF4-FFF2-40B4-BE49-F238E27FC236}">
                <a16:creationId xmlns:a16="http://schemas.microsoft.com/office/drawing/2014/main" id="{6AED42C0-4039-40D5-8339-2D75991E19F9}"/>
              </a:ext>
            </a:extLst>
          </p:cNvPr>
          <p:cNvSpPr/>
          <p:nvPr/>
        </p:nvSpPr>
        <p:spPr>
          <a:xfrm>
            <a:off x="615222" y="5668120"/>
            <a:ext cx="3312434" cy="45637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Step: Publish results and artifacts</a:t>
            </a:r>
          </a:p>
        </p:txBody>
      </p:sp>
      <p:sp>
        <p:nvSpPr>
          <p:cNvPr id="6" name="Arrow: Bent 5">
            <a:extLst>
              <a:ext uri="{FF2B5EF4-FFF2-40B4-BE49-F238E27FC236}">
                <a16:creationId xmlns:a16="http://schemas.microsoft.com/office/drawing/2014/main" id="{470A688E-CD3D-C3B7-6152-1D1ED688D041}"/>
              </a:ext>
            </a:extLst>
          </p:cNvPr>
          <p:cNvSpPr/>
          <p:nvPr/>
        </p:nvSpPr>
        <p:spPr>
          <a:xfrm rot="10800000">
            <a:off x="3122276" y="4841928"/>
            <a:ext cx="2432703" cy="309453"/>
          </a:xfrm>
          <a:prstGeom prst="bentArrow">
            <a:avLst>
              <a:gd name="adj1" fmla="val 35547"/>
              <a:gd name="adj2" fmla="val 33984"/>
              <a:gd name="adj3" fmla="val 41500"/>
              <a:gd name="adj4" fmla="val 354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Flowchart: Multidocument 17">
            <a:extLst>
              <a:ext uri="{FF2B5EF4-FFF2-40B4-BE49-F238E27FC236}">
                <a16:creationId xmlns:a16="http://schemas.microsoft.com/office/drawing/2014/main" id="{F193B99D-00C8-43D5-A8CC-0E46D2AFFC10}"/>
              </a:ext>
            </a:extLst>
          </p:cNvPr>
          <p:cNvSpPr/>
          <p:nvPr/>
        </p:nvSpPr>
        <p:spPr>
          <a:xfrm>
            <a:off x="4872163" y="4175103"/>
            <a:ext cx="1277750" cy="70511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a:t>
            </a:r>
            <a:br>
              <a:rPr lang="en-US" sz="1200" dirty="0">
                <a:solidFill>
                  <a:schemeClr val="tx1">
                    <a:lumMod val="50000"/>
                    <a:lumOff val="50000"/>
                  </a:schemeClr>
                </a:solidFill>
              </a:rPr>
            </a:b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7" name="Rectangle: Rounded Corners 6">
            <a:extLst>
              <a:ext uri="{FF2B5EF4-FFF2-40B4-BE49-F238E27FC236}">
                <a16:creationId xmlns:a16="http://schemas.microsoft.com/office/drawing/2014/main" id="{B4249144-FB33-DAF4-8D6B-892888F11C56}"/>
              </a:ext>
            </a:extLst>
          </p:cNvPr>
          <p:cNvSpPr/>
          <p:nvPr/>
        </p:nvSpPr>
        <p:spPr>
          <a:xfrm>
            <a:off x="714442" y="2020432"/>
            <a:ext cx="3188188" cy="2663545"/>
          </a:xfrm>
          <a:prstGeom prst="roundRect">
            <a:avLst>
              <a:gd name="adj" fmla="val 7900"/>
            </a:avLst>
          </a:prstGeom>
          <a:noFill/>
          <a:ln>
            <a:solidFill>
              <a:schemeClr val="accent5">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lowchart: Multidocument 38">
            <a:extLst>
              <a:ext uri="{FF2B5EF4-FFF2-40B4-BE49-F238E27FC236}">
                <a16:creationId xmlns:a16="http://schemas.microsoft.com/office/drawing/2014/main" id="{FC261C7C-7FA1-6C5F-28FA-F3B27044967E}"/>
              </a:ext>
            </a:extLst>
          </p:cNvPr>
          <p:cNvSpPr/>
          <p:nvPr/>
        </p:nvSpPr>
        <p:spPr>
          <a:xfrm>
            <a:off x="1651454" y="4806833"/>
            <a:ext cx="1399251" cy="551874"/>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log files</a:t>
            </a:r>
            <a:endParaRPr lang="en-GB" sz="1200" dirty="0">
              <a:solidFill>
                <a:schemeClr val="tx1">
                  <a:lumMod val="50000"/>
                  <a:lumOff val="50000"/>
                </a:schemeClr>
              </a:solidFill>
            </a:endParaRPr>
          </a:p>
        </p:txBody>
      </p:sp>
      <p:sp>
        <p:nvSpPr>
          <p:cNvPr id="13" name="Arrow: Right 12">
            <a:extLst>
              <a:ext uri="{FF2B5EF4-FFF2-40B4-BE49-F238E27FC236}">
                <a16:creationId xmlns:a16="http://schemas.microsoft.com/office/drawing/2014/main" id="{DAD1BD77-A5F9-88EF-BBF6-7A92CD5FEBCA}"/>
              </a:ext>
            </a:extLst>
          </p:cNvPr>
          <p:cNvSpPr/>
          <p:nvPr/>
        </p:nvSpPr>
        <p:spPr>
          <a:xfrm>
            <a:off x="3747055" y="2393672"/>
            <a:ext cx="811569" cy="21396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C35A3E7F-7716-77D3-98B1-F507FBB14120}"/>
              </a:ext>
            </a:extLst>
          </p:cNvPr>
          <p:cNvSpPr txBox="1"/>
          <p:nvPr/>
        </p:nvSpPr>
        <p:spPr>
          <a:xfrm>
            <a:off x="2831927" y="4400438"/>
            <a:ext cx="993313" cy="276999"/>
          </a:xfrm>
          <a:prstGeom prst="rect">
            <a:avLst/>
          </a:prstGeom>
          <a:noFill/>
        </p:spPr>
        <p:txBody>
          <a:bodyPr wrap="square">
            <a:spAutoFit/>
          </a:bodyPr>
          <a:lstStyle/>
          <a:p>
            <a:pPr algn="ctr"/>
            <a:r>
              <a:rPr lang="en-US" sz="1200" dirty="0">
                <a:solidFill>
                  <a:schemeClr val="tx1">
                    <a:lumMod val="50000"/>
                    <a:lumOff val="50000"/>
                  </a:schemeClr>
                </a:solidFill>
              </a:rPr>
              <a:t>Project files</a:t>
            </a:r>
            <a:endParaRPr lang="en-GB" sz="1200" dirty="0">
              <a:solidFill>
                <a:schemeClr val="tx1">
                  <a:lumMod val="50000"/>
                  <a:lumOff val="50000"/>
                </a:schemeClr>
              </a:solidFill>
            </a:endParaRPr>
          </a:p>
        </p:txBody>
      </p:sp>
      <p:sp>
        <p:nvSpPr>
          <p:cNvPr id="45" name="Arrow: Right 44">
            <a:extLst>
              <a:ext uri="{FF2B5EF4-FFF2-40B4-BE49-F238E27FC236}">
                <a16:creationId xmlns:a16="http://schemas.microsoft.com/office/drawing/2014/main" id="{7561E850-9AC4-B480-7525-E1C707D4ACCB}"/>
              </a:ext>
            </a:extLst>
          </p:cNvPr>
          <p:cNvSpPr/>
          <p:nvPr/>
        </p:nvSpPr>
        <p:spPr>
          <a:xfrm rot="5400000">
            <a:off x="4791150" y="3350202"/>
            <a:ext cx="1424902" cy="22490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9D8FD94B-5F26-452A-BDC6-F71D163866F5}"/>
              </a:ext>
            </a:extLst>
          </p:cNvPr>
          <p:cNvSpPr/>
          <p:nvPr/>
        </p:nvSpPr>
        <p:spPr>
          <a:xfrm>
            <a:off x="4597665" y="3128243"/>
            <a:ext cx="1841233" cy="86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AVH AMI provides necessary tools: </a:t>
            </a:r>
            <a:br>
              <a:rPr lang="en-US" sz="1200" dirty="0"/>
            </a:br>
            <a:r>
              <a:rPr lang="en-US" sz="1200" dirty="0"/>
              <a:t>FVP models, compilers, ...</a:t>
            </a:r>
            <a:endParaRPr lang="en-GB" sz="1200" dirty="0"/>
          </a:p>
        </p:txBody>
      </p:sp>
      <p:sp>
        <p:nvSpPr>
          <p:cNvPr id="23" name="Rectangle 22">
            <a:extLst>
              <a:ext uri="{FF2B5EF4-FFF2-40B4-BE49-F238E27FC236}">
                <a16:creationId xmlns:a16="http://schemas.microsoft.com/office/drawing/2014/main" id="{8119DA75-D395-4806-9923-A60C1658B62A}"/>
              </a:ext>
            </a:extLst>
          </p:cNvPr>
          <p:cNvSpPr/>
          <p:nvPr/>
        </p:nvSpPr>
        <p:spPr>
          <a:xfrm>
            <a:off x="4597666" y="2023813"/>
            <a:ext cx="1841233" cy="993312"/>
          </a:xfrm>
          <a:prstGeom prst="rect">
            <a:avLst/>
          </a:prstGeom>
          <a:solidFill>
            <a:schemeClr val="accent1"/>
          </a:solidFill>
          <a:ln>
            <a:solidFill>
              <a:schemeClr val="accent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 actions</a:t>
            </a:r>
            <a:br>
              <a:rPr lang="en-US" sz="1200" dirty="0"/>
            </a:br>
            <a:r>
              <a:rPr lang="en-US" sz="1200" dirty="0"/>
              <a:t> defined in the avhlcient .yml file: </a:t>
            </a:r>
            <a:br>
              <a:rPr lang="en-US" sz="1200" dirty="0"/>
            </a:br>
            <a:r>
              <a:rPr lang="en-US" sz="1200" dirty="0"/>
              <a:t>AMI instance setup, </a:t>
            </a:r>
          </a:p>
          <a:p>
            <a:pPr algn="ctr"/>
            <a:r>
              <a:rPr lang="en-US" sz="1200" dirty="0"/>
              <a:t>project build, run, etc.</a:t>
            </a:r>
            <a:endParaRPr lang="en-GB" sz="1200" dirty="0"/>
          </a:p>
        </p:txBody>
      </p:sp>
      <p:sp>
        <p:nvSpPr>
          <p:cNvPr id="46" name="Arrow: Right 45">
            <a:extLst>
              <a:ext uri="{FF2B5EF4-FFF2-40B4-BE49-F238E27FC236}">
                <a16:creationId xmlns:a16="http://schemas.microsoft.com/office/drawing/2014/main" id="{9FFD65FE-7874-713A-5EAF-D6502215CD9B}"/>
              </a:ext>
            </a:extLst>
          </p:cNvPr>
          <p:cNvSpPr/>
          <p:nvPr/>
        </p:nvSpPr>
        <p:spPr>
          <a:xfrm rot="5400000">
            <a:off x="2144107" y="1465900"/>
            <a:ext cx="237668" cy="20675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4CD7DB1E-7122-C915-A106-59B131186089}"/>
              </a:ext>
            </a:extLst>
          </p:cNvPr>
          <p:cNvSpPr/>
          <p:nvPr/>
        </p:nvSpPr>
        <p:spPr>
          <a:xfrm rot="5400000">
            <a:off x="2122003" y="5442562"/>
            <a:ext cx="237668" cy="20675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7EA89926-5D51-F9CE-E9CC-408A0381FDF9}"/>
              </a:ext>
            </a:extLst>
          </p:cNvPr>
          <p:cNvSpPr/>
          <p:nvPr/>
        </p:nvSpPr>
        <p:spPr>
          <a:xfrm>
            <a:off x="615223" y="988350"/>
            <a:ext cx="3312434" cy="45637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Step: Environment setup</a:t>
            </a:r>
          </a:p>
        </p:txBody>
      </p:sp>
    </p:spTree>
    <p:extLst>
      <p:ext uri="{BB962C8B-B14F-4D97-AF65-F5344CB8AC3E}">
        <p14:creationId xmlns:p14="http://schemas.microsoft.com/office/powerpoint/2010/main" val="2636246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Arm Virtual Hardware</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Fixed Virtual Platforms (FVPs)</a:t>
            </a:r>
          </a:p>
          <a:p>
            <a:pPr algn="ctr" defTabSz="453340"/>
            <a:r>
              <a:rPr lang="en-US" sz="2000" dirty="0">
                <a:solidFill>
                  <a:schemeClr val="bg1"/>
                </a:solidFill>
              </a:rPr>
              <a:t>of all Cortex-M Processors</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solidFill>
                  <a:prstClr val="white"/>
                </a:solidFill>
              </a:rPr>
              <a:t>Cortex-M</a:t>
            </a:r>
          </a:p>
          <a:p>
            <a:pPr marL="231775" indent="-115570" defTabSz="453340">
              <a:buFont typeface="Arial" panose="020B0604020202020204" pitchFamily="34" charset="0"/>
              <a:buChar char="•"/>
            </a:pPr>
            <a:r>
              <a:rPr lang="en-US" sz="1400" dirty="0"/>
              <a:t>TrustZone</a:t>
            </a:r>
            <a:endParaRPr lang="en-US" sz="1400" dirty="0">
              <a:cs typeface="Calibri"/>
            </a:endParaRPr>
          </a:p>
          <a:p>
            <a:pPr marL="231775" indent="-115570" defTabSz="453340">
              <a:buFont typeface="Arial" panose="020B0604020202020204" pitchFamily="34" charset="0"/>
              <a:buChar char="•"/>
            </a:pPr>
            <a:r>
              <a:rPr lang="en-US" sz="1400" dirty="0">
                <a:solidFill>
                  <a:prstClr val="white"/>
                </a:solidFill>
              </a:rPr>
              <a:t>SIMD</a:t>
            </a:r>
            <a:endParaRPr lang="en-US" sz="1400" dirty="0">
              <a:solidFill>
                <a:prstClr val="white"/>
              </a:solidFill>
              <a:cs typeface="Calibri"/>
            </a:endParaRPr>
          </a:p>
          <a:p>
            <a:pPr marL="231775" indent="-115570" defTabSz="453340">
              <a:buFont typeface="Arial" panose="020B0604020202020204" pitchFamily="34" charset="0"/>
              <a:buChar char="•"/>
            </a:pPr>
            <a:r>
              <a:rPr lang="en-US" sz="1400" dirty="0">
                <a:solidFill>
                  <a:prstClr val="white"/>
                </a:solidFill>
              </a:rPr>
              <a:t>Helium </a:t>
            </a:r>
            <a:br>
              <a:rPr lang="en-US" sz="1400" dirty="0">
                <a:solidFill>
                  <a:prstClr val="white"/>
                </a:solidFill>
              </a:rPr>
            </a:br>
            <a:endParaRPr lang="en-US" sz="1400" dirty="0">
              <a:solidFill>
                <a:prstClr val="white"/>
              </a:solidFill>
              <a:cs typeface="Calibri"/>
            </a:endParaRP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t>Ethos-U65/U55</a:t>
            </a:r>
          </a:p>
          <a:p>
            <a:pPr defTabSz="453340"/>
            <a:r>
              <a:rPr lang="en-US" dirty="0"/>
              <a:t>microNPU</a:t>
            </a: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Memory</a:t>
            </a:r>
          </a:p>
          <a:p>
            <a:pPr marL="231775" indent="-115888" defTabSz="453340">
              <a:buFont typeface="Arial" panose="020B0604020202020204" pitchFamily="34" charset="0"/>
              <a:buChar char="•"/>
            </a:pPr>
            <a:r>
              <a:rPr lang="en-US" sz="1400">
                <a:solidFill>
                  <a:prstClr val="white"/>
                </a:solidFill>
              </a:rPr>
              <a:t>Secure/</a:t>
            </a:r>
            <a:br>
              <a:rPr lang="en-US" sz="1400">
                <a:solidFill>
                  <a:prstClr val="white"/>
                </a:solidFill>
              </a:rPr>
            </a:br>
            <a:r>
              <a:rPr lang="en-US" sz="1400">
                <a:solidFill>
                  <a:prstClr val="white"/>
                </a:solidFill>
              </a:rPr>
              <a:t>Non-secure</a:t>
            </a:r>
          </a:p>
          <a:p>
            <a:pPr marL="231775" indent="-115888" defTabSz="453340">
              <a:buFont typeface="Arial" panose="020B0604020202020204" pitchFamily="34" charset="0"/>
              <a:buChar char="•"/>
            </a:pPr>
            <a:r>
              <a:rPr lang="en-US" sz="1400">
                <a:solidFill>
                  <a:prstClr val="white"/>
                </a:solidFill>
              </a:rPr>
              <a:t>DMA</a:t>
            </a: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AWS Cloud </a:t>
            </a:r>
            <a:br>
              <a:rPr lang="en-US" sz="2000">
                <a:solidFill>
                  <a:schemeClr val="bg1"/>
                </a:solidFill>
              </a:rPr>
            </a:br>
            <a:r>
              <a:rPr lang="en-US" sz="2000">
                <a:solidFill>
                  <a:schemeClr val="bg1"/>
                </a:solidFill>
              </a:rPr>
              <a:t>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a:solidFill>
                  <a:prstClr val="white"/>
                </a:solidFill>
              </a:rPr>
              <a:t>I/O drivers</a:t>
            </a:r>
          </a:p>
          <a:p>
            <a:pPr marL="231775" indent="-115888" defTabSz="453340">
              <a:spcAft>
                <a:spcPts val="600"/>
              </a:spcAft>
              <a:buFont typeface="Arial" panose="020B0604020202020204" pitchFamily="34" charset="0"/>
              <a:buChar char="•"/>
            </a:pPr>
            <a:r>
              <a:rPr lang="en-US" sz="1400">
                <a:solidFill>
                  <a:prstClr val="white"/>
                </a:solidFill>
              </a:rPr>
              <a:t>Test scripts</a:t>
            </a:r>
          </a:p>
          <a:p>
            <a:pPr marL="231775" indent="-115888" defTabSz="453340">
              <a:spcAft>
                <a:spcPts val="600"/>
              </a:spcAft>
              <a:buFont typeface="Arial" panose="020B0604020202020204" pitchFamily="34" charset="0"/>
              <a:buChar char="•"/>
            </a:pPr>
            <a:r>
              <a:rPr lang="en-US" sz="1400">
                <a:solidFill>
                  <a:prstClr val="white"/>
                </a:solidFill>
              </a:rPr>
              <a:t>CI/CD integration</a:t>
            </a:r>
          </a:p>
          <a:p>
            <a:pPr marL="231775" indent="-115888" defTabSz="453340">
              <a:spcAft>
                <a:spcPts val="600"/>
              </a:spcAft>
              <a:buFont typeface="Arial" panose="020B0604020202020204" pitchFamily="34" charset="0"/>
              <a:buChar char="•"/>
            </a:pPr>
            <a:r>
              <a:rPr lang="en-US" sz="1400">
                <a:solidFill>
                  <a:prstClr val="white"/>
                </a:solidFill>
              </a:rPr>
              <a:t>Usage examples</a:t>
            </a:r>
          </a:p>
          <a:p>
            <a:pPr marL="231775" indent="-115888" defTabSz="453340">
              <a:spcAft>
                <a:spcPts val="600"/>
              </a:spcAft>
              <a:buFont typeface="Arial" panose="020B0604020202020204" pitchFamily="34" charset="0"/>
              <a:buChar char="•"/>
            </a:pPr>
            <a:r>
              <a:rPr lang="en-US" sz="1400">
                <a:solidFill>
                  <a:prstClr val="white"/>
                </a:solidFill>
              </a:rPr>
              <a:t>Test report tools</a:t>
            </a:r>
          </a:p>
          <a:p>
            <a:pPr marL="115887" defTabSz="453340"/>
            <a:endParaRPr lang="en-US" sz="1400">
              <a:solidFill>
                <a:prstClr val="white"/>
              </a:solidFill>
            </a:endParaRPr>
          </a:p>
          <a:p>
            <a:pPr defTabSz="453340"/>
            <a:endParaRPr lang="en-US" sz="160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FVP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1961994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solidFill>
                  <a:srgbClr val="000000"/>
                </a:solidFill>
                <a:latin typeface="+mn-lt"/>
                <a:ea typeface="ＭＳ Ｐゴシック"/>
              </a:rPr>
            </a:br>
            <a:r>
              <a:rPr lang="en-US" sz="1400" kern="0">
                <a:solidFill>
                  <a:srgbClr val="000000"/>
                </a:solidFill>
                <a:latin typeface="+mn-lt"/>
                <a:ea typeface="ＭＳ Ｐゴシック"/>
              </a:rPr>
              <a:t>Target</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a:solidFill>
                  <a:srgbClr val="FFFFFF"/>
                </a:solidFill>
                <a:latin typeface="+mn-lt"/>
                <a:ea typeface="ＭＳ Ｐゴシック"/>
                <a:cs typeface="Calibri"/>
              </a:rPr>
              <a:t>    input/output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200"/>
              <a:t>Ethernet</a:t>
            </a:r>
            <a:endParaRPr lang="en-GB" sz="1200">
              <a:solidFill>
                <a:schemeClr val="accent1"/>
              </a:solidFill>
              <a:latin typeface="+mn-lt"/>
              <a:ea typeface="+mn-ea"/>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Ethernet Driver</a:t>
            </a:r>
            <a:endParaRPr lang="en-US" sz="1400" kern="0">
              <a:solidFill>
                <a:srgbClr val="FFFFFF"/>
              </a:solidFill>
              <a:latin typeface="+mn-lt"/>
              <a:cs typeface="Calibri"/>
            </a:endParaRPr>
          </a:p>
        </p:txBody>
      </p:sp>
      <p:sp>
        <p:nvSpPr>
          <p:cNvPr id="44" name="Rectangle 43">
            <a:extLst>
              <a:ext uri="{FF2B5EF4-FFF2-40B4-BE49-F238E27FC236}">
                <a16:creationId xmlns:a16="http://schemas.microsoft.com/office/drawing/2014/main" id="{2315BE4F-1418-4F7F-8219-75DC63061351}"/>
              </a:ext>
            </a:extLst>
          </p:cNvPr>
          <p:cNvSpPr/>
          <p:nvPr/>
        </p:nvSpPr>
        <p:spPr>
          <a:xfrm>
            <a:off x="6921693" y="2219669"/>
            <a:ext cx="1649102" cy="605418"/>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marL="0" marR="0" lvl="0" indent="0" algn="ctr" defTabSz="456936" rtl="0" eaLnBrk="1" fontAlgn="auto" latinLnBrk="0" hangingPunct="1">
              <a:lnSpc>
                <a:spcPct val="100000"/>
              </a:lnSpc>
              <a:spcBef>
                <a:spcPts val="0"/>
              </a:spcBef>
              <a:spcAft>
                <a:spcPts val="0"/>
              </a:spcAft>
              <a:buClrTx/>
              <a:buSzTx/>
              <a:buFontTx/>
              <a:buNone/>
              <a:tabLst/>
              <a:defRPr/>
            </a:pPr>
            <a:r>
              <a:rPr lang="en-US" sz="1400" kern="0">
                <a:solidFill>
                  <a:srgbClr val="FFFFFF"/>
                </a:solidFill>
                <a:latin typeface="+mn-lt"/>
              </a:rPr>
              <a:t>TCP/IP</a:t>
            </a:r>
            <a:br>
              <a:rPr lang="en-US" sz="1400" kern="0">
                <a:solidFill>
                  <a:srgbClr val="FFFFFF"/>
                </a:solidFill>
                <a:latin typeface="+mn-lt"/>
              </a:rPr>
            </a:br>
            <a:r>
              <a:rPr lang="en-US" sz="1400" kern="0">
                <a:solidFill>
                  <a:srgbClr val="FFFFFF"/>
                </a:solidFill>
                <a:latin typeface="+mn-lt"/>
              </a:rPr>
              <a:t>Network Stack</a:t>
            </a: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Tree>
    <p:extLst>
      <p:ext uri="{BB962C8B-B14F-4D97-AF65-F5344CB8AC3E}">
        <p14:creationId xmlns:p14="http://schemas.microsoft.com/office/powerpoint/2010/main" val="2101255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solidFill>
                  <a:srgbClr val="000000"/>
                </a:solidFill>
                <a:latin typeface="+mn-lt"/>
                <a:ea typeface="ＭＳ Ｐゴシック"/>
              </a:rPr>
            </a:br>
            <a:r>
              <a:rPr lang="en-US" sz="1400" kern="0">
                <a:solidFill>
                  <a:srgbClr val="000000"/>
                </a:solidFill>
                <a:latin typeface="+mn-lt"/>
                <a:ea typeface="ＭＳ Ｐゴシック"/>
              </a:rPr>
              <a:t>Target</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dirty="0">
                <a:solidFill>
                  <a:srgbClr val="FFFFFF"/>
                </a:solidFill>
                <a:latin typeface="+mn-lt"/>
                <a:ea typeface="ＭＳ Ｐゴシック"/>
                <a:cs typeface="Calibri"/>
              </a:rPr>
              <a:t>    input/output</a:t>
            </a:r>
            <a:endParaRPr lang="en-US" dirty="0"/>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
        <p:nvSpPr>
          <p:cNvPr id="47" name="TextBox 46">
            <a:extLst>
              <a:ext uri="{FF2B5EF4-FFF2-40B4-BE49-F238E27FC236}">
                <a16:creationId xmlns:a16="http://schemas.microsoft.com/office/drawing/2014/main" id="{12A27533-3843-491C-BC95-CCCAD95F6C8D}"/>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48" name="Rectangle 47">
            <a:extLst>
              <a:ext uri="{FF2B5EF4-FFF2-40B4-BE49-F238E27FC236}">
                <a16:creationId xmlns:a16="http://schemas.microsoft.com/office/drawing/2014/main" id="{B67BF817-E6F7-497D-AF90-B60EA616810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Socket Driver VSocket</a:t>
            </a:r>
            <a:endParaRPr lang="en-US" sz="1400" kern="0" dirty="0">
              <a:solidFill>
                <a:srgbClr val="FFFFFF"/>
              </a:solidFill>
              <a:latin typeface="+mn-lt"/>
              <a:cs typeface="Calibri"/>
            </a:endParaRPr>
          </a:p>
        </p:txBody>
      </p:sp>
      <p:sp>
        <p:nvSpPr>
          <p:cNvPr id="50" name="Callout: Line with Border and Accent Bar 49">
            <a:extLst>
              <a:ext uri="{FF2B5EF4-FFF2-40B4-BE49-F238E27FC236}">
                <a16:creationId xmlns:a16="http://schemas.microsoft.com/office/drawing/2014/main" id="{9CAECF4A-6F9E-4A9E-9E03-31D7EBCEC894}"/>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Tree>
    <p:extLst>
      <p:ext uri="{BB962C8B-B14F-4D97-AF65-F5344CB8AC3E}">
        <p14:creationId xmlns:p14="http://schemas.microsoft.com/office/powerpoint/2010/main" val="170563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9">
            <a:extLst>
              <a:ext uri="{FF2B5EF4-FFF2-40B4-BE49-F238E27FC236}">
                <a16:creationId xmlns:a16="http://schemas.microsoft.com/office/drawing/2014/main" id="{52BB4FED-D6CF-468F-A174-CB478E99F965}"/>
              </a:ext>
            </a:extLst>
          </p:cNvPr>
          <p:cNvSpPr/>
          <p:nvPr/>
        </p:nvSpPr>
        <p:spPr>
          <a:xfrm>
            <a:off x="2698375" y="1737311"/>
            <a:ext cx="2426313" cy="1041022"/>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dirty="0"/>
              <a:t>IoT/ML SW Platform – from FVP to Hardware to Deployment</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2348" y="746170"/>
            <a:ext cx="11227300" cy="344398"/>
          </a:xfrm>
        </p:spPr>
        <p:txBody>
          <a:bodyPr/>
          <a:lstStyle/>
          <a:p>
            <a:r>
              <a:rPr lang="en-US" sz="1799" dirty="0"/>
              <a:t>Ease-of-Use with Open-CMSIS and Keil Studio; provide evidence of correctness on FVP and real deployment</a:t>
            </a:r>
            <a:endParaRPr lang="en-GB" sz="1799" dirty="0"/>
          </a:p>
        </p:txBody>
      </p:sp>
      <p:sp>
        <p:nvSpPr>
          <p:cNvPr id="65" name="Rectangle 64">
            <a:extLst>
              <a:ext uri="{FF2B5EF4-FFF2-40B4-BE49-F238E27FC236}">
                <a16:creationId xmlns:a16="http://schemas.microsoft.com/office/drawing/2014/main" id="{A28E8FDF-4BC5-4319-903E-787BDDE4C2F5}"/>
              </a:ext>
            </a:extLst>
          </p:cNvPr>
          <p:cNvSpPr/>
          <p:nvPr/>
        </p:nvSpPr>
        <p:spPr>
          <a:xfrm>
            <a:off x="1986003" y="3356852"/>
            <a:ext cx="3404281" cy="1255978"/>
          </a:xfrm>
          <a:prstGeom prst="rect">
            <a:avLst/>
          </a:prstGeom>
          <a:solidFill>
            <a:schemeClr val="accent1">
              <a:lumMod val="40000"/>
              <a:lumOff val="60000"/>
              <a:alpha val="34000"/>
            </a:schemeClr>
          </a:solidFill>
          <a:ln w="9525" cap="flat" cmpd="sng" algn="ctr">
            <a:noFill/>
            <a:prstDash val="solid"/>
          </a:ln>
          <a:effectLst/>
        </p:spPr>
        <p:txBody>
          <a:bodyPr vert="vert270" wrap="square" lIns="91440" tIns="45699" rIns="0" bIns="45699" rtlCol="0" anchor="t" anchorCtr="0"/>
          <a:lstStyle/>
          <a:p>
            <a:pPr algn="ctr" defTabSz="456936" fontAlgn="auto" hangingPunct="1">
              <a:lnSpc>
                <a:spcPts val="1698"/>
              </a:lnSpc>
              <a:spcBef>
                <a:spcPts val="0"/>
              </a:spcBef>
              <a:spcAft>
                <a:spcPts val="0"/>
              </a:spcAft>
              <a:defRPr/>
            </a:pPr>
            <a:r>
              <a:rPr lang="en-US" sz="1600" kern="0" dirty="0">
                <a:solidFill>
                  <a:srgbClr val="000000"/>
                </a:solidFill>
                <a:latin typeface="+mn-lt"/>
              </a:rPr>
              <a:t>Simulation layer</a:t>
            </a:r>
            <a:endParaRPr lang="en-GB" sz="1600" kern="0" dirty="0">
              <a:solidFill>
                <a:srgbClr val="000000"/>
              </a:solidFill>
              <a:latin typeface="+mn-lt"/>
            </a:endParaRPr>
          </a:p>
        </p:txBody>
      </p:sp>
      <p:sp>
        <p:nvSpPr>
          <p:cNvPr id="67" name="Down Arrow 26">
            <a:extLst>
              <a:ext uri="{FF2B5EF4-FFF2-40B4-BE49-F238E27FC236}">
                <a16:creationId xmlns:a16="http://schemas.microsoft.com/office/drawing/2014/main" id="{56E41000-215D-4FF4-9DC2-9783BBBEF4A8}"/>
              </a:ext>
            </a:extLst>
          </p:cNvPr>
          <p:cNvSpPr/>
          <p:nvPr/>
        </p:nvSpPr>
        <p:spPr>
          <a:xfrm>
            <a:off x="4479616" y="2710109"/>
            <a:ext cx="675365" cy="228840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1" name="Rectangle 70">
            <a:extLst>
              <a:ext uri="{FF2B5EF4-FFF2-40B4-BE49-F238E27FC236}">
                <a16:creationId xmlns:a16="http://schemas.microsoft.com/office/drawing/2014/main" id="{086911AE-10B8-4122-BB67-79F1C2BDCCA1}"/>
              </a:ext>
            </a:extLst>
          </p:cNvPr>
          <p:cNvSpPr/>
          <p:nvPr/>
        </p:nvSpPr>
        <p:spPr>
          <a:xfrm>
            <a:off x="2600966" y="4783907"/>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Stimuli input</a:t>
            </a:r>
          </a:p>
        </p:txBody>
      </p:sp>
      <p:sp>
        <p:nvSpPr>
          <p:cNvPr id="72" name="Rectangle 71">
            <a:extLst>
              <a:ext uri="{FF2B5EF4-FFF2-40B4-BE49-F238E27FC236}">
                <a16:creationId xmlns:a16="http://schemas.microsoft.com/office/drawing/2014/main" id="{CE8FD655-2529-40A3-9959-CE286CF5BAB9}"/>
              </a:ext>
            </a:extLst>
          </p:cNvPr>
          <p:cNvSpPr/>
          <p:nvPr/>
        </p:nvSpPr>
        <p:spPr>
          <a:xfrm>
            <a:off x="2768463" y="2141007"/>
            <a:ext cx="2283200" cy="520944"/>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   SW system under test</a:t>
            </a:r>
          </a:p>
        </p:txBody>
      </p:sp>
      <p:sp>
        <p:nvSpPr>
          <p:cNvPr id="77" name="Rectangle 76">
            <a:extLst>
              <a:ext uri="{FF2B5EF4-FFF2-40B4-BE49-F238E27FC236}">
                <a16:creationId xmlns:a16="http://schemas.microsoft.com/office/drawing/2014/main" id="{9757ADA7-0D34-443E-96B9-5419FEC3C662}"/>
              </a:ext>
            </a:extLst>
          </p:cNvPr>
          <p:cNvSpPr/>
          <p:nvPr/>
        </p:nvSpPr>
        <p:spPr>
          <a:xfrm>
            <a:off x="2582021" y="3422526"/>
            <a:ext cx="1343620" cy="53079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I/O Drivers</a:t>
            </a:r>
            <a:endParaRPr lang="en-US" sz="1300" kern="0" dirty="0">
              <a:solidFill>
                <a:srgbClr val="FFFFFF"/>
              </a:solidFill>
              <a:latin typeface="+mn-lt"/>
            </a:endParaRPr>
          </a:p>
        </p:txBody>
      </p:sp>
      <p:sp>
        <p:nvSpPr>
          <p:cNvPr id="81" name="Down Arrow 26">
            <a:extLst>
              <a:ext uri="{FF2B5EF4-FFF2-40B4-BE49-F238E27FC236}">
                <a16:creationId xmlns:a16="http://schemas.microsoft.com/office/drawing/2014/main" id="{29803C4C-E797-4F30-A121-DAA0F1E54F8F}"/>
              </a:ext>
            </a:extLst>
          </p:cNvPr>
          <p:cNvSpPr/>
          <p:nvPr/>
        </p:nvSpPr>
        <p:spPr>
          <a:xfrm flipV="1">
            <a:off x="2895383" y="2710108"/>
            <a:ext cx="550606" cy="7124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2" name="Down Arrow 26">
            <a:extLst>
              <a:ext uri="{FF2B5EF4-FFF2-40B4-BE49-F238E27FC236}">
                <a16:creationId xmlns:a16="http://schemas.microsoft.com/office/drawing/2014/main" id="{4650297B-219E-48B1-9A76-72C0CD30DA23}"/>
              </a:ext>
            </a:extLst>
          </p:cNvPr>
          <p:cNvSpPr/>
          <p:nvPr/>
        </p:nvSpPr>
        <p:spPr>
          <a:xfrm flipV="1">
            <a:off x="2895383" y="3945110"/>
            <a:ext cx="550606" cy="8040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0" name="TextBox 79">
            <a:extLst>
              <a:ext uri="{FF2B5EF4-FFF2-40B4-BE49-F238E27FC236}">
                <a16:creationId xmlns:a16="http://schemas.microsoft.com/office/drawing/2014/main" id="{6F35254B-1623-44CD-89ED-539D2633D947}"/>
              </a:ext>
            </a:extLst>
          </p:cNvPr>
          <p:cNvSpPr txBox="1"/>
          <p:nvPr/>
        </p:nvSpPr>
        <p:spPr>
          <a:xfrm>
            <a:off x="2582021" y="4166118"/>
            <a:ext cx="2656084" cy="369332"/>
          </a:xfrm>
          <a:prstGeom prst="rect">
            <a:avLst/>
          </a:prstGeom>
          <a:solidFill>
            <a:srgbClr val="FF6B00">
              <a:alpha val="86000"/>
            </a:srgbClr>
          </a:solidFill>
        </p:spPr>
        <p:txBody>
          <a:bodyPr wrap="square">
            <a:spAutoFit/>
          </a:bodyPr>
          <a:lstStyle/>
          <a:p>
            <a:pPr algn="ctr"/>
            <a:r>
              <a:rPr lang="en-GB" dirty="0">
                <a:solidFill>
                  <a:schemeClr val="bg1"/>
                </a:solidFill>
                <a:latin typeface="+mn-lt"/>
              </a:rPr>
              <a:t>Virtual CPU</a:t>
            </a:r>
          </a:p>
        </p:txBody>
      </p:sp>
      <p:sp>
        <p:nvSpPr>
          <p:cNvPr id="84" name="Rectangle 83">
            <a:extLst>
              <a:ext uri="{FF2B5EF4-FFF2-40B4-BE49-F238E27FC236}">
                <a16:creationId xmlns:a16="http://schemas.microsoft.com/office/drawing/2014/main" id="{B1B96AFB-13D3-48A4-9B3A-B31E320B218F}"/>
              </a:ext>
            </a:extLst>
          </p:cNvPr>
          <p:cNvSpPr/>
          <p:nvPr/>
        </p:nvSpPr>
        <p:spPr>
          <a:xfrm>
            <a:off x="4250845" y="4998510"/>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Event Log file</a:t>
            </a:r>
          </a:p>
        </p:txBody>
      </p:sp>
    </p:spTree>
    <p:extLst>
      <p:ext uri="{BB962C8B-B14F-4D97-AF65-F5344CB8AC3E}">
        <p14:creationId xmlns:p14="http://schemas.microsoft.com/office/powerpoint/2010/main" val="354970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420068" y="3067129"/>
            <a:ext cx="7407049"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774" y="4482643"/>
            <a:ext cx="1645062" cy="436205"/>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85376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56915" y="4482644"/>
            <a:ext cx="1648240" cy="436205"/>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 for streaming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i.e. Voice</a:t>
            </a:r>
            <a:br>
              <a:rPr lang="en-US" sz="1400" kern="0" dirty="0">
                <a:solidFill>
                  <a:srgbClr val="FFFFFF"/>
                </a:solidFill>
                <a:latin typeface="+mn-lt"/>
              </a:rPr>
            </a:br>
            <a:r>
              <a:rPr lang="en-US" sz="1400" kern="0" dirty="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Peripheral Driver </a:t>
            </a:r>
            <a:br>
              <a:rPr lang="en-US" sz="1400" kern="0" dirty="0">
                <a:solidFill>
                  <a:srgbClr val="FFFFFF"/>
                </a:solidFill>
                <a:latin typeface="+mn-lt"/>
                <a:ea typeface="ＭＳ Ｐゴシック"/>
              </a:rPr>
            </a:br>
            <a:r>
              <a:rPr lang="en-US" sz="1400" kern="0" dirty="0">
                <a:solidFill>
                  <a:srgbClr val="FFFFFF"/>
                </a:solidFill>
                <a:latin typeface="+mn-lt"/>
                <a:ea typeface="ＭＳ Ｐゴシック"/>
              </a:rPr>
              <a:t>(e.g., Audio)</a:t>
            </a:r>
          </a:p>
        </p:txBody>
      </p:sp>
      <p:sp>
        <p:nvSpPr>
          <p:cNvPr id="37" name="Rectangle 36">
            <a:extLst>
              <a:ext uri="{FF2B5EF4-FFF2-40B4-BE49-F238E27FC236}">
                <a16:creationId xmlns:a16="http://schemas.microsoft.com/office/drawing/2014/main" id="{EB2465A0-66D0-4A3F-9418-AAC68906FB9C}"/>
              </a:ext>
            </a:extLst>
          </p:cNvPr>
          <p:cNvSpPr/>
          <p:nvPr/>
        </p:nvSpPr>
        <p:spPr>
          <a:xfrm>
            <a:off x="6980792" y="4485733"/>
            <a:ext cx="1645063" cy="43620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dirty="0">
              <a:solidFill>
                <a:srgbClr val="FFFFFF"/>
              </a:solidFill>
              <a:latin typeface="+mn-lt"/>
              <a:ea typeface="ＭＳ Ｐゴシック"/>
              <a:cs typeface="Calibri"/>
            </a:endParaRPr>
          </a:p>
        </p:txBody>
      </p:sp>
    </p:spTree>
    <p:extLst>
      <p:ext uri="{BB962C8B-B14F-4D97-AF65-F5344CB8AC3E}">
        <p14:creationId xmlns:p14="http://schemas.microsoft.com/office/powerpoint/2010/main" val="344064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69">
            <a:extLst>
              <a:ext uri="{FF2B5EF4-FFF2-40B4-BE49-F238E27FC236}">
                <a16:creationId xmlns:a16="http://schemas.microsoft.com/office/drawing/2014/main" id="{DFCDB865-B135-4D91-9195-B6877FD9EC8D}"/>
              </a:ext>
            </a:extLst>
          </p:cNvPr>
          <p:cNvSpPr/>
          <p:nvPr/>
        </p:nvSpPr>
        <p:spPr>
          <a:xfrm>
            <a:off x="8451476" y="1382003"/>
            <a:ext cx="2245100" cy="156096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7905750" y="3198792"/>
            <a:ext cx="2876551"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33" name="Down Arrow 28">
            <a:extLst>
              <a:ext uri="{FF2B5EF4-FFF2-40B4-BE49-F238E27FC236}">
                <a16:creationId xmlns:a16="http://schemas.microsoft.com/office/drawing/2014/main" id="{0CA77243-2CE9-4FEA-94E0-244BC67E78BD}"/>
              </a:ext>
            </a:extLst>
          </p:cNvPr>
          <p:cNvSpPr/>
          <p:nvPr/>
        </p:nvSpPr>
        <p:spPr>
          <a:xfrm rot="10800000">
            <a:off x="8945922" y="2853449"/>
            <a:ext cx="1160347" cy="1765633"/>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7" name="Rectangle 66">
            <a:extLst>
              <a:ext uri="{FF2B5EF4-FFF2-40B4-BE49-F238E27FC236}">
                <a16:creationId xmlns:a16="http://schemas.microsoft.com/office/drawing/2014/main" id="{2450A397-6109-4BAA-92BD-DAA5DE8D13BD}"/>
              </a:ext>
            </a:extLst>
          </p:cNvPr>
          <p:cNvSpPr/>
          <p:nvPr/>
        </p:nvSpPr>
        <p:spPr>
          <a:xfrm>
            <a:off x="8602572" y="2172399"/>
            <a:ext cx="1893978"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Software Under Test</a:t>
            </a:r>
            <a:br>
              <a:rPr lang="en-US" sz="1400" kern="0" dirty="0">
                <a:solidFill>
                  <a:srgbClr val="FFFFFF"/>
                </a:solidFill>
                <a:latin typeface="+mn-lt"/>
              </a:rPr>
            </a:br>
            <a:r>
              <a:rPr lang="en-US" sz="1400" kern="0" dirty="0">
                <a:solidFill>
                  <a:srgbClr val="FFFFFF"/>
                </a:solidFill>
                <a:latin typeface="+mn-lt"/>
              </a:rPr>
              <a:t>(e.g. voice recognition)</a:t>
            </a:r>
          </a:p>
        </p:txBody>
      </p:sp>
      <p:sp>
        <p:nvSpPr>
          <p:cNvPr id="34" name="Rectangle 33">
            <a:extLst>
              <a:ext uri="{FF2B5EF4-FFF2-40B4-BE49-F238E27FC236}">
                <a16:creationId xmlns:a16="http://schemas.microsoft.com/office/drawing/2014/main" id="{7DCE581A-B989-45F5-A63F-785DFF7790CC}"/>
              </a:ext>
            </a:extLst>
          </p:cNvPr>
          <p:cNvSpPr/>
          <p:nvPr/>
        </p:nvSpPr>
        <p:spPr>
          <a:xfrm>
            <a:off x="8602573" y="1769399"/>
            <a:ext cx="1893977" cy="333237"/>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8689477" y="326959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rPr>
              <a:t>(</a:t>
            </a:r>
            <a:r>
              <a:rPr lang="en-US" sz="1200" i="1" kern="0" dirty="0">
                <a:solidFill>
                  <a:srgbClr val="FFFFFF"/>
                </a:solidFill>
                <a:latin typeface="+mn-lt"/>
                <a:ea typeface="ＭＳ Ｐゴシック"/>
              </a:rPr>
              <a:t>audio_drv.h/.c</a:t>
            </a:r>
            <a:r>
              <a:rPr lang="en-US" sz="1200" kern="0" dirty="0">
                <a:solidFill>
                  <a:srgbClr val="FFFFFF"/>
                </a:solidFill>
                <a:latin typeface="+mn-lt"/>
                <a:ea typeface="ＭＳ Ｐゴシック"/>
              </a:rPr>
              <a:t>)</a:t>
            </a:r>
          </a:p>
        </p:txBody>
      </p:sp>
      <p:sp>
        <p:nvSpPr>
          <p:cNvPr id="28" name="Rectangle 27">
            <a:extLst>
              <a:ext uri="{FF2B5EF4-FFF2-40B4-BE49-F238E27FC236}">
                <a16:creationId xmlns:a16="http://schemas.microsoft.com/office/drawing/2014/main" id="{6F5C535E-BCC5-43D0-9D6B-9E0A79BA9033}"/>
              </a:ext>
            </a:extLst>
          </p:cNvPr>
          <p:cNvSpPr/>
          <p:nvPr/>
        </p:nvSpPr>
        <p:spPr>
          <a:xfrm>
            <a:off x="8479682" y="3786032"/>
            <a:ext cx="2092825"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cs typeface="Calibri"/>
              </a:rPr>
              <a:t>(</a:t>
            </a:r>
            <a:r>
              <a:rPr lang="en-US" sz="1200" i="1" kern="0" dirty="0">
                <a:solidFill>
                  <a:srgbClr val="FFFFFF"/>
                </a:solidFill>
                <a:latin typeface="+mn-lt"/>
                <a:ea typeface="ＭＳ Ｐゴシック"/>
                <a:cs typeface="Calibri"/>
              </a:rPr>
              <a:t>arm_vsi.h</a:t>
            </a:r>
            <a:r>
              <a:rPr lang="en-US" sz="1200" kern="0" dirty="0">
                <a:solidFill>
                  <a:srgbClr val="FFFFFF"/>
                </a:solidFill>
                <a:latin typeface="+mn-lt"/>
                <a:ea typeface="ＭＳ Ｐゴシック"/>
                <a:cs typeface="Calibri"/>
              </a:rPr>
              <a:t>)</a:t>
            </a:r>
          </a:p>
        </p:txBody>
      </p:sp>
      <p:sp>
        <p:nvSpPr>
          <p:cNvPr id="23" name="Rectangle 22">
            <a:extLst>
              <a:ext uri="{FF2B5EF4-FFF2-40B4-BE49-F238E27FC236}">
                <a16:creationId xmlns:a16="http://schemas.microsoft.com/office/drawing/2014/main" id="{3EBA38F5-3351-4CED-815B-7B80A1FFB4BE}"/>
              </a:ext>
            </a:extLst>
          </p:cNvPr>
          <p:cNvSpPr/>
          <p:nvPr/>
        </p:nvSpPr>
        <p:spPr>
          <a:xfrm>
            <a:off x="8537201" y="4456164"/>
            <a:ext cx="1959349" cy="9231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br>
              <a:rPr lang="en-US" dirty="0"/>
            </a:br>
            <a:r>
              <a:rPr lang="en-US" sz="1400" dirty="0"/>
              <a:t>Audio streaming Interface</a:t>
            </a:r>
          </a:p>
          <a:p>
            <a:pPr algn="ctr"/>
            <a:r>
              <a:rPr lang="en-US" sz="1200" dirty="0"/>
              <a:t>(</a:t>
            </a:r>
            <a:r>
              <a:rPr lang="en-US" sz="1200" i="1" dirty="0"/>
              <a:t>audio/.../arm_vsi0.py</a:t>
            </a:r>
            <a:r>
              <a:rPr lang="en-US" sz="1200" dirty="0"/>
              <a:t>)</a:t>
            </a:r>
            <a:endParaRPr lang="en-GB" sz="1200" dirty="0"/>
          </a:p>
        </p:txBody>
      </p:sp>
      <p:sp>
        <p:nvSpPr>
          <p:cNvPr id="25" name="Flowchart: Multidocument 24">
            <a:extLst>
              <a:ext uri="{FF2B5EF4-FFF2-40B4-BE49-F238E27FC236}">
                <a16:creationId xmlns:a16="http://schemas.microsoft.com/office/drawing/2014/main" id="{9ECA7A9E-0607-4C4D-ADA9-1FC4114EF4CE}"/>
              </a:ext>
            </a:extLst>
          </p:cNvPr>
          <p:cNvSpPr/>
          <p:nvPr/>
        </p:nvSpPr>
        <p:spPr>
          <a:xfrm>
            <a:off x="6722428" y="4757584"/>
            <a:ext cx="1554797" cy="512562"/>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endParaRPr lang="en-GB" dirty="0"/>
          </a:p>
        </p:txBody>
      </p:sp>
      <p:cxnSp>
        <p:nvCxnSpPr>
          <p:cNvPr id="38" name="Straight Arrow Connector 37">
            <a:extLst>
              <a:ext uri="{FF2B5EF4-FFF2-40B4-BE49-F238E27FC236}">
                <a16:creationId xmlns:a16="http://schemas.microsoft.com/office/drawing/2014/main" id="{6399303D-A876-4BF5-B642-F861C8F3827E}"/>
              </a:ext>
            </a:extLst>
          </p:cNvPr>
          <p:cNvCxnSpPr>
            <a:cxnSpLocks/>
          </p:cNvCxnSpPr>
          <p:nvPr/>
        </p:nvCxnSpPr>
        <p:spPr>
          <a:xfrm>
            <a:off x="8277225" y="4928775"/>
            <a:ext cx="2599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10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BFC041-21AB-46FA-9CE9-FBF2ED06AE71}"/>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17" name="Flowchart: Document 16">
            <a:extLst>
              <a:ext uri="{FF2B5EF4-FFF2-40B4-BE49-F238E27FC236}">
                <a16:creationId xmlns:a16="http://schemas.microsoft.com/office/drawing/2014/main" id="{348E9350-E14A-462F-8944-90236DA610C5}"/>
              </a:ext>
            </a:extLst>
          </p:cNvPr>
          <p:cNvSpPr/>
          <p:nvPr/>
        </p:nvSpPr>
        <p:spPr>
          <a:xfrm>
            <a:off x="7693061" y="4914392"/>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056202" y="3120996"/>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7" name="Rectangle 6">
            <a:extLst>
              <a:ext uri="{FF2B5EF4-FFF2-40B4-BE49-F238E27FC236}">
                <a16:creationId xmlns:a16="http://schemas.microsoft.com/office/drawing/2014/main" id="{177C74EE-4661-4801-B146-BB383E0EAF9C}"/>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596275"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244558"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401954" y="5135684"/>
            <a:ext cx="3655696"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401954" y="2133275"/>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Cortex-M side implements a flexible streaming peripheral that can serve a wide range of use cases.  For example, audio I/O.</a:t>
            </a:r>
            <a:endParaRPr lang="en-GB" sz="1600" kern="1200" dirty="0">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7045762" y="2133275"/>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355999" y="4629150"/>
            <a:ext cx="4763" cy="299307"/>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7616067" y="4988657"/>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295060"/>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customXsn xmlns="http://schemas.microsoft.com/office/2006/metadata/customXsn">
  <xsnLocation/>
  <cached>True</cached>
  <openByDefault>True</openByDefault>
  <xsnScope/>
</customXsn>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75509F-A6F5-4147-861D-E4CC99F48FA5}">
  <ds:schemaRefs>
    <ds:schemaRef ds:uri="c0950e01-db07-4e41-9c32-b7a8e9fccc9b"/>
    <ds:schemaRef ds:uri="f2ad5090-61a8-4b8c-ab70-68f4ff4d19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microsoft.com/sharepoint/v3/field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61D4E06-5D3F-4994-A4A7-4BA626FA722D}">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c0950e01-db07-4e41-9c32-b7a8e9fccc9b"/>
    <ds:schemaRef ds:uri="http://purl.org/dc/elements/1.1/"/>
    <ds:schemaRef ds:uri="http://schemas.microsoft.com/office/2006/metadata/properties"/>
    <ds:schemaRef ds:uri="http://schemas.microsoft.com/office/2006/documentManagement/types"/>
    <ds:schemaRef ds:uri="http://schemas.microsoft.com/sharepoint/v3/fields"/>
    <ds:schemaRef ds:uri="f2ad5090-61a8-4b8c-ab70-68f4ff4d1933"/>
    <ds:schemaRef ds:uri="http://www.w3.org/XML/1998/namespace"/>
  </ds:schemaRefs>
</ds:datastoreItem>
</file>

<file path=customXml/itemProps3.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4.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5.xml><?xml version="1.0" encoding="utf-8"?>
<ds:datastoreItem xmlns:ds="http://schemas.openxmlformats.org/officeDocument/2006/customXml" ds:itemID="{82EFBBFE-5AFC-4CAD-AD38-1CB870BDB2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Arm_2021</Template>
  <TotalTime>29091</TotalTime>
  <Words>8630</Words>
  <Application>Microsoft Office PowerPoint</Application>
  <PresentationFormat>Widescreen</PresentationFormat>
  <Paragraphs>801</Paragraphs>
  <Slides>25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Consolas</vt:lpstr>
      <vt:lpstr>Courier New</vt:lpstr>
      <vt:lpstr>Lato</vt:lpstr>
      <vt:lpstr>Wingdings</vt:lpstr>
      <vt:lpstr>Arm_PPT_Public</vt:lpstr>
      <vt:lpstr>Documentation  images</vt:lpstr>
      <vt:lpstr>Arm Fixed Virtual Platforms (FVPs)</vt:lpstr>
      <vt:lpstr>Arm Virtual Hardware</vt:lpstr>
      <vt:lpstr>Virtual Hardware: Test Cloud Applications with Internet Connectivity</vt:lpstr>
      <vt:lpstr>Virtual Hardware: Test Cloud Applications with Internet Connectivity</vt:lpstr>
      <vt:lpstr>IoT/ML SW Platform – from FVP to Hardware to Deployment</vt:lpstr>
      <vt:lpstr>FVP Platform for IoT/DSP/ML Software Development</vt:lpstr>
      <vt:lpstr>FVP Platform for IoT/DSP/ML Software Development</vt:lpstr>
      <vt:lpstr>FVP/FM Streaming Peripheral Extension</vt:lpstr>
      <vt:lpstr>Workflow for CI: Develop Application Code or Test Cases</vt:lpstr>
      <vt:lpstr>FVP/FM I/O Peripheral Extension</vt:lpstr>
      <vt:lpstr>FVP/FM IP Socket Peripheral Extension</vt:lpstr>
      <vt:lpstr>PowerPoint Presentation</vt:lpstr>
      <vt:lpstr>PowerPoint Presentation</vt:lpstr>
      <vt:lpstr>Current Docker Container</vt:lpstr>
      <vt:lpstr>FVP/FM Streaming Peripheral Extension</vt:lpstr>
      <vt:lpstr>Audio Driver</vt:lpstr>
      <vt:lpstr>Software, Peripheral, and Script interaction</vt:lpstr>
      <vt:lpstr>FVP Platform for IoT/DSP/ML Software Development</vt:lpstr>
      <vt:lpstr>Types of Software Testing</vt:lpstr>
      <vt:lpstr>IoT/ML SW Platform – from FVP to Hardware to Deployment</vt:lpstr>
      <vt:lpstr>IoT/ML SW Platform – for FVP or Real Hardware</vt:lpstr>
      <vt:lpstr>IoT/ML SW Platform – Usage for Real-world Data Collection</vt:lpstr>
      <vt:lpstr>FVP/FM Streaming Peripheral Extension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Buffer Handling</dc:title>
  <dc:subject/>
  <dc:creator>Reinhard Keil</dc:creator>
  <cp:keywords/>
  <dc:description/>
  <cp:lastModifiedBy>Vladimir Marchenko</cp:lastModifiedBy>
  <cp:revision>35</cp:revision>
  <dcterms:created xsi:type="dcterms:W3CDTF">2021-06-28T15:12:17Z</dcterms:created>
  <dcterms:modified xsi:type="dcterms:W3CDTF">2022-11-18T13:07:58Z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