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comments/comment3.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4.xml" ContentType="application/vnd.openxmlformats-officedocument.presentationml.comments+xml"/>
  <Override PartName="/ppt/comments/comment5.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6.xml" ContentType="application/vnd.openxmlformats-officedocument.presentationml.comments+xml"/>
  <Override PartName="/ppt/notesSlides/notesSlide8.xml" ContentType="application/vnd.openxmlformats-officedocument.presentationml.notesSlide+xml"/>
  <Override PartName="/ppt/comments/comment7.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8.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5431" r:id="rId6"/>
  </p:sldMasterIdLst>
  <p:notesMasterIdLst>
    <p:notesMasterId r:id="rId30"/>
  </p:notesMasterIdLst>
  <p:handoutMasterIdLst>
    <p:handoutMasterId r:id="rId31"/>
  </p:handoutMasterIdLst>
  <p:sldIdLst>
    <p:sldId id="14957" r:id="rId7"/>
    <p:sldId id="14964" r:id="rId8"/>
    <p:sldId id="14972" r:id="rId9"/>
    <p:sldId id="14973" r:id="rId10"/>
    <p:sldId id="14959" r:id="rId11"/>
    <p:sldId id="14955" r:id="rId12"/>
    <p:sldId id="14958" r:id="rId13"/>
    <p:sldId id="14963" r:id="rId14"/>
    <p:sldId id="347" r:id="rId15"/>
    <p:sldId id="348" r:id="rId16"/>
    <p:sldId id="14960" r:id="rId17"/>
    <p:sldId id="14961" r:id="rId18"/>
    <p:sldId id="274" r:id="rId19"/>
    <p:sldId id="14953" r:id="rId20"/>
    <p:sldId id="14951" r:id="rId21"/>
    <p:sldId id="10615" r:id="rId22"/>
    <p:sldId id="14954" r:id="rId23"/>
    <p:sldId id="14933" r:id="rId24"/>
    <p:sldId id="14948" r:id="rId25"/>
    <p:sldId id="349" r:id="rId26"/>
    <p:sldId id="14942" r:id="rId27"/>
    <p:sldId id="14952" r:id="rId28"/>
    <p:sldId id="346" r:id="rId29"/>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einhard Keil" initials="RK" lastIdx="10" clrIdx="0">
    <p:extLst>
      <p:ext uri="{19B8F6BF-5375-455C-9EA6-DF929625EA0E}">
        <p15:presenceInfo xmlns:p15="http://schemas.microsoft.com/office/powerpoint/2012/main" userId="S::Reinhard.Keil@arm.com::a74c14d9-6dde-4ffd-bc62-ceabab23c919" providerId="AD"/>
      </p:ext>
    </p:extLst>
  </p:cmAuthor>
  <p:cmAuthor id="2" name="Author" initials="A" lastIdx="2" clrIdx="1"/>
  <p:cmAuthor id="3" name="Stefano Cadario" initials="SC" lastIdx="1" clrIdx="2">
    <p:extLst>
      <p:ext uri="{19B8F6BF-5375-455C-9EA6-DF929625EA0E}">
        <p15:presenceInfo xmlns:p15="http://schemas.microsoft.com/office/powerpoint/2012/main" userId="S::Stefano.Cadario@arm.com::80442c5e-a86e-4e3c-a034-07962a038ecc" providerId="AD"/>
      </p:ext>
    </p:extLst>
  </p:cmAuthor>
  <p:cmAuthor id="4" name="Barbara Bengyel" initials="BB" lastIdx="2" clrIdx="3">
    <p:extLst>
      <p:ext uri="{19B8F6BF-5375-455C-9EA6-DF929625EA0E}">
        <p15:presenceInfo xmlns:p15="http://schemas.microsoft.com/office/powerpoint/2012/main" userId="S::barbara.bengyel@arm.com::e8b45ead-9f84-4a51-9340-10c649ecd50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A000"/>
    <a:srgbClr val="FF6B00"/>
    <a:srgbClr val="FF6900"/>
    <a:srgbClr val="7F7F7F"/>
    <a:srgbClr val="333E48"/>
    <a:srgbClr val="00C1DE"/>
    <a:srgbClr val="E5ECEB"/>
    <a:srgbClr val="95D600"/>
    <a:srgbClr val="FFC600"/>
    <a:srgbClr val="93E5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B6403A-809B-419A-BFDE-94F7C20B7142}" v="2" dt="2021-10-15T08:02:54.388"/>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14" y="558"/>
      </p:cViewPr>
      <p:guideLst>
        <p:guide orient="horz" pos="2160"/>
        <p:guide pos="3840"/>
      </p:guideLst>
    </p:cSldViewPr>
  </p:slideViewPr>
  <p:notesTextViewPr>
    <p:cViewPr>
      <p:scale>
        <a:sx n="3" d="2"/>
        <a:sy n="3" d="2"/>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commentAuthors" Target="commentAuthors.xml"/><Relationship Id="rId37" Type="http://schemas.microsoft.com/office/2016/11/relationships/changesInfo" Target="changesInfos/changesInfo1.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notesMaster" Target="notesMasters/notesMaster1.xml"/><Relationship Id="rId35"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ladimir Marchenko" userId="c36603cb-6785-419b-81f9-614e814f607a" providerId="ADAL" clId="{1FB6403A-809B-419A-BFDE-94F7C20B7142}"/>
    <pc:docChg chg="undo custSel addSld delSld modSld">
      <pc:chgData name="Vladimir Marchenko" userId="c36603cb-6785-419b-81f9-614e814f607a" providerId="ADAL" clId="{1FB6403A-809B-419A-BFDE-94F7C20B7142}" dt="2021-10-15T11:00:20.174" v="84" actId="20577"/>
      <pc:docMkLst>
        <pc:docMk/>
      </pc:docMkLst>
      <pc:sldChg chg="del">
        <pc:chgData name="Vladimir Marchenko" userId="c36603cb-6785-419b-81f9-614e814f607a" providerId="ADAL" clId="{1FB6403A-809B-419A-BFDE-94F7C20B7142}" dt="2021-10-15T08:14:53.375" v="78" actId="47"/>
        <pc:sldMkLst>
          <pc:docMk/>
          <pc:sldMk cId="1928278860" sldId="14962"/>
        </pc:sldMkLst>
      </pc:sldChg>
      <pc:sldChg chg="addSp modSp mod">
        <pc:chgData name="Vladimir Marchenko" userId="c36603cb-6785-419b-81f9-614e814f607a" providerId="ADAL" clId="{1FB6403A-809B-419A-BFDE-94F7C20B7142}" dt="2021-10-15T08:06:15.499" v="77" actId="20577"/>
        <pc:sldMkLst>
          <pc:docMk/>
          <pc:sldMk cId="492058628" sldId="14963"/>
        </pc:sldMkLst>
        <pc:spChg chg="mod">
          <ac:chgData name="Vladimir Marchenko" userId="c36603cb-6785-419b-81f9-614e814f607a" providerId="ADAL" clId="{1FB6403A-809B-419A-BFDE-94F7C20B7142}" dt="2021-10-15T08:05:53.139" v="76" actId="20577"/>
          <ac:spMkLst>
            <pc:docMk/>
            <pc:sldMk cId="492058628" sldId="14963"/>
            <ac:spMk id="4" creationId="{C968E714-5FB7-4FED-BB6F-374760979964}"/>
          </ac:spMkLst>
        </pc:spChg>
        <pc:spChg chg="add mod ord">
          <ac:chgData name="Vladimir Marchenko" userId="c36603cb-6785-419b-81f9-614e814f607a" providerId="ADAL" clId="{1FB6403A-809B-419A-BFDE-94F7C20B7142}" dt="2021-10-15T08:04:36.188" v="53" actId="208"/>
          <ac:spMkLst>
            <pc:docMk/>
            <pc:sldMk cId="492058628" sldId="14963"/>
            <ac:spMk id="17" creationId="{348E9350-E14A-462F-8944-90236DA610C5}"/>
          </ac:spMkLst>
        </pc:spChg>
        <pc:spChg chg="mod">
          <ac:chgData name="Vladimir Marchenko" userId="c36603cb-6785-419b-81f9-614e814f607a" providerId="ADAL" clId="{1FB6403A-809B-419A-BFDE-94F7C20B7142}" dt="2021-10-15T08:00:12.452" v="15" actId="20577"/>
          <ac:spMkLst>
            <pc:docMk/>
            <pc:sldMk cId="492058628" sldId="14963"/>
            <ac:spMk id="19" creationId="{D94CD6BC-D984-4EFE-95CF-AF8A8637DFA2}"/>
          </ac:spMkLst>
        </pc:spChg>
        <pc:spChg chg="mod">
          <ac:chgData name="Vladimir Marchenko" userId="c36603cb-6785-419b-81f9-614e814f607a" providerId="ADAL" clId="{1FB6403A-809B-419A-BFDE-94F7C20B7142}" dt="2021-10-15T08:06:15.499" v="77" actId="20577"/>
          <ac:spMkLst>
            <pc:docMk/>
            <pc:sldMk cId="492058628" sldId="14963"/>
            <ac:spMk id="26" creationId="{8F2C8393-6F7E-4260-84A1-1576FEC45265}"/>
          </ac:spMkLst>
        </pc:spChg>
        <pc:spChg chg="mod">
          <ac:chgData name="Vladimir Marchenko" userId="c36603cb-6785-419b-81f9-614e814f607a" providerId="ADAL" clId="{1FB6403A-809B-419A-BFDE-94F7C20B7142}" dt="2021-10-15T08:01:43.387" v="40" actId="33524"/>
          <ac:spMkLst>
            <pc:docMk/>
            <pc:sldMk cId="492058628" sldId="14963"/>
            <ac:spMk id="29" creationId="{CCC374B9-185F-44EA-A687-EEEECC16710E}"/>
          </ac:spMkLst>
        </pc:spChg>
        <pc:cxnChg chg="mod">
          <ac:chgData name="Vladimir Marchenko" userId="c36603cb-6785-419b-81f9-614e814f607a" providerId="ADAL" clId="{1FB6403A-809B-419A-BFDE-94F7C20B7142}" dt="2021-10-15T08:05:06.221" v="55" actId="1076"/>
          <ac:cxnSpMkLst>
            <pc:docMk/>
            <pc:sldMk cId="492058628" sldId="14963"/>
            <ac:cxnSpMk id="5" creationId="{773C34B5-705B-4B48-AF8B-DD66ED9414BC}"/>
          </ac:cxnSpMkLst>
        </pc:cxnChg>
      </pc:sldChg>
      <pc:sldChg chg="modSp add mod">
        <pc:chgData name="Vladimir Marchenko" userId="c36603cb-6785-419b-81f9-614e814f607a" providerId="ADAL" clId="{1FB6403A-809B-419A-BFDE-94F7C20B7142}" dt="2021-10-15T11:00:20.174" v="84" actId="20577"/>
        <pc:sldMkLst>
          <pc:docMk/>
          <pc:sldMk cId="2101255887" sldId="14972"/>
        </pc:sldMkLst>
        <pc:spChg chg="mod">
          <ac:chgData name="Vladimir Marchenko" userId="c36603cb-6785-419b-81f9-614e814f607a" providerId="ADAL" clId="{1FB6403A-809B-419A-BFDE-94F7C20B7142}" dt="2021-10-15T11:00:20.174" v="84" actId="20577"/>
          <ac:spMkLst>
            <pc:docMk/>
            <pc:sldMk cId="2101255887" sldId="14972"/>
            <ac:spMk id="26" creationId="{66B4BDEB-A29A-43AB-BCB8-160B10478CB6}"/>
          </ac:spMkLst>
        </pc:spChg>
        <pc:spChg chg="mod">
          <ac:chgData name="Vladimir Marchenko" userId="c36603cb-6785-419b-81f9-614e814f607a" providerId="ADAL" clId="{1FB6403A-809B-419A-BFDE-94F7C20B7142}" dt="2021-10-14T13:47:38.971" v="10" actId="20577"/>
          <ac:spMkLst>
            <pc:docMk/>
            <pc:sldMk cId="2101255887" sldId="14972"/>
            <ac:spMk id="66" creationId="{EBCA1D57-A748-4DD4-B0B9-FB9281C35702}"/>
          </ac:spMkLst>
        </pc:spChg>
      </pc:sldChg>
      <pc:sldChg chg="modSp add mod">
        <pc:chgData name="Vladimir Marchenko" userId="c36603cb-6785-419b-81f9-614e814f607a" providerId="ADAL" clId="{1FB6403A-809B-419A-BFDE-94F7C20B7142}" dt="2021-10-15T08:15:12.134" v="80" actId="20577"/>
        <pc:sldMkLst>
          <pc:docMk/>
          <pc:sldMk cId="1705635090" sldId="14973"/>
        </pc:sldMkLst>
        <pc:spChg chg="mod">
          <ac:chgData name="Vladimir Marchenko" userId="c36603cb-6785-419b-81f9-614e814f607a" providerId="ADAL" clId="{1FB6403A-809B-419A-BFDE-94F7C20B7142}" dt="2021-10-15T08:15:12.134" v="80" actId="20577"/>
          <ac:spMkLst>
            <pc:docMk/>
            <pc:sldMk cId="1705635090" sldId="14973"/>
            <ac:spMk id="26" creationId="{66B4BDEB-A29A-43AB-BCB8-160B10478CB6}"/>
          </ac:spMkLst>
        </pc:spChg>
      </pc:sldChg>
    </pc:docChg>
  </pc:docChgLst>
  <pc:docChgLst>
    <pc:chgData name="Vladimir Marchenko" userId="c36603cb-6785-419b-81f9-614e814f607a" providerId="ADAL" clId="{066A1169-3F81-4DF9-8CD1-E7008692D12D}"/>
    <pc:docChg chg="undo custSel addSld modSld sldOrd">
      <pc:chgData name="Vladimir Marchenko" userId="c36603cb-6785-419b-81f9-614e814f607a" providerId="ADAL" clId="{066A1169-3F81-4DF9-8CD1-E7008692D12D}" dt="2021-08-26T13:09:01.220" v="156" actId="20577"/>
      <pc:docMkLst>
        <pc:docMk/>
      </pc:docMkLst>
      <pc:sldChg chg="addSp delSp modSp add mod ord">
        <pc:chgData name="Vladimir Marchenko" userId="c36603cb-6785-419b-81f9-614e814f607a" providerId="ADAL" clId="{066A1169-3F81-4DF9-8CD1-E7008692D12D}" dt="2021-08-26T13:09:01.220" v="156" actId="20577"/>
        <pc:sldMkLst>
          <pc:docMk/>
          <pc:sldMk cId="1961994146" sldId="14956"/>
        </pc:sldMkLst>
        <pc:spChg chg="mod">
          <ac:chgData name="Vladimir Marchenko" userId="c36603cb-6785-419b-81f9-614e814f607a" providerId="ADAL" clId="{066A1169-3F81-4DF9-8CD1-E7008692D12D}" dt="2021-08-26T13:02:16.416" v="75" actId="1076"/>
          <ac:spMkLst>
            <pc:docMk/>
            <pc:sldMk cId="1961994146" sldId="14956"/>
            <ac:spMk id="2" creationId="{66B49C65-9D93-0940-A2D2-FDC728ABEBFC}"/>
          </ac:spMkLst>
        </pc:spChg>
        <pc:spChg chg="del">
          <ac:chgData name="Vladimir Marchenko" userId="c36603cb-6785-419b-81f9-614e814f607a" providerId="ADAL" clId="{066A1169-3F81-4DF9-8CD1-E7008692D12D}" dt="2021-08-26T07:32:04.043" v="4" actId="478"/>
          <ac:spMkLst>
            <pc:docMk/>
            <pc:sldMk cId="1961994146" sldId="14956"/>
            <ac:spMk id="3" creationId="{B2B7B049-B18C-714D-B2D8-47DBFC9F9B00}"/>
          </ac:spMkLst>
        </pc:spChg>
        <pc:spChg chg="add del mod">
          <ac:chgData name="Vladimir Marchenko" userId="c36603cb-6785-419b-81f9-614e814f607a" providerId="ADAL" clId="{066A1169-3F81-4DF9-8CD1-E7008692D12D}" dt="2021-08-26T07:32:06.103" v="5" actId="478"/>
          <ac:spMkLst>
            <pc:docMk/>
            <pc:sldMk cId="1961994146" sldId="14956"/>
            <ac:spMk id="5" creationId="{47112221-9056-41C9-874E-D9DC7564F7ED}"/>
          </ac:spMkLst>
        </pc:spChg>
        <pc:spChg chg="mod">
          <ac:chgData name="Vladimir Marchenko" userId="c36603cb-6785-419b-81f9-614e814f607a" providerId="ADAL" clId="{066A1169-3F81-4DF9-8CD1-E7008692D12D}" dt="2021-08-26T13:02:22.748" v="76" actId="1076"/>
          <ac:spMkLst>
            <pc:docMk/>
            <pc:sldMk cId="1961994146" sldId="14956"/>
            <ac:spMk id="7" creationId="{905104DD-E2CB-4A8A-925F-DA0436758A10}"/>
          </ac:spMkLst>
        </pc:spChg>
        <pc:spChg chg="mod">
          <ac:chgData name="Vladimir Marchenko" userId="c36603cb-6785-419b-81f9-614e814f607a" providerId="ADAL" clId="{066A1169-3F81-4DF9-8CD1-E7008692D12D}" dt="2021-08-26T13:05:41.437" v="106" actId="948"/>
          <ac:spMkLst>
            <pc:docMk/>
            <pc:sldMk cId="1961994146" sldId="14956"/>
            <ac:spMk id="8" creationId="{F902E442-80C4-485D-A684-DBAE4FA2132D}"/>
          </ac:spMkLst>
        </pc:spChg>
        <pc:spChg chg="mod">
          <ac:chgData name="Vladimir Marchenko" userId="c36603cb-6785-419b-81f9-614e814f607a" providerId="ADAL" clId="{066A1169-3F81-4DF9-8CD1-E7008692D12D}" dt="2021-08-26T13:07:16.642" v="113" actId="20577"/>
          <ac:spMkLst>
            <pc:docMk/>
            <pc:sldMk cId="1961994146" sldId="14956"/>
            <ac:spMk id="9" creationId="{E6BE769A-E12A-4E20-91D0-A0D592592F4A}"/>
          </ac:spMkLst>
        </pc:spChg>
        <pc:spChg chg="mod">
          <ac:chgData name="Vladimir Marchenko" userId="c36603cb-6785-419b-81f9-614e814f607a" providerId="ADAL" clId="{066A1169-3F81-4DF9-8CD1-E7008692D12D}" dt="2021-08-26T13:05:28.593" v="105" actId="948"/>
          <ac:spMkLst>
            <pc:docMk/>
            <pc:sldMk cId="1961994146" sldId="14956"/>
            <ac:spMk id="10" creationId="{AC42DAEB-7B16-41C1-AB32-2C0F7BF787C4}"/>
          </ac:spMkLst>
        </pc:spChg>
        <pc:spChg chg="mod">
          <ac:chgData name="Vladimir Marchenko" userId="c36603cb-6785-419b-81f9-614e814f607a" providerId="ADAL" clId="{066A1169-3F81-4DF9-8CD1-E7008692D12D}" dt="2021-08-26T13:02:22.748" v="76" actId="1076"/>
          <ac:spMkLst>
            <pc:docMk/>
            <pc:sldMk cId="1961994146" sldId="14956"/>
            <ac:spMk id="11" creationId="{7971A8AF-B10D-4AF2-BF3B-8D580C81F1DD}"/>
          </ac:spMkLst>
        </pc:spChg>
        <pc:spChg chg="mod">
          <ac:chgData name="Vladimir Marchenko" userId="c36603cb-6785-419b-81f9-614e814f607a" providerId="ADAL" clId="{066A1169-3F81-4DF9-8CD1-E7008692D12D}" dt="2021-08-26T13:02:22.748" v="76" actId="1076"/>
          <ac:spMkLst>
            <pc:docMk/>
            <pc:sldMk cId="1961994146" sldId="14956"/>
            <ac:spMk id="12" creationId="{F6C91735-30A1-491D-BC96-A82D77183B64}"/>
          </ac:spMkLst>
        </pc:spChg>
        <pc:spChg chg="mod">
          <ac:chgData name="Vladimir Marchenko" userId="c36603cb-6785-419b-81f9-614e814f607a" providerId="ADAL" clId="{066A1169-3F81-4DF9-8CD1-E7008692D12D}" dt="2021-08-26T13:02:22.748" v="76" actId="1076"/>
          <ac:spMkLst>
            <pc:docMk/>
            <pc:sldMk cId="1961994146" sldId="14956"/>
            <ac:spMk id="13" creationId="{A63C8E85-BE7B-4FE5-9694-BB8EBF312473}"/>
          </ac:spMkLst>
        </pc:spChg>
        <pc:spChg chg="mod">
          <ac:chgData name="Vladimir Marchenko" userId="c36603cb-6785-419b-81f9-614e814f607a" providerId="ADAL" clId="{066A1169-3F81-4DF9-8CD1-E7008692D12D}" dt="2021-08-26T13:08:09.066" v="116" actId="1076"/>
          <ac:spMkLst>
            <pc:docMk/>
            <pc:sldMk cId="1961994146" sldId="14956"/>
            <ac:spMk id="14" creationId="{6B7D5A78-171F-435C-A748-0D975BFC8D7A}"/>
          </ac:spMkLst>
        </pc:spChg>
        <pc:spChg chg="mod">
          <ac:chgData name="Vladimir Marchenko" userId="c36603cb-6785-419b-81f9-614e814f607a" providerId="ADAL" clId="{066A1169-3F81-4DF9-8CD1-E7008692D12D}" dt="2021-08-26T13:01:21.821" v="69" actId="14100"/>
          <ac:spMkLst>
            <pc:docMk/>
            <pc:sldMk cId="1961994146" sldId="14956"/>
            <ac:spMk id="15" creationId="{7FB0CDE3-1AEC-4E33-950D-0EF4165790CD}"/>
          </ac:spMkLst>
        </pc:spChg>
        <pc:spChg chg="mod">
          <ac:chgData name="Vladimir Marchenko" userId="c36603cb-6785-419b-81f9-614e814f607a" providerId="ADAL" clId="{066A1169-3F81-4DF9-8CD1-E7008692D12D}" dt="2021-08-26T12:57:10.617" v="31" actId="948"/>
          <ac:spMkLst>
            <pc:docMk/>
            <pc:sldMk cId="1961994146" sldId="14956"/>
            <ac:spMk id="16" creationId="{58DAE17C-A09A-42DC-B522-653084D04356}"/>
          </ac:spMkLst>
        </pc:spChg>
        <pc:spChg chg="mod">
          <ac:chgData name="Vladimir Marchenko" userId="c36603cb-6785-419b-81f9-614e814f607a" providerId="ADAL" clId="{066A1169-3F81-4DF9-8CD1-E7008692D12D}" dt="2021-08-26T13:09:01.220" v="156" actId="20577"/>
          <ac:spMkLst>
            <pc:docMk/>
            <pc:sldMk cId="1961994146" sldId="14956"/>
            <ac:spMk id="17" creationId="{55E836FF-C8EC-4B97-A12A-18F445DE5952}"/>
          </ac:spMkLst>
        </pc:spChg>
      </pc:sldChg>
    </pc:docChg>
  </pc:docChgLst>
  <pc:docChgLst>
    <pc:chgData name="Vladimir Marchenko" userId="c36603cb-6785-419b-81f9-614e814f607a" providerId="ADAL" clId="{C1BD373B-A2A0-41F5-8D31-F3B5A66B5BCB}"/>
    <pc:docChg chg="undo custSel addSld delSld modSld sldOrd">
      <pc:chgData name="Vladimir Marchenko" userId="c36603cb-6785-419b-81f9-614e814f607a" providerId="ADAL" clId="{C1BD373B-A2A0-41F5-8D31-F3B5A66B5BCB}" dt="2021-07-22T18:35:41.899" v="110" actId="207"/>
      <pc:docMkLst>
        <pc:docMk/>
      </pc:docMkLst>
      <pc:sldChg chg="modSp mod">
        <pc:chgData name="Vladimir Marchenko" userId="c36603cb-6785-419b-81f9-614e814f607a" providerId="ADAL" clId="{C1BD373B-A2A0-41F5-8D31-F3B5A66B5BCB}" dt="2021-07-22T18:35:41.899" v="110" actId="207"/>
        <pc:sldMkLst>
          <pc:docMk/>
          <pc:sldMk cId="3811787175" sldId="274"/>
        </pc:sldMkLst>
        <pc:spChg chg="mod">
          <ac:chgData name="Vladimir Marchenko" userId="c36603cb-6785-419b-81f9-614e814f607a" providerId="ADAL" clId="{C1BD373B-A2A0-41F5-8D31-F3B5A66B5BCB}" dt="2021-07-22T18:35:41.899" v="110" actId="207"/>
          <ac:spMkLst>
            <pc:docMk/>
            <pc:sldMk cId="3811787175" sldId="274"/>
            <ac:spMk id="8" creationId="{64E27348-466A-470F-B146-C60CFDB00C29}"/>
          </ac:spMkLst>
        </pc:spChg>
      </pc:sldChg>
      <pc:sldChg chg="add del ord">
        <pc:chgData name="Vladimir Marchenko" userId="c36603cb-6785-419b-81f9-614e814f607a" providerId="ADAL" clId="{C1BD373B-A2A0-41F5-8D31-F3B5A66B5BCB}" dt="2021-07-21T06:54:15.967" v="13"/>
        <pc:sldMkLst>
          <pc:docMk/>
          <pc:sldMk cId="2165495367" sldId="349"/>
        </pc:sldMkLst>
      </pc:sldChg>
      <pc:sldChg chg="delSp modSp add del mod">
        <pc:chgData name="Vladimir Marchenko" userId="c36603cb-6785-419b-81f9-614e814f607a" providerId="ADAL" clId="{C1BD373B-A2A0-41F5-8D31-F3B5A66B5BCB}" dt="2021-07-21T06:54:06.236" v="11" actId="47"/>
        <pc:sldMkLst>
          <pc:docMk/>
          <pc:sldMk cId="982414151" sldId="14956"/>
        </pc:sldMkLst>
        <pc:spChg chg="mod">
          <ac:chgData name="Vladimir Marchenko" userId="c36603cb-6785-419b-81f9-614e814f607a" providerId="ADAL" clId="{C1BD373B-A2A0-41F5-8D31-F3B5A66B5BCB}" dt="2021-07-21T06:53:22.161" v="5" actId="20577"/>
          <ac:spMkLst>
            <pc:docMk/>
            <pc:sldMk cId="982414151" sldId="14956"/>
            <ac:spMk id="7" creationId="{177C74EE-4661-4801-B146-BB383E0EAF9C}"/>
          </ac:spMkLst>
        </pc:spChg>
        <pc:cxnChg chg="del">
          <ac:chgData name="Vladimir Marchenko" userId="c36603cb-6785-419b-81f9-614e814f607a" providerId="ADAL" clId="{C1BD373B-A2A0-41F5-8D31-F3B5A66B5BCB}" dt="2021-07-21T06:53:24.905" v="6" actId="478"/>
          <ac:cxnSpMkLst>
            <pc:docMk/>
            <pc:sldMk cId="982414151" sldId="14956"/>
            <ac:cxnSpMk id="17" creationId="{1A48F75A-A00C-4702-9FAC-219E312E7BD4}"/>
          </ac:cxnSpMkLst>
        </pc:cxnChg>
      </pc:sldChg>
      <pc:sldChg chg="addSp delSp modSp add mod">
        <pc:chgData name="Vladimir Marchenko" userId="c36603cb-6785-419b-81f9-614e814f607a" providerId="ADAL" clId="{C1BD373B-A2A0-41F5-8D31-F3B5A66B5BCB}" dt="2021-07-22T18:22:18.461" v="109" actId="14100"/>
        <pc:sldMkLst>
          <pc:docMk/>
          <pc:sldMk cId="492058628" sldId="14963"/>
        </pc:sldMkLst>
        <pc:spChg chg="mod">
          <ac:chgData name="Vladimir Marchenko" userId="c36603cb-6785-419b-81f9-614e814f607a" providerId="ADAL" clId="{C1BD373B-A2A0-41F5-8D31-F3B5A66B5BCB}" dt="2021-07-22T18:20:42.800" v="102" actId="1035"/>
          <ac:spMkLst>
            <pc:docMk/>
            <pc:sldMk cId="492058628" sldId="14963"/>
            <ac:spMk id="4" creationId="{C968E714-5FB7-4FED-BB6F-374760979964}"/>
          </ac:spMkLst>
        </pc:spChg>
        <pc:spChg chg="mod">
          <ac:chgData name="Vladimir Marchenko" userId="c36603cb-6785-419b-81f9-614e814f607a" providerId="ADAL" clId="{C1BD373B-A2A0-41F5-8D31-F3B5A66B5BCB}" dt="2021-07-22T18:16:46.928" v="78" actId="1076"/>
          <ac:spMkLst>
            <pc:docMk/>
            <pc:sldMk cId="492058628" sldId="14963"/>
            <ac:spMk id="9" creationId="{90A24D2A-66DF-4017-A0E1-6299C0B93081}"/>
          </ac:spMkLst>
        </pc:spChg>
        <pc:spChg chg="mod">
          <ac:chgData name="Vladimir Marchenko" userId="c36603cb-6785-419b-81f9-614e814f607a" providerId="ADAL" clId="{C1BD373B-A2A0-41F5-8D31-F3B5A66B5BCB}" dt="2021-07-22T18:15:57.442" v="70" actId="1076"/>
          <ac:spMkLst>
            <pc:docMk/>
            <pc:sldMk cId="492058628" sldId="14963"/>
            <ac:spMk id="19" creationId="{D94CD6BC-D984-4EFE-95CF-AF8A8637DFA2}"/>
          </ac:spMkLst>
        </pc:spChg>
        <pc:spChg chg="mod">
          <ac:chgData name="Vladimir Marchenko" userId="c36603cb-6785-419b-81f9-614e814f607a" providerId="ADAL" clId="{C1BD373B-A2A0-41F5-8D31-F3B5A66B5BCB}" dt="2021-07-22T18:15:57.442" v="70" actId="1076"/>
          <ac:spMkLst>
            <pc:docMk/>
            <pc:sldMk cId="492058628" sldId="14963"/>
            <ac:spMk id="20" creationId="{A0213FEA-CEFF-476F-8AFF-7E3EBF8665DF}"/>
          </ac:spMkLst>
        </pc:spChg>
        <pc:spChg chg="del mod">
          <ac:chgData name="Vladimir Marchenko" userId="c36603cb-6785-419b-81f9-614e814f607a" providerId="ADAL" clId="{C1BD373B-A2A0-41F5-8D31-F3B5A66B5BCB}" dt="2021-07-22T18:19:51.547" v="86" actId="478"/>
          <ac:spMkLst>
            <pc:docMk/>
            <pc:sldMk cId="492058628" sldId="14963"/>
            <ac:spMk id="21" creationId="{ACE4B6C1-0BA9-4ED9-944F-7D461573A44C}"/>
          </ac:spMkLst>
        </pc:spChg>
        <pc:spChg chg="mod">
          <ac:chgData name="Vladimir Marchenko" userId="c36603cb-6785-419b-81f9-614e814f607a" providerId="ADAL" clId="{C1BD373B-A2A0-41F5-8D31-F3B5A66B5BCB}" dt="2021-07-22T18:15:57.442" v="70" actId="1076"/>
          <ac:spMkLst>
            <pc:docMk/>
            <pc:sldMk cId="492058628" sldId="14963"/>
            <ac:spMk id="22" creationId="{8D896C27-BCEB-47FA-A152-53894C0D22F2}"/>
          </ac:spMkLst>
        </pc:spChg>
        <pc:spChg chg="mod">
          <ac:chgData name="Vladimir Marchenko" userId="c36603cb-6785-419b-81f9-614e814f607a" providerId="ADAL" clId="{C1BD373B-A2A0-41F5-8D31-F3B5A66B5BCB}" dt="2021-07-22T18:21:52.714" v="108" actId="14100"/>
          <ac:spMkLst>
            <pc:docMk/>
            <pc:sldMk cId="492058628" sldId="14963"/>
            <ac:spMk id="26" creationId="{8F2C8393-6F7E-4260-84A1-1576FEC45265}"/>
          </ac:spMkLst>
        </pc:spChg>
        <pc:spChg chg="mod">
          <ac:chgData name="Vladimir Marchenko" userId="c36603cb-6785-419b-81f9-614e814f607a" providerId="ADAL" clId="{C1BD373B-A2A0-41F5-8D31-F3B5A66B5BCB}" dt="2021-07-22T18:12:55.060" v="28" actId="20577"/>
          <ac:spMkLst>
            <pc:docMk/>
            <pc:sldMk cId="492058628" sldId="14963"/>
            <ac:spMk id="29" creationId="{CCC374B9-185F-44EA-A687-EEEECC16710E}"/>
          </ac:spMkLst>
        </pc:spChg>
        <pc:spChg chg="mod">
          <ac:chgData name="Vladimir Marchenko" userId="c36603cb-6785-419b-81f9-614e814f607a" providerId="ADAL" clId="{C1BD373B-A2A0-41F5-8D31-F3B5A66B5BCB}" dt="2021-07-22T18:22:18.461" v="109" actId="14100"/>
          <ac:spMkLst>
            <pc:docMk/>
            <pc:sldMk cId="492058628" sldId="14963"/>
            <ac:spMk id="30" creationId="{F2C090EB-0F4F-470A-BDEE-442EA792DF6D}"/>
          </ac:spMkLst>
        </pc:spChg>
        <pc:cxnChg chg="mod">
          <ac:chgData name="Vladimir Marchenko" userId="c36603cb-6785-419b-81f9-614e814f607a" providerId="ADAL" clId="{C1BD373B-A2A0-41F5-8D31-F3B5A66B5BCB}" dt="2021-07-22T18:20:46.809" v="104" actId="1038"/>
          <ac:cxnSpMkLst>
            <pc:docMk/>
            <pc:sldMk cId="492058628" sldId="14963"/>
            <ac:cxnSpMk id="5" creationId="{773C34B5-705B-4B48-AF8B-DD66ED9414BC}"/>
          </ac:cxnSpMkLst>
        </pc:cxnChg>
        <pc:cxnChg chg="del mod">
          <ac:chgData name="Vladimir Marchenko" userId="c36603cb-6785-419b-81f9-614e814f607a" providerId="ADAL" clId="{C1BD373B-A2A0-41F5-8D31-F3B5A66B5BCB}" dt="2021-07-22T18:18:48.004" v="82" actId="478"/>
          <ac:cxnSpMkLst>
            <pc:docMk/>
            <pc:sldMk cId="492058628" sldId="14963"/>
            <ac:cxnSpMk id="13" creationId="{34BD0E31-CD13-4813-B799-FB67193EFDEC}"/>
          </ac:cxnSpMkLst>
        </pc:cxnChg>
        <pc:cxnChg chg="del mod">
          <ac:chgData name="Vladimir Marchenko" userId="c36603cb-6785-419b-81f9-614e814f607a" providerId="ADAL" clId="{C1BD373B-A2A0-41F5-8D31-F3B5A66B5BCB}" dt="2021-07-22T18:13:36.306" v="36" actId="21"/>
          <ac:cxnSpMkLst>
            <pc:docMk/>
            <pc:sldMk cId="492058628" sldId="14963"/>
            <ac:cxnSpMk id="14" creationId="{65867ACA-CE25-4218-8ACB-50542875A9C9}"/>
          </ac:cxnSpMkLst>
        </pc:cxnChg>
        <pc:cxnChg chg="add mod">
          <ac:chgData name="Vladimir Marchenko" userId="c36603cb-6785-419b-81f9-614e814f607a" providerId="ADAL" clId="{C1BD373B-A2A0-41F5-8D31-F3B5A66B5BCB}" dt="2021-07-22T18:16:26.286" v="75" actId="14100"/>
          <ac:cxnSpMkLst>
            <pc:docMk/>
            <pc:sldMk cId="492058628" sldId="14963"/>
            <ac:cxnSpMk id="18" creationId="{42BEAD8E-F134-4C65-85DD-A809DE2AFE7C}"/>
          </ac:cxnSpMkLst>
        </pc:cxnChg>
        <pc:cxnChg chg="add mod">
          <ac:chgData name="Vladimir Marchenko" userId="c36603cb-6785-419b-81f9-614e814f607a" providerId="ADAL" clId="{C1BD373B-A2A0-41F5-8D31-F3B5A66B5BCB}" dt="2021-07-22T18:16:41.686" v="77" actId="1076"/>
          <ac:cxnSpMkLst>
            <pc:docMk/>
            <pc:sldMk cId="492058628" sldId="14963"/>
            <ac:cxnSpMk id="23" creationId="{7B87ED4E-E2EB-461F-AB98-01E9D5BF101A}"/>
          </ac:cxnSpMkLst>
        </pc:cxn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3" dt="2021-09-27T16:35:07.725" idx="1">
    <p:pos x="1181" y="300"/>
    <p:text>Arm Virtual Hardware</p:text>
    <p:extLst>
      <p:ext uri="{C676402C-5697-4E1C-873F-D02D1690AC5C}">
        <p15:threadingInfo xmlns:p15="http://schemas.microsoft.com/office/powerpoint/2012/main" timeZoneBias="420"/>
      </p:ext>
    </p:extLst>
  </p:cm>
  <p:cm authorId="4" dt="2021-09-30T15:59:22.126" idx="1">
    <p:pos x="1181" y="396"/>
    <p:text>It was too long, amended to Virtual hardware</p:text>
    <p:extLst>
      <p:ext uri="{C676402C-5697-4E1C-873F-D02D1690AC5C}">
        <p15:threadingInfo xmlns:p15="http://schemas.microsoft.com/office/powerpoint/2012/main" timeZoneBias="-60">
          <p15:parentCm authorId="3" idx="1"/>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4" dt="2021-09-30T15:59:32.957" idx="2">
    <p:pos x="2066" y="302"/>
    <p:text>[@Stefano Cadario] Amended Arm VHT</p:text>
    <p:extLst>
      <p:ext uri="{C676402C-5697-4E1C-873F-D02D1690AC5C}">
        <p15:threadingInfo xmlns:p15="http://schemas.microsoft.com/office/powerpoint/2012/main" timeZoneBias="-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05-20T09:16:27.684" idx="8">
    <p:pos x="10" y="10"/>
    <p:text/>
    <p:extLst>
      <p:ext uri="{C676402C-5697-4E1C-873F-D02D1690AC5C}">
        <p15:threadingInfo xmlns:p15="http://schemas.microsoft.com/office/powerpoint/2012/main" timeZoneBias="-1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1-07-22T09:07:25.347" idx="10">
    <p:pos x="10" y="10"/>
    <p:text>@Vladimir: swap Cortex-M with Pyton</p:text>
    <p:extLst>
      <p:ext uri="{C676402C-5697-4E1C-873F-D02D1690AC5C}">
        <p15:threadingInfo xmlns:p15="http://schemas.microsoft.com/office/powerpoint/2012/main" timeZoneBias="-1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1-07-22T09:07:25.347" idx="9">
    <p:pos x="10" y="10"/>
    <p:text>@Vladimir: swap Cortex-M with Pyton</p:text>
    <p:extLst>
      <p:ext uri="{C676402C-5697-4E1C-873F-D02D1690AC5C}">
        <p15:threadingInfo xmlns:p15="http://schemas.microsoft.com/office/powerpoint/2012/main" timeZoneBias="-1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1-05-20T09:16:27.684" idx="3">
    <p:pos x="10" y="10"/>
    <p:text/>
    <p:extLst>
      <p:ext uri="{C676402C-5697-4E1C-873F-D02D1690AC5C}">
        <p15:threadingInfo xmlns:p15="http://schemas.microsoft.com/office/powerpoint/2012/main" timeZoneBias="-12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2" dt="2021-05-11T11:14:30.593" idx="1">
    <p:pos x="10" y="10"/>
    <p:text>i like this slide but would probably remove the box about tf-m because that's a much larger discussion and is a little orthogonal to orta itself - granted, tf-m must be part of the platform (or "total solution" as we are calling it now).</p:text>
    <p:extLst>
      <p:ext uri="{C676402C-5697-4E1C-873F-D02D1690AC5C}">
        <p15:threadingInfo xmlns:p15="http://schemas.microsoft.com/office/powerpoint/2012/main" timeZoneBias="420"/>
      </p:ext>
    </p:extLst>
  </p:cm>
  <p:cm authorId="2" dt="2021-05-11T23:44:33.691" idx="2">
    <p:pos x="10" y="146"/>
    <p:text>Reworded TF-M box to a clear message (no judgement)</p:text>
    <p:extLst>
      <p:ext uri="{C676402C-5697-4E1C-873F-D02D1690AC5C}">
        <p15:threadingInfo xmlns:p15="http://schemas.microsoft.com/office/powerpoint/2012/main" timeZoneBias="420">
          <p15:parentCm authorId="2" idx="1"/>
        </p15:threadingInfo>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1-07-06T15:39:08.074" idx="2">
    <p:pos x="10" y="10"/>
    <p:text>[@Matthias Hertel] can you help me to complete this slide?</p:text>
    <p:extLst>
      <p:ext uri="{C676402C-5697-4E1C-873F-D02D1690AC5C}">
        <p15:threadingInfo xmlns:p15="http://schemas.microsoft.com/office/powerpoint/2012/main" timeZoneBias="-1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B394A5-FD1F-430F-BB3A-F7878AC293E0}"/>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4" name="Footer Placeholder 3">
            <a:extLst>
              <a:ext uri="{FF2B5EF4-FFF2-40B4-BE49-F238E27FC236}">
                <a16:creationId xmlns:a16="http://schemas.microsoft.com/office/drawing/2014/main" id="{363CE605-DAD4-4C64-BE6E-BE3D8E5504AE}"/>
              </a:ext>
            </a:extLst>
          </p:cNvPr>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5" name="Slide Number Placeholder 4">
            <a:extLst>
              <a:ext uri="{FF2B5EF4-FFF2-40B4-BE49-F238E27FC236}">
                <a16:creationId xmlns:a16="http://schemas.microsoft.com/office/drawing/2014/main" id="{5F699187-58AF-4D6B-8526-D5C98A6AF82B}"/>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79C45C6D-DBFC-4B67-A8DE-9C2360ACC98E}" type="slidenum">
              <a:rPr lang="en-US" altLang="en-US"/>
              <a:pPr>
                <a:defRPr/>
              </a:pPr>
              <a:t>‹#›</a:t>
            </a:fld>
            <a:endParaRPr lang="en-US" altLang="en-US"/>
          </a:p>
        </p:txBody>
      </p:sp>
    </p:spTree>
    <p:extLst>
      <p:ext uri="{BB962C8B-B14F-4D97-AF65-F5344CB8AC3E}">
        <p14:creationId xmlns:p14="http://schemas.microsoft.com/office/powerpoint/2010/main" val="8531822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97C0424-39BA-4205-9510-7D8372B40FAD}"/>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190861BC-4E89-4909-9F41-7A6E20183733}"/>
              </a:ext>
            </a:extLst>
          </p:cNvPr>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5B25F150-DB0B-4758-AFA9-222A6E446235}" type="datetimeFigureOut">
              <a:rPr lang="en-US" altLang="en-US"/>
              <a:pPr>
                <a:defRPr/>
              </a:pPr>
              <a:t>10/14/2021</a:t>
            </a:fld>
            <a:endParaRPr lang="en-US" altLang="en-US"/>
          </a:p>
        </p:txBody>
      </p:sp>
      <p:sp>
        <p:nvSpPr>
          <p:cNvPr id="4" name="Slide Image Placeholder 3">
            <a:extLst>
              <a:ext uri="{FF2B5EF4-FFF2-40B4-BE49-F238E27FC236}">
                <a16:creationId xmlns:a16="http://schemas.microsoft.com/office/drawing/2014/main" id="{D5B20C51-CC4D-4C34-9C63-92F50CE02E99}"/>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DAC138B7-E2A5-4B5D-ADC2-E53A511B52FC}"/>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59A61A1A-4481-471C-A253-BE997586AA04}"/>
              </a:ext>
            </a:extLst>
          </p:cNvPr>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7" name="Slide Number Placeholder 6">
            <a:extLst>
              <a:ext uri="{FF2B5EF4-FFF2-40B4-BE49-F238E27FC236}">
                <a16:creationId xmlns:a16="http://schemas.microsoft.com/office/drawing/2014/main" id="{1BC0DDD9-A1C6-46BA-89ED-AF0DD2672605}"/>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3B16354E-6974-4833-AB87-3220A0835E84}" type="slidenum">
              <a:rPr lang="en-US" altLang="en-US"/>
              <a:pPr>
                <a:defRPr/>
              </a:pPr>
              <a:t>‹#›</a:t>
            </a:fld>
            <a:endParaRPr lang="en-US" altLang="en-US"/>
          </a:p>
        </p:txBody>
      </p:sp>
    </p:spTree>
    <p:extLst>
      <p:ext uri="{BB962C8B-B14F-4D97-AF65-F5344CB8AC3E}">
        <p14:creationId xmlns:p14="http://schemas.microsoft.com/office/powerpoint/2010/main" val="976758004"/>
      </p:ext>
    </p:extLst>
  </p:cSld>
  <p:clrMap bg1="lt1" tx1="dk1" bg2="lt2" tx2="dk2" accent1="accent1" accent2="accent2" accent3="accent3" accent4="accent4" accent5="accent5" accent6="accent6" hlink="hlink" folHlink="folHlink"/>
  <p:notesStyle>
    <a:lvl1pPr algn="l" rtl="0" eaLnBrk="0" fontAlgn="base" hangingPunct="0">
      <a:spcBef>
        <a:spcPts val="6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ts val="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ts val="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ts val="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ts val="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10.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3</a:t>
            </a:fld>
            <a:endParaRPr lang="en-US" altLang="en-US"/>
          </a:p>
        </p:txBody>
      </p:sp>
    </p:spTree>
    <p:extLst>
      <p:ext uri="{BB962C8B-B14F-4D97-AF65-F5344CB8AC3E}">
        <p14:creationId xmlns:p14="http://schemas.microsoft.com/office/powerpoint/2010/main" val="11015997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fld id="{579786E7-EDAB-724E-B5AE-1BDD6B8AC677}" type="slidenum">
              <a:rPr lang="en-US" smtClean="0"/>
              <a:pPr/>
              <a:t>21</a:t>
            </a:fld>
            <a:endParaRPr lang="en-US"/>
          </a:p>
        </p:txBody>
      </p:sp>
    </p:spTree>
    <p:extLst>
      <p:ext uri="{BB962C8B-B14F-4D97-AF65-F5344CB8AC3E}">
        <p14:creationId xmlns:p14="http://schemas.microsoft.com/office/powerpoint/2010/main" val="143011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4</a:t>
            </a:fld>
            <a:endParaRPr lang="en-US" altLang="en-US"/>
          </a:p>
        </p:txBody>
      </p:sp>
    </p:spTree>
    <p:extLst>
      <p:ext uri="{BB962C8B-B14F-4D97-AF65-F5344CB8AC3E}">
        <p14:creationId xmlns:p14="http://schemas.microsoft.com/office/powerpoint/2010/main" val="40551443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5</a:t>
            </a:fld>
            <a:endParaRPr lang="en-US" altLang="en-US"/>
          </a:p>
        </p:txBody>
      </p:sp>
    </p:spTree>
    <p:extLst>
      <p:ext uri="{BB962C8B-B14F-4D97-AF65-F5344CB8AC3E}">
        <p14:creationId xmlns:p14="http://schemas.microsoft.com/office/powerpoint/2010/main" val="27993849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6</a:t>
            </a:fld>
            <a:endParaRPr lang="en-US" altLang="en-US"/>
          </a:p>
        </p:txBody>
      </p:sp>
    </p:spTree>
    <p:extLst>
      <p:ext uri="{BB962C8B-B14F-4D97-AF65-F5344CB8AC3E}">
        <p14:creationId xmlns:p14="http://schemas.microsoft.com/office/powerpoint/2010/main" val="6599608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7</a:t>
            </a:fld>
            <a:endParaRPr lang="en-US" altLang="en-US"/>
          </a:p>
        </p:txBody>
      </p:sp>
    </p:spTree>
    <p:extLst>
      <p:ext uri="{BB962C8B-B14F-4D97-AF65-F5344CB8AC3E}">
        <p14:creationId xmlns:p14="http://schemas.microsoft.com/office/powerpoint/2010/main" val="35412473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14</a:t>
            </a:fld>
            <a:endParaRPr lang="en-US" altLang="en-US"/>
          </a:p>
        </p:txBody>
      </p:sp>
    </p:spTree>
    <p:extLst>
      <p:ext uri="{BB962C8B-B14F-4D97-AF65-F5344CB8AC3E}">
        <p14:creationId xmlns:p14="http://schemas.microsoft.com/office/powerpoint/2010/main" val="32055087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17</a:t>
            </a:fld>
            <a:endParaRPr lang="en-US" altLang="en-US"/>
          </a:p>
        </p:txBody>
      </p:sp>
    </p:spTree>
    <p:extLst>
      <p:ext uri="{BB962C8B-B14F-4D97-AF65-F5344CB8AC3E}">
        <p14:creationId xmlns:p14="http://schemas.microsoft.com/office/powerpoint/2010/main" val="16373664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18</a:t>
            </a:fld>
            <a:endParaRPr lang="en-US" altLang="en-US"/>
          </a:p>
        </p:txBody>
      </p:sp>
    </p:spTree>
    <p:extLst>
      <p:ext uri="{BB962C8B-B14F-4D97-AF65-F5344CB8AC3E}">
        <p14:creationId xmlns:p14="http://schemas.microsoft.com/office/powerpoint/2010/main" val="23890157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19</a:t>
            </a:fld>
            <a:endParaRPr lang="en-US" altLang="en-US"/>
          </a:p>
        </p:txBody>
      </p:sp>
    </p:spTree>
    <p:extLst>
      <p:ext uri="{BB962C8B-B14F-4D97-AF65-F5344CB8AC3E}">
        <p14:creationId xmlns:p14="http://schemas.microsoft.com/office/powerpoint/2010/main" val="24910604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9_Section Divider slide">
    <p:bg>
      <p:bgPr>
        <a:solidFill>
          <a:schemeClr val="tx1"/>
        </a:solidFill>
        <a:effectLst/>
      </p:bgPr>
    </p:bg>
    <p:spTree>
      <p:nvGrpSpPr>
        <p:cNvPr id="1" name=""/>
        <p:cNvGrpSpPr/>
        <p:nvPr/>
      </p:nvGrpSpPr>
      <p:grpSpPr>
        <a:xfrm>
          <a:off x="0" y="0"/>
          <a:ext cx="0" cy="0"/>
          <a:chOff x="0" y="0"/>
          <a:chExt cx="0" cy="0"/>
        </a:xfrm>
      </p:grpSpPr>
      <p:sp>
        <p:nvSpPr>
          <p:cNvPr id="14" name="Subtitle 2">
            <a:extLst>
              <a:ext uri="{FF2B5EF4-FFF2-40B4-BE49-F238E27FC236}">
                <a16:creationId xmlns:a16="http://schemas.microsoft.com/office/drawing/2014/main" id="{764D7468-B6ED-8B46-A799-873C6CBB00EF}"/>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a:solidFill>
                <a:schemeClr val="bg1"/>
              </a:solidFill>
              <a:cs typeface="ＭＳ Ｐゴシック" charset="0"/>
            </a:endParaRPr>
          </a:p>
        </p:txBody>
      </p:sp>
      <p:sp>
        <p:nvSpPr>
          <p:cNvPr id="16" name="Text Placeholder 28">
            <a:extLst>
              <a:ext uri="{FF2B5EF4-FFF2-40B4-BE49-F238E27FC236}">
                <a16:creationId xmlns:a16="http://schemas.microsoft.com/office/drawing/2014/main" id="{CBA493B4-A47A-AF4F-8961-DFC7E525A748}"/>
              </a:ext>
            </a:extLst>
          </p:cNvPr>
          <p:cNvSpPr>
            <a:spLocks noGrp="1"/>
          </p:cNvSpPr>
          <p:nvPr>
            <p:ph type="body" sz="quarter" idx="12" hasCustomPrompt="1"/>
          </p:nvPr>
        </p:nvSpPr>
        <p:spPr>
          <a:xfrm>
            <a:off x="6941131" y="5770761"/>
            <a:ext cx="4264272" cy="295077"/>
          </a:xfrm>
        </p:spPr>
        <p:txBody>
          <a:bodyPr anchor="t"/>
          <a:lstStyle>
            <a:lvl1pPr marL="0" indent="0" algn="r">
              <a:spcAft>
                <a:spcPts val="600"/>
              </a:spcAft>
              <a:buFontTx/>
              <a:buNone/>
              <a:defRPr sz="2000">
                <a:solidFill>
                  <a:schemeClr val="bg1"/>
                </a:solidFill>
              </a:defRPr>
            </a:lvl1pPr>
          </a:lstStyle>
          <a:p>
            <a:pPr lvl="0"/>
            <a:r>
              <a:rPr lang="en-US"/>
              <a:t>Author Name</a:t>
            </a:r>
          </a:p>
        </p:txBody>
      </p:sp>
      <p:sp>
        <p:nvSpPr>
          <p:cNvPr id="17" name="Text Placeholder 28">
            <a:extLst>
              <a:ext uri="{FF2B5EF4-FFF2-40B4-BE49-F238E27FC236}">
                <a16:creationId xmlns:a16="http://schemas.microsoft.com/office/drawing/2014/main" id="{CE333105-CFBC-7646-89A1-C700547214C0}"/>
              </a:ext>
            </a:extLst>
          </p:cNvPr>
          <p:cNvSpPr>
            <a:spLocks noGrp="1"/>
          </p:cNvSpPr>
          <p:nvPr>
            <p:ph type="body" sz="quarter" idx="13" hasCustomPrompt="1"/>
          </p:nvPr>
        </p:nvSpPr>
        <p:spPr>
          <a:xfrm>
            <a:off x="6941131" y="6080641"/>
            <a:ext cx="4264272" cy="301109"/>
          </a:xfrm>
        </p:spPr>
        <p:txBody>
          <a:bodyPr anchor="t"/>
          <a:lstStyle>
            <a:lvl1pPr marL="0" indent="0" algn="r">
              <a:spcAft>
                <a:spcPts val="600"/>
              </a:spcAft>
              <a:buFontTx/>
              <a:buNone/>
              <a:defRPr sz="2000">
                <a:solidFill>
                  <a:schemeClr val="bg1"/>
                </a:solidFill>
              </a:defRPr>
            </a:lvl1pPr>
          </a:lstStyle>
          <a:p>
            <a:pPr lvl="0"/>
            <a:r>
              <a:rPr lang="en-US"/>
              <a:t>Date</a:t>
            </a:r>
          </a:p>
        </p:txBody>
      </p:sp>
      <p:sp>
        <p:nvSpPr>
          <p:cNvPr id="18" name="Title 1">
            <a:extLst>
              <a:ext uri="{FF2B5EF4-FFF2-40B4-BE49-F238E27FC236}">
                <a16:creationId xmlns:a16="http://schemas.microsoft.com/office/drawing/2014/main" id="{B82DC592-EAC9-634F-9EE1-EDC89A262412}"/>
              </a:ext>
            </a:extLst>
          </p:cNvPr>
          <p:cNvSpPr>
            <a:spLocks noGrp="1"/>
          </p:cNvSpPr>
          <p:nvPr>
            <p:ph type="title" hasCustomPrompt="1"/>
          </p:nvPr>
        </p:nvSpPr>
        <p:spPr>
          <a:xfrm>
            <a:off x="5016499" y="1207042"/>
            <a:ext cx="6192840" cy="2574186"/>
          </a:xfrm>
        </p:spPr>
        <p:txBody>
          <a:bodyPr anchor="t" anchorCtr="0"/>
          <a:lstStyle>
            <a:lvl1pPr algn="r">
              <a:lnSpc>
                <a:spcPct val="85000"/>
              </a:lnSpc>
              <a:defRPr sz="5000" b="0" spc="-100" baseline="0">
                <a:solidFill>
                  <a:schemeClr val="bg1"/>
                </a:solidFill>
              </a:defRPr>
            </a:lvl1pPr>
          </a:lstStyle>
          <a:p>
            <a:r>
              <a:rPr lang="en-US"/>
              <a:t>Click to Edit </a:t>
            </a:r>
            <a:br>
              <a:rPr lang="en-US"/>
            </a:br>
            <a:r>
              <a:rPr lang="en-US"/>
              <a:t>Master Title Style</a:t>
            </a:r>
            <a:br>
              <a:rPr lang="en-US"/>
            </a:br>
            <a:r>
              <a:rPr lang="en-US"/>
              <a:t>Line 3</a:t>
            </a:r>
            <a:br>
              <a:rPr lang="en-US"/>
            </a:br>
            <a:r>
              <a:rPr lang="en-US"/>
              <a:t>Line 4</a:t>
            </a:r>
          </a:p>
        </p:txBody>
      </p:sp>
      <p:sp>
        <p:nvSpPr>
          <p:cNvPr id="19" name="Text Placeholder 3">
            <a:extLst>
              <a:ext uri="{FF2B5EF4-FFF2-40B4-BE49-F238E27FC236}">
                <a16:creationId xmlns:a16="http://schemas.microsoft.com/office/drawing/2014/main" id="{767D5806-7916-AE44-A8CA-0060927C5E56}"/>
              </a:ext>
            </a:extLst>
          </p:cNvPr>
          <p:cNvSpPr>
            <a:spLocks noGrp="1"/>
          </p:cNvSpPr>
          <p:nvPr>
            <p:ph type="body" sz="quarter" idx="14"/>
          </p:nvPr>
        </p:nvSpPr>
        <p:spPr>
          <a:xfrm>
            <a:off x="5016499" y="788740"/>
            <a:ext cx="6192839" cy="289871"/>
          </a:xfrm>
        </p:spPr>
        <p:txBody>
          <a:bodyPr/>
          <a:lstStyle>
            <a:lvl1pPr marL="0" indent="0" algn="r">
              <a:buNone/>
              <a:defRPr sz="2400" baseline="0">
                <a:solidFill>
                  <a:schemeClr val="bg1"/>
                </a:solidFill>
              </a:defRPr>
            </a:lvl1pPr>
          </a:lstStyle>
          <a:p>
            <a:pPr lvl="0"/>
            <a:r>
              <a:rPr lang="en-US"/>
              <a:t>Click to edit Master text styles</a:t>
            </a:r>
          </a:p>
        </p:txBody>
      </p:sp>
      <p:sp>
        <p:nvSpPr>
          <p:cNvPr id="20" name="Subtitle 2">
            <a:extLst>
              <a:ext uri="{FF2B5EF4-FFF2-40B4-BE49-F238E27FC236}">
                <a16:creationId xmlns:a16="http://schemas.microsoft.com/office/drawing/2014/main" id="{200936EE-7EE0-D441-851D-618ACC029F66}"/>
              </a:ext>
            </a:extLst>
          </p:cNvPr>
          <p:cNvSpPr>
            <a:spLocks noGrp="1"/>
          </p:cNvSpPr>
          <p:nvPr>
            <p:ph type="subTitle" idx="1"/>
          </p:nvPr>
        </p:nvSpPr>
        <p:spPr>
          <a:xfrm>
            <a:off x="5016498" y="3973626"/>
            <a:ext cx="6192840" cy="702444"/>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pic>
        <p:nvPicPr>
          <p:cNvPr id="15" name="Picture 14" descr="A picture containing building, drawing&#10;&#10;Description automatically generated">
            <a:extLst>
              <a:ext uri="{FF2B5EF4-FFF2-40B4-BE49-F238E27FC236}">
                <a16:creationId xmlns:a16="http://schemas.microsoft.com/office/drawing/2014/main" id="{3DE2A1EC-11A7-6C45-AE97-813BACFCF89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76311" y="1167639"/>
            <a:ext cx="1700213" cy="530640"/>
          </a:xfrm>
          <a:prstGeom prst="rect">
            <a:avLst/>
          </a:prstGeom>
        </p:spPr>
      </p:pic>
      <p:sp>
        <p:nvSpPr>
          <p:cNvPr id="13" name="TextBox 20">
            <a:extLst>
              <a:ext uri="{FF2B5EF4-FFF2-40B4-BE49-F238E27FC236}">
                <a16:creationId xmlns:a16="http://schemas.microsoft.com/office/drawing/2014/main" id="{3292D234-E25F-7F41-ABB8-C75FCF5CD524}"/>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a:solidFill>
                  <a:schemeClr val="bg2"/>
                </a:solidFill>
              </a:rPr>
              <a:t>© 2021 Arm</a:t>
            </a:r>
            <a:endParaRPr lang="en-US" altLang="en-US" sz="1000">
              <a:solidFill>
                <a:schemeClr val="bg2"/>
              </a:solidFill>
            </a:endParaRPr>
          </a:p>
        </p:txBody>
      </p:sp>
    </p:spTree>
    <p:extLst>
      <p:ext uri="{BB962C8B-B14F-4D97-AF65-F5344CB8AC3E}">
        <p14:creationId xmlns:p14="http://schemas.microsoft.com/office/powerpoint/2010/main" val="2409490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Picture Placeholder 5"/>
          <p:cNvSpPr>
            <a:spLocks noGrp="1"/>
          </p:cNvSpPr>
          <p:nvPr>
            <p:ph type="pic" sz="quarter" idx="17"/>
          </p:nvPr>
        </p:nvSpPr>
        <p:spPr>
          <a:xfrm>
            <a:off x="3354388" y="1618445"/>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p>
        </p:txBody>
      </p:sp>
      <p:sp>
        <p:nvSpPr>
          <p:cNvPr id="104" name="Picture Placeholder 5"/>
          <p:cNvSpPr>
            <a:spLocks noGrp="1"/>
          </p:cNvSpPr>
          <p:nvPr>
            <p:ph type="pic" sz="quarter" idx="18"/>
          </p:nvPr>
        </p:nvSpPr>
        <p:spPr>
          <a:xfrm>
            <a:off x="3354388" y="3755872"/>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p>
        </p:txBody>
      </p:sp>
      <p:sp>
        <p:nvSpPr>
          <p:cNvPr id="105" name="Picture Placeholder 5"/>
          <p:cNvSpPr>
            <a:spLocks noGrp="1"/>
          </p:cNvSpPr>
          <p:nvPr>
            <p:ph type="pic" sz="quarter" idx="19"/>
          </p:nvPr>
        </p:nvSpPr>
        <p:spPr>
          <a:xfrm>
            <a:off x="9066213" y="1618445"/>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p>
        </p:txBody>
      </p:sp>
      <p:sp>
        <p:nvSpPr>
          <p:cNvPr id="106" name="Picture Placeholder 5"/>
          <p:cNvSpPr>
            <a:spLocks noGrp="1"/>
          </p:cNvSpPr>
          <p:nvPr>
            <p:ph type="pic" sz="quarter" idx="20"/>
          </p:nvPr>
        </p:nvSpPr>
        <p:spPr>
          <a:xfrm>
            <a:off x="9066213" y="3755872"/>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p>
        </p:txBody>
      </p:sp>
      <p:sp>
        <p:nvSpPr>
          <p:cNvPr id="14" name="Text Placeholder 7"/>
          <p:cNvSpPr>
            <a:spLocks noGrp="1"/>
          </p:cNvSpPr>
          <p:nvPr>
            <p:ph type="body" sz="quarter" idx="21"/>
          </p:nvPr>
        </p:nvSpPr>
        <p:spPr>
          <a:xfrm>
            <a:off x="479425" y="1618445"/>
            <a:ext cx="26193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7"/>
          <p:cNvSpPr>
            <a:spLocks noGrp="1"/>
          </p:cNvSpPr>
          <p:nvPr>
            <p:ph type="body" sz="quarter" idx="22"/>
          </p:nvPr>
        </p:nvSpPr>
        <p:spPr>
          <a:xfrm>
            <a:off x="6220216" y="1618445"/>
            <a:ext cx="26066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1444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29"/>
          </a:xfrm>
        </p:spPr>
        <p:txBody>
          <a:bodyPr/>
          <a:lstStyle/>
          <a:p>
            <a:r>
              <a:rPr lang="en-US"/>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629079"/>
            <a:ext cx="5481108" cy="4455197"/>
          </a:xfrm>
          <a:prstGeom prst="rect">
            <a:avLst/>
          </a:prstGeom>
        </p:spPr>
        <p:txBody>
          <a:bodyPr/>
          <a:lstStyle>
            <a:lvl1pPr marL="342900" indent="-342900">
              <a:lnSpc>
                <a:spcPct val="100000"/>
              </a:lnSpc>
              <a:spcAft>
                <a:spcPts val="0"/>
              </a:spcAft>
              <a:buClr>
                <a:schemeClr val="accent1"/>
              </a:buClr>
              <a:buFont typeface="Arial" charset="0"/>
              <a:buChar char="•"/>
              <a:defRPr sz="2400">
                <a:solidFill>
                  <a:srgbClr val="333E48"/>
                </a:solidFill>
              </a:defRPr>
            </a:lvl1pPr>
            <a:lvl2pPr>
              <a:lnSpc>
                <a:spcPct val="100000"/>
              </a:lnSpc>
              <a:spcBef>
                <a:spcPts val="0"/>
              </a:spcBef>
              <a:spcAft>
                <a:spcPts val="0"/>
              </a:spcAft>
              <a:buClr>
                <a:schemeClr val="accent1"/>
              </a:buClr>
              <a:defRPr sz="2000">
                <a:solidFill>
                  <a:srgbClr val="333E48"/>
                </a:solidFill>
              </a:defRPr>
            </a:lvl2pPr>
            <a:lvl3pPr>
              <a:lnSpc>
                <a:spcPct val="100000"/>
              </a:lnSpc>
              <a:spcBef>
                <a:spcPts val="0"/>
              </a:spcBef>
              <a:spcAft>
                <a:spcPts val="0"/>
              </a:spcAft>
              <a:buClr>
                <a:schemeClr val="accent1"/>
              </a:buClr>
              <a:defRPr sz="1800">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50" name="Picture Placeholder 5"/>
          <p:cNvSpPr>
            <a:spLocks noGrp="1"/>
          </p:cNvSpPr>
          <p:nvPr>
            <p:ph type="pic" sz="quarter" idx="17"/>
          </p:nvPr>
        </p:nvSpPr>
        <p:spPr>
          <a:xfrm>
            <a:off x="6250924" y="1629080"/>
            <a:ext cx="5461651" cy="4455198"/>
          </a:xfrm>
        </p:spPr>
        <p:txBody>
          <a:bodyPr/>
          <a:lstStyle>
            <a:lvl1pPr marL="0" indent="0">
              <a:buClr>
                <a:schemeClr val="accent1"/>
              </a:buClr>
              <a:buNone/>
              <a:defRPr sz="2200">
                <a:solidFill>
                  <a:srgbClr val="333E48"/>
                </a:solidFill>
              </a:defRPr>
            </a:lvl1pPr>
          </a:lstStyle>
          <a:p>
            <a:pPr lvl="0"/>
            <a:r>
              <a:rPr lang="en-US" noProof="0"/>
              <a:t>Click icon to add picture</a:t>
            </a:r>
          </a:p>
        </p:txBody>
      </p:sp>
    </p:spTree>
    <p:extLst>
      <p:ext uri="{BB962C8B-B14F-4D97-AF65-F5344CB8AC3E}">
        <p14:creationId xmlns:p14="http://schemas.microsoft.com/office/powerpoint/2010/main" val="15842164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n-lt"/>
              </a:defRPr>
            </a:lvl1pPr>
          </a:lstStyle>
          <a:p>
            <a:r>
              <a:rPr lang="en-US"/>
              <a:t>Click to Edit Master Title Style</a:t>
            </a:r>
          </a:p>
        </p:txBody>
      </p:sp>
      <p:sp>
        <p:nvSpPr>
          <p:cNvPr id="10" name="Table Placeholder 3"/>
          <p:cNvSpPr>
            <a:spLocks noGrp="1"/>
          </p:cNvSpPr>
          <p:nvPr>
            <p:ph type="tbl" sz="quarter" idx="13"/>
          </p:nvPr>
        </p:nvSpPr>
        <p:spPr>
          <a:xfrm>
            <a:off x="479425" y="1259574"/>
            <a:ext cx="11233150" cy="4836426"/>
          </a:xfrm>
        </p:spPr>
        <p:txBody>
          <a:bodyPr/>
          <a:lstStyle>
            <a:lvl1pPr marL="0" indent="0">
              <a:buNone/>
              <a:defRPr/>
            </a:lvl1pPr>
          </a:lstStyle>
          <a:p>
            <a:pPr lvl="0"/>
            <a:r>
              <a:rPr lang="en-US" noProof="0"/>
              <a:t>Click icon to add table</a:t>
            </a:r>
          </a:p>
        </p:txBody>
      </p:sp>
    </p:spTree>
    <p:extLst>
      <p:ext uri="{BB962C8B-B14F-4D97-AF65-F5344CB8AC3E}">
        <p14:creationId xmlns:p14="http://schemas.microsoft.com/office/powerpoint/2010/main" val="775123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Master Title Style</a:t>
            </a:r>
          </a:p>
        </p:txBody>
      </p:sp>
    </p:spTree>
    <p:extLst>
      <p:ext uri="{BB962C8B-B14F-4D97-AF65-F5344CB8AC3E}">
        <p14:creationId xmlns:p14="http://schemas.microsoft.com/office/powerpoint/2010/main" val="15141880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2_Closing Slide">
    <p:bg>
      <p:bgPr>
        <a:solidFill>
          <a:schemeClr val="accent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828AC5A-7EFB-CA43-8A9B-3B442C5C9A1B}"/>
              </a:ext>
            </a:extLst>
          </p:cNvPr>
          <p:cNvPicPr>
            <a:picLocks noChangeAspect="1"/>
          </p:cNvPicPr>
          <p:nvPr userDrawn="1"/>
        </p:nvPicPr>
        <p:blipFill rotWithShape="1">
          <a:blip r:embed="rId2" cstate="screen">
            <a:alphaModFix amt="60000"/>
            <a:extLst>
              <a:ext uri="{28A0092B-C50C-407E-A947-70E740481C1C}">
                <a14:useLocalDpi xmlns:a14="http://schemas.microsoft.com/office/drawing/2010/main"/>
              </a:ext>
            </a:extLst>
          </a:blip>
          <a:srcRect l="2082" t="3803" r="2134" b="12930"/>
          <a:stretch/>
        </p:blipFill>
        <p:spPr>
          <a:xfrm>
            <a:off x="0" y="-1"/>
            <a:ext cx="12192000" cy="6857999"/>
          </a:xfrm>
          <a:prstGeom prst="rect">
            <a:avLst/>
          </a:prstGeom>
        </p:spPr>
      </p:pic>
      <p:sp>
        <p:nvSpPr>
          <p:cNvPr id="6" name="Rectangle 5">
            <a:extLst>
              <a:ext uri="{FF2B5EF4-FFF2-40B4-BE49-F238E27FC236}">
                <a16:creationId xmlns:a16="http://schemas.microsoft.com/office/drawing/2014/main" id="{E2B5F482-A1DF-47CF-A799-587634BE9938}"/>
              </a:ext>
            </a:extLst>
          </p:cNvPr>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a typeface="ＭＳ Ｐゴシック" charset="0"/>
              <a:cs typeface="ＭＳ Ｐゴシック" charset="0"/>
            </a:endParaRPr>
          </a:p>
        </p:txBody>
      </p:sp>
      <p:pic>
        <p:nvPicPr>
          <p:cNvPr id="11" name="Picture 10" descr="A picture containing building, drawing&#10;&#10;Description automatically generated">
            <a:extLst>
              <a:ext uri="{FF2B5EF4-FFF2-40B4-BE49-F238E27FC236}">
                <a16:creationId xmlns:a16="http://schemas.microsoft.com/office/drawing/2014/main" id="{C1198ECC-03BB-F84C-8B27-CF6053626C9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6311" y="1167639"/>
            <a:ext cx="1700213" cy="530640"/>
          </a:xfrm>
          <a:prstGeom prst="rect">
            <a:avLst/>
          </a:prstGeom>
        </p:spPr>
      </p:pic>
      <p:sp>
        <p:nvSpPr>
          <p:cNvPr id="10" name="TextBox 20">
            <a:extLst>
              <a:ext uri="{FF2B5EF4-FFF2-40B4-BE49-F238E27FC236}">
                <a16:creationId xmlns:a16="http://schemas.microsoft.com/office/drawing/2014/main" id="{2EFD6F9F-6DEB-6F4D-BE5A-D3540160B34B}"/>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a:solidFill>
                  <a:schemeClr val="bg2"/>
                </a:solidFill>
              </a:rPr>
              <a:t>© 2021 Arm</a:t>
            </a:r>
            <a:endParaRPr lang="en-US" altLang="en-US" sz="1000">
              <a:solidFill>
                <a:schemeClr val="bg2"/>
              </a:solidFill>
            </a:endParaRPr>
          </a:p>
        </p:txBody>
      </p:sp>
      <p:sp>
        <p:nvSpPr>
          <p:cNvPr id="7" name="Rectangle 6">
            <a:extLst>
              <a:ext uri="{FF2B5EF4-FFF2-40B4-BE49-F238E27FC236}">
                <a16:creationId xmlns:a16="http://schemas.microsoft.com/office/drawing/2014/main" id="{45A82B8D-79F0-2840-A348-51E15B608C54}"/>
              </a:ext>
            </a:extLst>
          </p:cNvPr>
          <p:cNvSpPr>
            <a:spLocks noChangeArrowheads="1"/>
          </p:cNvSpPr>
          <p:nvPr userDrawn="1"/>
        </p:nvSpPr>
        <p:spPr bwMode="auto">
          <a:xfrm>
            <a:off x="6670505" y="952143"/>
            <a:ext cx="4655186" cy="569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r">
              <a:defRPr/>
            </a:pPr>
            <a:r>
              <a:rPr lang="en-US" altLang="en-US" sz="2800">
                <a:solidFill>
                  <a:schemeClr val="bg1"/>
                </a:solidFill>
              </a:rPr>
              <a:t>Thank You</a:t>
            </a:r>
          </a:p>
          <a:p>
            <a:pPr algn="r">
              <a:defRPr/>
            </a:pPr>
            <a:r>
              <a:rPr lang="en-US" altLang="en-US" sz="2800" err="1">
                <a:solidFill>
                  <a:schemeClr val="bg1"/>
                </a:solidFill>
              </a:rPr>
              <a:t>Danke</a:t>
            </a:r>
            <a:endParaRPr lang="en-US" altLang="en-US" sz="2800">
              <a:solidFill>
                <a:schemeClr val="bg1"/>
              </a:solidFill>
            </a:endParaRPr>
          </a:p>
          <a:p>
            <a:pPr algn="r">
              <a:defRPr/>
            </a:pPr>
            <a:r>
              <a:rPr lang="en-US" altLang="en-US" sz="2800">
                <a:solidFill>
                  <a:schemeClr val="bg1"/>
                </a:solidFill>
              </a:rPr>
              <a:t>Gracias</a:t>
            </a:r>
          </a:p>
          <a:p>
            <a:pPr algn="r">
              <a:defRPr/>
            </a:pPr>
            <a:r>
              <a:rPr lang="en-US" altLang="en-US" sz="2800" err="1">
                <a:solidFill>
                  <a:schemeClr val="bg1"/>
                </a:solidFill>
              </a:rPr>
              <a:t>谢谢</a:t>
            </a:r>
            <a:endParaRPr lang="en-US" altLang="en-US" sz="2800">
              <a:solidFill>
                <a:schemeClr val="bg1"/>
              </a:solidFill>
            </a:endParaRPr>
          </a:p>
          <a:p>
            <a:pPr algn="r">
              <a:defRPr/>
            </a:pPr>
            <a:r>
              <a:rPr lang="en-US" altLang="en-US" sz="2800" err="1">
                <a:solidFill>
                  <a:schemeClr val="bg1"/>
                </a:solidFill>
              </a:rPr>
              <a:t>ありがとう</a:t>
            </a:r>
            <a:endParaRPr lang="en-US" altLang="en-US" sz="2800">
              <a:solidFill>
                <a:schemeClr val="bg1"/>
              </a:solidFill>
            </a:endParaRPr>
          </a:p>
          <a:p>
            <a:pPr algn="r">
              <a:defRPr/>
            </a:pPr>
            <a:r>
              <a:rPr lang="en-US" altLang="en-US" sz="2800">
                <a:solidFill>
                  <a:schemeClr val="bg1"/>
                </a:solidFill>
              </a:rPr>
              <a:t>Asante</a:t>
            </a:r>
          </a:p>
          <a:p>
            <a:pPr algn="r">
              <a:defRPr/>
            </a:pPr>
            <a:r>
              <a:rPr lang="en-US" altLang="en-US" sz="2800">
                <a:solidFill>
                  <a:schemeClr val="bg1"/>
                </a:solidFill>
              </a:rPr>
              <a:t>Merci</a:t>
            </a:r>
          </a:p>
          <a:p>
            <a:pPr algn="r">
              <a:defRPr/>
            </a:pPr>
            <a:r>
              <a:rPr lang="en-US" altLang="en-US" sz="2800" err="1">
                <a:solidFill>
                  <a:schemeClr val="bg1"/>
                </a:solidFill>
              </a:rPr>
              <a:t>감사합니다</a:t>
            </a:r>
            <a:endParaRPr lang="en-US" altLang="en-US" sz="2800">
              <a:solidFill>
                <a:schemeClr val="bg1"/>
              </a:solidFill>
            </a:endParaRPr>
          </a:p>
          <a:p>
            <a:pPr algn="r">
              <a:defRPr/>
            </a:pPr>
            <a:r>
              <a:rPr lang="en-US" altLang="en-US" sz="2800" err="1">
                <a:solidFill>
                  <a:schemeClr val="bg1"/>
                </a:solidFill>
              </a:rPr>
              <a:t>धन्यवाद</a:t>
            </a:r>
            <a:endParaRPr lang="en-US" altLang="en-US" sz="2800">
              <a:solidFill>
                <a:schemeClr val="bg1"/>
              </a:solidFill>
            </a:endParaRPr>
          </a:p>
          <a:p>
            <a:pPr marL="0" marR="0" lvl="0" indent="0" algn="r" defTabSz="914400" rtl="0" eaLnBrk="0" fontAlgn="base" latinLnBrk="0" hangingPunct="0">
              <a:lnSpc>
                <a:spcPct val="100000"/>
              </a:lnSpc>
              <a:spcBef>
                <a:spcPct val="0"/>
              </a:spcBef>
              <a:spcAft>
                <a:spcPct val="0"/>
              </a:spcAft>
              <a:buClrTx/>
              <a:buSzTx/>
              <a:buFontTx/>
              <a:buNone/>
              <a:tabLst/>
              <a:defRPr/>
            </a:pPr>
            <a:r>
              <a:rPr lang="en-US" altLang="en-US" sz="2800">
                <a:solidFill>
                  <a:schemeClr val="bg1"/>
                </a:solidFill>
              </a:rPr>
              <a:t>Kiitos</a:t>
            </a:r>
          </a:p>
          <a:p>
            <a:pPr algn="r">
              <a:defRPr/>
            </a:pPr>
            <a:r>
              <a:rPr lang="ar-SA" sz="2800" kern="1200">
                <a:solidFill>
                  <a:schemeClr val="bg1"/>
                </a:solidFill>
                <a:latin typeface="Calibri" charset="0"/>
                <a:ea typeface="ＭＳ Ｐゴシック" charset="-128"/>
                <a:cs typeface="+mn-cs"/>
              </a:rPr>
              <a:t>شكرًا</a:t>
            </a:r>
            <a:endParaRPr lang="en-GB" sz="2800" kern="1200">
              <a:solidFill>
                <a:schemeClr val="bg1"/>
              </a:solidFill>
              <a:latin typeface="Calibri" charset="0"/>
              <a:ea typeface="ＭＳ Ｐゴシック" charset="-128"/>
              <a:cs typeface="+mn-cs"/>
            </a:endParaRPr>
          </a:p>
          <a:p>
            <a:pPr algn="r">
              <a:defRPr/>
            </a:pPr>
            <a:r>
              <a:rPr lang="as-IN" altLang="en-US" sz="2800">
                <a:solidFill>
                  <a:schemeClr val="bg1"/>
                </a:solidFill>
              </a:rPr>
              <a:t>ধন্যবাদ</a:t>
            </a:r>
            <a:br>
              <a:rPr lang="en-US" altLang="en-US" sz="2800">
                <a:solidFill>
                  <a:schemeClr val="bg1"/>
                </a:solidFill>
              </a:rPr>
            </a:br>
            <a:r>
              <a:rPr lang="he-IL" altLang="en-US" sz="2800">
                <a:solidFill>
                  <a:schemeClr val="bg1"/>
                </a:solidFill>
              </a:rPr>
              <a:t>תודה</a:t>
            </a:r>
            <a:endParaRPr lang="en-US" altLang="en-US" sz="2800">
              <a:solidFill>
                <a:schemeClr val="bg1"/>
              </a:solidFill>
            </a:endParaRPr>
          </a:p>
        </p:txBody>
      </p:sp>
    </p:spTree>
    <p:extLst>
      <p:ext uri="{BB962C8B-B14F-4D97-AF65-F5344CB8AC3E}">
        <p14:creationId xmlns:p14="http://schemas.microsoft.com/office/powerpoint/2010/main" val="3116273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3_Closing Slide">
    <p:bg>
      <p:bgPr>
        <a:solidFill>
          <a:schemeClr val="accent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511E887-F2DD-9743-B321-E6625A63F4D3}"/>
              </a:ext>
            </a:extLst>
          </p:cNvPr>
          <p:cNvPicPr>
            <a:picLocks noChangeAspect="1"/>
          </p:cNvPicPr>
          <p:nvPr userDrawn="1"/>
        </p:nvPicPr>
        <p:blipFill rotWithShape="1">
          <a:blip r:embed="rId2" cstate="screen">
            <a:alphaModFix amt="60000"/>
            <a:extLst>
              <a:ext uri="{28A0092B-C50C-407E-A947-70E740481C1C}">
                <a14:useLocalDpi xmlns:a14="http://schemas.microsoft.com/office/drawing/2010/main"/>
              </a:ext>
            </a:extLst>
          </a:blip>
          <a:srcRect l="2082" t="3803" r="2134" b="12930"/>
          <a:stretch/>
        </p:blipFill>
        <p:spPr>
          <a:xfrm>
            <a:off x="0" y="-1"/>
            <a:ext cx="12192000" cy="6857999"/>
          </a:xfrm>
          <a:prstGeom prst="rect">
            <a:avLst/>
          </a:prstGeom>
        </p:spPr>
      </p:pic>
      <p:pic>
        <p:nvPicPr>
          <p:cNvPr id="10" name="Picture 9" descr="A picture containing building, drawing&#10;&#10;Description automatically generated">
            <a:extLst>
              <a:ext uri="{FF2B5EF4-FFF2-40B4-BE49-F238E27FC236}">
                <a16:creationId xmlns:a16="http://schemas.microsoft.com/office/drawing/2014/main" id="{AF5F647F-3DD2-E04B-AC85-5BB3FF099940}"/>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6311" y="1167639"/>
            <a:ext cx="1700213" cy="530640"/>
          </a:xfrm>
          <a:prstGeom prst="rect">
            <a:avLst/>
          </a:prstGeom>
        </p:spPr>
      </p:pic>
      <p:sp>
        <p:nvSpPr>
          <p:cNvPr id="9" name="TextBox 20">
            <a:extLst>
              <a:ext uri="{FF2B5EF4-FFF2-40B4-BE49-F238E27FC236}">
                <a16:creationId xmlns:a16="http://schemas.microsoft.com/office/drawing/2014/main" id="{1BE84E2F-085C-6E4E-8174-736F84DE3A17}"/>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a:solidFill>
                  <a:schemeClr val="bg2"/>
                </a:solidFill>
              </a:rPr>
              <a:t>© 2021 Arm</a:t>
            </a:r>
            <a:endParaRPr lang="en-US" altLang="en-US" sz="1000">
              <a:solidFill>
                <a:schemeClr val="bg2"/>
              </a:solidFill>
            </a:endParaRPr>
          </a:p>
        </p:txBody>
      </p:sp>
      <p:sp>
        <p:nvSpPr>
          <p:cNvPr id="6" name="Rectangle 5">
            <a:extLst>
              <a:ext uri="{FF2B5EF4-FFF2-40B4-BE49-F238E27FC236}">
                <a16:creationId xmlns:a16="http://schemas.microsoft.com/office/drawing/2014/main" id="{8630E328-7BED-1141-A027-0EEE09BB1F0B}"/>
              </a:ext>
            </a:extLst>
          </p:cNvPr>
          <p:cNvSpPr>
            <a:spLocks noChangeArrowheads="1"/>
          </p:cNvSpPr>
          <p:nvPr userDrawn="1"/>
        </p:nvSpPr>
        <p:spPr bwMode="auto">
          <a:xfrm>
            <a:off x="6670505" y="952143"/>
            <a:ext cx="4655186" cy="569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r">
              <a:defRPr/>
            </a:pPr>
            <a:r>
              <a:rPr lang="en-US" altLang="en-US" sz="2800">
                <a:solidFill>
                  <a:schemeClr val="bg1"/>
                </a:solidFill>
              </a:rPr>
              <a:t>Thank You</a:t>
            </a:r>
          </a:p>
          <a:p>
            <a:pPr algn="r">
              <a:defRPr/>
            </a:pPr>
            <a:r>
              <a:rPr lang="en-US" altLang="en-US" sz="2800" err="1">
                <a:solidFill>
                  <a:schemeClr val="bg1"/>
                </a:solidFill>
              </a:rPr>
              <a:t>Danke</a:t>
            </a:r>
            <a:endParaRPr lang="en-US" altLang="en-US" sz="2800">
              <a:solidFill>
                <a:schemeClr val="bg1"/>
              </a:solidFill>
            </a:endParaRPr>
          </a:p>
          <a:p>
            <a:pPr algn="r">
              <a:defRPr/>
            </a:pPr>
            <a:r>
              <a:rPr lang="en-US" altLang="en-US" sz="2800">
                <a:solidFill>
                  <a:schemeClr val="bg1"/>
                </a:solidFill>
              </a:rPr>
              <a:t>Gracias</a:t>
            </a:r>
          </a:p>
          <a:p>
            <a:pPr algn="r">
              <a:defRPr/>
            </a:pPr>
            <a:r>
              <a:rPr lang="en-US" altLang="en-US" sz="2800" err="1">
                <a:solidFill>
                  <a:schemeClr val="bg1"/>
                </a:solidFill>
              </a:rPr>
              <a:t>谢谢</a:t>
            </a:r>
            <a:endParaRPr lang="en-US" altLang="en-US" sz="2800">
              <a:solidFill>
                <a:schemeClr val="bg1"/>
              </a:solidFill>
            </a:endParaRPr>
          </a:p>
          <a:p>
            <a:pPr algn="r">
              <a:defRPr/>
            </a:pPr>
            <a:r>
              <a:rPr lang="en-US" altLang="en-US" sz="2800" err="1">
                <a:solidFill>
                  <a:schemeClr val="bg1"/>
                </a:solidFill>
              </a:rPr>
              <a:t>ありがとう</a:t>
            </a:r>
            <a:endParaRPr lang="en-US" altLang="en-US" sz="2800">
              <a:solidFill>
                <a:schemeClr val="bg1"/>
              </a:solidFill>
            </a:endParaRPr>
          </a:p>
          <a:p>
            <a:pPr algn="r">
              <a:defRPr/>
            </a:pPr>
            <a:r>
              <a:rPr lang="en-US" altLang="en-US" sz="2800">
                <a:solidFill>
                  <a:schemeClr val="bg1"/>
                </a:solidFill>
              </a:rPr>
              <a:t>Asante</a:t>
            </a:r>
          </a:p>
          <a:p>
            <a:pPr algn="r">
              <a:defRPr/>
            </a:pPr>
            <a:r>
              <a:rPr lang="en-US" altLang="en-US" sz="2800">
                <a:solidFill>
                  <a:schemeClr val="bg1"/>
                </a:solidFill>
              </a:rPr>
              <a:t>Merci</a:t>
            </a:r>
          </a:p>
          <a:p>
            <a:pPr algn="r">
              <a:defRPr/>
            </a:pPr>
            <a:r>
              <a:rPr lang="en-US" altLang="en-US" sz="2800" err="1">
                <a:solidFill>
                  <a:schemeClr val="bg1"/>
                </a:solidFill>
              </a:rPr>
              <a:t>감사합니다</a:t>
            </a:r>
            <a:endParaRPr lang="en-US" altLang="en-US" sz="2800">
              <a:solidFill>
                <a:schemeClr val="bg1"/>
              </a:solidFill>
            </a:endParaRPr>
          </a:p>
          <a:p>
            <a:pPr algn="r">
              <a:defRPr/>
            </a:pPr>
            <a:r>
              <a:rPr lang="en-US" altLang="en-US" sz="2800" err="1">
                <a:solidFill>
                  <a:schemeClr val="bg1"/>
                </a:solidFill>
              </a:rPr>
              <a:t>धन्यवाद</a:t>
            </a:r>
            <a:endParaRPr lang="en-US" altLang="en-US" sz="2800">
              <a:solidFill>
                <a:schemeClr val="bg1"/>
              </a:solidFill>
            </a:endParaRPr>
          </a:p>
          <a:p>
            <a:pPr marL="0" marR="0" lvl="0" indent="0" algn="r" defTabSz="914400" rtl="0" eaLnBrk="0" fontAlgn="base" latinLnBrk="0" hangingPunct="0">
              <a:lnSpc>
                <a:spcPct val="100000"/>
              </a:lnSpc>
              <a:spcBef>
                <a:spcPct val="0"/>
              </a:spcBef>
              <a:spcAft>
                <a:spcPct val="0"/>
              </a:spcAft>
              <a:buClrTx/>
              <a:buSzTx/>
              <a:buFontTx/>
              <a:buNone/>
              <a:tabLst/>
              <a:defRPr/>
            </a:pPr>
            <a:r>
              <a:rPr lang="en-US" altLang="en-US" sz="2800">
                <a:solidFill>
                  <a:schemeClr val="bg1"/>
                </a:solidFill>
              </a:rPr>
              <a:t>Kiitos</a:t>
            </a:r>
          </a:p>
          <a:p>
            <a:pPr algn="r">
              <a:defRPr/>
            </a:pPr>
            <a:r>
              <a:rPr lang="ar-SA" sz="2800" kern="1200">
                <a:solidFill>
                  <a:schemeClr val="bg1"/>
                </a:solidFill>
                <a:latin typeface="Calibri" charset="0"/>
                <a:ea typeface="ＭＳ Ｐゴシック" charset="-128"/>
                <a:cs typeface="+mn-cs"/>
              </a:rPr>
              <a:t>شكرًا</a:t>
            </a:r>
            <a:endParaRPr lang="en-GB" sz="2800" kern="1200">
              <a:solidFill>
                <a:schemeClr val="bg1"/>
              </a:solidFill>
              <a:latin typeface="Calibri" charset="0"/>
              <a:ea typeface="ＭＳ Ｐゴシック" charset="-128"/>
              <a:cs typeface="+mn-cs"/>
            </a:endParaRPr>
          </a:p>
          <a:p>
            <a:pPr algn="r">
              <a:defRPr/>
            </a:pPr>
            <a:r>
              <a:rPr lang="as-IN" altLang="en-US" sz="2800">
                <a:solidFill>
                  <a:schemeClr val="bg1"/>
                </a:solidFill>
              </a:rPr>
              <a:t>ধন্যবাদ</a:t>
            </a:r>
            <a:br>
              <a:rPr lang="en-US" altLang="en-US" sz="2800">
                <a:solidFill>
                  <a:schemeClr val="bg1"/>
                </a:solidFill>
              </a:rPr>
            </a:br>
            <a:r>
              <a:rPr lang="he-IL" altLang="en-US" sz="2800">
                <a:solidFill>
                  <a:schemeClr val="bg1"/>
                </a:solidFill>
              </a:rPr>
              <a:t>תודה</a:t>
            </a:r>
            <a:endParaRPr lang="en-US" altLang="en-US" sz="2800">
              <a:solidFill>
                <a:schemeClr val="bg1"/>
              </a:solidFill>
            </a:endParaRPr>
          </a:p>
        </p:txBody>
      </p:sp>
    </p:spTree>
    <p:extLst>
      <p:ext uri="{BB962C8B-B14F-4D97-AF65-F5344CB8AC3E}">
        <p14:creationId xmlns:p14="http://schemas.microsoft.com/office/powerpoint/2010/main" val="37694466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Closing Slid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33539DD-CEDA-3A48-A36A-6D3775392ACF}"/>
              </a:ext>
            </a:extLst>
          </p:cNvPr>
          <p:cNvPicPr>
            <a:picLocks noChangeAspect="1"/>
          </p:cNvPicPr>
          <p:nvPr userDrawn="1"/>
        </p:nvPicPr>
        <p:blipFill rotWithShape="1">
          <a:blip r:embed="rId2" cstate="screen">
            <a:alphaModFix amt="60000"/>
            <a:extLst>
              <a:ext uri="{28A0092B-C50C-407E-A947-70E740481C1C}">
                <a14:useLocalDpi xmlns:a14="http://schemas.microsoft.com/office/drawing/2010/main"/>
              </a:ext>
            </a:extLst>
          </a:blip>
          <a:srcRect l="2082" t="3803" r="2134" b="12930"/>
          <a:stretch/>
        </p:blipFill>
        <p:spPr>
          <a:xfrm>
            <a:off x="0" y="-1"/>
            <a:ext cx="12192000" cy="6857999"/>
          </a:xfrm>
          <a:prstGeom prst="rect">
            <a:avLst/>
          </a:prstGeom>
        </p:spPr>
      </p:pic>
      <p:sp>
        <p:nvSpPr>
          <p:cNvPr id="6" name="Rectangle 5"/>
          <p:cNvSpPr>
            <a:spLocks noChangeArrowheads="1"/>
          </p:cNvSpPr>
          <p:nvPr userDrawn="1"/>
        </p:nvSpPr>
        <p:spPr bwMode="auto">
          <a:xfrm>
            <a:off x="7078942" y="1087378"/>
            <a:ext cx="423330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eaLnBrk="0" fontAlgn="base" hangingPunct="0">
              <a:spcBef>
                <a:spcPct val="0"/>
              </a:spcBef>
              <a:spcAft>
                <a:spcPct val="0"/>
              </a:spcAft>
              <a:defRPr>
                <a:solidFill>
                  <a:schemeClr val="tx1"/>
                </a:solidFill>
                <a:latin typeface="Calibri" charset="0"/>
                <a:ea typeface="ＭＳ Ｐゴシック" charset="-128"/>
              </a:defRPr>
            </a:lvl6pPr>
            <a:lvl7pPr marL="2971800" indent="-228600" eaLnBrk="0" fontAlgn="base" hangingPunct="0">
              <a:spcBef>
                <a:spcPct val="0"/>
              </a:spcBef>
              <a:spcAft>
                <a:spcPct val="0"/>
              </a:spcAft>
              <a:defRPr>
                <a:solidFill>
                  <a:schemeClr val="tx1"/>
                </a:solidFill>
                <a:latin typeface="Calibri" charset="0"/>
                <a:ea typeface="ＭＳ Ｐゴシック" charset="-128"/>
              </a:defRPr>
            </a:lvl7pPr>
            <a:lvl8pPr marL="3429000" indent="-228600" eaLnBrk="0" fontAlgn="base" hangingPunct="0">
              <a:spcBef>
                <a:spcPct val="0"/>
              </a:spcBef>
              <a:spcAft>
                <a:spcPct val="0"/>
              </a:spcAft>
              <a:defRPr>
                <a:solidFill>
                  <a:schemeClr val="tx1"/>
                </a:solidFill>
                <a:latin typeface="Calibri" charset="0"/>
                <a:ea typeface="ＭＳ Ｐゴシック" charset="-128"/>
              </a:defRPr>
            </a:lvl8pPr>
            <a:lvl9pPr marL="3886200" indent="-228600" eaLnBrk="0" fontAlgn="base" hangingPunct="0">
              <a:spcBef>
                <a:spcPct val="0"/>
              </a:spcBef>
              <a:spcAft>
                <a:spcPct val="0"/>
              </a:spcAft>
              <a:defRPr>
                <a:solidFill>
                  <a:schemeClr val="tx1"/>
                </a:solidFill>
                <a:latin typeface="Calibri" charset="0"/>
                <a:ea typeface="ＭＳ Ｐゴシック" charset="-128"/>
              </a:defRPr>
            </a:lvl9pPr>
          </a:lstStyle>
          <a:p>
            <a:pPr algn="r">
              <a:defRPr/>
            </a:pPr>
            <a:r>
              <a:rPr lang="en-US" altLang="x-none" sz="1200">
                <a:solidFill>
                  <a:schemeClr val="bg1"/>
                </a:solidFill>
              </a:rPr>
              <a:t>The Arm trademarks featured in this presentation are registered trademarks or trademarks of Arm Limited (or its subsidiaries) in the US and/or elsewhere.  All rights reserved.  All other marks featured may be trademarks of their respective owners.</a:t>
            </a:r>
          </a:p>
          <a:p>
            <a:pPr algn="r">
              <a:defRPr/>
            </a:pPr>
            <a:br>
              <a:rPr lang="en-US" altLang="x-none" sz="1200">
                <a:solidFill>
                  <a:schemeClr val="bg1"/>
                </a:solidFill>
              </a:rPr>
            </a:br>
            <a:r>
              <a:rPr lang="en-US" altLang="x-none" sz="1200" err="1">
                <a:solidFill>
                  <a:schemeClr val="bg1"/>
                </a:solidFill>
              </a:rPr>
              <a:t>www.arm.com</a:t>
            </a:r>
            <a:r>
              <a:rPr lang="en-US" altLang="x-none" sz="1200">
                <a:solidFill>
                  <a:schemeClr val="bg1"/>
                </a:solidFill>
              </a:rPr>
              <a:t>/company/policies/trademarks</a:t>
            </a:r>
          </a:p>
        </p:txBody>
      </p:sp>
      <p:pic>
        <p:nvPicPr>
          <p:cNvPr id="9" name="Picture 8" descr="A picture containing building, drawing&#10;&#10;Description automatically generated">
            <a:extLst>
              <a:ext uri="{FF2B5EF4-FFF2-40B4-BE49-F238E27FC236}">
                <a16:creationId xmlns:a16="http://schemas.microsoft.com/office/drawing/2014/main" id="{05C774FB-6A72-C34E-AAAD-07547EC9639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6311" y="1167639"/>
            <a:ext cx="1700213" cy="530640"/>
          </a:xfrm>
          <a:prstGeom prst="rect">
            <a:avLst/>
          </a:prstGeom>
        </p:spPr>
      </p:pic>
      <p:sp>
        <p:nvSpPr>
          <p:cNvPr id="8" name="TextBox 20">
            <a:extLst>
              <a:ext uri="{FF2B5EF4-FFF2-40B4-BE49-F238E27FC236}">
                <a16:creationId xmlns:a16="http://schemas.microsoft.com/office/drawing/2014/main" id="{870DFC52-AE4C-654B-A714-C2006FAE0419}"/>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a:solidFill>
                  <a:schemeClr val="bg2"/>
                </a:solidFill>
              </a:rPr>
              <a:t>© 2021 Arm</a:t>
            </a:r>
            <a:endParaRPr lang="en-US" altLang="en-US" sz="1000">
              <a:solidFill>
                <a:schemeClr val="bg2"/>
              </a:solidFill>
            </a:endParaRPr>
          </a:p>
        </p:txBody>
      </p:sp>
    </p:spTree>
    <p:extLst>
      <p:ext uri="{BB962C8B-B14F-4D97-AF65-F5344CB8AC3E}">
        <p14:creationId xmlns:p14="http://schemas.microsoft.com/office/powerpoint/2010/main" val="6807161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4_Closing Slide">
    <p:bg>
      <p:bgPr>
        <a:solidFill>
          <a:schemeClr val="accent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2720845-44B5-8345-A55E-DF3DBAF7C289}"/>
              </a:ext>
            </a:extLst>
          </p:cNvPr>
          <p:cNvPicPr>
            <a:picLocks noChangeAspect="1"/>
          </p:cNvPicPr>
          <p:nvPr userDrawn="1"/>
        </p:nvPicPr>
        <p:blipFill rotWithShape="1">
          <a:blip r:embed="rId2" cstate="screen">
            <a:alphaModFix amt="60000"/>
            <a:extLst>
              <a:ext uri="{28A0092B-C50C-407E-A947-70E740481C1C}">
                <a14:useLocalDpi xmlns:a14="http://schemas.microsoft.com/office/drawing/2010/main"/>
              </a:ext>
            </a:extLst>
          </a:blip>
          <a:srcRect l="2082" t="3803" r="2134" b="12930"/>
          <a:stretch/>
        </p:blipFill>
        <p:spPr>
          <a:xfrm>
            <a:off x="0" y="-1"/>
            <a:ext cx="12192000" cy="6857999"/>
          </a:xfrm>
          <a:prstGeom prst="rect">
            <a:avLst/>
          </a:prstGeom>
        </p:spPr>
      </p:pic>
      <p:sp>
        <p:nvSpPr>
          <p:cNvPr id="6" name="Rectangle 5"/>
          <p:cNvSpPr>
            <a:spLocks noChangeArrowheads="1"/>
          </p:cNvSpPr>
          <p:nvPr userDrawn="1"/>
        </p:nvSpPr>
        <p:spPr bwMode="auto">
          <a:xfrm>
            <a:off x="7078942" y="1087378"/>
            <a:ext cx="423330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eaLnBrk="0" fontAlgn="base" hangingPunct="0">
              <a:spcBef>
                <a:spcPct val="0"/>
              </a:spcBef>
              <a:spcAft>
                <a:spcPct val="0"/>
              </a:spcAft>
              <a:defRPr>
                <a:solidFill>
                  <a:schemeClr val="tx1"/>
                </a:solidFill>
                <a:latin typeface="Calibri" charset="0"/>
                <a:ea typeface="ＭＳ Ｐゴシック" charset="-128"/>
              </a:defRPr>
            </a:lvl6pPr>
            <a:lvl7pPr marL="2971800" indent="-228600" eaLnBrk="0" fontAlgn="base" hangingPunct="0">
              <a:spcBef>
                <a:spcPct val="0"/>
              </a:spcBef>
              <a:spcAft>
                <a:spcPct val="0"/>
              </a:spcAft>
              <a:defRPr>
                <a:solidFill>
                  <a:schemeClr val="tx1"/>
                </a:solidFill>
                <a:latin typeface="Calibri" charset="0"/>
                <a:ea typeface="ＭＳ Ｐゴシック" charset="-128"/>
              </a:defRPr>
            </a:lvl7pPr>
            <a:lvl8pPr marL="3429000" indent="-228600" eaLnBrk="0" fontAlgn="base" hangingPunct="0">
              <a:spcBef>
                <a:spcPct val="0"/>
              </a:spcBef>
              <a:spcAft>
                <a:spcPct val="0"/>
              </a:spcAft>
              <a:defRPr>
                <a:solidFill>
                  <a:schemeClr val="tx1"/>
                </a:solidFill>
                <a:latin typeface="Calibri" charset="0"/>
                <a:ea typeface="ＭＳ Ｐゴシック" charset="-128"/>
              </a:defRPr>
            </a:lvl8pPr>
            <a:lvl9pPr marL="3886200" indent="-228600" eaLnBrk="0" fontAlgn="base" hangingPunct="0">
              <a:spcBef>
                <a:spcPct val="0"/>
              </a:spcBef>
              <a:spcAft>
                <a:spcPct val="0"/>
              </a:spcAft>
              <a:defRPr>
                <a:solidFill>
                  <a:schemeClr val="tx1"/>
                </a:solidFill>
                <a:latin typeface="Calibri" charset="0"/>
                <a:ea typeface="ＭＳ Ｐゴシック" charset="-128"/>
              </a:defRPr>
            </a:lvl9pPr>
          </a:lstStyle>
          <a:p>
            <a:pPr algn="r">
              <a:defRPr/>
            </a:pPr>
            <a:r>
              <a:rPr lang="en-US" altLang="x-none" sz="1200">
                <a:solidFill>
                  <a:schemeClr val="bg1"/>
                </a:solidFill>
              </a:rPr>
              <a:t>The Arm trademarks featured in this presentation are registered trademarks or trademarks of Arm Limited (or its subsidiaries) in the US and/or elsewhere.  All rights reserved.  All other marks featured may be trademarks of their respective owners.</a:t>
            </a:r>
          </a:p>
          <a:p>
            <a:pPr algn="r">
              <a:defRPr/>
            </a:pPr>
            <a:br>
              <a:rPr lang="en-US" altLang="x-none" sz="1200">
                <a:solidFill>
                  <a:schemeClr val="bg1"/>
                </a:solidFill>
              </a:rPr>
            </a:br>
            <a:r>
              <a:rPr lang="en-US" altLang="x-none" sz="1200" err="1">
                <a:solidFill>
                  <a:schemeClr val="bg1"/>
                </a:solidFill>
              </a:rPr>
              <a:t>www.arm.com</a:t>
            </a:r>
            <a:r>
              <a:rPr lang="en-US" altLang="x-none" sz="1200">
                <a:solidFill>
                  <a:schemeClr val="bg1"/>
                </a:solidFill>
              </a:rPr>
              <a:t>/company/policies/trademarks</a:t>
            </a:r>
          </a:p>
        </p:txBody>
      </p:sp>
      <p:pic>
        <p:nvPicPr>
          <p:cNvPr id="9" name="Picture 8" descr="A picture containing building, drawing&#10;&#10;Description automatically generated">
            <a:extLst>
              <a:ext uri="{FF2B5EF4-FFF2-40B4-BE49-F238E27FC236}">
                <a16:creationId xmlns:a16="http://schemas.microsoft.com/office/drawing/2014/main" id="{0A3F307A-54EB-9747-ABE8-8A816CDDD8D2}"/>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6311" y="1167639"/>
            <a:ext cx="1700213" cy="530640"/>
          </a:xfrm>
          <a:prstGeom prst="rect">
            <a:avLst/>
          </a:prstGeom>
        </p:spPr>
      </p:pic>
      <p:sp>
        <p:nvSpPr>
          <p:cNvPr id="8" name="TextBox 20">
            <a:extLst>
              <a:ext uri="{FF2B5EF4-FFF2-40B4-BE49-F238E27FC236}">
                <a16:creationId xmlns:a16="http://schemas.microsoft.com/office/drawing/2014/main" id="{EA133D04-5236-D641-B03F-0BE645CEB92A}"/>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a:solidFill>
                  <a:schemeClr val="bg2"/>
                </a:solidFill>
              </a:rPr>
              <a:t>© 2021 Arm</a:t>
            </a:r>
            <a:endParaRPr lang="en-US" altLang="en-US" sz="1000">
              <a:solidFill>
                <a:schemeClr val="bg2"/>
              </a:solidFill>
            </a:endParaRPr>
          </a:p>
        </p:txBody>
      </p:sp>
    </p:spTree>
    <p:extLst>
      <p:ext uri="{BB962C8B-B14F-4D97-AF65-F5344CB8AC3E}">
        <p14:creationId xmlns:p14="http://schemas.microsoft.com/office/powerpoint/2010/main" val="2225050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0_Title Slide">
    <p:bg>
      <p:bgPr>
        <a:solidFill>
          <a:schemeClr val="accent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3223CC0-C7A1-BC40-9A1F-09EBC27A25E6}"/>
              </a:ext>
            </a:extLst>
          </p:cNvPr>
          <p:cNvPicPr>
            <a:picLocks noChangeAspect="1"/>
          </p:cNvPicPr>
          <p:nvPr userDrawn="1"/>
        </p:nvPicPr>
        <p:blipFill rotWithShape="1">
          <a:blip r:embed="rId2" cstate="screen">
            <a:alphaModFix amt="60000"/>
            <a:extLst>
              <a:ext uri="{28A0092B-C50C-407E-A947-70E740481C1C}">
                <a14:useLocalDpi xmlns:a14="http://schemas.microsoft.com/office/drawing/2010/main"/>
              </a:ext>
            </a:extLst>
          </a:blip>
          <a:srcRect l="2082" t="3803" r="2134" b="12930"/>
          <a:stretch/>
        </p:blipFill>
        <p:spPr>
          <a:xfrm>
            <a:off x="0" y="-1"/>
            <a:ext cx="12192000" cy="6857999"/>
          </a:xfrm>
          <a:prstGeom prst="rect">
            <a:avLst/>
          </a:prstGeom>
        </p:spPr>
      </p:pic>
      <p:sp>
        <p:nvSpPr>
          <p:cNvPr id="6" name="Title 1">
            <a:extLst>
              <a:ext uri="{FF2B5EF4-FFF2-40B4-BE49-F238E27FC236}">
                <a16:creationId xmlns:a16="http://schemas.microsoft.com/office/drawing/2014/main" id="{A0CD7DAB-58BC-C442-ABC0-6D7414DFC22E}"/>
              </a:ext>
            </a:extLst>
          </p:cNvPr>
          <p:cNvSpPr>
            <a:spLocks noGrp="1"/>
          </p:cNvSpPr>
          <p:nvPr>
            <p:ph type="title" hasCustomPrompt="1"/>
          </p:nvPr>
        </p:nvSpPr>
        <p:spPr>
          <a:xfrm>
            <a:off x="5016499" y="1207042"/>
            <a:ext cx="6192840" cy="2574186"/>
          </a:xfrm>
        </p:spPr>
        <p:txBody>
          <a:bodyPr anchor="t" anchorCtr="0"/>
          <a:lstStyle>
            <a:lvl1pPr algn="r">
              <a:lnSpc>
                <a:spcPct val="85000"/>
              </a:lnSpc>
              <a:defRPr sz="5000" b="0" spc="-100" baseline="0">
                <a:solidFill>
                  <a:schemeClr val="bg1"/>
                </a:solidFill>
              </a:defRPr>
            </a:lvl1pPr>
          </a:lstStyle>
          <a:p>
            <a:r>
              <a:rPr lang="en-US"/>
              <a:t>Click to Edit </a:t>
            </a:r>
            <a:br>
              <a:rPr lang="en-US"/>
            </a:br>
            <a:r>
              <a:rPr lang="en-US"/>
              <a:t>Divider Page Title</a:t>
            </a:r>
            <a:br>
              <a:rPr lang="en-US"/>
            </a:br>
            <a:r>
              <a:rPr lang="en-US"/>
              <a:t>Line 3</a:t>
            </a:r>
            <a:br>
              <a:rPr lang="en-US"/>
            </a:br>
            <a:r>
              <a:rPr lang="en-US"/>
              <a:t>Line 4</a:t>
            </a:r>
          </a:p>
        </p:txBody>
      </p:sp>
      <p:sp>
        <p:nvSpPr>
          <p:cNvPr id="7" name="Subtitle 2">
            <a:extLst>
              <a:ext uri="{FF2B5EF4-FFF2-40B4-BE49-F238E27FC236}">
                <a16:creationId xmlns:a16="http://schemas.microsoft.com/office/drawing/2014/main" id="{9CDE2EBD-0FA3-D24B-AC33-4F98A57EE244}"/>
              </a:ext>
            </a:extLst>
          </p:cNvPr>
          <p:cNvSpPr>
            <a:spLocks noGrp="1"/>
          </p:cNvSpPr>
          <p:nvPr>
            <p:ph type="subTitle" idx="1"/>
          </p:nvPr>
        </p:nvSpPr>
        <p:spPr>
          <a:xfrm>
            <a:off x="5016498" y="3973626"/>
            <a:ext cx="6192840" cy="702444"/>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pic>
        <p:nvPicPr>
          <p:cNvPr id="11" name="Picture 10" descr="A picture containing building, drawing&#10;&#10;Description automatically generated">
            <a:extLst>
              <a:ext uri="{FF2B5EF4-FFF2-40B4-BE49-F238E27FC236}">
                <a16:creationId xmlns:a16="http://schemas.microsoft.com/office/drawing/2014/main" id="{FF51B5E8-1A64-CC4C-8297-18A3B49396CB}"/>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6311" y="1167639"/>
            <a:ext cx="1700213" cy="530640"/>
          </a:xfrm>
          <a:prstGeom prst="rect">
            <a:avLst/>
          </a:prstGeom>
        </p:spPr>
      </p:pic>
      <p:sp>
        <p:nvSpPr>
          <p:cNvPr id="10" name="TextBox 20">
            <a:extLst>
              <a:ext uri="{FF2B5EF4-FFF2-40B4-BE49-F238E27FC236}">
                <a16:creationId xmlns:a16="http://schemas.microsoft.com/office/drawing/2014/main" id="{CF3F483E-C28F-8C43-8AF4-54DEBAF1D61F}"/>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a:solidFill>
                  <a:schemeClr val="bg2"/>
                </a:solidFill>
              </a:rPr>
              <a:t>© 2021 Arm</a:t>
            </a:r>
            <a:endParaRPr lang="en-US" altLang="en-US" sz="1000">
              <a:solidFill>
                <a:schemeClr val="bg2"/>
              </a:solidFill>
            </a:endParaRPr>
          </a:p>
        </p:txBody>
      </p:sp>
    </p:spTree>
    <p:extLst>
      <p:ext uri="{BB962C8B-B14F-4D97-AF65-F5344CB8AC3E}">
        <p14:creationId xmlns:p14="http://schemas.microsoft.com/office/powerpoint/2010/main" val="1313727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6250"/>
            <a:ext cx="11233150" cy="654760"/>
          </a:xfrm>
        </p:spPr>
        <p:txBody>
          <a:bodyPr anchor="t"/>
          <a:lstStyle>
            <a:lvl1pPr>
              <a:defRPr b="0"/>
            </a:lvl1pPr>
          </a:lstStyle>
          <a:p>
            <a:r>
              <a:rPr lang="en-US"/>
              <a:t>Click to Edit Master Title Style</a:t>
            </a:r>
          </a:p>
        </p:txBody>
      </p:sp>
      <p:sp>
        <p:nvSpPr>
          <p:cNvPr id="4" name="Text Placeholder 2"/>
          <p:cNvSpPr>
            <a:spLocks noGrp="1"/>
          </p:cNvSpPr>
          <p:nvPr>
            <p:ph idx="1" hasCustomPrompt="1"/>
          </p:nvPr>
        </p:nvSpPr>
        <p:spPr>
          <a:xfrm>
            <a:off x="479425" y="1171111"/>
            <a:ext cx="11233150" cy="494833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marL="672783">
              <a:lnSpc>
                <a:spcPct val="100000"/>
              </a:lnSpc>
              <a:spcAft>
                <a:spcPts val="0"/>
              </a:spcAft>
              <a:defRPr sz="2000">
                <a:solidFill>
                  <a:schemeClr val="tx2"/>
                </a:solidFill>
              </a:defRPr>
            </a:lvl2pPr>
            <a:lvl3pPr marL="947103">
              <a:lnSpc>
                <a:spcPct val="100000"/>
              </a:lnSpc>
              <a:spcAft>
                <a:spcPts val="0"/>
              </a:spcAft>
              <a:defRPr sz="1800">
                <a:solidFill>
                  <a:schemeClr val="tx2"/>
                </a:solidFill>
              </a:defRPr>
            </a:lvl3pPr>
            <a:lvl4pPr marL="1293178">
              <a:lnSpc>
                <a:spcPct val="100000"/>
              </a:lnSpc>
              <a:spcAft>
                <a:spcPts val="0"/>
              </a:spcAft>
              <a:defRPr sz="1800">
                <a:solidFill>
                  <a:schemeClr val="tx2"/>
                </a:solidFill>
              </a:defRPr>
            </a:lvl4pPr>
            <a:lvl5pPr marL="1518603">
              <a:lnSpc>
                <a:spcPct val="100000"/>
              </a:lnSpc>
              <a:spcAft>
                <a:spcPts val="0"/>
              </a:spcAft>
              <a:defRPr sz="1800">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a:t>Click to edit Master text styles with Top Level Bullet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113250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nchor="t"/>
          <a:lstStyle/>
          <a:p>
            <a:r>
              <a:rPr lang="en-US"/>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554489"/>
            <a:ext cx="11233150" cy="455323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a:lnSpc>
                <a:spcPct val="100000"/>
              </a:lnSpc>
              <a:spcAft>
                <a:spcPts val="0"/>
              </a:spcAft>
              <a:buClr>
                <a:schemeClr val="accent1"/>
              </a:buClr>
              <a:defRPr sz="2000">
                <a:solidFill>
                  <a:schemeClr val="tx2"/>
                </a:solidFill>
              </a:defRPr>
            </a:lvl2pPr>
            <a:lvl3pPr>
              <a:lnSpc>
                <a:spcPct val="100000"/>
              </a:lnSpc>
              <a:spcAft>
                <a:spcPts val="0"/>
              </a:spcAft>
              <a:buClr>
                <a:schemeClr val="accent1"/>
              </a:buClr>
              <a:defRPr>
                <a:solidFill>
                  <a:schemeClr val="tx2"/>
                </a:solidFill>
              </a:defRPr>
            </a:lvl3pPr>
            <a:lvl4pPr>
              <a:lnSpc>
                <a:spcPct val="100000"/>
              </a:lnSpc>
              <a:spcAft>
                <a:spcPts val="0"/>
              </a:spcAft>
              <a:buClr>
                <a:schemeClr val="accent1"/>
              </a:buClr>
              <a:defRPr>
                <a:solidFill>
                  <a:schemeClr val="tx2"/>
                </a:solidFill>
              </a:defRPr>
            </a:lvl4pPr>
            <a:lvl5pPr>
              <a:lnSpc>
                <a:spcPct val="100000"/>
              </a:lnSpc>
              <a:spcAft>
                <a:spcPts val="0"/>
              </a:spcAft>
              <a:buClr>
                <a:schemeClr val="accent1"/>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7750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3E00537-4172-4053-A616-87E429C679AC}"/>
              </a:ext>
            </a:extLst>
          </p:cNvPr>
          <p:cNvCxnSpPr>
            <a:cxnSpLocks/>
          </p:cNvCxnSpPr>
          <p:nvPr userDrawn="1"/>
        </p:nvCxnSpPr>
        <p:spPr>
          <a:xfrm>
            <a:off x="6096000" y="1620481"/>
            <a:ext cx="0" cy="451520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2"/>
            <a:ext cx="11233150" cy="512830"/>
          </a:xfrm>
        </p:spPr>
        <p:txBody>
          <a:bodyPr/>
          <a:lstStyle/>
          <a:p>
            <a:r>
              <a:rPr lang="en-US"/>
              <a:t>Click to Edit Master Title Style</a:t>
            </a:r>
          </a:p>
        </p:txBody>
      </p:sp>
      <p:sp>
        <p:nvSpPr>
          <p:cNvPr id="44" name="Text Placeholder 43"/>
          <p:cNvSpPr>
            <a:spLocks noGrp="1"/>
          </p:cNvSpPr>
          <p:nvPr>
            <p:ph type="body" sz="quarter" idx="13" hasCustomPrompt="1"/>
          </p:nvPr>
        </p:nvSpPr>
        <p:spPr>
          <a:xfrm>
            <a:off x="479425" y="991131"/>
            <a:ext cx="11233150" cy="359204"/>
          </a:xfrm>
        </p:spPr>
        <p:txBody>
          <a:bodyPr anchor="t"/>
          <a:lstStyle>
            <a:lvl1pPr marL="0" indent="0">
              <a:spcAft>
                <a:spcPts val="0"/>
              </a:spcAft>
              <a:buNone/>
              <a:defRPr sz="2400">
                <a:solidFill>
                  <a:schemeClr val="accent6"/>
                </a:solidFill>
              </a:defRPr>
            </a:lvl1pPr>
          </a:lstStyle>
          <a:p>
            <a:pPr lvl="0"/>
            <a:r>
              <a:rPr lang="en-US"/>
              <a:t>Click to edit Master text styles</a:t>
            </a:r>
          </a:p>
        </p:txBody>
      </p:sp>
      <p:sp>
        <p:nvSpPr>
          <p:cNvPr id="9" name="Text Placeholder 131"/>
          <p:cNvSpPr>
            <a:spLocks noGrp="1"/>
          </p:cNvSpPr>
          <p:nvPr>
            <p:ph type="body" sz="quarter" idx="16" hasCustomPrompt="1"/>
          </p:nvPr>
        </p:nvSpPr>
        <p:spPr>
          <a:xfrm>
            <a:off x="479425" y="1620481"/>
            <a:ext cx="53456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4" name="Content Placeholder 3"/>
          <p:cNvSpPr>
            <a:spLocks noGrp="1"/>
          </p:cNvSpPr>
          <p:nvPr>
            <p:ph sz="quarter" idx="19"/>
          </p:nvPr>
        </p:nvSpPr>
        <p:spPr>
          <a:xfrm>
            <a:off x="477587" y="2202443"/>
            <a:ext cx="5347480" cy="3933245"/>
          </a:xfrm>
        </p:spPr>
        <p:txBody>
          <a:bodyPr/>
          <a:lstStyle>
            <a:lvl1pPr marL="342900" indent="-342900" algn="just">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31"/>
          <p:cNvSpPr>
            <a:spLocks noGrp="1"/>
          </p:cNvSpPr>
          <p:nvPr>
            <p:ph type="body" sz="quarter" idx="18" hasCustomPrompt="1"/>
          </p:nvPr>
        </p:nvSpPr>
        <p:spPr>
          <a:xfrm>
            <a:off x="6341534" y="1620481"/>
            <a:ext cx="53710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12" name="Content Placeholder 3"/>
          <p:cNvSpPr>
            <a:spLocks noGrp="1"/>
          </p:cNvSpPr>
          <p:nvPr>
            <p:ph sz="quarter" idx="21" hasCustomPrompt="1"/>
          </p:nvPr>
        </p:nvSpPr>
        <p:spPr>
          <a:xfrm>
            <a:off x="6339947" y="2202442"/>
            <a:ext cx="5372628" cy="3933246"/>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2621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E9795D2F-D322-4144-8DA8-55D6A2942740}"/>
              </a:ext>
            </a:extLst>
          </p:cNvPr>
          <p:cNvCxnSpPr>
            <a:cxnSpLocks/>
          </p:cNvCxnSpPr>
          <p:nvPr userDrawn="1"/>
        </p:nvCxnSpPr>
        <p:spPr bwMode="auto">
          <a:xfrm>
            <a:off x="4148138"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4D2EAD-40A5-4C0B-900F-916EB19FF748}"/>
              </a:ext>
            </a:extLst>
          </p:cNvPr>
          <p:cNvCxnSpPr>
            <a:cxnSpLocks/>
          </p:cNvCxnSpPr>
          <p:nvPr userDrawn="1"/>
        </p:nvCxnSpPr>
        <p:spPr bwMode="auto">
          <a:xfrm>
            <a:off x="8051800"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userDrawn="1">
            <p:ph type="title" hasCustomPrompt="1"/>
          </p:nvPr>
        </p:nvSpPr>
        <p:spPr>
          <a:xfrm>
            <a:off x="479425" y="478302"/>
            <a:ext cx="11233150" cy="512830"/>
          </a:xfrm>
        </p:spPr>
        <p:txBody>
          <a:bodyPr/>
          <a:lstStyle/>
          <a:p>
            <a:r>
              <a:rPr lang="en-US"/>
              <a:t>Click to Edit Master Title Style</a:t>
            </a:r>
          </a:p>
        </p:txBody>
      </p:sp>
      <p:sp>
        <p:nvSpPr>
          <p:cNvPr id="44" name="Text Placeholder 43"/>
          <p:cNvSpPr>
            <a:spLocks noGrp="1"/>
          </p:cNvSpPr>
          <p:nvPr userDrawn="1">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7" name="Text Placeholder 2"/>
          <p:cNvSpPr>
            <a:spLocks noGrp="1"/>
          </p:cNvSpPr>
          <p:nvPr userDrawn="1">
            <p:ph idx="1"/>
          </p:nvPr>
        </p:nvSpPr>
        <p:spPr>
          <a:xfrm>
            <a:off x="479426" y="2373786"/>
            <a:ext cx="3372644"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Click to edit Master text styles</a:t>
            </a:r>
          </a:p>
          <a:p>
            <a:pPr lvl="1"/>
            <a:r>
              <a:rPr lang="en-US"/>
              <a:t>Second level</a:t>
            </a:r>
          </a:p>
        </p:txBody>
      </p:sp>
      <p:sp>
        <p:nvSpPr>
          <p:cNvPr id="100" name="Text Placeholder 131"/>
          <p:cNvSpPr>
            <a:spLocks noGrp="1"/>
          </p:cNvSpPr>
          <p:nvPr userDrawn="1">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13" name="Text Placeholder 2"/>
          <p:cNvSpPr>
            <a:spLocks noGrp="1"/>
          </p:cNvSpPr>
          <p:nvPr userDrawn="1">
            <p:ph idx="17"/>
          </p:nvPr>
        </p:nvSpPr>
        <p:spPr>
          <a:xfrm>
            <a:off x="4416359" y="2373786"/>
            <a:ext cx="3359281"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4" name="Text Placeholder 2"/>
          <p:cNvSpPr>
            <a:spLocks noGrp="1"/>
          </p:cNvSpPr>
          <p:nvPr userDrawn="1">
            <p:ph idx="18"/>
          </p:nvPr>
        </p:nvSpPr>
        <p:spPr>
          <a:xfrm>
            <a:off x="8300113" y="2373786"/>
            <a:ext cx="3412462"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5" name="Text Placeholder 131"/>
          <p:cNvSpPr>
            <a:spLocks noGrp="1"/>
          </p:cNvSpPr>
          <p:nvPr userDrawn="1">
            <p:ph type="body" sz="quarter" idx="19" hasCustomPrompt="1"/>
          </p:nvPr>
        </p:nvSpPr>
        <p:spPr>
          <a:xfrm>
            <a:off x="4419997"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16" name="Text Placeholder 131"/>
          <p:cNvSpPr>
            <a:spLocks noGrp="1"/>
          </p:cNvSpPr>
          <p:nvPr userDrawn="1">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Tree>
    <p:extLst>
      <p:ext uri="{BB962C8B-B14F-4D97-AF65-F5344CB8AC3E}">
        <p14:creationId xmlns:p14="http://schemas.microsoft.com/office/powerpoint/2010/main" val="1200007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9" name="Content Placeholder 8"/>
          <p:cNvSpPr>
            <a:spLocks noGrp="1"/>
          </p:cNvSpPr>
          <p:nvPr>
            <p:ph sz="quarter" idx="21"/>
          </p:nvPr>
        </p:nvSpPr>
        <p:spPr>
          <a:xfrm>
            <a:off x="8299119" y="2372564"/>
            <a:ext cx="3413455"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grpSp>
        <p:nvGrpSpPr>
          <p:cNvPr id="36" name="Group 6">
            <a:extLst>
              <a:ext uri="{FF2B5EF4-FFF2-40B4-BE49-F238E27FC236}">
                <a16:creationId xmlns:a16="http://schemas.microsoft.com/office/drawing/2014/main" id="{CCE81F77-7204-0241-970A-63C43B1D7B80}"/>
              </a:ext>
            </a:extLst>
          </p:cNvPr>
          <p:cNvGrpSpPr>
            <a:grpSpLocks/>
          </p:cNvGrpSpPr>
          <p:nvPr userDrawn="1"/>
        </p:nvGrpSpPr>
        <p:grpSpPr bwMode="auto">
          <a:xfrm>
            <a:off x="4148138" y="1611050"/>
            <a:ext cx="3903662" cy="4448438"/>
            <a:chOff x="3706307" y="1883391"/>
            <a:chExt cx="3803176" cy="4472959"/>
          </a:xfrm>
        </p:grpSpPr>
        <p:cxnSp>
          <p:nvCxnSpPr>
            <p:cNvPr id="37" name="Straight Connector 36">
              <a:extLst>
                <a:ext uri="{FF2B5EF4-FFF2-40B4-BE49-F238E27FC236}">
                  <a16:creationId xmlns:a16="http://schemas.microsoft.com/office/drawing/2014/main" id="{7266E339-1F3B-8E41-B64F-AA6A42EDF799}"/>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22B3030-62BD-3440-A850-5C6E7CCDD54A}"/>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40" name="Text Placeholder 131">
            <a:extLst>
              <a:ext uri="{FF2B5EF4-FFF2-40B4-BE49-F238E27FC236}">
                <a16:creationId xmlns:a16="http://schemas.microsoft.com/office/drawing/2014/main" id="{B54BFFD1-D378-D841-B5DD-88788B48D029}"/>
              </a:ext>
            </a:extLst>
          </p:cNvPr>
          <p:cNvSpPr>
            <a:spLocks noGrp="1"/>
          </p:cNvSpPr>
          <p:nvPr>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43" name="Text Placeholder 131">
            <a:extLst>
              <a:ext uri="{FF2B5EF4-FFF2-40B4-BE49-F238E27FC236}">
                <a16:creationId xmlns:a16="http://schemas.microsoft.com/office/drawing/2014/main" id="{E3125198-F65A-8049-9D3E-A6AF258DAEBF}"/>
              </a:ext>
            </a:extLst>
          </p:cNvPr>
          <p:cNvSpPr>
            <a:spLocks noGrp="1"/>
          </p:cNvSpPr>
          <p:nvPr>
            <p:ph type="body" sz="quarter" idx="19" hasCustomPrompt="1"/>
          </p:nvPr>
        </p:nvSpPr>
        <p:spPr>
          <a:xfrm>
            <a:off x="4416192"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45" name="Text Placeholder 131">
            <a:extLst>
              <a:ext uri="{FF2B5EF4-FFF2-40B4-BE49-F238E27FC236}">
                <a16:creationId xmlns:a16="http://schemas.microsoft.com/office/drawing/2014/main" id="{7C8008EA-19DB-814F-9284-A055A2AB89CD}"/>
              </a:ext>
            </a:extLst>
          </p:cNvPr>
          <p:cNvSpPr>
            <a:spLocks noGrp="1"/>
          </p:cNvSpPr>
          <p:nvPr>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46" name="Content Placeholder 8">
            <a:extLst>
              <a:ext uri="{FF2B5EF4-FFF2-40B4-BE49-F238E27FC236}">
                <a16:creationId xmlns:a16="http://schemas.microsoft.com/office/drawing/2014/main" id="{DD4BA2E6-FACA-5C45-B75F-9327959A672A}"/>
              </a:ext>
            </a:extLst>
          </p:cNvPr>
          <p:cNvSpPr>
            <a:spLocks noGrp="1"/>
          </p:cNvSpPr>
          <p:nvPr>
            <p:ph sz="quarter" idx="22"/>
          </p:nvPr>
        </p:nvSpPr>
        <p:spPr>
          <a:xfrm>
            <a:off x="4415863"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47" name="Content Placeholder 8">
            <a:extLst>
              <a:ext uri="{FF2B5EF4-FFF2-40B4-BE49-F238E27FC236}">
                <a16:creationId xmlns:a16="http://schemas.microsoft.com/office/drawing/2014/main" id="{5AB0A5A2-CEF5-6E44-BACF-2C0296FE306B}"/>
              </a:ext>
            </a:extLst>
          </p:cNvPr>
          <p:cNvSpPr>
            <a:spLocks noGrp="1"/>
          </p:cNvSpPr>
          <p:nvPr>
            <p:ph sz="quarter" idx="23"/>
          </p:nvPr>
        </p:nvSpPr>
        <p:spPr>
          <a:xfrm>
            <a:off x="479425"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537187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505B7A5-C1F7-41D3-815C-A3728D81DBDD}"/>
              </a:ext>
            </a:extLst>
          </p:cNvPr>
          <p:cNvCxnSpPr>
            <a:cxnSpLocks/>
          </p:cNvCxnSpPr>
          <p:nvPr userDrawn="1"/>
        </p:nvCxnSpPr>
        <p:spPr>
          <a:xfrm>
            <a:off x="3255004" y="1631950"/>
            <a:ext cx="0" cy="444060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18" name="Text Placeholder 2"/>
          <p:cNvSpPr>
            <a:spLocks noGrp="1"/>
          </p:cNvSpPr>
          <p:nvPr>
            <p:ph idx="1"/>
          </p:nvPr>
        </p:nvSpPr>
        <p:spPr>
          <a:xfrm>
            <a:off x="479425" y="1631111"/>
            <a:ext cx="2619375" cy="444060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7" name="Content Placeholder 3"/>
          <p:cNvSpPr>
            <a:spLocks noGrp="1"/>
          </p:cNvSpPr>
          <p:nvPr>
            <p:ph sz="quarter" idx="21"/>
          </p:nvPr>
        </p:nvSpPr>
        <p:spPr>
          <a:xfrm>
            <a:off x="3416035" y="1631111"/>
            <a:ext cx="8296540" cy="4440603"/>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62999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0C41881F-8B1A-4F78-926D-54E8F515C458}"/>
              </a:ext>
            </a:extLst>
          </p:cNvPr>
          <p:cNvCxnSpPr>
            <a:cxnSpLocks/>
          </p:cNvCxnSpPr>
          <p:nvPr userDrawn="1"/>
        </p:nvCxnSpPr>
        <p:spPr>
          <a:xfrm>
            <a:off x="8932863" y="1629287"/>
            <a:ext cx="0" cy="444326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Content Placeholder 5"/>
          <p:cNvSpPr>
            <a:spLocks noGrp="1"/>
          </p:cNvSpPr>
          <p:nvPr>
            <p:ph sz="quarter" idx="15"/>
          </p:nvPr>
        </p:nvSpPr>
        <p:spPr>
          <a:xfrm>
            <a:off x="9037637" y="1629597"/>
            <a:ext cx="2674937" cy="4443488"/>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8" name="Content Placeholder 3"/>
          <p:cNvSpPr>
            <a:spLocks noGrp="1"/>
          </p:cNvSpPr>
          <p:nvPr>
            <p:ph sz="quarter" idx="21"/>
          </p:nvPr>
        </p:nvSpPr>
        <p:spPr>
          <a:xfrm>
            <a:off x="479425" y="1629287"/>
            <a:ext cx="8348664" cy="4443267"/>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5949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9425" y="478301"/>
            <a:ext cx="11233150" cy="654760"/>
          </a:xfrm>
          <a:prstGeom prst="rect">
            <a:avLst/>
          </a:prstGeom>
        </p:spPr>
        <p:txBody>
          <a:bodyPr vert="horz" lIns="0" tIns="0" rIns="0" bIns="0" rtlCol="0" anchor="t">
            <a:noAutofit/>
          </a:bodyPr>
          <a:lstStyle/>
          <a:p>
            <a:r>
              <a:rPr lang="en-US"/>
              <a:t>Click to edit Master title style</a:t>
            </a:r>
          </a:p>
        </p:txBody>
      </p:sp>
      <p:sp>
        <p:nvSpPr>
          <p:cNvPr id="1029" name="TextBox 26"/>
          <p:cNvSpPr txBox="1">
            <a:spLocks noChangeArrowheads="1"/>
          </p:cNvSpPr>
          <p:nvPr userDrawn="1"/>
        </p:nvSpPr>
        <p:spPr bwMode="auto">
          <a:xfrm>
            <a:off x="492125" y="6410643"/>
            <a:ext cx="312738"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2682C2D1-8EA8-E748-B66F-74D4D53CF8F8}"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a:solidFill>
                <a:srgbClr val="7F7F7F"/>
              </a:solidFill>
            </a:endParaRP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79425" y="1133061"/>
            <a:ext cx="11243088" cy="497466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descr="A picture containing clock, meter&#10;&#10;Description automatically generated">
            <a:extLst>
              <a:ext uri="{FF2B5EF4-FFF2-40B4-BE49-F238E27FC236}">
                <a16:creationId xmlns:a16="http://schemas.microsoft.com/office/drawing/2014/main" id="{C88DC1F2-A377-A943-9ABE-BD7E2F2C1811}"/>
              </a:ext>
            </a:extLst>
          </p:cNvPr>
          <p:cNvPicPr>
            <a:picLocks noChangeAspect="1"/>
          </p:cNvPicPr>
          <p:nvPr userDrawn="1"/>
        </p:nvPicPr>
        <p:blipFill>
          <a:blip r:embed="rId19" cstate="screen">
            <a:extLst>
              <a:ext uri="{28A0092B-C50C-407E-A947-70E740481C1C}">
                <a14:useLocalDpi xmlns:a14="http://schemas.microsoft.com/office/drawing/2010/main"/>
              </a:ext>
            </a:extLst>
          </a:blip>
          <a:stretch>
            <a:fillRect/>
          </a:stretch>
        </p:blipFill>
        <p:spPr>
          <a:xfrm>
            <a:off x="10835847" y="6384924"/>
            <a:ext cx="879904" cy="274619"/>
          </a:xfrm>
          <a:prstGeom prst="rect">
            <a:avLst/>
          </a:prstGeom>
        </p:spPr>
      </p:pic>
      <p:sp>
        <p:nvSpPr>
          <p:cNvPr id="9" name="TextBox 20">
            <a:extLst>
              <a:ext uri="{FF2B5EF4-FFF2-40B4-BE49-F238E27FC236}">
                <a16:creationId xmlns:a16="http://schemas.microsoft.com/office/drawing/2014/main" id="{27B344F3-4498-5A4F-9DA2-CB9437A25367}"/>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a:solidFill>
                  <a:srgbClr val="7F7F7F"/>
                </a:solidFill>
              </a:rPr>
              <a:t>© 2021 Arm</a:t>
            </a:r>
            <a:endParaRPr lang="en-US" altLang="en-US" sz="1000">
              <a:solidFill>
                <a:srgbClr val="7F7F7F"/>
              </a:solidFill>
            </a:endParaRPr>
          </a:p>
        </p:txBody>
      </p:sp>
    </p:spTree>
    <p:extLst>
      <p:ext uri="{BB962C8B-B14F-4D97-AF65-F5344CB8AC3E}">
        <p14:creationId xmlns:p14="http://schemas.microsoft.com/office/powerpoint/2010/main" val="1077791022"/>
      </p:ext>
    </p:extLst>
  </p:cSld>
  <p:clrMap bg1="lt1" tx1="dk1" bg2="lt2" tx2="dk2" accent1="accent1" accent2="accent2" accent3="accent3" accent4="accent4" accent5="accent5" accent6="accent6" hlink="hlink" folHlink="folHlink"/>
  <p:sldLayoutIdLst>
    <p:sldLayoutId id="2147485514" r:id="rId1"/>
    <p:sldLayoutId id="2147485510" r:id="rId2"/>
    <p:sldLayoutId id="2147485440" r:id="rId3"/>
    <p:sldLayoutId id="2147485441" r:id="rId4"/>
    <p:sldLayoutId id="2147485442" r:id="rId5"/>
    <p:sldLayoutId id="2147485443" r:id="rId6"/>
    <p:sldLayoutId id="2147485444" r:id="rId7"/>
    <p:sldLayoutId id="2147485445" r:id="rId8"/>
    <p:sldLayoutId id="2147485446" r:id="rId9"/>
    <p:sldLayoutId id="2147485447" r:id="rId10"/>
    <p:sldLayoutId id="2147485448" r:id="rId11"/>
    <p:sldLayoutId id="2147485449" r:id="rId12"/>
    <p:sldLayoutId id="2147485450" r:id="rId13"/>
    <p:sldLayoutId id="2147485452" r:id="rId14"/>
    <p:sldLayoutId id="2147485512" r:id="rId15"/>
    <p:sldLayoutId id="2147485453" r:id="rId16"/>
    <p:sldLayoutId id="2147485513" r:id="rId17"/>
  </p:sldLayoutIdLst>
  <p:hf hdr="0" ftr="0" dt="0"/>
  <p:txStyles>
    <p:titleStyle>
      <a:lvl1pPr algn="l" rtl="0" eaLnBrk="1" fontAlgn="base" hangingPunct="1">
        <a:lnSpc>
          <a:spcPct val="85000"/>
        </a:lnSpc>
        <a:spcBef>
          <a:spcPct val="0"/>
        </a:spcBef>
        <a:spcAft>
          <a:spcPct val="0"/>
        </a:spcAft>
        <a:defRPr sz="3600" b="0"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rgbClr val="333E48"/>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rgbClr val="333E48"/>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rgbClr val="333E48"/>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619" userDrawn="1">
          <p15:clr>
            <a:srgbClr val="F26B43"/>
          </p15:clr>
        </p15:guide>
        <p15:guide id="4" orient="horz" pos="300" userDrawn="1">
          <p15:clr>
            <a:srgbClr val="F26B43"/>
          </p15:clr>
        </p15:guide>
        <p15:guide id="5" orient="horz" pos="4020" userDrawn="1">
          <p15:clr>
            <a:srgbClr val="F26B43"/>
          </p15:clr>
        </p15:guide>
        <p15:guide id="6" pos="7378" userDrawn="1">
          <p15:clr>
            <a:srgbClr val="F26B43"/>
          </p15:clr>
        </p15:guide>
        <p15:guide id="7" pos="302" userDrawn="1">
          <p15:clr>
            <a:srgbClr val="F26B43"/>
          </p15:clr>
        </p15:guide>
        <p15:guide id="8" pos="7061"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hub.docker.com/r/armswdev/cmsis_tools_m55" TargetMode="External"/><Relationship Id="rId2" Type="http://schemas.openxmlformats.org/officeDocument/2006/relationships/hyperlink" Target="https://community.arm.com/developer/tools-software/tools/b/tools-software-ides-blog/posts/infrastructure-for-continuous-integration-tests" TargetMode="Externa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4.xml"/><Relationship Id="rId5" Type="http://schemas.openxmlformats.org/officeDocument/2006/relationships/image" Target="../media/image7.sv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hyperlink" Target="https://www.keil.com/mdk5/debug/"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comments" Target="../comments/comment6.xml"/></Relationships>
</file>

<file path=ppt/slides/_rels/slide18.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hyperlink" Target="https://www.keil.com/support/man/docs/uv4/uv4_db_dbg_evr_stat.htm"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comments" Target="../comments/comment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9649B-1105-A147-843A-0426774B7557}"/>
              </a:ext>
            </a:extLst>
          </p:cNvPr>
          <p:cNvSpPr>
            <a:spLocks noGrp="1"/>
          </p:cNvSpPr>
          <p:nvPr>
            <p:ph type="title"/>
          </p:nvPr>
        </p:nvSpPr>
        <p:spPr/>
        <p:txBody>
          <a:bodyPr/>
          <a:lstStyle/>
          <a:p>
            <a:r>
              <a:rPr lang="en-US" dirty="0"/>
              <a:t>Documentation </a:t>
            </a:r>
            <a:br>
              <a:rPr lang="en-US" dirty="0"/>
            </a:br>
            <a:r>
              <a:rPr lang="en-US" dirty="0"/>
              <a:t>images</a:t>
            </a:r>
          </a:p>
        </p:txBody>
      </p:sp>
      <p:sp>
        <p:nvSpPr>
          <p:cNvPr id="5" name="Subtitle 4">
            <a:extLst>
              <a:ext uri="{FF2B5EF4-FFF2-40B4-BE49-F238E27FC236}">
                <a16:creationId xmlns:a16="http://schemas.microsoft.com/office/drawing/2014/main" id="{9940C35C-7C75-43E6-8A12-D8522DCB6FD0}"/>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2378307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2514C0D-9B1C-4E0E-930B-252FDB02053D}"/>
              </a:ext>
            </a:extLst>
          </p:cNvPr>
          <p:cNvSpPr>
            <a:spLocks noGrp="1"/>
          </p:cNvSpPr>
          <p:nvPr>
            <p:ph type="title"/>
          </p:nvPr>
        </p:nvSpPr>
        <p:spPr/>
        <p:txBody>
          <a:bodyPr/>
          <a:lstStyle/>
          <a:p>
            <a:r>
              <a:rPr lang="en-US"/>
              <a:t>Current Docker Container</a:t>
            </a:r>
            <a:endParaRPr lang="en-GB"/>
          </a:p>
        </p:txBody>
      </p:sp>
      <p:sp>
        <p:nvSpPr>
          <p:cNvPr id="11" name="Text Placeholder 10">
            <a:extLst>
              <a:ext uri="{FF2B5EF4-FFF2-40B4-BE49-F238E27FC236}">
                <a16:creationId xmlns:a16="http://schemas.microsoft.com/office/drawing/2014/main" id="{9CB35A73-80AC-4DD9-BBF5-CC49076C6FBA}"/>
              </a:ext>
            </a:extLst>
          </p:cNvPr>
          <p:cNvSpPr>
            <a:spLocks noGrp="1"/>
          </p:cNvSpPr>
          <p:nvPr>
            <p:ph type="body" sz="quarter" idx="13"/>
          </p:nvPr>
        </p:nvSpPr>
        <p:spPr/>
        <p:txBody>
          <a:bodyPr/>
          <a:lstStyle/>
          <a:p>
            <a:r>
              <a:rPr lang="en-GB" sz="1400">
                <a:hlinkClick r:id="rId2"/>
              </a:rPr>
              <a:t>https://community.arm.com/developer/tools-software/tools/b/tools-software-ides-blog/posts/infrastructure-for-continuous-integration-tests</a:t>
            </a:r>
            <a:endParaRPr lang="en-GB" sz="1400"/>
          </a:p>
        </p:txBody>
      </p:sp>
      <p:sp>
        <p:nvSpPr>
          <p:cNvPr id="10" name="Content Placeholder 9">
            <a:extLst>
              <a:ext uri="{FF2B5EF4-FFF2-40B4-BE49-F238E27FC236}">
                <a16:creationId xmlns:a16="http://schemas.microsoft.com/office/drawing/2014/main" id="{619718D8-A026-4725-8E3A-F8AA72371DCB}"/>
              </a:ext>
            </a:extLst>
          </p:cNvPr>
          <p:cNvSpPr>
            <a:spLocks noGrp="1"/>
          </p:cNvSpPr>
          <p:nvPr>
            <p:ph idx="1"/>
          </p:nvPr>
        </p:nvSpPr>
        <p:spPr/>
        <p:txBody>
          <a:bodyPr/>
          <a:lstStyle/>
          <a:p>
            <a:r>
              <a:rPr lang="en-US"/>
              <a:t>Content </a:t>
            </a:r>
            <a:r>
              <a:rPr lang="en-US">
                <a:hlinkClick r:id="rId3"/>
              </a:rPr>
              <a:t>https://hub.docker.com/r/armswdev/cmsis_tools_m55</a:t>
            </a:r>
            <a:endParaRPr lang="en-US"/>
          </a:p>
          <a:p>
            <a:pPr lvl="1"/>
            <a:r>
              <a:rPr lang="en-US"/>
              <a:t>GCC, AC6, FVP Corstone-300 (Cortex-M55), CMSIS pack</a:t>
            </a:r>
          </a:p>
          <a:p>
            <a:pPr lvl="1"/>
            <a:endParaRPr lang="en-US"/>
          </a:p>
          <a:p>
            <a:r>
              <a:rPr lang="en-US"/>
              <a:t>Improvement potential</a:t>
            </a:r>
          </a:p>
          <a:p>
            <a:pPr lvl="1"/>
            <a:r>
              <a:rPr lang="en-US"/>
              <a:t>Better integration to </a:t>
            </a:r>
            <a:r>
              <a:rPr lang="en-US" err="1"/>
              <a:t>github</a:t>
            </a:r>
            <a:r>
              <a:rPr lang="en-US"/>
              <a:t> flows</a:t>
            </a:r>
          </a:p>
          <a:p>
            <a:pPr lvl="1"/>
            <a:r>
              <a:rPr lang="en-US"/>
              <a:t>Event Recorder for timing measurement</a:t>
            </a:r>
          </a:p>
          <a:p>
            <a:pPr lvl="1"/>
            <a:r>
              <a:rPr lang="en-US"/>
              <a:t>Ways to specify packs that are outside of the container</a:t>
            </a:r>
          </a:p>
          <a:p>
            <a:pPr lvl="1"/>
            <a:r>
              <a:rPr lang="en-US"/>
              <a:t>Ways to specify python scripts and simulation data that are outside of the container</a:t>
            </a:r>
          </a:p>
          <a:p>
            <a:pPr lvl="1"/>
            <a:r>
              <a:rPr lang="en-US"/>
              <a:t>Better examples that show real-world cases </a:t>
            </a:r>
          </a:p>
          <a:p>
            <a:pPr lvl="1"/>
            <a:endParaRPr lang="en-US"/>
          </a:p>
          <a:p>
            <a:r>
              <a:rPr lang="en-US"/>
              <a:t>Getting test results to the user</a:t>
            </a:r>
          </a:p>
          <a:p>
            <a:pPr lvl="1"/>
            <a:r>
              <a:rPr lang="en-US"/>
              <a:t>We need to simplify the way to get useful test results to the user (ideally to the persons that did the commit).</a:t>
            </a:r>
          </a:p>
          <a:p>
            <a:pPr lvl="1"/>
            <a:endParaRPr lang="en-US"/>
          </a:p>
          <a:p>
            <a:pPr lvl="1"/>
            <a:endParaRPr lang="en-US"/>
          </a:p>
          <a:p>
            <a:pPr lvl="1"/>
            <a:endParaRPr lang="en-GB"/>
          </a:p>
        </p:txBody>
      </p:sp>
    </p:spTree>
    <p:extLst>
      <p:ext uri="{BB962C8B-B14F-4D97-AF65-F5344CB8AC3E}">
        <p14:creationId xmlns:p14="http://schemas.microsoft.com/office/powerpoint/2010/main" val="3794828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D896C27-BCEB-47FA-A152-53894C0D22F2}"/>
              </a:ext>
            </a:extLst>
          </p:cNvPr>
          <p:cNvSpPr/>
          <p:nvPr/>
        </p:nvSpPr>
        <p:spPr>
          <a:xfrm>
            <a:off x="6972300" y="3044190"/>
            <a:ext cx="2891790" cy="198501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solidFill>
                  <a:schemeClr val="tx1"/>
                </a:solidFill>
              </a:rPr>
              <a:t>Cortex-M User Application</a:t>
            </a:r>
            <a:endParaRPr lang="en-GB">
              <a:solidFill>
                <a:schemeClr val="tx1"/>
              </a:solidFill>
            </a:endParaRPr>
          </a:p>
        </p:txBody>
      </p:sp>
      <p:sp>
        <p:nvSpPr>
          <p:cNvPr id="2" name="Title 1">
            <a:extLst>
              <a:ext uri="{FF2B5EF4-FFF2-40B4-BE49-F238E27FC236}">
                <a16:creationId xmlns:a16="http://schemas.microsoft.com/office/drawing/2014/main" id="{5392322A-521C-4199-BCE8-576866E7B270}"/>
              </a:ext>
            </a:extLst>
          </p:cNvPr>
          <p:cNvSpPr>
            <a:spLocks noGrp="1"/>
          </p:cNvSpPr>
          <p:nvPr>
            <p:ph type="title"/>
          </p:nvPr>
        </p:nvSpPr>
        <p:spPr/>
        <p:txBody>
          <a:bodyPr/>
          <a:lstStyle/>
          <a:p>
            <a:r>
              <a:rPr lang="en-US"/>
              <a:t>FVP/FM Streaming Peripheral Extension</a:t>
            </a:r>
            <a:endParaRPr lang="en-GB"/>
          </a:p>
        </p:txBody>
      </p:sp>
      <p:sp>
        <p:nvSpPr>
          <p:cNvPr id="3" name="Text Placeholder 2">
            <a:extLst>
              <a:ext uri="{FF2B5EF4-FFF2-40B4-BE49-F238E27FC236}">
                <a16:creationId xmlns:a16="http://schemas.microsoft.com/office/drawing/2014/main" id="{97374423-904F-43D6-B99F-2F83B11CD8A8}"/>
              </a:ext>
            </a:extLst>
          </p:cNvPr>
          <p:cNvSpPr>
            <a:spLocks noGrp="1"/>
          </p:cNvSpPr>
          <p:nvPr>
            <p:ph type="body" sz="quarter" idx="13"/>
          </p:nvPr>
        </p:nvSpPr>
        <p:spPr/>
        <p:txBody>
          <a:bodyPr/>
          <a:lstStyle/>
          <a:p>
            <a:r>
              <a:rPr lang="en-US"/>
              <a:t>First PoC implementation of Streaming Interface</a:t>
            </a:r>
            <a:endParaRPr lang="en-GB"/>
          </a:p>
        </p:txBody>
      </p:sp>
      <p:sp>
        <p:nvSpPr>
          <p:cNvPr id="6" name="Rectangle 5">
            <a:extLst>
              <a:ext uri="{FF2B5EF4-FFF2-40B4-BE49-F238E27FC236}">
                <a16:creationId xmlns:a16="http://schemas.microsoft.com/office/drawing/2014/main" id="{F9BFC041-21AB-46FA-9CE9-FBF2ED06AE71}"/>
              </a:ext>
            </a:extLst>
          </p:cNvPr>
          <p:cNvSpPr/>
          <p:nvPr/>
        </p:nvSpPr>
        <p:spPr>
          <a:xfrm>
            <a:off x="4250054" y="2076450"/>
            <a:ext cx="2493645" cy="14363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Corstone-300</a:t>
            </a:r>
            <a:br>
              <a:rPr lang="en-US" dirty="0"/>
            </a:br>
            <a:r>
              <a:rPr lang="en-US" dirty="0"/>
              <a:t>Model</a:t>
            </a:r>
            <a:endParaRPr lang="en-GB" dirty="0"/>
          </a:p>
        </p:txBody>
      </p:sp>
      <p:sp>
        <p:nvSpPr>
          <p:cNvPr id="7" name="Rectangle 6">
            <a:extLst>
              <a:ext uri="{FF2B5EF4-FFF2-40B4-BE49-F238E27FC236}">
                <a16:creationId xmlns:a16="http://schemas.microsoft.com/office/drawing/2014/main" id="{177C74EE-4661-4801-B146-BB383E0EAF9C}"/>
              </a:ext>
            </a:extLst>
          </p:cNvPr>
          <p:cNvSpPr/>
          <p:nvPr/>
        </p:nvSpPr>
        <p:spPr>
          <a:xfrm>
            <a:off x="4250054" y="3463290"/>
            <a:ext cx="2493645" cy="14363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Virtual Streaming Interface (VSI)</a:t>
            </a:r>
            <a:br>
              <a:rPr lang="en-US" dirty="0"/>
            </a:br>
            <a:r>
              <a:rPr lang="en-US" sz="1400" dirty="0">
                <a:ea typeface="+mn-lt"/>
                <a:cs typeface="+mn-lt"/>
              </a:rPr>
              <a:t>Peripheral with </a:t>
            </a:r>
            <a:br>
              <a:rPr lang="en-US" sz="1400" dirty="0">
                <a:ea typeface="+mn-lt"/>
                <a:cs typeface="+mn-lt"/>
              </a:rPr>
            </a:br>
            <a:r>
              <a:rPr lang="en-US" sz="1400" dirty="0">
                <a:ea typeface="+mn-lt"/>
                <a:cs typeface="+mn-lt"/>
              </a:rPr>
              <a:t>Register Interface</a:t>
            </a:r>
            <a:endParaRPr lang="en-US" dirty="0">
              <a:cs typeface="Calibri"/>
            </a:endParaRPr>
          </a:p>
        </p:txBody>
      </p:sp>
      <p:sp>
        <p:nvSpPr>
          <p:cNvPr id="9" name="Rectangle 8">
            <a:extLst>
              <a:ext uri="{FF2B5EF4-FFF2-40B4-BE49-F238E27FC236}">
                <a16:creationId xmlns:a16="http://schemas.microsoft.com/office/drawing/2014/main" id="{90A24D2A-66DF-4017-A0E1-6299C0B93081}"/>
              </a:ext>
            </a:extLst>
          </p:cNvPr>
          <p:cNvSpPr/>
          <p:nvPr/>
        </p:nvSpPr>
        <p:spPr>
          <a:xfrm>
            <a:off x="982663" y="3727450"/>
            <a:ext cx="3005137" cy="10795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Python test script</a:t>
            </a:r>
            <a:br>
              <a:rPr lang="en-US" dirty="0"/>
            </a:br>
            <a:r>
              <a:rPr lang="en-US" sz="1400" dirty="0"/>
              <a:t>Audio Streaming Interface</a:t>
            </a:r>
            <a:endParaRPr lang="en-GB" sz="1400" dirty="0"/>
          </a:p>
        </p:txBody>
      </p:sp>
      <p:cxnSp>
        <p:nvCxnSpPr>
          <p:cNvPr id="13" name="Straight Arrow Connector 12">
            <a:extLst>
              <a:ext uri="{FF2B5EF4-FFF2-40B4-BE49-F238E27FC236}">
                <a16:creationId xmlns:a16="http://schemas.microsoft.com/office/drawing/2014/main" id="{34BD0E31-CD13-4813-B799-FB67193EFDEC}"/>
              </a:ext>
            </a:extLst>
          </p:cNvPr>
          <p:cNvCxnSpPr>
            <a:cxnSpLocks/>
            <a:endCxn id="7" idx="1"/>
          </p:cNvCxnSpPr>
          <p:nvPr/>
        </p:nvCxnSpPr>
        <p:spPr>
          <a:xfrm>
            <a:off x="3977640" y="4177665"/>
            <a:ext cx="272414" cy="381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5867ACA-CE25-4218-8ACB-50542875A9C9}"/>
              </a:ext>
            </a:extLst>
          </p:cNvPr>
          <p:cNvCxnSpPr>
            <a:cxnSpLocks/>
            <a:endCxn id="19" idx="1"/>
          </p:cNvCxnSpPr>
          <p:nvPr/>
        </p:nvCxnSpPr>
        <p:spPr>
          <a:xfrm flipV="1">
            <a:off x="6747510" y="4154805"/>
            <a:ext cx="354330" cy="381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D94CD6BC-D984-4EFE-95CF-AF8A8637DFA2}"/>
              </a:ext>
            </a:extLst>
          </p:cNvPr>
          <p:cNvSpPr/>
          <p:nvPr/>
        </p:nvSpPr>
        <p:spPr>
          <a:xfrm>
            <a:off x="7101840" y="3429000"/>
            <a:ext cx="1264920" cy="145161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Audio</a:t>
            </a:r>
            <a:br>
              <a:rPr lang="en-US" dirty="0"/>
            </a:br>
            <a:r>
              <a:rPr lang="en-US" dirty="0"/>
              <a:t>Input</a:t>
            </a:r>
            <a:br>
              <a:rPr lang="en-US" dirty="0"/>
            </a:br>
            <a:r>
              <a:rPr lang="en-US" sz="1400" dirty="0"/>
              <a:t>Peripheral Driver</a:t>
            </a:r>
            <a:endParaRPr lang="en-GB" dirty="0"/>
          </a:p>
        </p:txBody>
      </p:sp>
      <p:sp>
        <p:nvSpPr>
          <p:cNvPr id="20" name="Rectangle 19">
            <a:extLst>
              <a:ext uri="{FF2B5EF4-FFF2-40B4-BE49-F238E27FC236}">
                <a16:creationId xmlns:a16="http://schemas.microsoft.com/office/drawing/2014/main" id="{A0213FEA-CEFF-476F-8AFF-7E3EBF8665DF}"/>
              </a:ext>
            </a:extLst>
          </p:cNvPr>
          <p:cNvSpPr/>
          <p:nvPr/>
        </p:nvSpPr>
        <p:spPr>
          <a:xfrm>
            <a:off x="8522970" y="3429000"/>
            <a:ext cx="1264920" cy="144018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Algorithm</a:t>
            </a:r>
            <a:br>
              <a:rPr lang="en-US" dirty="0"/>
            </a:br>
            <a:r>
              <a:rPr lang="en-US" dirty="0"/>
              <a:t>under </a:t>
            </a:r>
            <a:br>
              <a:rPr lang="en-US" dirty="0"/>
            </a:br>
            <a:r>
              <a:rPr lang="en-US" dirty="0"/>
              <a:t>Test</a:t>
            </a:r>
            <a:endParaRPr lang="en-GB" dirty="0"/>
          </a:p>
        </p:txBody>
      </p:sp>
      <p:sp>
        <p:nvSpPr>
          <p:cNvPr id="26" name="TextBox 25">
            <a:extLst>
              <a:ext uri="{FF2B5EF4-FFF2-40B4-BE49-F238E27FC236}">
                <a16:creationId xmlns:a16="http://schemas.microsoft.com/office/drawing/2014/main" id="{8F2C8393-6F7E-4260-84A1-1576FEC45265}"/>
              </a:ext>
            </a:extLst>
          </p:cNvPr>
          <p:cNvSpPr txBox="1"/>
          <p:nvPr/>
        </p:nvSpPr>
        <p:spPr>
          <a:xfrm>
            <a:off x="6964680" y="5219700"/>
            <a:ext cx="372618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latin typeface="+mn-lt"/>
                <a:ea typeface="+mn-ea"/>
              </a:rPr>
              <a:t>In an example we provide the same Audio Peripheral Driver API implemented on a real microcontroller</a:t>
            </a:r>
            <a:endParaRPr lang="en-GB" sz="1600" kern="1200" dirty="0">
              <a:solidFill>
                <a:schemeClr val="tx2"/>
              </a:solidFill>
              <a:latin typeface="+mn-lt"/>
              <a:ea typeface="+mn-ea"/>
              <a:cs typeface="+mn-cs"/>
            </a:endParaRPr>
          </a:p>
        </p:txBody>
      </p:sp>
      <p:sp>
        <p:nvSpPr>
          <p:cNvPr id="29" name="TextBox 28">
            <a:extLst>
              <a:ext uri="{FF2B5EF4-FFF2-40B4-BE49-F238E27FC236}">
                <a16:creationId xmlns:a16="http://schemas.microsoft.com/office/drawing/2014/main" id="{CCC374B9-185F-44EA-A687-EEEECC16710E}"/>
              </a:ext>
            </a:extLst>
          </p:cNvPr>
          <p:cNvSpPr txBox="1"/>
          <p:nvPr/>
        </p:nvSpPr>
        <p:spPr>
          <a:xfrm>
            <a:off x="6998970" y="2072640"/>
            <a:ext cx="384810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tx2"/>
                </a:solidFill>
                <a:latin typeface="+mn-lt"/>
                <a:ea typeface="+mn-ea"/>
              </a:rPr>
              <a:t>Also, the Cortex-M side implements a flexible streaming peripheral that can serve a wide range of use cases. Initially we show audio.</a:t>
            </a:r>
            <a:endParaRPr lang="en-GB" sz="1600" kern="1200" err="1">
              <a:solidFill>
                <a:schemeClr val="tx2"/>
              </a:solidFill>
              <a:latin typeface="+mn-lt"/>
              <a:ea typeface="+mn-ea"/>
              <a:cs typeface="+mn-cs"/>
            </a:endParaRPr>
          </a:p>
        </p:txBody>
      </p:sp>
      <p:sp>
        <p:nvSpPr>
          <p:cNvPr id="30" name="TextBox 29">
            <a:extLst>
              <a:ext uri="{FF2B5EF4-FFF2-40B4-BE49-F238E27FC236}">
                <a16:creationId xmlns:a16="http://schemas.microsoft.com/office/drawing/2014/main" id="{F2C090EB-0F4F-470A-BDEE-442EA792DF6D}"/>
              </a:ext>
            </a:extLst>
          </p:cNvPr>
          <p:cNvSpPr txBox="1"/>
          <p:nvPr/>
        </p:nvSpPr>
        <p:spPr>
          <a:xfrm>
            <a:off x="982663" y="2053590"/>
            <a:ext cx="3063557" cy="8863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latin typeface="+mn-lt"/>
                <a:ea typeface="+mn-ea"/>
              </a:rPr>
              <a:t>The streaming peripheral is flexible and allows to implement a wide range of use cases. We show an audio interface in the first example.</a:t>
            </a:r>
            <a:endParaRPr lang="en-GB" sz="1600" kern="1200" dirty="0">
              <a:solidFill>
                <a:schemeClr val="tx2"/>
              </a:solidFill>
              <a:latin typeface="+mn-lt"/>
              <a:ea typeface="+mn-ea"/>
              <a:cs typeface="+mn-cs"/>
            </a:endParaRPr>
          </a:p>
        </p:txBody>
      </p:sp>
      <p:sp>
        <p:nvSpPr>
          <p:cNvPr id="21" name="TextBox 20">
            <a:extLst>
              <a:ext uri="{FF2B5EF4-FFF2-40B4-BE49-F238E27FC236}">
                <a16:creationId xmlns:a16="http://schemas.microsoft.com/office/drawing/2014/main" id="{ACE4B6C1-0BA9-4ED9-944F-7D461573A44C}"/>
              </a:ext>
            </a:extLst>
          </p:cNvPr>
          <p:cNvSpPr txBox="1"/>
          <p:nvPr/>
        </p:nvSpPr>
        <p:spPr>
          <a:xfrm>
            <a:off x="3692100" y="1586212"/>
            <a:ext cx="3848100"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b="1" kern="1200" dirty="0">
                <a:solidFill>
                  <a:schemeClr val="tx2"/>
                </a:solidFill>
                <a:latin typeface="+mn-lt"/>
                <a:ea typeface="+mn-ea"/>
                <a:cs typeface="+mn-cs"/>
              </a:rPr>
              <a:t>FVP Implementation for Linux and Windows</a:t>
            </a:r>
            <a:endParaRPr lang="en-GB" sz="1600" b="1" kern="1200" dirty="0">
              <a:solidFill>
                <a:schemeClr val="tx2"/>
              </a:solidFill>
              <a:latin typeface="+mn-lt"/>
              <a:ea typeface="+mn-ea"/>
              <a:cs typeface="+mn-cs"/>
            </a:endParaRPr>
          </a:p>
        </p:txBody>
      </p:sp>
      <p:cxnSp>
        <p:nvCxnSpPr>
          <p:cNvPr id="5" name="Straight Arrow Connector 4">
            <a:extLst>
              <a:ext uri="{FF2B5EF4-FFF2-40B4-BE49-F238E27FC236}">
                <a16:creationId xmlns:a16="http://schemas.microsoft.com/office/drawing/2014/main" id="{773C34B5-705B-4B48-AF8B-DD66ED9414BC}"/>
              </a:ext>
            </a:extLst>
          </p:cNvPr>
          <p:cNvCxnSpPr>
            <a:cxnSpLocks/>
          </p:cNvCxnSpPr>
          <p:nvPr/>
        </p:nvCxnSpPr>
        <p:spPr>
          <a:xfrm flipV="1">
            <a:off x="2476977" y="4801870"/>
            <a:ext cx="0" cy="4328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 name="Flowchart: Document 3">
            <a:extLst>
              <a:ext uri="{FF2B5EF4-FFF2-40B4-BE49-F238E27FC236}">
                <a16:creationId xmlns:a16="http://schemas.microsoft.com/office/drawing/2014/main" id="{C968E714-5FB7-4FED-BB6F-374760979964}"/>
              </a:ext>
            </a:extLst>
          </p:cNvPr>
          <p:cNvSpPr/>
          <p:nvPr/>
        </p:nvSpPr>
        <p:spPr>
          <a:xfrm>
            <a:off x="1758950" y="5207000"/>
            <a:ext cx="1441450" cy="958850"/>
          </a:xfrm>
          <a:prstGeom prst="flowChartDocumen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Audio file</a:t>
            </a:r>
            <a:br>
              <a:rPr lang="en-US" dirty="0"/>
            </a:br>
            <a:r>
              <a:rPr lang="en-US" sz="1400" dirty="0"/>
              <a:t>‘test.wav’</a:t>
            </a:r>
            <a:endParaRPr lang="en-GB" dirty="0"/>
          </a:p>
        </p:txBody>
      </p:sp>
    </p:spTree>
    <p:extLst>
      <p:ext uri="{BB962C8B-B14F-4D97-AF65-F5344CB8AC3E}">
        <p14:creationId xmlns:p14="http://schemas.microsoft.com/office/powerpoint/2010/main" val="1993355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22B26-188E-9245-AB7A-3FE62164D511}"/>
              </a:ext>
            </a:extLst>
          </p:cNvPr>
          <p:cNvSpPr>
            <a:spLocks noGrp="1"/>
          </p:cNvSpPr>
          <p:nvPr>
            <p:ph type="title"/>
          </p:nvPr>
        </p:nvSpPr>
        <p:spPr/>
        <p:txBody>
          <a:bodyPr/>
          <a:lstStyle/>
          <a:p>
            <a:r>
              <a:rPr lang="en-US"/>
              <a:t>Audio Driver</a:t>
            </a:r>
          </a:p>
        </p:txBody>
      </p:sp>
      <p:sp>
        <p:nvSpPr>
          <p:cNvPr id="3" name="Text Placeholder 2">
            <a:extLst>
              <a:ext uri="{FF2B5EF4-FFF2-40B4-BE49-F238E27FC236}">
                <a16:creationId xmlns:a16="http://schemas.microsoft.com/office/drawing/2014/main" id="{DEE07DF9-1503-2C45-9B96-0DC82048771F}"/>
              </a:ext>
            </a:extLst>
          </p:cNvPr>
          <p:cNvSpPr>
            <a:spLocks noGrp="1"/>
          </p:cNvSpPr>
          <p:nvPr>
            <p:ph type="body" sz="quarter" idx="13"/>
          </p:nvPr>
        </p:nvSpPr>
        <p:spPr/>
        <p:txBody>
          <a:bodyPr/>
          <a:lstStyle/>
          <a:p>
            <a:endParaRPr lang="en-US"/>
          </a:p>
          <a:p>
            <a:endParaRPr lang="en-US"/>
          </a:p>
        </p:txBody>
      </p:sp>
      <p:sp>
        <p:nvSpPr>
          <p:cNvPr id="5" name="Rectangle 4">
            <a:extLst>
              <a:ext uri="{FF2B5EF4-FFF2-40B4-BE49-F238E27FC236}">
                <a16:creationId xmlns:a16="http://schemas.microsoft.com/office/drawing/2014/main" id="{806A0EFE-F812-4D71-B793-E31444DF0E59}"/>
              </a:ext>
            </a:extLst>
          </p:cNvPr>
          <p:cNvSpPr/>
          <p:nvPr/>
        </p:nvSpPr>
        <p:spPr>
          <a:xfrm>
            <a:off x="6417137" y="2159044"/>
            <a:ext cx="924910" cy="273096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59F100FA-51B5-4DE5-BA2A-FF1F15E0422F}"/>
              </a:ext>
            </a:extLst>
          </p:cNvPr>
          <p:cNvSpPr txBox="1"/>
          <p:nvPr/>
        </p:nvSpPr>
        <p:spPr>
          <a:xfrm>
            <a:off x="6421399" y="2159331"/>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#0</a:t>
            </a:r>
            <a:endParaRPr lang="en-GB" sz="2100" kern="1200" err="1">
              <a:solidFill>
                <a:schemeClr val="tx2"/>
              </a:solidFill>
              <a:latin typeface="+mn-lt"/>
              <a:ea typeface="+mn-ea"/>
              <a:cs typeface="+mn-cs"/>
            </a:endParaRPr>
          </a:p>
        </p:txBody>
      </p:sp>
      <p:sp>
        <p:nvSpPr>
          <p:cNvPr id="9" name="TextBox 8">
            <a:extLst>
              <a:ext uri="{FF2B5EF4-FFF2-40B4-BE49-F238E27FC236}">
                <a16:creationId xmlns:a16="http://schemas.microsoft.com/office/drawing/2014/main" id="{3FAC32E4-FE2D-4DCF-9627-549E82FCBCEB}"/>
              </a:ext>
            </a:extLst>
          </p:cNvPr>
          <p:cNvSpPr txBox="1"/>
          <p:nvPr/>
        </p:nvSpPr>
        <p:spPr>
          <a:xfrm>
            <a:off x="6417137" y="2330520"/>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#1</a:t>
            </a:r>
            <a:endParaRPr lang="en-GB" sz="2100" kern="1200" err="1">
              <a:solidFill>
                <a:schemeClr val="tx2"/>
              </a:solidFill>
              <a:latin typeface="+mn-lt"/>
              <a:ea typeface="+mn-ea"/>
              <a:cs typeface="+mn-cs"/>
            </a:endParaRPr>
          </a:p>
        </p:txBody>
      </p:sp>
      <p:sp>
        <p:nvSpPr>
          <p:cNvPr id="10" name="TextBox 9">
            <a:extLst>
              <a:ext uri="{FF2B5EF4-FFF2-40B4-BE49-F238E27FC236}">
                <a16:creationId xmlns:a16="http://schemas.microsoft.com/office/drawing/2014/main" id="{461DE0DE-CBA0-49A8-B485-6422F0D53355}"/>
              </a:ext>
            </a:extLst>
          </p:cNvPr>
          <p:cNvSpPr txBox="1"/>
          <p:nvPr/>
        </p:nvSpPr>
        <p:spPr>
          <a:xfrm>
            <a:off x="6419225" y="2495446"/>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#2</a:t>
            </a:r>
            <a:endParaRPr lang="en-GB" sz="2100" kern="1200" err="1">
              <a:solidFill>
                <a:schemeClr val="tx2"/>
              </a:solidFill>
              <a:latin typeface="+mn-lt"/>
              <a:ea typeface="+mn-ea"/>
              <a:cs typeface="+mn-cs"/>
            </a:endParaRPr>
          </a:p>
        </p:txBody>
      </p:sp>
      <p:sp>
        <p:nvSpPr>
          <p:cNvPr id="11" name="TextBox 10">
            <a:extLst>
              <a:ext uri="{FF2B5EF4-FFF2-40B4-BE49-F238E27FC236}">
                <a16:creationId xmlns:a16="http://schemas.microsoft.com/office/drawing/2014/main" id="{0314C939-35FB-450F-819F-6C3569E4DF32}"/>
              </a:ext>
            </a:extLst>
          </p:cNvPr>
          <p:cNvSpPr txBox="1"/>
          <p:nvPr/>
        </p:nvSpPr>
        <p:spPr>
          <a:xfrm>
            <a:off x="6421400" y="2660372"/>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#3</a:t>
            </a:r>
            <a:endParaRPr lang="en-GB" sz="2100" kern="1200" err="1">
              <a:solidFill>
                <a:schemeClr val="tx2"/>
              </a:solidFill>
              <a:latin typeface="+mn-lt"/>
              <a:ea typeface="+mn-ea"/>
              <a:cs typeface="+mn-cs"/>
            </a:endParaRPr>
          </a:p>
        </p:txBody>
      </p:sp>
      <p:sp>
        <p:nvSpPr>
          <p:cNvPr id="12" name="TextBox 11">
            <a:extLst>
              <a:ext uri="{FF2B5EF4-FFF2-40B4-BE49-F238E27FC236}">
                <a16:creationId xmlns:a16="http://schemas.microsoft.com/office/drawing/2014/main" id="{CD31F392-1F81-4CB9-9BD2-F861B3E0F513}"/>
              </a:ext>
            </a:extLst>
          </p:cNvPr>
          <p:cNvSpPr txBox="1"/>
          <p:nvPr/>
        </p:nvSpPr>
        <p:spPr>
          <a:xfrm>
            <a:off x="6422683" y="4727530"/>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#n-1</a:t>
            </a:r>
            <a:endParaRPr lang="en-GB" sz="2100" kern="1200" err="1">
              <a:solidFill>
                <a:schemeClr val="tx2"/>
              </a:solidFill>
              <a:latin typeface="+mn-lt"/>
              <a:ea typeface="+mn-ea"/>
              <a:cs typeface="+mn-cs"/>
            </a:endParaRPr>
          </a:p>
        </p:txBody>
      </p:sp>
      <p:sp>
        <p:nvSpPr>
          <p:cNvPr id="13" name="TextBox 12">
            <a:extLst>
              <a:ext uri="{FF2B5EF4-FFF2-40B4-BE49-F238E27FC236}">
                <a16:creationId xmlns:a16="http://schemas.microsoft.com/office/drawing/2014/main" id="{F7BF319A-9109-4BB0-B0E4-2D7FE90144BE}"/>
              </a:ext>
            </a:extLst>
          </p:cNvPr>
          <p:cNvSpPr txBox="1"/>
          <p:nvPr/>
        </p:nvSpPr>
        <p:spPr>
          <a:xfrm>
            <a:off x="6410156" y="4985722"/>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Block #0</a:t>
            </a:r>
            <a:endParaRPr lang="en-GB" sz="2100" kern="1200" err="1">
              <a:solidFill>
                <a:schemeClr val="tx2"/>
              </a:solidFill>
              <a:latin typeface="+mn-lt"/>
              <a:ea typeface="+mn-ea"/>
              <a:cs typeface="+mn-cs"/>
            </a:endParaRPr>
          </a:p>
        </p:txBody>
      </p:sp>
      <p:sp>
        <p:nvSpPr>
          <p:cNvPr id="14" name="Rectangle 13">
            <a:extLst>
              <a:ext uri="{FF2B5EF4-FFF2-40B4-BE49-F238E27FC236}">
                <a16:creationId xmlns:a16="http://schemas.microsoft.com/office/drawing/2014/main" id="{E9BAF1CE-19EE-4D5C-827B-E7393101BFA7}"/>
              </a:ext>
            </a:extLst>
          </p:cNvPr>
          <p:cNvSpPr/>
          <p:nvPr/>
        </p:nvSpPr>
        <p:spPr>
          <a:xfrm>
            <a:off x="7513298" y="2154150"/>
            <a:ext cx="924910" cy="273096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a:extLst>
              <a:ext uri="{FF2B5EF4-FFF2-40B4-BE49-F238E27FC236}">
                <a16:creationId xmlns:a16="http://schemas.microsoft.com/office/drawing/2014/main" id="{DDAC9535-A5D9-4CDD-B0C7-331326B73F60}"/>
              </a:ext>
            </a:extLst>
          </p:cNvPr>
          <p:cNvSpPr txBox="1"/>
          <p:nvPr/>
        </p:nvSpPr>
        <p:spPr>
          <a:xfrm>
            <a:off x="7511210" y="2154437"/>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#0</a:t>
            </a:r>
            <a:endParaRPr lang="en-GB" sz="2100" kern="1200" err="1">
              <a:solidFill>
                <a:schemeClr val="tx2"/>
              </a:solidFill>
              <a:latin typeface="+mn-lt"/>
              <a:ea typeface="+mn-ea"/>
              <a:cs typeface="+mn-cs"/>
            </a:endParaRPr>
          </a:p>
        </p:txBody>
      </p:sp>
      <p:sp>
        <p:nvSpPr>
          <p:cNvPr id="16" name="TextBox 15">
            <a:extLst>
              <a:ext uri="{FF2B5EF4-FFF2-40B4-BE49-F238E27FC236}">
                <a16:creationId xmlns:a16="http://schemas.microsoft.com/office/drawing/2014/main" id="{6CB9C985-8E9F-4252-A85B-905E0C31107D}"/>
              </a:ext>
            </a:extLst>
          </p:cNvPr>
          <p:cNvSpPr txBox="1"/>
          <p:nvPr/>
        </p:nvSpPr>
        <p:spPr>
          <a:xfrm>
            <a:off x="7513298" y="2325626"/>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#1</a:t>
            </a:r>
            <a:endParaRPr lang="en-GB" sz="2100" kern="1200" err="1">
              <a:solidFill>
                <a:schemeClr val="tx2"/>
              </a:solidFill>
              <a:latin typeface="+mn-lt"/>
              <a:ea typeface="+mn-ea"/>
              <a:cs typeface="+mn-cs"/>
            </a:endParaRPr>
          </a:p>
        </p:txBody>
      </p:sp>
      <p:sp>
        <p:nvSpPr>
          <p:cNvPr id="17" name="TextBox 16">
            <a:extLst>
              <a:ext uri="{FF2B5EF4-FFF2-40B4-BE49-F238E27FC236}">
                <a16:creationId xmlns:a16="http://schemas.microsoft.com/office/drawing/2014/main" id="{711C40F5-A6DF-4008-8387-D9D5BF49AF6C}"/>
              </a:ext>
            </a:extLst>
          </p:cNvPr>
          <p:cNvSpPr txBox="1"/>
          <p:nvPr/>
        </p:nvSpPr>
        <p:spPr>
          <a:xfrm>
            <a:off x="7515386" y="2490552"/>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#2</a:t>
            </a:r>
            <a:endParaRPr lang="en-GB" sz="2100" kern="1200" err="1">
              <a:solidFill>
                <a:schemeClr val="tx2"/>
              </a:solidFill>
              <a:latin typeface="+mn-lt"/>
              <a:ea typeface="+mn-ea"/>
              <a:cs typeface="+mn-cs"/>
            </a:endParaRPr>
          </a:p>
        </p:txBody>
      </p:sp>
      <p:sp>
        <p:nvSpPr>
          <p:cNvPr id="18" name="TextBox 17">
            <a:extLst>
              <a:ext uri="{FF2B5EF4-FFF2-40B4-BE49-F238E27FC236}">
                <a16:creationId xmlns:a16="http://schemas.microsoft.com/office/drawing/2014/main" id="{5364205F-3CF3-42CC-B31D-D3D997CAAC1C}"/>
              </a:ext>
            </a:extLst>
          </p:cNvPr>
          <p:cNvSpPr txBox="1"/>
          <p:nvPr/>
        </p:nvSpPr>
        <p:spPr>
          <a:xfrm>
            <a:off x="7511211" y="2655478"/>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#3</a:t>
            </a:r>
            <a:endParaRPr lang="en-GB" sz="2100" kern="1200" err="1">
              <a:solidFill>
                <a:schemeClr val="tx2"/>
              </a:solidFill>
              <a:latin typeface="+mn-lt"/>
              <a:ea typeface="+mn-ea"/>
              <a:cs typeface="+mn-cs"/>
            </a:endParaRPr>
          </a:p>
        </p:txBody>
      </p:sp>
      <p:sp>
        <p:nvSpPr>
          <p:cNvPr id="19" name="TextBox 18">
            <a:extLst>
              <a:ext uri="{FF2B5EF4-FFF2-40B4-BE49-F238E27FC236}">
                <a16:creationId xmlns:a16="http://schemas.microsoft.com/office/drawing/2014/main" id="{DB3C2A63-FBAB-4277-AFD6-44230C4BF8DC}"/>
              </a:ext>
            </a:extLst>
          </p:cNvPr>
          <p:cNvSpPr txBox="1"/>
          <p:nvPr/>
        </p:nvSpPr>
        <p:spPr>
          <a:xfrm>
            <a:off x="7514684" y="4722636"/>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#n-1</a:t>
            </a:r>
            <a:endParaRPr lang="en-GB" sz="2100" kern="1200" err="1">
              <a:solidFill>
                <a:schemeClr val="tx2"/>
              </a:solidFill>
              <a:latin typeface="+mn-lt"/>
              <a:ea typeface="+mn-ea"/>
              <a:cs typeface="+mn-cs"/>
            </a:endParaRPr>
          </a:p>
        </p:txBody>
      </p:sp>
      <p:sp>
        <p:nvSpPr>
          <p:cNvPr id="20" name="TextBox 19">
            <a:extLst>
              <a:ext uri="{FF2B5EF4-FFF2-40B4-BE49-F238E27FC236}">
                <a16:creationId xmlns:a16="http://schemas.microsoft.com/office/drawing/2014/main" id="{81F43772-C2F4-4F05-BA7E-7BF544FAD02A}"/>
              </a:ext>
            </a:extLst>
          </p:cNvPr>
          <p:cNvSpPr txBox="1"/>
          <p:nvPr/>
        </p:nvSpPr>
        <p:spPr>
          <a:xfrm>
            <a:off x="7506317" y="4980828"/>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Block #1</a:t>
            </a:r>
            <a:endParaRPr lang="en-GB" sz="2100" kern="1200" err="1">
              <a:solidFill>
                <a:schemeClr val="tx2"/>
              </a:solidFill>
              <a:latin typeface="+mn-lt"/>
              <a:ea typeface="+mn-ea"/>
              <a:cs typeface="+mn-cs"/>
            </a:endParaRPr>
          </a:p>
        </p:txBody>
      </p:sp>
      <p:sp>
        <p:nvSpPr>
          <p:cNvPr id="21" name="Rectangle 20">
            <a:extLst>
              <a:ext uri="{FF2B5EF4-FFF2-40B4-BE49-F238E27FC236}">
                <a16:creationId xmlns:a16="http://schemas.microsoft.com/office/drawing/2014/main" id="{93F8A830-08BC-45B3-B70C-DA90A195011E}"/>
              </a:ext>
            </a:extLst>
          </p:cNvPr>
          <p:cNvSpPr/>
          <p:nvPr/>
        </p:nvSpPr>
        <p:spPr>
          <a:xfrm>
            <a:off x="8609459" y="2149256"/>
            <a:ext cx="924910" cy="273096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Box 21">
            <a:extLst>
              <a:ext uri="{FF2B5EF4-FFF2-40B4-BE49-F238E27FC236}">
                <a16:creationId xmlns:a16="http://schemas.microsoft.com/office/drawing/2014/main" id="{E4206D88-6DE4-45DF-A20E-328F7504EF97}"/>
              </a:ext>
            </a:extLst>
          </p:cNvPr>
          <p:cNvSpPr txBox="1"/>
          <p:nvPr/>
        </p:nvSpPr>
        <p:spPr>
          <a:xfrm>
            <a:off x="8613721" y="2149543"/>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#0</a:t>
            </a:r>
            <a:endParaRPr lang="en-GB" sz="2100" kern="1200" err="1">
              <a:solidFill>
                <a:schemeClr val="tx2"/>
              </a:solidFill>
              <a:latin typeface="+mn-lt"/>
              <a:ea typeface="+mn-ea"/>
              <a:cs typeface="+mn-cs"/>
            </a:endParaRPr>
          </a:p>
        </p:txBody>
      </p:sp>
      <p:sp>
        <p:nvSpPr>
          <p:cNvPr id="23" name="TextBox 22">
            <a:extLst>
              <a:ext uri="{FF2B5EF4-FFF2-40B4-BE49-F238E27FC236}">
                <a16:creationId xmlns:a16="http://schemas.microsoft.com/office/drawing/2014/main" id="{0304256A-898C-48A3-96CD-CDC90683103A}"/>
              </a:ext>
            </a:extLst>
          </p:cNvPr>
          <p:cNvSpPr txBox="1"/>
          <p:nvPr/>
        </p:nvSpPr>
        <p:spPr>
          <a:xfrm>
            <a:off x="8609459" y="2320732"/>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#1</a:t>
            </a:r>
            <a:endParaRPr lang="en-GB" sz="2100" kern="1200" err="1">
              <a:solidFill>
                <a:schemeClr val="tx2"/>
              </a:solidFill>
              <a:latin typeface="+mn-lt"/>
              <a:ea typeface="+mn-ea"/>
              <a:cs typeface="+mn-cs"/>
            </a:endParaRPr>
          </a:p>
        </p:txBody>
      </p:sp>
      <p:sp>
        <p:nvSpPr>
          <p:cNvPr id="24" name="TextBox 23">
            <a:extLst>
              <a:ext uri="{FF2B5EF4-FFF2-40B4-BE49-F238E27FC236}">
                <a16:creationId xmlns:a16="http://schemas.microsoft.com/office/drawing/2014/main" id="{10A7C41E-1370-4C90-95CA-439C0CAC4D5E}"/>
              </a:ext>
            </a:extLst>
          </p:cNvPr>
          <p:cNvSpPr txBox="1"/>
          <p:nvPr/>
        </p:nvSpPr>
        <p:spPr>
          <a:xfrm>
            <a:off x="8611547" y="2485658"/>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#2</a:t>
            </a:r>
            <a:endParaRPr lang="en-GB" sz="2100" kern="1200" err="1">
              <a:solidFill>
                <a:schemeClr val="tx2"/>
              </a:solidFill>
              <a:latin typeface="+mn-lt"/>
              <a:ea typeface="+mn-ea"/>
              <a:cs typeface="+mn-cs"/>
            </a:endParaRPr>
          </a:p>
        </p:txBody>
      </p:sp>
      <p:sp>
        <p:nvSpPr>
          <p:cNvPr id="25" name="TextBox 24">
            <a:extLst>
              <a:ext uri="{FF2B5EF4-FFF2-40B4-BE49-F238E27FC236}">
                <a16:creationId xmlns:a16="http://schemas.microsoft.com/office/drawing/2014/main" id="{E3DAB633-3FC7-4C99-AB5B-60576BCADB75}"/>
              </a:ext>
            </a:extLst>
          </p:cNvPr>
          <p:cNvSpPr txBox="1"/>
          <p:nvPr/>
        </p:nvSpPr>
        <p:spPr>
          <a:xfrm>
            <a:off x="8613722" y="2650584"/>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#3</a:t>
            </a:r>
            <a:endParaRPr lang="en-GB" sz="2100" kern="1200" err="1">
              <a:solidFill>
                <a:schemeClr val="tx2"/>
              </a:solidFill>
              <a:latin typeface="+mn-lt"/>
              <a:ea typeface="+mn-ea"/>
              <a:cs typeface="+mn-cs"/>
            </a:endParaRPr>
          </a:p>
        </p:txBody>
      </p:sp>
      <p:sp>
        <p:nvSpPr>
          <p:cNvPr id="26" name="TextBox 25">
            <a:extLst>
              <a:ext uri="{FF2B5EF4-FFF2-40B4-BE49-F238E27FC236}">
                <a16:creationId xmlns:a16="http://schemas.microsoft.com/office/drawing/2014/main" id="{1CBED969-7685-4236-8255-1F4A3C6E1514}"/>
              </a:ext>
            </a:extLst>
          </p:cNvPr>
          <p:cNvSpPr txBox="1"/>
          <p:nvPr/>
        </p:nvSpPr>
        <p:spPr>
          <a:xfrm>
            <a:off x="8615005" y="4717742"/>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#n-1</a:t>
            </a:r>
            <a:endParaRPr lang="en-GB" sz="2100" kern="1200" err="1">
              <a:solidFill>
                <a:schemeClr val="tx2"/>
              </a:solidFill>
              <a:latin typeface="+mn-lt"/>
              <a:ea typeface="+mn-ea"/>
              <a:cs typeface="+mn-cs"/>
            </a:endParaRPr>
          </a:p>
        </p:txBody>
      </p:sp>
      <p:sp>
        <p:nvSpPr>
          <p:cNvPr id="27" name="TextBox 26">
            <a:extLst>
              <a:ext uri="{FF2B5EF4-FFF2-40B4-BE49-F238E27FC236}">
                <a16:creationId xmlns:a16="http://schemas.microsoft.com/office/drawing/2014/main" id="{B8E42FB0-490D-4E2A-AE85-4128FD90D747}"/>
              </a:ext>
            </a:extLst>
          </p:cNvPr>
          <p:cNvSpPr txBox="1"/>
          <p:nvPr/>
        </p:nvSpPr>
        <p:spPr>
          <a:xfrm>
            <a:off x="8602478" y="4975934"/>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Block #2</a:t>
            </a:r>
            <a:endParaRPr lang="en-GB" sz="2100" kern="1200" err="1">
              <a:solidFill>
                <a:schemeClr val="tx2"/>
              </a:solidFill>
              <a:latin typeface="+mn-lt"/>
              <a:ea typeface="+mn-ea"/>
              <a:cs typeface="+mn-cs"/>
            </a:endParaRPr>
          </a:p>
        </p:txBody>
      </p:sp>
      <p:sp>
        <p:nvSpPr>
          <p:cNvPr id="28" name="Rectangle 27">
            <a:extLst>
              <a:ext uri="{FF2B5EF4-FFF2-40B4-BE49-F238E27FC236}">
                <a16:creationId xmlns:a16="http://schemas.microsoft.com/office/drawing/2014/main" id="{FB135E02-4880-4A8C-9F18-470DA384815C}"/>
              </a:ext>
            </a:extLst>
          </p:cNvPr>
          <p:cNvSpPr/>
          <p:nvPr/>
        </p:nvSpPr>
        <p:spPr>
          <a:xfrm>
            <a:off x="10409811" y="2144362"/>
            <a:ext cx="924910" cy="273096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TextBox 28">
            <a:extLst>
              <a:ext uri="{FF2B5EF4-FFF2-40B4-BE49-F238E27FC236}">
                <a16:creationId xmlns:a16="http://schemas.microsoft.com/office/drawing/2014/main" id="{9F1EDEAE-9A19-4636-9078-CB9A2F1C5FDF}"/>
              </a:ext>
            </a:extLst>
          </p:cNvPr>
          <p:cNvSpPr txBox="1"/>
          <p:nvPr/>
        </p:nvSpPr>
        <p:spPr>
          <a:xfrm>
            <a:off x="10407723" y="2144649"/>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#0</a:t>
            </a:r>
            <a:endParaRPr lang="en-GB" sz="2100" kern="1200" err="1">
              <a:solidFill>
                <a:schemeClr val="tx2"/>
              </a:solidFill>
              <a:latin typeface="+mn-lt"/>
              <a:ea typeface="+mn-ea"/>
              <a:cs typeface="+mn-cs"/>
            </a:endParaRPr>
          </a:p>
        </p:txBody>
      </p:sp>
      <p:sp>
        <p:nvSpPr>
          <p:cNvPr id="30" name="TextBox 29">
            <a:extLst>
              <a:ext uri="{FF2B5EF4-FFF2-40B4-BE49-F238E27FC236}">
                <a16:creationId xmlns:a16="http://schemas.microsoft.com/office/drawing/2014/main" id="{CC42A9F6-4181-4285-9644-20A3E9935AAA}"/>
              </a:ext>
            </a:extLst>
          </p:cNvPr>
          <p:cNvSpPr txBox="1"/>
          <p:nvPr/>
        </p:nvSpPr>
        <p:spPr>
          <a:xfrm>
            <a:off x="10409811" y="2315838"/>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#1</a:t>
            </a:r>
            <a:endParaRPr lang="en-GB" sz="2100" kern="1200" err="1">
              <a:solidFill>
                <a:schemeClr val="tx2"/>
              </a:solidFill>
              <a:latin typeface="+mn-lt"/>
              <a:ea typeface="+mn-ea"/>
              <a:cs typeface="+mn-cs"/>
            </a:endParaRPr>
          </a:p>
        </p:txBody>
      </p:sp>
      <p:sp>
        <p:nvSpPr>
          <p:cNvPr id="31" name="TextBox 30">
            <a:extLst>
              <a:ext uri="{FF2B5EF4-FFF2-40B4-BE49-F238E27FC236}">
                <a16:creationId xmlns:a16="http://schemas.microsoft.com/office/drawing/2014/main" id="{17EE7216-F072-4ED7-86A4-EC5B590693B5}"/>
              </a:ext>
            </a:extLst>
          </p:cNvPr>
          <p:cNvSpPr txBox="1"/>
          <p:nvPr/>
        </p:nvSpPr>
        <p:spPr>
          <a:xfrm>
            <a:off x="10411899" y="2480764"/>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#2</a:t>
            </a:r>
            <a:endParaRPr lang="en-GB" sz="2100" kern="1200" err="1">
              <a:solidFill>
                <a:schemeClr val="tx2"/>
              </a:solidFill>
              <a:latin typeface="+mn-lt"/>
              <a:ea typeface="+mn-ea"/>
              <a:cs typeface="+mn-cs"/>
            </a:endParaRPr>
          </a:p>
        </p:txBody>
      </p:sp>
      <p:sp>
        <p:nvSpPr>
          <p:cNvPr id="32" name="TextBox 31">
            <a:extLst>
              <a:ext uri="{FF2B5EF4-FFF2-40B4-BE49-F238E27FC236}">
                <a16:creationId xmlns:a16="http://schemas.microsoft.com/office/drawing/2014/main" id="{23BC056A-9CB5-4F1D-B61A-62EE50A43C9E}"/>
              </a:ext>
            </a:extLst>
          </p:cNvPr>
          <p:cNvSpPr txBox="1"/>
          <p:nvPr/>
        </p:nvSpPr>
        <p:spPr>
          <a:xfrm>
            <a:off x="10407724" y="2645690"/>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#3</a:t>
            </a:r>
            <a:endParaRPr lang="en-GB" sz="2100" kern="1200" err="1">
              <a:solidFill>
                <a:schemeClr val="tx2"/>
              </a:solidFill>
              <a:latin typeface="+mn-lt"/>
              <a:ea typeface="+mn-ea"/>
              <a:cs typeface="+mn-cs"/>
            </a:endParaRPr>
          </a:p>
        </p:txBody>
      </p:sp>
      <p:sp>
        <p:nvSpPr>
          <p:cNvPr id="33" name="TextBox 32">
            <a:extLst>
              <a:ext uri="{FF2B5EF4-FFF2-40B4-BE49-F238E27FC236}">
                <a16:creationId xmlns:a16="http://schemas.microsoft.com/office/drawing/2014/main" id="{366F2060-E9E6-498B-91B2-312E6A000FE5}"/>
              </a:ext>
            </a:extLst>
          </p:cNvPr>
          <p:cNvSpPr txBox="1"/>
          <p:nvPr/>
        </p:nvSpPr>
        <p:spPr>
          <a:xfrm>
            <a:off x="10415357" y="4712848"/>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#n-1</a:t>
            </a:r>
            <a:endParaRPr lang="en-GB" sz="2100" kern="1200" err="1">
              <a:solidFill>
                <a:schemeClr val="tx2"/>
              </a:solidFill>
              <a:latin typeface="+mn-lt"/>
              <a:ea typeface="+mn-ea"/>
              <a:cs typeface="+mn-cs"/>
            </a:endParaRPr>
          </a:p>
        </p:txBody>
      </p:sp>
      <p:sp>
        <p:nvSpPr>
          <p:cNvPr id="34" name="TextBox 33">
            <a:extLst>
              <a:ext uri="{FF2B5EF4-FFF2-40B4-BE49-F238E27FC236}">
                <a16:creationId xmlns:a16="http://schemas.microsoft.com/office/drawing/2014/main" id="{C2994303-2E0F-49B1-A086-E0EF686D2E15}"/>
              </a:ext>
            </a:extLst>
          </p:cNvPr>
          <p:cNvSpPr txBox="1"/>
          <p:nvPr/>
        </p:nvSpPr>
        <p:spPr>
          <a:xfrm>
            <a:off x="10402830" y="4971040"/>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Block #m</a:t>
            </a:r>
            <a:endParaRPr lang="en-GB" sz="2100" kern="1200" err="1">
              <a:solidFill>
                <a:schemeClr val="tx2"/>
              </a:solidFill>
              <a:latin typeface="+mn-lt"/>
              <a:ea typeface="+mn-ea"/>
              <a:cs typeface="+mn-cs"/>
            </a:endParaRPr>
          </a:p>
        </p:txBody>
      </p:sp>
      <p:sp>
        <p:nvSpPr>
          <p:cNvPr id="35" name="TextBox 34">
            <a:extLst>
              <a:ext uri="{FF2B5EF4-FFF2-40B4-BE49-F238E27FC236}">
                <a16:creationId xmlns:a16="http://schemas.microsoft.com/office/drawing/2014/main" id="{8823118F-78DD-4569-8029-16B84B62E2E6}"/>
              </a:ext>
            </a:extLst>
          </p:cNvPr>
          <p:cNvSpPr txBox="1"/>
          <p:nvPr/>
        </p:nvSpPr>
        <p:spPr>
          <a:xfrm>
            <a:off x="6806868" y="2967259"/>
            <a:ext cx="290849" cy="1603332"/>
          </a:xfrm>
          <a:prstGeom prst="rect">
            <a:avLst/>
          </a:prstGeom>
          <a:noFill/>
        </p:spPr>
        <p:txBody>
          <a:bodyPr vert="eaVert"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a:t>
            </a:r>
            <a:endParaRPr lang="en-GB" sz="2100" kern="1200" err="1">
              <a:solidFill>
                <a:schemeClr val="tx2"/>
              </a:solidFill>
              <a:latin typeface="+mn-lt"/>
              <a:ea typeface="+mn-ea"/>
              <a:cs typeface="+mn-cs"/>
            </a:endParaRPr>
          </a:p>
        </p:txBody>
      </p:sp>
      <p:sp>
        <p:nvSpPr>
          <p:cNvPr id="36" name="TextBox 35">
            <a:extLst>
              <a:ext uri="{FF2B5EF4-FFF2-40B4-BE49-F238E27FC236}">
                <a16:creationId xmlns:a16="http://schemas.microsoft.com/office/drawing/2014/main" id="{B9D072A9-3E96-4C2E-9653-F807B82D0B79}"/>
              </a:ext>
            </a:extLst>
          </p:cNvPr>
          <p:cNvSpPr txBox="1"/>
          <p:nvPr/>
        </p:nvSpPr>
        <p:spPr>
          <a:xfrm>
            <a:off x="7854879" y="2969346"/>
            <a:ext cx="290849" cy="1603332"/>
          </a:xfrm>
          <a:prstGeom prst="rect">
            <a:avLst/>
          </a:prstGeom>
          <a:noFill/>
        </p:spPr>
        <p:txBody>
          <a:bodyPr vert="eaVert"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a:t>
            </a:r>
            <a:endParaRPr lang="en-GB" sz="2100" kern="1200" err="1">
              <a:solidFill>
                <a:schemeClr val="tx2"/>
              </a:solidFill>
              <a:latin typeface="+mn-lt"/>
              <a:ea typeface="+mn-ea"/>
              <a:cs typeface="+mn-cs"/>
            </a:endParaRPr>
          </a:p>
        </p:txBody>
      </p:sp>
      <p:sp>
        <p:nvSpPr>
          <p:cNvPr id="37" name="TextBox 36">
            <a:extLst>
              <a:ext uri="{FF2B5EF4-FFF2-40B4-BE49-F238E27FC236}">
                <a16:creationId xmlns:a16="http://schemas.microsoft.com/office/drawing/2014/main" id="{8A77E810-EE2B-44AB-A005-1507B7B4B304}"/>
              </a:ext>
            </a:extLst>
          </p:cNvPr>
          <p:cNvSpPr txBox="1"/>
          <p:nvPr/>
        </p:nvSpPr>
        <p:spPr>
          <a:xfrm>
            <a:off x="9003098" y="2958907"/>
            <a:ext cx="290849" cy="1603332"/>
          </a:xfrm>
          <a:prstGeom prst="rect">
            <a:avLst/>
          </a:prstGeom>
          <a:noFill/>
        </p:spPr>
        <p:txBody>
          <a:bodyPr vert="eaVert"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a:t>
            </a:r>
            <a:endParaRPr lang="en-GB" sz="2100" kern="1200" err="1">
              <a:solidFill>
                <a:schemeClr val="tx2"/>
              </a:solidFill>
              <a:latin typeface="+mn-lt"/>
              <a:ea typeface="+mn-ea"/>
              <a:cs typeface="+mn-cs"/>
            </a:endParaRPr>
          </a:p>
        </p:txBody>
      </p:sp>
      <p:sp>
        <p:nvSpPr>
          <p:cNvPr id="38" name="TextBox 37">
            <a:extLst>
              <a:ext uri="{FF2B5EF4-FFF2-40B4-BE49-F238E27FC236}">
                <a16:creationId xmlns:a16="http://schemas.microsoft.com/office/drawing/2014/main" id="{3DD9273A-8318-4FE2-A6EF-254B01B2200F}"/>
              </a:ext>
            </a:extLst>
          </p:cNvPr>
          <p:cNvSpPr txBox="1"/>
          <p:nvPr/>
        </p:nvSpPr>
        <p:spPr>
          <a:xfrm>
            <a:off x="10786616" y="2967257"/>
            <a:ext cx="290849" cy="1603332"/>
          </a:xfrm>
          <a:prstGeom prst="rect">
            <a:avLst/>
          </a:prstGeom>
          <a:noFill/>
        </p:spPr>
        <p:txBody>
          <a:bodyPr vert="eaVert"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a:t>
            </a:r>
            <a:endParaRPr lang="en-GB" sz="2100" kern="1200" err="1">
              <a:solidFill>
                <a:schemeClr val="tx2"/>
              </a:solidFill>
              <a:latin typeface="+mn-lt"/>
              <a:ea typeface="+mn-ea"/>
              <a:cs typeface="+mn-cs"/>
            </a:endParaRPr>
          </a:p>
        </p:txBody>
      </p:sp>
      <p:sp>
        <p:nvSpPr>
          <p:cNvPr id="39" name="TextBox 38">
            <a:extLst>
              <a:ext uri="{FF2B5EF4-FFF2-40B4-BE49-F238E27FC236}">
                <a16:creationId xmlns:a16="http://schemas.microsoft.com/office/drawing/2014/main" id="{4D3C6E26-7F04-46F5-B4A3-F3FE0126DBDB}"/>
              </a:ext>
            </a:extLst>
          </p:cNvPr>
          <p:cNvSpPr txBox="1"/>
          <p:nvPr/>
        </p:nvSpPr>
        <p:spPr>
          <a:xfrm rot="16200000">
            <a:off x="10003595" y="3038671"/>
            <a:ext cx="290849" cy="1064207"/>
          </a:xfrm>
          <a:prstGeom prst="rect">
            <a:avLst/>
          </a:prstGeom>
          <a:noFill/>
        </p:spPr>
        <p:txBody>
          <a:bodyPr vert="eaVert"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a:t>
            </a:r>
            <a:endParaRPr lang="en-GB" sz="2100" kern="1200" err="1">
              <a:solidFill>
                <a:schemeClr val="tx2"/>
              </a:solidFill>
              <a:latin typeface="+mn-lt"/>
              <a:ea typeface="+mn-ea"/>
              <a:cs typeface="+mn-cs"/>
            </a:endParaRPr>
          </a:p>
        </p:txBody>
      </p:sp>
      <p:cxnSp>
        <p:nvCxnSpPr>
          <p:cNvPr id="41" name="Straight Arrow Connector 40">
            <a:extLst>
              <a:ext uri="{FF2B5EF4-FFF2-40B4-BE49-F238E27FC236}">
                <a16:creationId xmlns:a16="http://schemas.microsoft.com/office/drawing/2014/main" id="{7C3E0ABE-5101-49F6-84E7-6C7595317B83}"/>
              </a:ext>
            </a:extLst>
          </p:cNvPr>
          <p:cNvCxnSpPr/>
          <p:nvPr/>
        </p:nvCxnSpPr>
        <p:spPr>
          <a:xfrm>
            <a:off x="6404610" y="1872024"/>
            <a:ext cx="4971393" cy="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B1207189-E03C-4216-A6CE-85B42C61D6E1}"/>
              </a:ext>
            </a:extLst>
          </p:cNvPr>
          <p:cNvCxnSpPr>
            <a:cxnSpLocks/>
          </p:cNvCxnSpPr>
          <p:nvPr/>
        </p:nvCxnSpPr>
        <p:spPr>
          <a:xfrm flipV="1">
            <a:off x="6157616" y="2124272"/>
            <a:ext cx="0" cy="2779986"/>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65C49F00-FFE8-49F8-9884-0EBE23D1BB35}"/>
              </a:ext>
            </a:extLst>
          </p:cNvPr>
          <p:cNvSpPr txBox="1"/>
          <p:nvPr/>
        </p:nvSpPr>
        <p:spPr>
          <a:xfrm>
            <a:off x="7655341" y="1609266"/>
            <a:ext cx="2448911" cy="2215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600" kern="1200" dirty="0" err="1">
                <a:solidFill>
                  <a:schemeClr val="accent1"/>
                </a:solidFill>
                <a:latin typeface="+mn-lt"/>
                <a:ea typeface="+mn-ea"/>
                <a:cs typeface="+mn-cs"/>
              </a:rPr>
              <a:t>BlockCount</a:t>
            </a:r>
            <a:endParaRPr lang="en-GB" sz="1600" kern="1200" dirty="0">
              <a:solidFill>
                <a:schemeClr val="accent1"/>
              </a:solidFill>
              <a:latin typeface="+mn-lt"/>
              <a:ea typeface="+mn-ea"/>
              <a:cs typeface="+mn-cs"/>
            </a:endParaRPr>
          </a:p>
        </p:txBody>
      </p:sp>
      <p:sp>
        <p:nvSpPr>
          <p:cNvPr id="46" name="TextBox 45">
            <a:extLst>
              <a:ext uri="{FF2B5EF4-FFF2-40B4-BE49-F238E27FC236}">
                <a16:creationId xmlns:a16="http://schemas.microsoft.com/office/drawing/2014/main" id="{25FFEBBE-CCB5-448F-8929-5FBCC4D32C45}"/>
              </a:ext>
            </a:extLst>
          </p:cNvPr>
          <p:cNvSpPr txBox="1"/>
          <p:nvPr/>
        </p:nvSpPr>
        <p:spPr>
          <a:xfrm rot="16200000">
            <a:off x="4749617" y="3432811"/>
            <a:ext cx="2448911" cy="2215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600" kern="1200" dirty="0" err="1">
                <a:solidFill>
                  <a:schemeClr val="accent1"/>
                </a:solidFill>
                <a:latin typeface="+mn-lt"/>
                <a:ea typeface="+mn-ea"/>
                <a:cs typeface="+mn-cs"/>
              </a:rPr>
              <a:t>BlockSize</a:t>
            </a:r>
            <a:endParaRPr lang="en-GB" sz="1600" kern="1200" dirty="0">
              <a:solidFill>
                <a:schemeClr val="accent1"/>
              </a:solidFill>
              <a:latin typeface="+mn-lt"/>
              <a:ea typeface="+mn-ea"/>
              <a:cs typeface="+mn-cs"/>
            </a:endParaRPr>
          </a:p>
        </p:txBody>
      </p:sp>
      <p:sp>
        <p:nvSpPr>
          <p:cNvPr id="47" name="Arrow: Curved Left 46">
            <a:extLst>
              <a:ext uri="{FF2B5EF4-FFF2-40B4-BE49-F238E27FC236}">
                <a16:creationId xmlns:a16="http://schemas.microsoft.com/office/drawing/2014/main" id="{A525D4CF-1383-4860-A02F-156E228F31A9}"/>
              </a:ext>
            </a:extLst>
          </p:cNvPr>
          <p:cNvSpPr/>
          <p:nvPr/>
        </p:nvSpPr>
        <p:spPr>
          <a:xfrm rot="5400000">
            <a:off x="8528885" y="2987308"/>
            <a:ext cx="526833" cy="5083318"/>
          </a:xfrm>
          <a:prstGeom prst="curvedLeftArrow">
            <a:avLst>
              <a:gd name="adj1" fmla="val 12837"/>
              <a:gd name="adj2" fmla="val 50000"/>
              <a:gd name="adj3" fmla="val 25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8" name="TextBox 47">
            <a:extLst>
              <a:ext uri="{FF2B5EF4-FFF2-40B4-BE49-F238E27FC236}">
                <a16:creationId xmlns:a16="http://schemas.microsoft.com/office/drawing/2014/main" id="{4337F7C2-3777-40D6-AA3F-7DE0489532A7}"/>
              </a:ext>
            </a:extLst>
          </p:cNvPr>
          <p:cNvSpPr txBox="1"/>
          <p:nvPr/>
        </p:nvSpPr>
        <p:spPr>
          <a:xfrm>
            <a:off x="7544982" y="5387735"/>
            <a:ext cx="2706414" cy="2215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600" kern="1200">
                <a:solidFill>
                  <a:schemeClr val="accent1"/>
                </a:solidFill>
                <a:latin typeface="+mn-lt"/>
                <a:ea typeface="+mn-ea"/>
                <a:cs typeface="+mn-cs"/>
              </a:rPr>
              <a:t>rotating with </a:t>
            </a:r>
            <a:r>
              <a:rPr lang="en-US" sz="1600" kern="1200" dirty="0">
                <a:solidFill>
                  <a:schemeClr val="accent1"/>
                </a:solidFill>
                <a:latin typeface="+mn-lt"/>
                <a:ea typeface="+mn-ea"/>
                <a:cs typeface="+mn-cs"/>
              </a:rPr>
              <a:t>2^n blocks</a:t>
            </a:r>
            <a:endParaRPr lang="en-GB" sz="1600" kern="1200" dirty="0">
              <a:solidFill>
                <a:schemeClr val="accent1"/>
              </a:solidFill>
              <a:latin typeface="+mn-lt"/>
              <a:ea typeface="+mn-ea"/>
              <a:cs typeface="+mn-cs"/>
            </a:endParaRPr>
          </a:p>
        </p:txBody>
      </p:sp>
      <p:sp>
        <p:nvSpPr>
          <p:cNvPr id="4" name="TextBox 3">
            <a:extLst>
              <a:ext uri="{FF2B5EF4-FFF2-40B4-BE49-F238E27FC236}">
                <a16:creationId xmlns:a16="http://schemas.microsoft.com/office/drawing/2014/main" id="{40D0C729-2E70-4A27-BADF-4AC13859155C}"/>
              </a:ext>
            </a:extLst>
          </p:cNvPr>
          <p:cNvSpPr txBox="1"/>
          <p:nvPr/>
        </p:nvSpPr>
        <p:spPr>
          <a:xfrm>
            <a:off x="5955030" y="1200150"/>
            <a:ext cx="3040380"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b="1" kern="1200">
                <a:solidFill>
                  <a:schemeClr val="accent1"/>
                </a:solidFill>
                <a:latin typeface="+mn-lt"/>
                <a:ea typeface="+mn-ea"/>
                <a:cs typeface="+mn-cs"/>
              </a:rPr>
              <a:t>Audio Buffer Handling</a:t>
            </a:r>
            <a:endParaRPr lang="en-GB" sz="2100" b="1" kern="1200" err="1">
              <a:solidFill>
                <a:schemeClr val="accent1"/>
              </a:solidFill>
              <a:latin typeface="+mn-lt"/>
              <a:ea typeface="+mn-ea"/>
              <a:cs typeface="+mn-cs"/>
            </a:endParaRPr>
          </a:p>
        </p:txBody>
      </p:sp>
      <p:sp>
        <p:nvSpPr>
          <p:cNvPr id="6" name="TextBox 5">
            <a:extLst>
              <a:ext uri="{FF2B5EF4-FFF2-40B4-BE49-F238E27FC236}">
                <a16:creationId xmlns:a16="http://schemas.microsoft.com/office/drawing/2014/main" id="{157AF782-A7B9-44E8-8D3F-D7B6830AA7A1}"/>
              </a:ext>
            </a:extLst>
          </p:cNvPr>
          <p:cNvSpPr txBox="1"/>
          <p:nvPr/>
        </p:nvSpPr>
        <p:spPr>
          <a:xfrm>
            <a:off x="479425" y="1405890"/>
            <a:ext cx="4252595" cy="2925416"/>
          </a:xfrm>
          <a:prstGeom prst="rect">
            <a:avLst/>
          </a:prstGeom>
          <a:noFill/>
        </p:spPr>
        <p:txBody>
          <a:bodyPr wrap="square" lIns="0" tIns="0" rIns="0" bIns="0" rtlCol="0" anchor="t">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Streaming driver for audio data</a:t>
            </a:r>
          </a:p>
          <a:p>
            <a:pPr marL="342900" indent="-342900" algn="l" defTabSz="914400" rtl="0" eaLnBrk="1" latinLnBrk="0" hangingPunct="1">
              <a:lnSpc>
                <a:spcPct val="90000"/>
              </a:lnSpc>
              <a:spcBef>
                <a:spcPts val="0"/>
              </a:spcBef>
              <a:spcAft>
                <a:spcPts val="600"/>
              </a:spcAft>
              <a:buFont typeface="Arial" panose="020B0604020202020204" pitchFamily="34" charset="0"/>
              <a:buChar char="•"/>
            </a:pPr>
            <a:r>
              <a:rPr lang="en-US" sz="2100" kern="1200">
                <a:solidFill>
                  <a:schemeClr val="tx2"/>
                </a:solidFill>
                <a:latin typeface="+mn-lt"/>
                <a:ea typeface="+mn-ea"/>
                <a:cs typeface="+mn-cs"/>
              </a:rPr>
              <a:t>Support for multiple channels</a:t>
            </a:r>
            <a:endParaRPr lang="en-US" sz="2100" kern="1200" dirty="0">
              <a:solidFill>
                <a:schemeClr val="tx2"/>
              </a:solidFill>
              <a:latin typeface="+mn-lt"/>
              <a:ea typeface="+mn-ea"/>
              <a:cs typeface="Calibri"/>
            </a:endParaRPr>
          </a:p>
          <a:p>
            <a:pPr marL="342900" indent="-342900" algn="l" defTabSz="914400" rtl="0" eaLnBrk="1" latinLnBrk="0" hangingPunct="1">
              <a:lnSpc>
                <a:spcPct val="90000"/>
              </a:lnSpc>
              <a:spcBef>
                <a:spcPts val="0"/>
              </a:spcBef>
              <a:spcAft>
                <a:spcPts val="600"/>
              </a:spcAft>
              <a:buFont typeface="Arial" panose="020B0604020202020204" pitchFamily="34" charset="0"/>
              <a:buChar char="•"/>
            </a:pPr>
            <a:r>
              <a:rPr lang="en-US" sz="2100">
                <a:solidFill>
                  <a:schemeClr val="tx2"/>
                </a:solidFill>
                <a:latin typeface="+mn-lt"/>
                <a:ea typeface="+mn-ea"/>
              </a:rPr>
              <a:t>[support for multiple data formats – after first iteration]</a:t>
            </a:r>
            <a:endParaRPr lang="en-US" sz="2100" kern="1200" dirty="0">
              <a:solidFill>
                <a:schemeClr val="tx2"/>
              </a:solidFill>
              <a:latin typeface="+mn-lt"/>
              <a:ea typeface="+mn-ea"/>
              <a:cs typeface="Calibri"/>
            </a:endParaRPr>
          </a:p>
          <a:p>
            <a:pPr marL="342900" indent="-342900" eaLnBrk="1" hangingPunct="1">
              <a:lnSpc>
                <a:spcPct val="90000"/>
              </a:lnSpc>
              <a:spcBef>
                <a:spcPts val="0"/>
              </a:spcBef>
              <a:spcAft>
                <a:spcPts val="600"/>
              </a:spcAft>
              <a:buFont typeface="Arial" panose="020B0604020202020204" pitchFamily="34" charset="0"/>
              <a:buChar char="•"/>
            </a:pPr>
            <a:r>
              <a:rPr lang="en-US" sz="2100" kern="1200">
                <a:solidFill>
                  <a:schemeClr val="tx2"/>
                </a:solidFill>
                <a:latin typeface="+mn-lt"/>
                <a:ea typeface="+mn-ea"/>
                <a:cs typeface="+mn-cs"/>
              </a:rPr>
              <a:t>Data </a:t>
            </a:r>
            <a:r>
              <a:rPr lang="en-US" sz="2100">
                <a:solidFill>
                  <a:schemeClr val="tx2"/>
                </a:solidFill>
                <a:latin typeface="+mn-lt"/>
                <a:ea typeface="+mn-ea"/>
              </a:rPr>
              <a:t>transfer in blocks to maximize simulation speed (as it reduces interaction</a:t>
            </a:r>
            <a:r>
              <a:rPr lang="en-US" sz="2100" dirty="0">
                <a:solidFill>
                  <a:schemeClr val="tx2"/>
                </a:solidFill>
                <a:latin typeface="+mn-lt"/>
                <a:ea typeface="+mn-ea"/>
              </a:rPr>
              <a:t> </a:t>
            </a:r>
            <a:endParaRPr lang="en-US" sz="2100" dirty="0">
              <a:solidFill>
                <a:schemeClr val="tx2"/>
              </a:solidFill>
              <a:latin typeface="+mn-lt"/>
              <a:ea typeface="+mn-ea"/>
              <a:cs typeface="Calibri"/>
            </a:endParaRPr>
          </a:p>
          <a:p>
            <a:pPr marL="342900" indent="-342900" eaLnBrk="1" hangingPunct="1">
              <a:lnSpc>
                <a:spcPct val="90000"/>
              </a:lnSpc>
              <a:spcBef>
                <a:spcPts val="0"/>
              </a:spcBef>
              <a:spcAft>
                <a:spcPts val="600"/>
              </a:spcAft>
              <a:buFont typeface="Arial" panose="020B0604020202020204" pitchFamily="34" charset="0"/>
              <a:buChar char="•"/>
            </a:pPr>
            <a:r>
              <a:rPr lang="en-US" sz="2100" dirty="0">
                <a:solidFill>
                  <a:schemeClr val="tx2"/>
                </a:solidFill>
                <a:latin typeface="+mn-lt"/>
                <a:ea typeface="+mn-ea"/>
              </a:rPr>
              <a:t>Callback Event</a:t>
            </a:r>
            <a:r>
              <a:rPr lang="en-US" sz="2100" kern="1200">
                <a:solidFill>
                  <a:schemeClr val="tx2"/>
                </a:solidFill>
                <a:latin typeface="+mn-lt"/>
                <a:ea typeface="+mn-ea"/>
                <a:cs typeface="+mn-cs"/>
              </a:rPr>
              <a:t> at each block transfer</a:t>
            </a:r>
            <a:endParaRPr lang="en-GB" sz="2100" kern="1200" dirty="0" err="1">
              <a:solidFill>
                <a:schemeClr val="tx2"/>
              </a:solidFill>
              <a:latin typeface="+mn-lt"/>
              <a:ea typeface="+mn-ea"/>
              <a:cs typeface="+mn-cs"/>
            </a:endParaRPr>
          </a:p>
        </p:txBody>
      </p:sp>
    </p:spTree>
    <p:extLst>
      <p:ext uri="{BB962C8B-B14F-4D97-AF65-F5344CB8AC3E}">
        <p14:creationId xmlns:p14="http://schemas.microsoft.com/office/powerpoint/2010/main" val="2553901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E41EC247-6AD4-4C98-9305-720AFF51D996}"/>
              </a:ext>
            </a:extLst>
          </p:cNvPr>
          <p:cNvCxnSpPr>
            <a:cxnSpLocks/>
            <a:stCxn id="8" idx="2"/>
          </p:cNvCxnSpPr>
          <p:nvPr/>
        </p:nvCxnSpPr>
        <p:spPr>
          <a:xfrm flipH="1">
            <a:off x="1835827" y="1948648"/>
            <a:ext cx="10728" cy="4336742"/>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9" name="Straight Connector 18">
            <a:extLst>
              <a:ext uri="{FF2B5EF4-FFF2-40B4-BE49-F238E27FC236}">
                <a16:creationId xmlns:a16="http://schemas.microsoft.com/office/drawing/2014/main" id="{533A762E-E6A7-411C-82CD-28FB6FF04C35}"/>
              </a:ext>
            </a:extLst>
          </p:cNvPr>
          <p:cNvCxnSpPr>
            <a:cxnSpLocks/>
          </p:cNvCxnSpPr>
          <p:nvPr/>
        </p:nvCxnSpPr>
        <p:spPr>
          <a:xfrm flipH="1">
            <a:off x="4771562" y="1948645"/>
            <a:ext cx="10728" cy="4336742"/>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Straight Connector 20">
            <a:extLst>
              <a:ext uri="{FF2B5EF4-FFF2-40B4-BE49-F238E27FC236}">
                <a16:creationId xmlns:a16="http://schemas.microsoft.com/office/drawing/2014/main" id="{FF50240A-17F9-45E8-98E8-A3BEA3217061}"/>
              </a:ext>
            </a:extLst>
          </p:cNvPr>
          <p:cNvCxnSpPr>
            <a:cxnSpLocks/>
          </p:cNvCxnSpPr>
          <p:nvPr/>
        </p:nvCxnSpPr>
        <p:spPr>
          <a:xfrm flipH="1">
            <a:off x="8203917" y="1948645"/>
            <a:ext cx="10728" cy="4336742"/>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 name="Title 1">
            <a:extLst>
              <a:ext uri="{FF2B5EF4-FFF2-40B4-BE49-F238E27FC236}">
                <a16:creationId xmlns:a16="http://schemas.microsoft.com/office/drawing/2014/main" id="{CE071425-40DC-4492-A20F-F519D97DC807}"/>
              </a:ext>
            </a:extLst>
          </p:cNvPr>
          <p:cNvSpPr>
            <a:spLocks noGrp="1"/>
          </p:cNvSpPr>
          <p:nvPr>
            <p:ph type="title"/>
          </p:nvPr>
        </p:nvSpPr>
        <p:spPr/>
        <p:txBody>
          <a:bodyPr/>
          <a:lstStyle/>
          <a:p>
            <a:r>
              <a:rPr lang="en-GB" dirty="0"/>
              <a:t>Software, Peripheral, and Script interaction</a:t>
            </a:r>
          </a:p>
        </p:txBody>
      </p:sp>
      <p:sp>
        <p:nvSpPr>
          <p:cNvPr id="4" name="Rectangle 3">
            <a:extLst>
              <a:ext uri="{FF2B5EF4-FFF2-40B4-BE49-F238E27FC236}">
                <a16:creationId xmlns:a16="http://schemas.microsoft.com/office/drawing/2014/main" id="{3681D2FD-6949-49A9-94A4-BA3D7BF17AE0}"/>
              </a:ext>
            </a:extLst>
          </p:cNvPr>
          <p:cNvSpPr/>
          <p:nvPr/>
        </p:nvSpPr>
        <p:spPr>
          <a:xfrm>
            <a:off x="1784413" y="2111525"/>
            <a:ext cx="99390" cy="439240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5" name="Rectangle 4">
            <a:extLst>
              <a:ext uri="{FF2B5EF4-FFF2-40B4-BE49-F238E27FC236}">
                <a16:creationId xmlns:a16="http://schemas.microsoft.com/office/drawing/2014/main" id="{57ABA483-69CF-4855-A4D7-6EEC8005B24F}"/>
              </a:ext>
            </a:extLst>
          </p:cNvPr>
          <p:cNvSpPr/>
          <p:nvPr/>
        </p:nvSpPr>
        <p:spPr>
          <a:xfrm>
            <a:off x="4717371" y="2272683"/>
            <a:ext cx="115886" cy="4210619"/>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7" name="Rectangle 6">
            <a:extLst>
              <a:ext uri="{FF2B5EF4-FFF2-40B4-BE49-F238E27FC236}">
                <a16:creationId xmlns:a16="http://schemas.microsoft.com/office/drawing/2014/main" id="{7BB20D3B-FF1C-4C27-A693-41BAC53D90C3}"/>
              </a:ext>
            </a:extLst>
          </p:cNvPr>
          <p:cNvSpPr/>
          <p:nvPr/>
        </p:nvSpPr>
        <p:spPr>
          <a:xfrm>
            <a:off x="8134065" y="5882013"/>
            <a:ext cx="97215" cy="273109"/>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64E27348-466A-470F-B146-C60CFDB00C29}"/>
              </a:ext>
            </a:extLst>
          </p:cNvPr>
          <p:cNvSpPr/>
          <p:nvPr/>
        </p:nvSpPr>
        <p:spPr>
          <a:xfrm>
            <a:off x="1167413" y="1293888"/>
            <a:ext cx="1358284" cy="654760"/>
          </a:xfrm>
          <a:prstGeom prst="rect">
            <a:avLst/>
          </a:prstGeom>
          <a:solidFill>
            <a:srgbClr val="70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srgbClr val="FFFFFF"/>
                </a:solidFill>
                <a:effectLst/>
                <a:uLnTx/>
                <a:uFillTx/>
                <a:latin typeface="Calibri"/>
                <a:ea typeface="+mn-ea"/>
                <a:cs typeface="+mn-cs"/>
              </a:rPr>
              <a:t>Cortex-M Software</a:t>
            </a:r>
          </a:p>
        </p:txBody>
      </p:sp>
      <p:sp>
        <p:nvSpPr>
          <p:cNvPr id="9" name="Rectangle 8">
            <a:extLst>
              <a:ext uri="{FF2B5EF4-FFF2-40B4-BE49-F238E27FC236}">
                <a16:creationId xmlns:a16="http://schemas.microsoft.com/office/drawing/2014/main" id="{7DAB0121-A44C-4A58-9D10-DC7D1E2B3D11}"/>
              </a:ext>
            </a:extLst>
          </p:cNvPr>
          <p:cNvSpPr/>
          <p:nvPr/>
        </p:nvSpPr>
        <p:spPr>
          <a:xfrm>
            <a:off x="4097784" y="1293888"/>
            <a:ext cx="1358284" cy="65476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GB" dirty="0">
                <a:solidFill>
                  <a:srgbClr val="FFFFFF"/>
                </a:solidFill>
                <a:latin typeface="Calibri"/>
              </a:rPr>
              <a:t>VSI</a:t>
            </a:r>
            <a:br>
              <a:rPr lang="en-GB" dirty="0">
                <a:solidFill>
                  <a:srgbClr val="FFFFFF"/>
                </a:solidFill>
                <a:latin typeface="Calibri"/>
              </a:rPr>
            </a:br>
            <a:r>
              <a:rPr lang="en-GB" dirty="0">
                <a:solidFill>
                  <a:srgbClr val="FFFFFF"/>
                </a:solidFill>
                <a:latin typeface="Calibri"/>
              </a:rPr>
              <a:t>Peripheral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1" name="Rectangle 10">
            <a:extLst>
              <a:ext uri="{FF2B5EF4-FFF2-40B4-BE49-F238E27FC236}">
                <a16:creationId xmlns:a16="http://schemas.microsoft.com/office/drawing/2014/main" id="{8D8420A2-37B5-4D54-9F46-C1A408AEFCFB}"/>
              </a:ext>
            </a:extLst>
          </p:cNvPr>
          <p:cNvSpPr/>
          <p:nvPr/>
        </p:nvSpPr>
        <p:spPr>
          <a:xfrm>
            <a:off x="7535503" y="1293888"/>
            <a:ext cx="1358284" cy="654760"/>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srgbClr val="FFFFFF"/>
                </a:solidFill>
                <a:effectLst/>
                <a:uLnTx/>
                <a:uFillTx/>
                <a:latin typeface="Calibri"/>
                <a:ea typeface="+mn-ea"/>
                <a:cs typeface="+mn-cs"/>
              </a:rPr>
              <a:t>VSI Python</a:t>
            </a:r>
            <a:br>
              <a:rPr kumimoji="0" lang="en-GB" sz="1800" b="0" i="0" u="none" strike="noStrike" kern="1200" cap="none" spc="0" normalizeH="0" baseline="0" noProof="0" dirty="0">
                <a:ln>
                  <a:noFill/>
                </a:ln>
                <a:solidFill>
                  <a:srgbClr val="FFFFFF"/>
                </a:solidFill>
                <a:effectLst/>
                <a:uLnTx/>
                <a:uFillTx/>
                <a:latin typeface="Calibri"/>
                <a:ea typeface="+mn-ea"/>
                <a:cs typeface="+mn-cs"/>
              </a:rPr>
            </a:br>
            <a:r>
              <a:rPr kumimoji="0" lang="en-GB" sz="1800" b="0" i="0" u="none" strike="noStrike" kern="1200" cap="none" spc="0" normalizeH="0" baseline="0" noProof="0" dirty="0">
                <a:ln>
                  <a:noFill/>
                </a:ln>
                <a:solidFill>
                  <a:srgbClr val="FFFFFF"/>
                </a:solidFill>
                <a:effectLst/>
                <a:uLnTx/>
                <a:uFillTx/>
                <a:latin typeface="Calibri"/>
                <a:ea typeface="+mn-ea"/>
                <a:cs typeface="+mn-cs"/>
              </a:rPr>
              <a:t>Script</a:t>
            </a:r>
          </a:p>
        </p:txBody>
      </p:sp>
      <p:cxnSp>
        <p:nvCxnSpPr>
          <p:cNvPr id="13" name="Straight Arrow Connector 12">
            <a:extLst>
              <a:ext uri="{FF2B5EF4-FFF2-40B4-BE49-F238E27FC236}">
                <a16:creationId xmlns:a16="http://schemas.microsoft.com/office/drawing/2014/main" id="{06538A61-1FEE-4447-BB20-BC47B54EBCDE}"/>
              </a:ext>
            </a:extLst>
          </p:cNvPr>
          <p:cNvCxnSpPr>
            <a:cxnSpLocks/>
          </p:cNvCxnSpPr>
          <p:nvPr/>
        </p:nvCxnSpPr>
        <p:spPr>
          <a:xfrm>
            <a:off x="1857983" y="2378860"/>
            <a:ext cx="286845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A3CF1D46-790D-4C5F-85DD-F1328FD8AFCB}"/>
              </a:ext>
            </a:extLst>
          </p:cNvPr>
          <p:cNvCxnSpPr>
            <a:cxnSpLocks/>
            <a:endCxn id="7" idx="0"/>
          </p:cNvCxnSpPr>
          <p:nvPr/>
        </p:nvCxnSpPr>
        <p:spPr>
          <a:xfrm flipV="1">
            <a:off x="4809906" y="5882013"/>
            <a:ext cx="3372767" cy="135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869CCB2A-231E-4FCE-92A6-2AD6B9B1A12E}"/>
              </a:ext>
            </a:extLst>
          </p:cNvPr>
          <p:cNvSpPr txBox="1"/>
          <p:nvPr/>
        </p:nvSpPr>
        <p:spPr>
          <a:xfrm>
            <a:off x="1966221" y="2184961"/>
            <a:ext cx="1590179"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Setup Peripheral</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sp>
        <p:nvSpPr>
          <p:cNvPr id="23" name="Rectangle 22">
            <a:extLst>
              <a:ext uri="{FF2B5EF4-FFF2-40B4-BE49-F238E27FC236}">
                <a16:creationId xmlns:a16="http://schemas.microsoft.com/office/drawing/2014/main" id="{E9028CEB-FA1B-4BA9-AAEC-61DEBA6BD663}"/>
              </a:ext>
            </a:extLst>
          </p:cNvPr>
          <p:cNvSpPr/>
          <p:nvPr/>
        </p:nvSpPr>
        <p:spPr>
          <a:xfrm>
            <a:off x="8163344" y="3842426"/>
            <a:ext cx="105165" cy="291829"/>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33" name="TextBox 32">
            <a:extLst>
              <a:ext uri="{FF2B5EF4-FFF2-40B4-BE49-F238E27FC236}">
                <a16:creationId xmlns:a16="http://schemas.microsoft.com/office/drawing/2014/main" id="{48D9F41C-70A5-4779-8DC8-BB496ED8CFB4}"/>
              </a:ext>
            </a:extLst>
          </p:cNvPr>
          <p:cNvSpPr txBox="1"/>
          <p:nvPr/>
        </p:nvSpPr>
        <p:spPr>
          <a:xfrm>
            <a:off x="8350329" y="3886833"/>
            <a:ext cx="1788951"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rPr>
              <a:t>Copy </a:t>
            </a:r>
            <a:r>
              <a:rPr lang="en-GB" sz="1400" dirty="0">
                <a:solidFill>
                  <a:srgbClr val="333E48"/>
                </a:solidFill>
                <a:latin typeface="Consolas" panose="020B0609020204030204" pitchFamily="49" charset="0"/>
              </a:rPr>
              <a:t>Data Block #0</a:t>
            </a:r>
            <a:endPar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endParaRPr>
          </a:p>
        </p:txBody>
      </p:sp>
      <p:sp>
        <p:nvSpPr>
          <p:cNvPr id="43" name="TextBox 42">
            <a:extLst>
              <a:ext uri="{FF2B5EF4-FFF2-40B4-BE49-F238E27FC236}">
                <a16:creationId xmlns:a16="http://schemas.microsoft.com/office/drawing/2014/main" id="{1DDCF8C9-F877-44F7-AB31-EDDCE835A3A3}"/>
              </a:ext>
            </a:extLst>
          </p:cNvPr>
          <p:cNvSpPr txBox="1"/>
          <p:nvPr/>
        </p:nvSpPr>
        <p:spPr>
          <a:xfrm>
            <a:off x="4980235" y="5690917"/>
            <a:ext cx="1490793"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Write registers</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cxnSp>
        <p:nvCxnSpPr>
          <p:cNvPr id="46" name="Straight Arrow Connector 45">
            <a:extLst>
              <a:ext uri="{FF2B5EF4-FFF2-40B4-BE49-F238E27FC236}">
                <a16:creationId xmlns:a16="http://schemas.microsoft.com/office/drawing/2014/main" id="{410E8448-A62D-4D2D-AFBB-AE68DBBF9739}"/>
              </a:ext>
            </a:extLst>
          </p:cNvPr>
          <p:cNvCxnSpPr>
            <a:cxnSpLocks/>
          </p:cNvCxnSpPr>
          <p:nvPr/>
        </p:nvCxnSpPr>
        <p:spPr>
          <a:xfrm>
            <a:off x="1864467" y="2900913"/>
            <a:ext cx="286845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7" name="TextBox 46">
            <a:extLst>
              <a:ext uri="{FF2B5EF4-FFF2-40B4-BE49-F238E27FC236}">
                <a16:creationId xmlns:a16="http://schemas.microsoft.com/office/drawing/2014/main" id="{C7040EAF-7B9C-4EEC-A911-1AB18BF35BAA}"/>
              </a:ext>
            </a:extLst>
          </p:cNvPr>
          <p:cNvSpPr txBox="1"/>
          <p:nvPr/>
        </p:nvSpPr>
        <p:spPr>
          <a:xfrm>
            <a:off x="1972705" y="2707014"/>
            <a:ext cx="1888337"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Setup Data Transfer</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sp>
        <p:nvSpPr>
          <p:cNvPr id="48" name="Rectangle 47">
            <a:extLst>
              <a:ext uri="{FF2B5EF4-FFF2-40B4-BE49-F238E27FC236}">
                <a16:creationId xmlns:a16="http://schemas.microsoft.com/office/drawing/2014/main" id="{1009C29B-31BB-4DBE-8281-D8CB96432D09}"/>
              </a:ext>
            </a:extLst>
          </p:cNvPr>
          <p:cNvSpPr/>
          <p:nvPr/>
        </p:nvSpPr>
        <p:spPr>
          <a:xfrm>
            <a:off x="8148595" y="2875413"/>
            <a:ext cx="97215" cy="273109"/>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9" name="Straight Arrow Connector 48">
            <a:extLst>
              <a:ext uri="{FF2B5EF4-FFF2-40B4-BE49-F238E27FC236}">
                <a16:creationId xmlns:a16="http://schemas.microsoft.com/office/drawing/2014/main" id="{70AC103A-EE95-4490-9EF5-9951649FC8F6}"/>
              </a:ext>
            </a:extLst>
          </p:cNvPr>
          <p:cNvCxnSpPr>
            <a:cxnSpLocks/>
            <a:endCxn id="48" idx="0"/>
          </p:cNvCxnSpPr>
          <p:nvPr/>
        </p:nvCxnSpPr>
        <p:spPr>
          <a:xfrm flipV="1">
            <a:off x="4824436" y="2875413"/>
            <a:ext cx="3372767" cy="135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 name="TextBox 49">
            <a:extLst>
              <a:ext uri="{FF2B5EF4-FFF2-40B4-BE49-F238E27FC236}">
                <a16:creationId xmlns:a16="http://schemas.microsoft.com/office/drawing/2014/main" id="{6E03458B-6260-4890-8898-EA61D7BECB0C}"/>
              </a:ext>
            </a:extLst>
          </p:cNvPr>
          <p:cNvSpPr txBox="1"/>
          <p:nvPr/>
        </p:nvSpPr>
        <p:spPr>
          <a:xfrm>
            <a:off x="5004493" y="2684317"/>
            <a:ext cx="1888337"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Write DMA registers</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cxnSp>
        <p:nvCxnSpPr>
          <p:cNvPr id="51" name="Straight Arrow Connector 50">
            <a:extLst>
              <a:ext uri="{FF2B5EF4-FFF2-40B4-BE49-F238E27FC236}">
                <a16:creationId xmlns:a16="http://schemas.microsoft.com/office/drawing/2014/main" id="{8062A92D-2E75-4BCF-A00A-AC60AB5598F5}"/>
              </a:ext>
            </a:extLst>
          </p:cNvPr>
          <p:cNvCxnSpPr>
            <a:cxnSpLocks/>
          </p:cNvCxnSpPr>
          <p:nvPr/>
        </p:nvCxnSpPr>
        <p:spPr>
          <a:xfrm>
            <a:off x="1861225" y="3335416"/>
            <a:ext cx="286845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2" name="TextBox 51">
            <a:extLst>
              <a:ext uri="{FF2B5EF4-FFF2-40B4-BE49-F238E27FC236}">
                <a16:creationId xmlns:a16="http://schemas.microsoft.com/office/drawing/2014/main" id="{6F43FDF2-6C99-4D8F-A4F1-1AB4C19C32B5}"/>
              </a:ext>
            </a:extLst>
          </p:cNvPr>
          <p:cNvSpPr txBox="1"/>
          <p:nvPr/>
        </p:nvSpPr>
        <p:spPr>
          <a:xfrm>
            <a:off x="1969463" y="3141517"/>
            <a:ext cx="1490793"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Start Operation</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sp>
        <p:nvSpPr>
          <p:cNvPr id="53" name="Rectangle 52">
            <a:extLst>
              <a:ext uri="{FF2B5EF4-FFF2-40B4-BE49-F238E27FC236}">
                <a16:creationId xmlns:a16="http://schemas.microsoft.com/office/drawing/2014/main" id="{660F17CC-6938-4614-BEFE-A5E77B50F390}"/>
              </a:ext>
            </a:extLst>
          </p:cNvPr>
          <p:cNvSpPr/>
          <p:nvPr/>
        </p:nvSpPr>
        <p:spPr>
          <a:xfrm>
            <a:off x="8145353" y="3309916"/>
            <a:ext cx="97215" cy="273109"/>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54" name="Straight Arrow Connector 53">
            <a:extLst>
              <a:ext uri="{FF2B5EF4-FFF2-40B4-BE49-F238E27FC236}">
                <a16:creationId xmlns:a16="http://schemas.microsoft.com/office/drawing/2014/main" id="{06634759-860A-4B32-A471-2501023FE34F}"/>
              </a:ext>
            </a:extLst>
          </p:cNvPr>
          <p:cNvCxnSpPr>
            <a:cxnSpLocks/>
            <a:endCxn id="53" idx="0"/>
          </p:cNvCxnSpPr>
          <p:nvPr/>
        </p:nvCxnSpPr>
        <p:spPr>
          <a:xfrm flipV="1">
            <a:off x="4821194" y="3309916"/>
            <a:ext cx="3372767" cy="135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5" name="TextBox 54">
            <a:extLst>
              <a:ext uri="{FF2B5EF4-FFF2-40B4-BE49-F238E27FC236}">
                <a16:creationId xmlns:a16="http://schemas.microsoft.com/office/drawing/2014/main" id="{9017BD6A-54F3-4369-BC8A-CCF6A31D5ABF}"/>
              </a:ext>
            </a:extLst>
          </p:cNvPr>
          <p:cNvSpPr txBox="1"/>
          <p:nvPr/>
        </p:nvSpPr>
        <p:spPr>
          <a:xfrm>
            <a:off x="5001251" y="3118820"/>
            <a:ext cx="2087110"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Write Timer registers</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cxnSp>
        <p:nvCxnSpPr>
          <p:cNvPr id="56" name="Straight Arrow Connector 55">
            <a:extLst>
              <a:ext uri="{FF2B5EF4-FFF2-40B4-BE49-F238E27FC236}">
                <a16:creationId xmlns:a16="http://schemas.microsoft.com/office/drawing/2014/main" id="{9F071E64-BA1A-42DF-88C0-E81C51BA4969}"/>
              </a:ext>
            </a:extLst>
          </p:cNvPr>
          <p:cNvCxnSpPr>
            <a:cxnSpLocks/>
            <a:endCxn id="23" idx="0"/>
          </p:cNvCxnSpPr>
          <p:nvPr/>
        </p:nvCxnSpPr>
        <p:spPr>
          <a:xfrm flipV="1">
            <a:off x="4837402" y="3842426"/>
            <a:ext cx="3378525" cy="31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TextBox 56">
            <a:extLst>
              <a:ext uri="{FF2B5EF4-FFF2-40B4-BE49-F238E27FC236}">
                <a16:creationId xmlns:a16="http://schemas.microsoft.com/office/drawing/2014/main" id="{F2C00A5B-1C4E-47E1-AAB3-33CAD2AF4214}"/>
              </a:ext>
            </a:extLst>
          </p:cNvPr>
          <p:cNvSpPr txBox="1"/>
          <p:nvPr/>
        </p:nvSpPr>
        <p:spPr>
          <a:xfrm>
            <a:off x="5017459" y="3640875"/>
            <a:ext cx="1093248"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Timer event</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sp>
        <p:nvSpPr>
          <p:cNvPr id="58" name="TextBox 57">
            <a:extLst>
              <a:ext uri="{FF2B5EF4-FFF2-40B4-BE49-F238E27FC236}">
                <a16:creationId xmlns:a16="http://schemas.microsoft.com/office/drawing/2014/main" id="{2D470F25-8E6A-4D5A-BE8E-A6EF67E88175}"/>
              </a:ext>
            </a:extLst>
          </p:cNvPr>
          <p:cNvSpPr txBox="1"/>
          <p:nvPr/>
        </p:nvSpPr>
        <p:spPr>
          <a:xfrm>
            <a:off x="8298448" y="2949734"/>
            <a:ext cx="2285882"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rPr>
              <a:t>Capture </a:t>
            </a:r>
            <a:r>
              <a:rPr lang="en-GB" sz="1400" dirty="0">
                <a:solidFill>
                  <a:srgbClr val="333E48"/>
                </a:solidFill>
                <a:latin typeface="Consolas" panose="020B0609020204030204" pitchFamily="49" charset="0"/>
              </a:rPr>
              <a:t>Data Block Size</a:t>
            </a:r>
            <a:endPar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endParaRPr>
          </a:p>
        </p:txBody>
      </p:sp>
      <p:sp>
        <p:nvSpPr>
          <p:cNvPr id="59" name="TextBox 58">
            <a:extLst>
              <a:ext uri="{FF2B5EF4-FFF2-40B4-BE49-F238E27FC236}">
                <a16:creationId xmlns:a16="http://schemas.microsoft.com/office/drawing/2014/main" id="{925B3248-1AD7-4AEE-8CC0-8798550D7A81}"/>
              </a:ext>
            </a:extLst>
          </p:cNvPr>
          <p:cNvSpPr txBox="1"/>
          <p:nvPr/>
        </p:nvSpPr>
        <p:spPr>
          <a:xfrm>
            <a:off x="8257978" y="5930398"/>
            <a:ext cx="2285882"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rPr>
              <a:t>Capture Register Values</a:t>
            </a:r>
          </a:p>
        </p:txBody>
      </p:sp>
      <p:cxnSp>
        <p:nvCxnSpPr>
          <p:cNvPr id="60" name="Straight Arrow Connector 59">
            <a:extLst>
              <a:ext uri="{FF2B5EF4-FFF2-40B4-BE49-F238E27FC236}">
                <a16:creationId xmlns:a16="http://schemas.microsoft.com/office/drawing/2014/main" id="{8B6C6A6F-DEFD-4A93-B422-79FAC58E3F87}"/>
              </a:ext>
            </a:extLst>
          </p:cNvPr>
          <p:cNvCxnSpPr>
            <a:cxnSpLocks/>
            <a:stCxn id="23" idx="2"/>
          </p:cNvCxnSpPr>
          <p:nvPr/>
        </p:nvCxnSpPr>
        <p:spPr>
          <a:xfrm flipH="1" flipV="1">
            <a:off x="4808347" y="4113003"/>
            <a:ext cx="3407580" cy="212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E043A06B-23FE-499A-A266-E1533E59F00C}"/>
              </a:ext>
            </a:extLst>
          </p:cNvPr>
          <p:cNvCxnSpPr>
            <a:cxnSpLocks/>
          </p:cNvCxnSpPr>
          <p:nvPr/>
        </p:nvCxnSpPr>
        <p:spPr>
          <a:xfrm flipH="1">
            <a:off x="1886807" y="4109761"/>
            <a:ext cx="283110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2" name="TextBox 61">
            <a:extLst>
              <a:ext uri="{FF2B5EF4-FFF2-40B4-BE49-F238E27FC236}">
                <a16:creationId xmlns:a16="http://schemas.microsoft.com/office/drawing/2014/main" id="{42BFA752-7083-4B03-9C2D-37E08D4EAA72}"/>
              </a:ext>
            </a:extLst>
          </p:cNvPr>
          <p:cNvSpPr txBox="1"/>
          <p:nvPr/>
        </p:nvSpPr>
        <p:spPr>
          <a:xfrm>
            <a:off x="1995403" y="3877576"/>
            <a:ext cx="2285882"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Driver Event (New Data)</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sp>
        <p:nvSpPr>
          <p:cNvPr id="63" name="Rectangle 62">
            <a:extLst>
              <a:ext uri="{FF2B5EF4-FFF2-40B4-BE49-F238E27FC236}">
                <a16:creationId xmlns:a16="http://schemas.microsoft.com/office/drawing/2014/main" id="{6F20323F-21D4-4D8A-9827-7A98BFE3CAA6}"/>
              </a:ext>
            </a:extLst>
          </p:cNvPr>
          <p:cNvSpPr/>
          <p:nvPr/>
        </p:nvSpPr>
        <p:spPr>
          <a:xfrm>
            <a:off x="8150375" y="4422841"/>
            <a:ext cx="105165" cy="291829"/>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64" name="TextBox 63">
            <a:extLst>
              <a:ext uri="{FF2B5EF4-FFF2-40B4-BE49-F238E27FC236}">
                <a16:creationId xmlns:a16="http://schemas.microsoft.com/office/drawing/2014/main" id="{EBA801DE-3E4E-4367-87D7-C99266C30596}"/>
              </a:ext>
            </a:extLst>
          </p:cNvPr>
          <p:cNvSpPr txBox="1"/>
          <p:nvPr/>
        </p:nvSpPr>
        <p:spPr>
          <a:xfrm>
            <a:off x="8337360" y="4467248"/>
            <a:ext cx="1788951"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rPr>
              <a:t>Copy </a:t>
            </a:r>
            <a:r>
              <a:rPr lang="en-GB" sz="1400" dirty="0">
                <a:solidFill>
                  <a:srgbClr val="333E48"/>
                </a:solidFill>
                <a:latin typeface="Consolas" panose="020B0609020204030204" pitchFamily="49" charset="0"/>
              </a:rPr>
              <a:t>Data Block #1</a:t>
            </a:r>
            <a:endPar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endParaRPr>
          </a:p>
        </p:txBody>
      </p:sp>
      <p:cxnSp>
        <p:nvCxnSpPr>
          <p:cNvPr id="65" name="Straight Arrow Connector 64">
            <a:extLst>
              <a:ext uri="{FF2B5EF4-FFF2-40B4-BE49-F238E27FC236}">
                <a16:creationId xmlns:a16="http://schemas.microsoft.com/office/drawing/2014/main" id="{2082C5CC-9B1D-4F4F-99EA-E51C0D683DAF}"/>
              </a:ext>
            </a:extLst>
          </p:cNvPr>
          <p:cNvCxnSpPr>
            <a:cxnSpLocks/>
            <a:endCxn id="63" idx="0"/>
          </p:cNvCxnSpPr>
          <p:nvPr/>
        </p:nvCxnSpPr>
        <p:spPr>
          <a:xfrm flipV="1">
            <a:off x="4824433" y="4422841"/>
            <a:ext cx="3378525" cy="31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6" name="TextBox 65">
            <a:extLst>
              <a:ext uri="{FF2B5EF4-FFF2-40B4-BE49-F238E27FC236}">
                <a16:creationId xmlns:a16="http://schemas.microsoft.com/office/drawing/2014/main" id="{474D31A1-36E2-4591-9DF6-108FA91128E2}"/>
              </a:ext>
            </a:extLst>
          </p:cNvPr>
          <p:cNvSpPr txBox="1"/>
          <p:nvPr/>
        </p:nvSpPr>
        <p:spPr>
          <a:xfrm>
            <a:off x="5004490" y="4221290"/>
            <a:ext cx="1093248"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Timer event</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cxnSp>
        <p:nvCxnSpPr>
          <p:cNvPr id="67" name="Straight Arrow Connector 66">
            <a:extLst>
              <a:ext uri="{FF2B5EF4-FFF2-40B4-BE49-F238E27FC236}">
                <a16:creationId xmlns:a16="http://schemas.microsoft.com/office/drawing/2014/main" id="{A96E7313-5FEA-41C7-86E9-5AC8AF8A4FE9}"/>
              </a:ext>
            </a:extLst>
          </p:cNvPr>
          <p:cNvCxnSpPr>
            <a:cxnSpLocks/>
            <a:stCxn id="63" idx="2"/>
          </p:cNvCxnSpPr>
          <p:nvPr/>
        </p:nvCxnSpPr>
        <p:spPr>
          <a:xfrm flipH="1" flipV="1">
            <a:off x="4795378" y="4693418"/>
            <a:ext cx="3407580" cy="212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7F6CDECA-062A-4500-9192-8A7B368668B6}"/>
              </a:ext>
            </a:extLst>
          </p:cNvPr>
          <p:cNvCxnSpPr>
            <a:cxnSpLocks/>
          </p:cNvCxnSpPr>
          <p:nvPr/>
        </p:nvCxnSpPr>
        <p:spPr>
          <a:xfrm flipH="1">
            <a:off x="1873838" y="4690176"/>
            <a:ext cx="283110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9" name="TextBox 68">
            <a:extLst>
              <a:ext uri="{FF2B5EF4-FFF2-40B4-BE49-F238E27FC236}">
                <a16:creationId xmlns:a16="http://schemas.microsoft.com/office/drawing/2014/main" id="{8EBA9BF5-5698-4D70-B4E4-8B8FBB1E84DA}"/>
              </a:ext>
            </a:extLst>
          </p:cNvPr>
          <p:cNvSpPr txBox="1"/>
          <p:nvPr/>
        </p:nvSpPr>
        <p:spPr>
          <a:xfrm>
            <a:off x="1982434" y="4457991"/>
            <a:ext cx="2285882"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Driver Event (New Data)</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sp>
        <p:nvSpPr>
          <p:cNvPr id="14" name="TextBox 13">
            <a:extLst>
              <a:ext uri="{FF2B5EF4-FFF2-40B4-BE49-F238E27FC236}">
                <a16:creationId xmlns:a16="http://schemas.microsoft.com/office/drawing/2014/main" id="{2D51615E-E3F1-4B68-96CE-57CC92442D65}"/>
              </a:ext>
            </a:extLst>
          </p:cNvPr>
          <p:cNvSpPr txBox="1"/>
          <p:nvPr/>
        </p:nvSpPr>
        <p:spPr>
          <a:xfrm rot="5400000">
            <a:off x="6709408" y="4914489"/>
            <a:ext cx="365277"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dirty="0">
                <a:solidFill>
                  <a:schemeClr val="tx2"/>
                </a:solidFill>
                <a:latin typeface="+mn-lt"/>
                <a:ea typeface="+mn-ea"/>
                <a:cs typeface="+mn-cs"/>
              </a:rPr>
              <a:t>…</a:t>
            </a:r>
            <a:endParaRPr lang="en-GB" sz="2100" kern="1200" dirty="0" err="1">
              <a:solidFill>
                <a:schemeClr val="tx2"/>
              </a:solidFill>
              <a:latin typeface="+mn-lt"/>
              <a:ea typeface="+mn-ea"/>
              <a:cs typeface="+mn-cs"/>
            </a:endParaRPr>
          </a:p>
        </p:txBody>
      </p:sp>
      <p:sp>
        <p:nvSpPr>
          <p:cNvPr id="84" name="TextBox 83">
            <a:extLst>
              <a:ext uri="{FF2B5EF4-FFF2-40B4-BE49-F238E27FC236}">
                <a16:creationId xmlns:a16="http://schemas.microsoft.com/office/drawing/2014/main" id="{0604528F-2FC9-43A6-AA57-3268BB999AAA}"/>
              </a:ext>
            </a:extLst>
          </p:cNvPr>
          <p:cNvSpPr txBox="1"/>
          <p:nvPr/>
        </p:nvSpPr>
        <p:spPr>
          <a:xfrm>
            <a:off x="8285477" y="3332050"/>
            <a:ext cx="1888337"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rPr>
              <a:t>Capture Timer setup</a:t>
            </a:r>
          </a:p>
        </p:txBody>
      </p:sp>
      <p:sp>
        <p:nvSpPr>
          <p:cNvPr id="85" name="TextBox 84">
            <a:extLst>
              <a:ext uri="{FF2B5EF4-FFF2-40B4-BE49-F238E27FC236}">
                <a16:creationId xmlns:a16="http://schemas.microsoft.com/office/drawing/2014/main" id="{996F523F-93E7-4894-AF59-A1EDEFC31697}"/>
              </a:ext>
            </a:extLst>
          </p:cNvPr>
          <p:cNvSpPr txBox="1"/>
          <p:nvPr/>
        </p:nvSpPr>
        <p:spPr>
          <a:xfrm rot="5400000">
            <a:off x="2961016" y="4843153"/>
            <a:ext cx="365277"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dirty="0">
                <a:solidFill>
                  <a:schemeClr val="tx2"/>
                </a:solidFill>
                <a:latin typeface="+mn-lt"/>
                <a:ea typeface="+mn-ea"/>
                <a:cs typeface="+mn-cs"/>
              </a:rPr>
              <a:t>…</a:t>
            </a:r>
            <a:endParaRPr lang="en-GB" sz="2100" kern="1200" dirty="0" err="1">
              <a:solidFill>
                <a:schemeClr val="tx2"/>
              </a:solidFill>
              <a:latin typeface="+mn-lt"/>
              <a:ea typeface="+mn-ea"/>
              <a:cs typeface="+mn-cs"/>
            </a:endParaRPr>
          </a:p>
        </p:txBody>
      </p:sp>
      <p:sp>
        <p:nvSpPr>
          <p:cNvPr id="86" name="Rectangle 85">
            <a:extLst>
              <a:ext uri="{FF2B5EF4-FFF2-40B4-BE49-F238E27FC236}">
                <a16:creationId xmlns:a16="http://schemas.microsoft.com/office/drawing/2014/main" id="{9D04496B-6C87-4504-B1B8-099F508946CA}"/>
              </a:ext>
            </a:extLst>
          </p:cNvPr>
          <p:cNvSpPr/>
          <p:nvPr/>
        </p:nvSpPr>
        <p:spPr>
          <a:xfrm>
            <a:off x="8137766" y="5187131"/>
            <a:ext cx="105165" cy="291829"/>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87" name="TextBox 86">
            <a:extLst>
              <a:ext uri="{FF2B5EF4-FFF2-40B4-BE49-F238E27FC236}">
                <a16:creationId xmlns:a16="http://schemas.microsoft.com/office/drawing/2014/main" id="{8EA8C61C-9318-4A49-BB7C-C25D2FD97100}"/>
              </a:ext>
            </a:extLst>
          </p:cNvPr>
          <p:cNvSpPr txBox="1"/>
          <p:nvPr/>
        </p:nvSpPr>
        <p:spPr>
          <a:xfrm>
            <a:off x="8324751" y="5231538"/>
            <a:ext cx="1788951"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rPr>
              <a:t>Copy </a:t>
            </a:r>
            <a:r>
              <a:rPr lang="en-GB" sz="1400" dirty="0">
                <a:solidFill>
                  <a:srgbClr val="333E48"/>
                </a:solidFill>
                <a:latin typeface="Consolas" panose="020B0609020204030204" pitchFamily="49" charset="0"/>
              </a:rPr>
              <a:t>Data Block #n</a:t>
            </a:r>
            <a:endPar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endParaRPr>
          </a:p>
        </p:txBody>
      </p:sp>
      <p:cxnSp>
        <p:nvCxnSpPr>
          <p:cNvPr id="88" name="Straight Arrow Connector 87">
            <a:extLst>
              <a:ext uri="{FF2B5EF4-FFF2-40B4-BE49-F238E27FC236}">
                <a16:creationId xmlns:a16="http://schemas.microsoft.com/office/drawing/2014/main" id="{6005A04C-659C-43BD-9C8B-56FB92C70807}"/>
              </a:ext>
            </a:extLst>
          </p:cNvPr>
          <p:cNvCxnSpPr>
            <a:cxnSpLocks/>
            <a:endCxn id="86" idx="0"/>
          </p:cNvCxnSpPr>
          <p:nvPr/>
        </p:nvCxnSpPr>
        <p:spPr>
          <a:xfrm flipV="1">
            <a:off x="4811824" y="5187131"/>
            <a:ext cx="3378525" cy="31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9" name="TextBox 88">
            <a:extLst>
              <a:ext uri="{FF2B5EF4-FFF2-40B4-BE49-F238E27FC236}">
                <a16:creationId xmlns:a16="http://schemas.microsoft.com/office/drawing/2014/main" id="{B8D655A9-CCC4-4A64-BFA3-6418ADADB91A}"/>
              </a:ext>
            </a:extLst>
          </p:cNvPr>
          <p:cNvSpPr txBox="1"/>
          <p:nvPr/>
        </p:nvSpPr>
        <p:spPr>
          <a:xfrm>
            <a:off x="4991881" y="4985580"/>
            <a:ext cx="1093248"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Timer event</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cxnSp>
        <p:nvCxnSpPr>
          <p:cNvPr id="90" name="Straight Arrow Connector 89">
            <a:extLst>
              <a:ext uri="{FF2B5EF4-FFF2-40B4-BE49-F238E27FC236}">
                <a16:creationId xmlns:a16="http://schemas.microsoft.com/office/drawing/2014/main" id="{1A9F6257-BEF6-4B85-A60C-4A85ECD3F042}"/>
              </a:ext>
            </a:extLst>
          </p:cNvPr>
          <p:cNvCxnSpPr>
            <a:cxnSpLocks/>
            <a:stCxn id="86" idx="2"/>
          </p:cNvCxnSpPr>
          <p:nvPr/>
        </p:nvCxnSpPr>
        <p:spPr>
          <a:xfrm flipH="1" flipV="1">
            <a:off x="4782769" y="5457708"/>
            <a:ext cx="3407580" cy="212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1" name="Straight Arrow Connector 90">
            <a:extLst>
              <a:ext uri="{FF2B5EF4-FFF2-40B4-BE49-F238E27FC236}">
                <a16:creationId xmlns:a16="http://schemas.microsoft.com/office/drawing/2014/main" id="{A34D3AEB-F3CF-42D3-9862-E82FB6C149DE}"/>
              </a:ext>
            </a:extLst>
          </p:cNvPr>
          <p:cNvCxnSpPr>
            <a:cxnSpLocks/>
          </p:cNvCxnSpPr>
          <p:nvPr/>
        </p:nvCxnSpPr>
        <p:spPr>
          <a:xfrm flipH="1">
            <a:off x="1861229" y="5454466"/>
            <a:ext cx="283110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2" name="TextBox 91">
            <a:extLst>
              <a:ext uri="{FF2B5EF4-FFF2-40B4-BE49-F238E27FC236}">
                <a16:creationId xmlns:a16="http://schemas.microsoft.com/office/drawing/2014/main" id="{5AC3F96C-0183-43FD-86FB-C5AA9BEF9602}"/>
              </a:ext>
            </a:extLst>
          </p:cNvPr>
          <p:cNvSpPr txBox="1"/>
          <p:nvPr/>
        </p:nvSpPr>
        <p:spPr>
          <a:xfrm>
            <a:off x="1969825" y="5222281"/>
            <a:ext cx="2285882"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Driver Event (New Data)</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cxnSp>
        <p:nvCxnSpPr>
          <p:cNvPr id="98" name="Straight Arrow Connector 97">
            <a:extLst>
              <a:ext uri="{FF2B5EF4-FFF2-40B4-BE49-F238E27FC236}">
                <a16:creationId xmlns:a16="http://schemas.microsoft.com/office/drawing/2014/main" id="{868F4167-8C1F-42FD-8D83-6D2D3317336B}"/>
              </a:ext>
            </a:extLst>
          </p:cNvPr>
          <p:cNvCxnSpPr>
            <a:cxnSpLocks/>
          </p:cNvCxnSpPr>
          <p:nvPr/>
        </p:nvCxnSpPr>
        <p:spPr>
          <a:xfrm>
            <a:off x="1882996" y="5914758"/>
            <a:ext cx="285400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9" name="TextBox 98">
            <a:extLst>
              <a:ext uri="{FF2B5EF4-FFF2-40B4-BE49-F238E27FC236}">
                <a16:creationId xmlns:a16="http://schemas.microsoft.com/office/drawing/2014/main" id="{618E9967-E7A2-4A48-BF9E-A5E2967689D2}"/>
              </a:ext>
            </a:extLst>
          </p:cNvPr>
          <p:cNvSpPr txBox="1"/>
          <p:nvPr/>
        </p:nvSpPr>
        <p:spPr>
          <a:xfrm>
            <a:off x="1991234" y="5720859"/>
            <a:ext cx="1391407"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err="1">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Sto</a:t>
            </a:r>
            <a:r>
              <a:rPr lang="en-GB" sz="1400" dirty="0">
                <a:solidFill>
                  <a:srgbClr val="000000">
                    <a:lumMod val="75000"/>
                    <a:lumOff val="25000"/>
                  </a:srgbClr>
                </a:solidFill>
                <a:latin typeface="Consolas" panose="020B0609020204030204" pitchFamily="49" charset="0"/>
              </a:rPr>
              <a:t>p</a:t>
            </a: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 Operation</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spTree>
    <p:extLst>
      <p:ext uri="{BB962C8B-B14F-4D97-AF65-F5344CB8AC3E}">
        <p14:creationId xmlns:p14="http://schemas.microsoft.com/office/powerpoint/2010/main" val="38117871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81FDFE44-E848-4BDE-B5F6-9264A0D50477}"/>
              </a:ext>
            </a:extLst>
          </p:cNvPr>
          <p:cNvSpPr/>
          <p:nvPr/>
        </p:nvSpPr>
        <p:spPr>
          <a:xfrm>
            <a:off x="3165843" y="1194149"/>
            <a:ext cx="5587208" cy="1701714"/>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685771"/>
              <a:gd name="connsiteY0" fmla="*/ 0 h 1689434"/>
              <a:gd name="connsiteX1" fmla="*/ 5685771 w 5685771"/>
              <a:gd name="connsiteY1" fmla="*/ 19366 h 1689434"/>
              <a:gd name="connsiteX2" fmla="*/ 5675972 w 5685771"/>
              <a:gd name="connsiteY2" fmla="*/ 770012 h 1689434"/>
              <a:gd name="connsiteX3" fmla="*/ 3710007 w 5685771"/>
              <a:gd name="connsiteY3" fmla="*/ 762205 h 1689434"/>
              <a:gd name="connsiteX4" fmla="*/ 3703487 w 5685771"/>
              <a:gd name="connsiteY4" fmla="*/ 1689434 h 1689434"/>
              <a:gd name="connsiteX5" fmla="*/ 6440 w 5685771"/>
              <a:gd name="connsiteY5" fmla="*/ 1663677 h 1689434"/>
              <a:gd name="connsiteX6" fmla="*/ 0 w 5685771"/>
              <a:gd name="connsiteY6" fmla="*/ 0 h 1689434"/>
              <a:gd name="connsiteX0" fmla="*/ 0 w 5698001"/>
              <a:gd name="connsiteY0" fmla="*/ 0 h 1689434"/>
              <a:gd name="connsiteX1" fmla="*/ 5685771 w 5698001"/>
              <a:gd name="connsiteY1" fmla="*/ 19366 h 1689434"/>
              <a:gd name="connsiteX2" fmla="*/ 5698001 w 5698001"/>
              <a:gd name="connsiteY2" fmla="*/ 770012 h 1689434"/>
              <a:gd name="connsiteX3" fmla="*/ 3710007 w 5698001"/>
              <a:gd name="connsiteY3" fmla="*/ 762205 h 1689434"/>
              <a:gd name="connsiteX4" fmla="*/ 3703487 w 5698001"/>
              <a:gd name="connsiteY4" fmla="*/ 1689434 h 1689434"/>
              <a:gd name="connsiteX5" fmla="*/ 6440 w 5698001"/>
              <a:gd name="connsiteY5" fmla="*/ 1663677 h 1689434"/>
              <a:gd name="connsiteX6" fmla="*/ 0 w 5698001"/>
              <a:gd name="connsiteY6" fmla="*/ 0 h 1689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98001" h="1689434">
                <a:moveTo>
                  <a:pt x="0" y="0"/>
                </a:moveTo>
                <a:lnTo>
                  <a:pt x="5685771" y="19366"/>
                </a:lnTo>
                <a:lnTo>
                  <a:pt x="5698001" y="770012"/>
                </a:lnTo>
                <a:lnTo>
                  <a:pt x="3710007" y="762205"/>
                </a:lnTo>
                <a:cubicBezTo>
                  <a:pt x="3707834" y="1071281"/>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200" kern="0">
                <a:solidFill>
                  <a:schemeClr val="accent2"/>
                </a:solidFill>
                <a:latin typeface="+mn-lt"/>
              </a:rPr>
              <a:t>User Application Code</a:t>
            </a:r>
            <a:endParaRPr lang="en-GB" sz="12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83133"/>
            <a:ext cx="11227300" cy="512562"/>
          </a:xfrm>
        </p:spPr>
        <p:txBody>
          <a:bodyPr/>
          <a:lstStyle/>
          <a:p>
            <a:r>
              <a:rPr lang="en-US" sz="3198" dirty="0"/>
              <a:t>FVP Platform for </a:t>
            </a:r>
            <a:r>
              <a:rPr lang="en-US" sz="3198"/>
              <a:t>IoT/DSP/ML Software Development</a:t>
            </a:r>
            <a:endParaRPr lang="en-US" sz="3198" dirty="0"/>
          </a:p>
        </p:txBody>
      </p:sp>
      <p:sp>
        <p:nvSpPr>
          <p:cNvPr id="21" name="Rectangle 20">
            <a:extLst>
              <a:ext uri="{FF2B5EF4-FFF2-40B4-BE49-F238E27FC236}">
                <a16:creationId xmlns:a16="http://schemas.microsoft.com/office/drawing/2014/main" id="{55D6DD88-1FD7-4BA4-AB28-44E626DD2497}"/>
              </a:ext>
            </a:extLst>
          </p:cNvPr>
          <p:cNvSpPr/>
          <p:nvPr/>
        </p:nvSpPr>
        <p:spPr>
          <a:xfrm>
            <a:off x="1186882" y="3067129"/>
            <a:ext cx="7640235" cy="1113804"/>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dirty="0">
                <a:solidFill>
                  <a:srgbClr val="000000"/>
                </a:solidFill>
                <a:latin typeface="+mn-lt"/>
                <a:ea typeface="ＭＳ Ｐゴシック"/>
              </a:rPr>
              <a:t>FVP</a:t>
            </a:r>
            <a:br>
              <a:rPr lang="en-US" sz="1600" kern="0" dirty="0">
                <a:latin typeface="+mn-lt"/>
              </a:rPr>
            </a:br>
            <a:r>
              <a:rPr lang="en-US" sz="1600" kern="0" dirty="0">
                <a:solidFill>
                  <a:srgbClr val="000000"/>
                </a:solidFill>
                <a:latin typeface="+mn-lt"/>
                <a:ea typeface="ＭＳ Ｐゴシック"/>
              </a:rPr>
              <a:t>Layer</a:t>
            </a:r>
            <a:endParaRPr lang="en-GB" sz="1600" kern="0" dirty="0">
              <a:solidFill>
                <a:srgbClr val="000000"/>
              </a:solidFill>
              <a:latin typeface="+mn-lt"/>
              <a:ea typeface="ＭＳ Ｐゴシック"/>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3240618" y="4520734"/>
            <a:ext cx="1645062" cy="664162"/>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dirty="0">
                <a:solidFill>
                  <a:srgbClr val="FFFFFF"/>
                </a:solidFill>
                <a:latin typeface="+mn-lt"/>
                <a:ea typeface="ＭＳ Ｐゴシック"/>
              </a:rPr>
              <a:t>Events on changes of LEDs</a:t>
            </a:r>
            <a:endParaRPr lang="en-US" sz="1200" kern="0" dirty="0">
              <a:solidFill>
                <a:srgbClr val="FFFFFF"/>
              </a:solidFill>
              <a:latin typeface="+mn-lt"/>
              <a:ea typeface="ＭＳ Ｐゴシック"/>
              <a:cs typeface="Calibri"/>
            </a:endParaRPr>
          </a:p>
        </p:txBody>
      </p:sp>
      <p:sp>
        <p:nvSpPr>
          <p:cNvPr id="30" name="Down Arrow 26">
            <a:extLst>
              <a:ext uri="{FF2B5EF4-FFF2-40B4-BE49-F238E27FC236}">
                <a16:creationId xmlns:a16="http://schemas.microsoft.com/office/drawing/2014/main" id="{D6981AE9-5DF4-413F-9F55-F18CBA15AB85}"/>
              </a:ext>
            </a:extLst>
          </p:cNvPr>
          <p:cNvSpPr/>
          <p:nvPr/>
        </p:nvSpPr>
        <p:spPr>
          <a:xfrm>
            <a:off x="3483132" y="2628874"/>
            <a:ext cx="1160347" cy="190130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254312" y="313648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Demo I/O-Driver</a:t>
            </a:r>
            <a:endParaRPr lang="en-US" sz="1200" kern="0">
              <a:solidFill>
                <a:srgbClr val="FFFFFF"/>
              </a:solidFill>
              <a:latin typeface="+mn-lt"/>
            </a:endParaRPr>
          </a:p>
        </p:txBody>
      </p:sp>
      <p:sp>
        <p:nvSpPr>
          <p:cNvPr id="41" name="Rectangle 40">
            <a:extLst>
              <a:ext uri="{FF2B5EF4-FFF2-40B4-BE49-F238E27FC236}">
                <a16:creationId xmlns:a16="http://schemas.microsoft.com/office/drawing/2014/main" id="{A4F01639-7D0D-46C0-B57C-1A095CC940E5}"/>
              </a:ext>
            </a:extLst>
          </p:cNvPr>
          <p:cNvSpPr/>
          <p:nvPr/>
        </p:nvSpPr>
        <p:spPr>
          <a:xfrm>
            <a:off x="1430521" y="129796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CMSIS-RTOS2</a:t>
            </a:r>
          </a:p>
        </p:txBody>
      </p:sp>
      <p:sp>
        <p:nvSpPr>
          <p:cNvPr id="53" name="Rectangle 52">
            <a:extLst>
              <a:ext uri="{FF2B5EF4-FFF2-40B4-BE49-F238E27FC236}">
                <a16:creationId xmlns:a16="http://schemas.microsoft.com/office/drawing/2014/main" id="{E4776C67-AD7C-4F51-942A-8BD54C4E6887}"/>
              </a:ext>
            </a:extLst>
          </p:cNvPr>
          <p:cNvSpPr/>
          <p:nvPr/>
        </p:nvSpPr>
        <p:spPr>
          <a:xfrm>
            <a:off x="1422213" y="1880480"/>
            <a:ext cx="1649629" cy="445644"/>
          </a:xfrm>
          <a:prstGeom prst="rect">
            <a:avLst/>
          </a:prstGeom>
          <a:solidFill>
            <a:schemeClr val="accent5">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FreeRTOS, RTX, </a:t>
            </a:r>
            <a:r>
              <a:rPr lang="en-US" sz="1100" kern="0">
                <a:solidFill>
                  <a:srgbClr val="FFFFFF"/>
                </a:solidFill>
                <a:latin typeface="+mn-lt"/>
              </a:rPr>
              <a:t>…</a:t>
            </a:r>
          </a:p>
        </p:txBody>
      </p:sp>
      <p:sp>
        <p:nvSpPr>
          <p:cNvPr id="26" name="Rectangle 25">
            <a:extLst>
              <a:ext uri="{FF2B5EF4-FFF2-40B4-BE49-F238E27FC236}">
                <a16:creationId xmlns:a16="http://schemas.microsoft.com/office/drawing/2014/main" id="{66B4BDEB-A29A-43AB-BCB8-160B10478CB6}"/>
              </a:ext>
            </a:extLst>
          </p:cNvPr>
          <p:cNvSpPr/>
          <p:nvPr/>
        </p:nvSpPr>
        <p:spPr>
          <a:xfrm>
            <a:off x="5108491" y="4482644"/>
            <a:ext cx="1645063" cy="715128"/>
          </a:xfrm>
          <a:prstGeom prst="rect">
            <a:avLst/>
          </a:prstGeom>
          <a:solidFill>
            <a:srgbClr val="58595B"/>
          </a:solidFill>
          <a:ln w="9525" cap="flat" cmpd="sng" algn="ctr">
            <a:noFill/>
            <a:prstDash val="solid"/>
          </a:ln>
          <a:effectLst/>
        </p:spPr>
        <p:txBody>
          <a:bodyPr lIns="91396" tIns="45699" rIns="91396" bIns="45699" rtlCol="0" anchor="t"/>
          <a:lstStyle/>
          <a:p>
            <a:pPr defTabSz="456936" eaLnBrk="1" fontAlgn="auto" hangingPunct="1">
              <a:spcBef>
                <a:spcPts val="0"/>
              </a:spcBef>
              <a:spcAft>
                <a:spcPts val="0"/>
              </a:spcAft>
              <a:defRPr/>
            </a:pPr>
            <a:r>
              <a:rPr lang="en-US" sz="1200" kern="0" dirty="0">
                <a:solidFill>
                  <a:srgbClr val="FFFFFF"/>
                </a:solidFill>
                <a:latin typeface="+mn-lt"/>
                <a:ea typeface="ＭＳ Ｐゴシック"/>
              </a:rPr>
              <a:t>Python Interface:</a:t>
            </a:r>
          </a:p>
          <a:p>
            <a:pPr defTabSz="456936">
              <a:spcBef>
                <a:spcPts val="0"/>
              </a:spcBef>
              <a:spcAft>
                <a:spcPts val="0"/>
              </a:spcAft>
              <a:defRPr/>
            </a:pPr>
            <a:r>
              <a:rPr lang="en-US" sz="1200" kern="0" dirty="0">
                <a:solidFill>
                  <a:srgbClr val="FFFFFF"/>
                </a:solidFill>
                <a:latin typeface="+mn-lt"/>
                <a:ea typeface="ＭＳ Ｐゴシック"/>
                <a:cs typeface="Calibri"/>
              </a:rPr>
              <a:t> - Script for Audio input</a:t>
            </a:r>
            <a:endParaRPr lang="en-US" sz="1200" kern="0" dirty="0">
              <a:solidFill>
                <a:srgbClr val="FFFFFF"/>
              </a:solidFill>
              <a:latin typeface="+mn-lt"/>
              <a:cs typeface="Calibri"/>
            </a:endParaRPr>
          </a:p>
        </p:txBody>
      </p:sp>
      <p:sp>
        <p:nvSpPr>
          <p:cNvPr id="33" name="Down Arrow 28">
            <a:extLst>
              <a:ext uri="{FF2B5EF4-FFF2-40B4-BE49-F238E27FC236}">
                <a16:creationId xmlns:a16="http://schemas.microsoft.com/office/drawing/2014/main" id="{0CA77243-2CE9-4FEA-94E0-244BC67E78BD}"/>
              </a:ext>
            </a:extLst>
          </p:cNvPr>
          <p:cNvSpPr/>
          <p:nvPr/>
        </p:nvSpPr>
        <p:spPr>
          <a:xfrm>
            <a:off x="5317717" y="2559043"/>
            <a:ext cx="1160347" cy="1926690"/>
          </a:xfrm>
          <a:prstGeom prst="downArrow">
            <a:avLst>
              <a:gd name="adj1" fmla="val 50000"/>
              <a:gd name="adj2" fmla="val 2368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7231424" y="1891574"/>
            <a:ext cx="1160347" cy="1247960"/>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4" name="TextBox 63">
            <a:extLst>
              <a:ext uri="{FF2B5EF4-FFF2-40B4-BE49-F238E27FC236}">
                <a16:creationId xmlns:a16="http://schemas.microsoft.com/office/drawing/2014/main" id="{E6AE87CE-C7E3-4059-B2F7-3E421B34CA4F}"/>
              </a:ext>
            </a:extLst>
          </p:cNvPr>
          <p:cNvSpPr txBox="1"/>
          <p:nvPr/>
        </p:nvSpPr>
        <p:spPr>
          <a:xfrm>
            <a:off x="7009181" y="1918041"/>
            <a:ext cx="1583695" cy="193849"/>
          </a:xfrm>
          <a:prstGeom prst="rect">
            <a:avLst/>
          </a:prstGeom>
          <a:noFill/>
          <a:ln w="12700">
            <a:noFill/>
          </a:ln>
        </p:spPr>
        <p:txBody>
          <a:bodyPr wrap="square" lIns="0" tIns="0" rIns="0" bIns="0" rtlCol="0">
            <a:spAutoFit/>
          </a:bodyPr>
          <a:lstStyle/>
          <a:p>
            <a:pPr algn="ctr" eaLnBrk="1" hangingPunct="1">
              <a:lnSpc>
                <a:spcPct val="90000"/>
              </a:lnSpc>
              <a:spcBef>
                <a:spcPts val="0"/>
              </a:spcBef>
              <a:spcAft>
                <a:spcPts val="600"/>
              </a:spcAft>
            </a:pPr>
            <a:r>
              <a:rPr lang="en-GB" sz="1400"/>
              <a:t> </a:t>
            </a:r>
            <a:r>
              <a:rPr lang="en-GB" sz="1100"/>
              <a:t>BSD-Socket</a:t>
            </a:r>
            <a:endParaRPr lang="en-GB" sz="1400">
              <a:solidFill>
                <a:schemeClr val="accent1"/>
              </a:solidFill>
              <a:latin typeface="+mn-lt"/>
              <a:ea typeface="+mn-ea"/>
            </a:endParaRPr>
          </a:p>
        </p:txBody>
      </p:sp>
      <p:sp>
        <p:nvSpPr>
          <p:cNvPr id="65" name="Rectangle 64">
            <a:extLst>
              <a:ext uri="{FF2B5EF4-FFF2-40B4-BE49-F238E27FC236}">
                <a16:creationId xmlns:a16="http://schemas.microsoft.com/office/drawing/2014/main" id="{B277B62A-660E-423C-88FA-D779BD39AD6E}"/>
              </a:ext>
            </a:extLst>
          </p:cNvPr>
          <p:cNvSpPr/>
          <p:nvPr/>
        </p:nvSpPr>
        <p:spPr>
          <a:xfrm>
            <a:off x="6980792" y="314182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Virtual Socket (VSocket)</a:t>
            </a:r>
            <a:endParaRPr lang="en-US" sz="1400" kern="0" dirty="0">
              <a:solidFill>
                <a:srgbClr val="FFFFFF"/>
              </a:solidFill>
              <a:latin typeface="+mn-lt"/>
              <a:cs typeface="Calibri"/>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3263510" y="210254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Demo or test</a:t>
            </a:r>
            <a:br>
              <a:rPr lang="en-US" sz="1400" kern="0" dirty="0">
                <a:solidFill>
                  <a:srgbClr val="FFFFFF"/>
                </a:solidFill>
                <a:latin typeface="+mn-lt"/>
              </a:rPr>
            </a:br>
            <a:r>
              <a:rPr lang="en-US" sz="1400" kern="0" dirty="0">
                <a:solidFill>
                  <a:srgbClr val="FFFFFF"/>
                </a:solidFill>
                <a:latin typeface="+mn-lt"/>
              </a:rPr>
              <a:t>Interface</a:t>
            </a:r>
          </a:p>
        </p:txBody>
      </p:sp>
      <p:sp>
        <p:nvSpPr>
          <p:cNvPr id="67" name="Rectangle 66">
            <a:extLst>
              <a:ext uri="{FF2B5EF4-FFF2-40B4-BE49-F238E27FC236}">
                <a16:creationId xmlns:a16="http://schemas.microsoft.com/office/drawing/2014/main" id="{2450A397-6109-4BAA-92BD-DAA5DE8D13BD}"/>
              </a:ext>
            </a:extLst>
          </p:cNvPr>
          <p:cNvSpPr/>
          <p:nvPr/>
        </p:nvSpPr>
        <p:spPr>
          <a:xfrm>
            <a:off x="5060092" y="2096199"/>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i.e. Voice</a:t>
            </a:r>
            <a:br>
              <a:rPr lang="en-US" sz="1400" kern="0">
                <a:solidFill>
                  <a:srgbClr val="FFFFFF"/>
                </a:solidFill>
                <a:latin typeface="+mn-lt"/>
              </a:rPr>
            </a:br>
            <a:r>
              <a:rPr lang="en-US" sz="1400" kern="0">
                <a:solidFill>
                  <a:srgbClr val="FFFFFF"/>
                </a:solidFill>
                <a:latin typeface="+mn-lt"/>
              </a:rPr>
              <a:t>Recognition</a:t>
            </a:r>
          </a:p>
        </p:txBody>
      </p:sp>
      <p:sp>
        <p:nvSpPr>
          <p:cNvPr id="68" name="Down Arrow 28">
            <a:extLst>
              <a:ext uri="{FF2B5EF4-FFF2-40B4-BE49-F238E27FC236}">
                <a16:creationId xmlns:a16="http://schemas.microsoft.com/office/drawing/2014/main" id="{5A30FBAB-5F57-4D45-A6DE-8BE3BCD2D8F4}"/>
              </a:ext>
            </a:extLst>
          </p:cNvPr>
          <p:cNvSpPr/>
          <p:nvPr/>
        </p:nvSpPr>
        <p:spPr>
          <a:xfrm>
            <a:off x="7256817" y="3601439"/>
            <a:ext cx="1160347" cy="884295"/>
          </a:xfrm>
          <a:prstGeom prst="downArrow">
            <a:avLst>
              <a:gd name="adj1" fmla="val 50000"/>
              <a:gd name="adj2" fmla="val 3025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2" name="Rectangle 31">
            <a:extLst>
              <a:ext uri="{FF2B5EF4-FFF2-40B4-BE49-F238E27FC236}">
                <a16:creationId xmlns:a16="http://schemas.microsoft.com/office/drawing/2014/main" id="{AFE94C40-7286-481A-8769-BECEB8F4FBEE}"/>
              </a:ext>
            </a:extLst>
          </p:cNvPr>
          <p:cNvSpPr/>
          <p:nvPr/>
        </p:nvSpPr>
        <p:spPr>
          <a:xfrm>
            <a:off x="1420068" y="2457733"/>
            <a:ext cx="1649629" cy="445644"/>
          </a:xfrm>
          <a:prstGeom prst="rect">
            <a:avLst/>
          </a:prstGeom>
          <a:solidFill>
            <a:schemeClr val="accent2">
              <a:lumMod val="75000"/>
              <a:lumOff val="2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Event Recorder</a:t>
            </a:r>
            <a:endParaRPr lang="en-US" sz="1100" kern="0">
              <a:solidFill>
                <a:srgbClr val="FFFFFF"/>
              </a:solidFill>
              <a:latin typeface="+mn-lt"/>
            </a:endParaRPr>
          </a:p>
        </p:txBody>
      </p:sp>
      <p:sp>
        <p:nvSpPr>
          <p:cNvPr id="34" name="Rectangle 33">
            <a:extLst>
              <a:ext uri="{FF2B5EF4-FFF2-40B4-BE49-F238E27FC236}">
                <a16:creationId xmlns:a16="http://schemas.microsoft.com/office/drawing/2014/main" id="{7DCE581A-B989-45F5-A63F-785DFF7790CC}"/>
              </a:ext>
            </a:extLst>
          </p:cNvPr>
          <p:cNvSpPr/>
          <p:nvPr/>
        </p:nvSpPr>
        <p:spPr>
          <a:xfrm>
            <a:off x="3268573" y="1461081"/>
            <a:ext cx="5395752" cy="444501"/>
          </a:xfrm>
          <a:prstGeom prst="rect">
            <a:avLst/>
          </a:prstGeom>
          <a:solidFill>
            <a:schemeClr val="accent3">
              <a:lumMod val="75000"/>
            </a:schemeClr>
          </a:solidFill>
          <a:ln w="9525" cap="flat" cmpd="sng" algn="ctr">
            <a:noFill/>
            <a:prstDash val="solid"/>
          </a:ln>
          <a:effectLst/>
        </p:spPr>
        <p:txBody>
          <a:bodyPr lIns="91420" tIns="45711" rIns="91420" bIns="45711" rtlCol="0" anchor="ctr"/>
          <a:lstStyle/>
          <a:p>
            <a:pPr algn="ctr" defTabSz="457073" eaLnBrk="1" fontAlgn="auto" hangingPunct="1">
              <a:spcBef>
                <a:spcPts val="0"/>
              </a:spcBef>
              <a:spcAft>
                <a:spcPts val="0"/>
              </a:spcAft>
              <a:defRPr/>
            </a:pPr>
            <a:r>
              <a:rPr lang="en-US" sz="1400" kern="0" dirty="0">
                <a:solidFill>
                  <a:srgbClr val="FFFFFF"/>
                </a:solidFill>
                <a:latin typeface="+mn-lt"/>
                <a:ea typeface="ＭＳ Ｐゴシック"/>
              </a:rPr>
              <a:t>Application that connects to Internet via BSD-Socket</a:t>
            </a:r>
            <a:endParaRPr lang="en-US" sz="1400" kern="0" dirty="0">
              <a:solidFill>
                <a:srgbClr val="FFFFFF"/>
              </a:solidFill>
              <a:latin typeface="+mn-lt"/>
              <a:ea typeface="ＭＳ Ｐゴシック"/>
              <a:cs typeface="Calibri"/>
            </a:endParaRPr>
          </a:p>
        </p:txBody>
      </p:sp>
      <p:sp>
        <p:nvSpPr>
          <p:cNvPr id="35" name="Rectangle 34">
            <a:extLst>
              <a:ext uri="{FF2B5EF4-FFF2-40B4-BE49-F238E27FC236}">
                <a16:creationId xmlns:a16="http://schemas.microsoft.com/office/drawing/2014/main" id="{AB095A80-2033-4914-BA20-4AFB1EC1D44C}"/>
              </a:ext>
            </a:extLst>
          </p:cNvPr>
          <p:cNvSpPr/>
          <p:nvPr/>
        </p:nvSpPr>
        <p:spPr>
          <a:xfrm>
            <a:off x="5061271" y="3136240"/>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Audio Driver</a:t>
            </a:r>
          </a:p>
        </p:txBody>
      </p:sp>
      <p:sp>
        <p:nvSpPr>
          <p:cNvPr id="37" name="Rectangle 36">
            <a:extLst>
              <a:ext uri="{FF2B5EF4-FFF2-40B4-BE49-F238E27FC236}">
                <a16:creationId xmlns:a16="http://schemas.microsoft.com/office/drawing/2014/main" id="{EB2465A0-66D0-4A3F-9418-AAC68906FB9C}"/>
              </a:ext>
            </a:extLst>
          </p:cNvPr>
          <p:cNvSpPr/>
          <p:nvPr/>
        </p:nvSpPr>
        <p:spPr>
          <a:xfrm>
            <a:off x="7016798" y="4485733"/>
            <a:ext cx="1645491" cy="730250"/>
          </a:xfrm>
          <a:prstGeom prst="rect">
            <a:avLst/>
          </a:prstGeom>
          <a:solidFill>
            <a:srgbClr val="58595B"/>
          </a:solidFill>
          <a:ln w="9525" cap="flat" cmpd="sng" algn="ctr">
            <a:noFill/>
            <a:prstDash val="solid"/>
          </a:ln>
          <a:effectLst/>
        </p:spPr>
        <p:txBody>
          <a:bodyPr lIns="91420" tIns="45711" rIns="91420" bIns="45711" numCol="1" rtlCol="0" anchor="t"/>
          <a:lstStyle/>
          <a:p>
            <a:pPr defTabSz="457073" eaLnBrk="1" fontAlgn="auto" hangingPunct="1">
              <a:spcBef>
                <a:spcPts val="0"/>
              </a:spcBef>
              <a:spcAft>
                <a:spcPts val="0"/>
              </a:spcAft>
              <a:defRPr/>
            </a:pPr>
            <a:r>
              <a:rPr lang="en-US" sz="1200" kern="0" dirty="0">
                <a:solidFill>
                  <a:srgbClr val="FFFFFF"/>
                </a:solidFill>
                <a:latin typeface="+mn-lt"/>
                <a:ea typeface="ＭＳ Ｐゴシック"/>
              </a:rPr>
              <a:t>Connection to the Internet via Socket</a:t>
            </a:r>
            <a:endParaRPr lang="en-US" sz="1200" kern="0" dirty="0">
              <a:solidFill>
                <a:srgbClr val="FFFFFF"/>
              </a:solidFill>
              <a:latin typeface="+mn-lt"/>
              <a:ea typeface="ＭＳ Ｐゴシック"/>
              <a:cs typeface="Calibri"/>
            </a:endParaRPr>
          </a:p>
        </p:txBody>
      </p:sp>
      <p:sp>
        <p:nvSpPr>
          <p:cNvPr id="28" name="Rectangle 27">
            <a:extLst>
              <a:ext uri="{FF2B5EF4-FFF2-40B4-BE49-F238E27FC236}">
                <a16:creationId xmlns:a16="http://schemas.microsoft.com/office/drawing/2014/main" id="{6F5C535E-BCC5-43D0-9D6B-9E0A79BA9033}"/>
              </a:ext>
            </a:extLst>
          </p:cNvPr>
          <p:cNvSpPr/>
          <p:nvPr/>
        </p:nvSpPr>
        <p:spPr>
          <a:xfrm>
            <a:off x="5061270" y="3664560"/>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Virtual Streaming Interface (VSI)</a:t>
            </a:r>
            <a:endParaRPr lang="en-US" sz="1400" kern="0">
              <a:solidFill>
                <a:srgbClr val="FFFFFF"/>
              </a:solidFill>
              <a:latin typeface="+mn-lt"/>
              <a:ea typeface="ＭＳ Ｐゴシック"/>
              <a:cs typeface="Calibri"/>
            </a:endParaRPr>
          </a:p>
        </p:txBody>
      </p:sp>
      <p:sp>
        <p:nvSpPr>
          <p:cNvPr id="6" name="Callout: Line with Border and Accent Bar 5">
            <a:extLst>
              <a:ext uri="{FF2B5EF4-FFF2-40B4-BE49-F238E27FC236}">
                <a16:creationId xmlns:a16="http://schemas.microsoft.com/office/drawing/2014/main" id="{5C8AE600-D350-431A-98D4-F4D6D10440F8}"/>
              </a:ext>
            </a:extLst>
          </p:cNvPr>
          <p:cNvSpPr/>
          <p:nvPr/>
        </p:nvSpPr>
        <p:spPr>
          <a:xfrm>
            <a:off x="9744012" y="4114548"/>
            <a:ext cx="1809813" cy="612648"/>
          </a:xfrm>
          <a:prstGeom prst="accentBorderCallout1">
            <a:avLst>
              <a:gd name="adj1" fmla="val 18750"/>
              <a:gd name="adj2" fmla="val -8333"/>
              <a:gd name="adj3" fmla="val -107235"/>
              <a:gd name="adj4" fmla="val -171310"/>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This can is under full user control and can service also Video or Sensor data</a:t>
            </a:r>
            <a:endParaRPr lang="en-GB" sz="1200" dirty="0">
              <a:solidFill>
                <a:schemeClr val="tx1"/>
              </a:solidFill>
            </a:endParaRPr>
          </a:p>
        </p:txBody>
      </p:sp>
      <p:sp>
        <p:nvSpPr>
          <p:cNvPr id="29" name="Callout: Line with Border and Accent Bar 28">
            <a:extLst>
              <a:ext uri="{FF2B5EF4-FFF2-40B4-BE49-F238E27FC236}">
                <a16:creationId xmlns:a16="http://schemas.microsoft.com/office/drawing/2014/main" id="{BB4C560C-E94B-4CD5-92E7-D32EC6A58E19}"/>
              </a:ext>
            </a:extLst>
          </p:cNvPr>
          <p:cNvSpPr/>
          <p:nvPr/>
        </p:nvSpPr>
        <p:spPr>
          <a:xfrm>
            <a:off x="9750362" y="4959098"/>
            <a:ext cx="1809813" cy="612648"/>
          </a:xfrm>
          <a:prstGeom prst="accentBorderCallout1">
            <a:avLst>
              <a:gd name="adj1" fmla="val 18750"/>
              <a:gd name="adj2" fmla="val -8333"/>
              <a:gd name="adj3" fmla="val -154913"/>
              <a:gd name="adj4" fmla="val -172363"/>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Up to 8 VSI instances are</a:t>
            </a:r>
            <a:br>
              <a:rPr lang="en-US" sz="1200" dirty="0">
                <a:solidFill>
                  <a:schemeClr val="tx1"/>
                </a:solidFill>
              </a:rPr>
            </a:br>
            <a:r>
              <a:rPr lang="en-US" sz="1200" dirty="0">
                <a:solidFill>
                  <a:schemeClr val="tx1"/>
                </a:solidFill>
              </a:rPr>
              <a:t>supported</a:t>
            </a:r>
            <a:endParaRPr lang="en-GB" sz="1200" dirty="0">
              <a:solidFill>
                <a:schemeClr val="tx1"/>
              </a:solidFill>
            </a:endParaRPr>
          </a:p>
        </p:txBody>
      </p:sp>
    </p:spTree>
    <p:extLst>
      <p:ext uri="{BB962C8B-B14F-4D97-AF65-F5344CB8AC3E}">
        <p14:creationId xmlns:p14="http://schemas.microsoft.com/office/powerpoint/2010/main" val="1505799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9649B-1105-A147-843A-0426774B7557}"/>
              </a:ext>
            </a:extLst>
          </p:cNvPr>
          <p:cNvSpPr>
            <a:spLocks noGrp="1"/>
          </p:cNvSpPr>
          <p:nvPr>
            <p:ph type="title"/>
          </p:nvPr>
        </p:nvSpPr>
        <p:spPr/>
        <p:txBody>
          <a:bodyPr/>
          <a:lstStyle/>
          <a:p>
            <a:r>
              <a:rPr lang="en-US"/>
              <a:t>Show &amp; Tell Slides </a:t>
            </a:r>
            <a:br>
              <a:rPr lang="en-US"/>
            </a:br>
            <a:r>
              <a:rPr lang="en-US"/>
              <a:t>(26. May 2021)</a:t>
            </a:r>
            <a:br>
              <a:rPr lang="en-US"/>
            </a:br>
            <a:r>
              <a:rPr lang="en-US"/>
              <a:t>Project “</a:t>
            </a:r>
            <a:r>
              <a:rPr lang="en-US" err="1"/>
              <a:t>Orta</a:t>
            </a:r>
            <a:r>
              <a:rPr lang="en-US"/>
              <a:t>” (PoC)</a:t>
            </a:r>
          </a:p>
        </p:txBody>
      </p:sp>
      <p:sp>
        <p:nvSpPr>
          <p:cNvPr id="3" name="Subtitle 2">
            <a:extLst>
              <a:ext uri="{FF2B5EF4-FFF2-40B4-BE49-F238E27FC236}">
                <a16:creationId xmlns:a16="http://schemas.microsoft.com/office/drawing/2014/main" id="{3C2938E1-2D27-0448-A3B1-5115EEC4DCAB}"/>
              </a:ext>
            </a:extLst>
          </p:cNvPr>
          <p:cNvSpPr>
            <a:spLocks noGrp="1"/>
          </p:cNvSpPr>
          <p:nvPr>
            <p:ph type="subTitle" idx="1"/>
          </p:nvPr>
        </p:nvSpPr>
        <p:spPr/>
        <p:txBody>
          <a:bodyPr/>
          <a:lstStyle/>
          <a:p>
            <a:r>
              <a:rPr lang="en-GB"/>
              <a:t>Development process for CI/</a:t>
            </a:r>
            <a:r>
              <a:rPr lang="en-GB" err="1"/>
              <a:t>MLOps</a:t>
            </a:r>
            <a:r>
              <a:rPr lang="en-GB"/>
              <a:t> with FVP and </a:t>
            </a:r>
            <a:r>
              <a:rPr lang="en-GB" err="1"/>
              <a:t>ArmClang</a:t>
            </a:r>
            <a:r>
              <a:rPr lang="en-GB"/>
              <a:t>/GCC</a:t>
            </a:r>
            <a:endParaRPr lang="en-US"/>
          </a:p>
        </p:txBody>
      </p:sp>
    </p:spTree>
    <p:extLst>
      <p:ext uri="{BB962C8B-B14F-4D97-AF65-F5344CB8AC3E}">
        <p14:creationId xmlns:p14="http://schemas.microsoft.com/office/powerpoint/2010/main" val="2868599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F3B00C93-12F7-E243-9382-43BE9113D3E1}"/>
              </a:ext>
            </a:extLst>
          </p:cNvPr>
          <p:cNvSpPr/>
          <p:nvPr/>
        </p:nvSpPr>
        <p:spPr>
          <a:xfrm>
            <a:off x="8491219" y="3601572"/>
            <a:ext cx="3219894" cy="246264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245FB279-06EC-6449-ACE0-5DD9BD101B4C}"/>
              </a:ext>
            </a:extLst>
          </p:cNvPr>
          <p:cNvSpPr>
            <a:spLocks noGrp="1"/>
          </p:cNvSpPr>
          <p:nvPr>
            <p:ph type="title"/>
          </p:nvPr>
        </p:nvSpPr>
        <p:spPr/>
        <p:txBody>
          <a:bodyPr/>
          <a:lstStyle/>
          <a:p>
            <a:r>
              <a:rPr lang="en-US"/>
              <a:t>Types of Software Testing</a:t>
            </a:r>
          </a:p>
        </p:txBody>
      </p:sp>
      <p:sp>
        <p:nvSpPr>
          <p:cNvPr id="11" name="Text Placeholder 10">
            <a:extLst>
              <a:ext uri="{FF2B5EF4-FFF2-40B4-BE49-F238E27FC236}">
                <a16:creationId xmlns:a16="http://schemas.microsoft.com/office/drawing/2014/main" id="{C80399E5-A0C8-B84F-AFA6-61435CB64307}"/>
              </a:ext>
            </a:extLst>
          </p:cNvPr>
          <p:cNvSpPr>
            <a:spLocks noGrp="1"/>
          </p:cNvSpPr>
          <p:nvPr>
            <p:ph type="body" sz="quarter" idx="13"/>
          </p:nvPr>
        </p:nvSpPr>
        <p:spPr/>
        <p:txBody>
          <a:bodyPr/>
          <a:lstStyle/>
          <a:p>
            <a:r>
              <a:rPr lang="en-US"/>
              <a:t>Better quality faster, conforming to safety standards</a:t>
            </a:r>
          </a:p>
        </p:txBody>
      </p:sp>
      <p:sp>
        <p:nvSpPr>
          <p:cNvPr id="17" name="Content Placeholder 3">
            <a:extLst>
              <a:ext uri="{FF2B5EF4-FFF2-40B4-BE49-F238E27FC236}">
                <a16:creationId xmlns:a16="http://schemas.microsoft.com/office/drawing/2014/main" id="{A6343AA1-E290-BE4B-A5A3-75AD6929FBAA}"/>
              </a:ext>
            </a:extLst>
          </p:cNvPr>
          <p:cNvSpPr>
            <a:spLocks noGrp="1"/>
          </p:cNvSpPr>
          <p:nvPr>
            <p:ph idx="1"/>
          </p:nvPr>
        </p:nvSpPr>
        <p:spPr>
          <a:xfrm>
            <a:off x="480889" y="1583079"/>
            <a:ext cx="7419855" cy="4630463"/>
          </a:xfrm>
        </p:spPr>
        <p:txBody>
          <a:bodyPr/>
          <a:lstStyle/>
          <a:p>
            <a:r>
              <a:rPr lang="en-US" sz="1999"/>
              <a:t>Unit Testing</a:t>
            </a:r>
          </a:p>
          <a:p>
            <a:pPr lvl="1"/>
            <a:r>
              <a:rPr lang="en-US" sz="1799"/>
              <a:t>Test little chunks of code at a time.</a:t>
            </a:r>
          </a:p>
          <a:p>
            <a:pPr lvl="1"/>
            <a:r>
              <a:rPr lang="en-US" sz="1799"/>
              <a:t>Tested against your ‘test’ build.</a:t>
            </a:r>
          </a:p>
          <a:p>
            <a:r>
              <a:rPr lang="en-US" sz="1999"/>
              <a:t>Integration Testing</a:t>
            </a:r>
          </a:p>
          <a:p>
            <a:pPr lvl="1"/>
            <a:r>
              <a:rPr lang="en-US" sz="1799"/>
              <a:t>Test whether two components work together when they are combined. Verifies that the interface between them works properly.</a:t>
            </a:r>
          </a:p>
          <a:p>
            <a:pPr lvl="1"/>
            <a:r>
              <a:rPr lang="en-US" sz="1799"/>
              <a:t>Tested against your ‘test’ build.</a:t>
            </a:r>
          </a:p>
          <a:p>
            <a:r>
              <a:rPr lang="en-US" sz="1999"/>
              <a:t>System (Black-box) Testing</a:t>
            </a:r>
          </a:p>
          <a:p>
            <a:pPr lvl="1"/>
            <a:r>
              <a:rPr lang="en-US" sz="1799"/>
              <a:t>Test that final system works as expected. Control external controls &amp; stimuli to system and measure response.</a:t>
            </a:r>
          </a:p>
          <a:p>
            <a:pPr lvl="1"/>
            <a:r>
              <a:rPr lang="en-US" sz="1799"/>
              <a:t>Tested against your ‘release’ build.</a:t>
            </a:r>
          </a:p>
          <a:p>
            <a:r>
              <a:rPr lang="en-US" sz="1999" b="1"/>
              <a:t>Regression Testing</a:t>
            </a:r>
          </a:p>
          <a:p>
            <a:pPr lvl="1"/>
            <a:r>
              <a:rPr lang="en-US" sz="1799" b="1"/>
              <a:t>Suite of tests (unit &amp; integration tests) &amp; run continuously upon version control updates. </a:t>
            </a:r>
          </a:p>
          <a:p>
            <a:pPr lvl="1"/>
            <a:r>
              <a:rPr lang="en-US" sz="1799" b="1"/>
              <a:t>Used in Continuous Integration (CI)</a:t>
            </a:r>
          </a:p>
          <a:p>
            <a:pPr lvl="1"/>
            <a:endParaRPr lang="en-US"/>
          </a:p>
        </p:txBody>
      </p:sp>
      <p:pic>
        <p:nvPicPr>
          <p:cNvPr id="19" name="Graphic 18">
            <a:extLst>
              <a:ext uri="{FF2B5EF4-FFF2-40B4-BE49-F238E27FC236}">
                <a16:creationId xmlns:a16="http://schemas.microsoft.com/office/drawing/2014/main" id="{4E7A0BA4-C1B8-AB48-AC8F-8C735766546A}"/>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8210826" y="3471055"/>
            <a:ext cx="3780679" cy="2742486"/>
          </a:xfrm>
          <a:prstGeom prst="rect">
            <a:avLst/>
          </a:prstGeom>
        </p:spPr>
      </p:pic>
      <p:pic>
        <p:nvPicPr>
          <p:cNvPr id="23" name="Graphic 22">
            <a:extLst>
              <a:ext uri="{FF2B5EF4-FFF2-40B4-BE49-F238E27FC236}">
                <a16:creationId xmlns:a16="http://schemas.microsoft.com/office/drawing/2014/main" id="{E413BA76-456B-6442-9A19-77BFF25BFD35}"/>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8567172" y="314443"/>
            <a:ext cx="3067986" cy="3287128"/>
          </a:xfrm>
          <a:prstGeom prst="rect">
            <a:avLst/>
          </a:prstGeom>
        </p:spPr>
      </p:pic>
      <p:sp>
        <p:nvSpPr>
          <p:cNvPr id="3" name="Arrow: Down 2">
            <a:extLst>
              <a:ext uri="{FF2B5EF4-FFF2-40B4-BE49-F238E27FC236}">
                <a16:creationId xmlns:a16="http://schemas.microsoft.com/office/drawing/2014/main" id="{E6CB0E59-2575-4CFF-B4F4-F456759D2030}"/>
              </a:ext>
            </a:extLst>
          </p:cNvPr>
          <p:cNvSpPr/>
          <p:nvPr/>
        </p:nvSpPr>
        <p:spPr>
          <a:xfrm>
            <a:off x="8144788" y="4089600"/>
            <a:ext cx="1620000" cy="900000"/>
          </a:xfrm>
          <a:prstGeom prst="downArrow">
            <a:avLst>
              <a:gd name="adj1" fmla="val 66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a:p>
            <a:pPr algn="ctr"/>
            <a:r>
              <a:rPr lang="en-US" sz="1400" err="1"/>
              <a:t>Orta</a:t>
            </a:r>
            <a:r>
              <a:rPr lang="en-US" sz="1400"/>
              <a:t> should make this simpler</a:t>
            </a:r>
            <a:endParaRPr lang="en-GB" sz="1400"/>
          </a:p>
        </p:txBody>
      </p:sp>
    </p:spTree>
    <p:extLst>
      <p:ext uri="{BB962C8B-B14F-4D97-AF65-F5344CB8AC3E}">
        <p14:creationId xmlns:p14="http://schemas.microsoft.com/office/powerpoint/2010/main" val="2837761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937895-70CA-4DED-93E9-B63DFB5625EF}"/>
              </a:ext>
            </a:extLst>
          </p:cNvPr>
          <p:cNvSpPr/>
          <p:nvPr/>
        </p:nvSpPr>
        <p:spPr>
          <a:xfrm>
            <a:off x="400730" y="5395737"/>
            <a:ext cx="8562221" cy="86265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Down Arrow 26">
            <a:extLst>
              <a:ext uri="{FF2B5EF4-FFF2-40B4-BE49-F238E27FC236}">
                <a16:creationId xmlns:a16="http://schemas.microsoft.com/office/drawing/2014/main" id="{DB37F426-3778-4E0F-814C-4181F9B81BFC}"/>
              </a:ext>
            </a:extLst>
          </p:cNvPr>
          <p:cNvSpPr/>
          <p:nvPr/>
        </p:nvSpPr>
        <p:spPr>
          <a:xfrm>
            <a:off x="1248363" y="299024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0" name="Rectangle 69">
            <a:extLst>
              <a:ext uri="{FF2B5EF4-FFF2-40B4-BE49-F238E27FC236}">
                <a16:creationId xmlns:a16="http://schemas.microsoft.com/office/drawing/2014/main" id="{81FDFE44-E848-4BDE-B5F6-9264A0D50477}"/>
              </a:ext>
            </a:extLst>
          </p:cNvPr>
          <p:cNvSpPr/>
          <p:nvPr/>
        </p:nvSpPr>
        <p:spPr>
          <a:xfrm>
            <a:off x="1276280" y="1595311"/>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14383"/>
            <a:ext cx="11227300" cy="512562"/>
          </a:xfrm>
        </p:spPr>
        <p:txBody>
          <a:bodyPr/>
          <a:lstStyle/>
          <a:p>
            <a:r>
              <a:rPr lang="en-US" sz="3198"/>
              <a:t>IoT/ML SW Platform – from FVP to Hardware to Deployment</a:t>
            </a:r>
          </a:p>
        </p:txBody>
      </p:sp>
      <p:sp>
        <p:nvSpPr>
          <p:cNvPr id="21" name="Rectangle 20">
            <a:extLst>
              <a:ext uri="{FF2B5EF4-FFF2-40B4-BE49-F238E27FC236}">
                <a16:creationId xmlns:a16="http://schemas.microsoft.com/office/drawing/2014/main" id="{55D6DD88-1FD7-4BA4-AB28-44E626DD2497}"/>
              </a:ext>
            </a:extLst>
          </p:cNvPr>
          <p:cNvSpPr/>
          <p:nvPr/>
        </p:nvSpPr>
        <p:spPr>
          <a:xfrm>
            <a:off x="481863" y="3326660"/>
            <a:ext cx="2642046" cy="653663"/>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FVP</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2003722" y="4635001"/>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dirty="0">
                <a:solidFill>
                  <a:srgbClr val="FFFFFF"/>
                </a:solidFill>
                <a:latin typeface="+mn-lt"/>
              </a:rPr>
              <a:t>Simulated I/O via Python scripts and stimuli files</a:t>
            </a:r>
            <a:endParaRPr lang="en-US" sz="1400" kern="0" dirty="0">
              <a:solidFill>
                <a:srgbClr val="FFFFFF"/>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flipV="1">
            <a:off x="2344931" y="3837796"/>
            <a:ext cx="550606" cy="79184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1277377" y="236207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IoT/ML SW Platform</a:t>
            </a:r>
          </a:p>
        </p:txBody>
      </p:sp>
      <p:sp>
        <p:nvSpPr>
          <p:cNvPr id="9" name="Text Placeholder 8">
            <a:extLst>
              <a:ext uri="{FF2B5EF4-FFF2-40B4-BE49-F238E27FC236}">
                <a16:creationId xmlns:a16="http://schemas.microsoft.com/office/drawing/2014/main" id="{EC550EB9-5DD0-4254-B622-58A5F764314F}"/>
              </a:ext>
            </a:extLst>
          </p:cNvPr>
          <p:cNvSpPr>
            <a:spLocks noGrp="1"/>
          </p:cNvSpPr>
          <p:nvPr>
            <p:ph type="body" sz="quarter" idx="13"/>
          </p:nvPr>
        </p:nvSpPr>
        <p:spPr>
          <a:xfrm>
            <a:off x="485401" y="680697"/>
            <a:ext cx="11227300" cy="344398"/>
          </a:xfrm>
        </p:spPr>
        <p:txBody>
          <a:bodyPr/>
          <a:lstStyle/>
          <a:p>
            <a:r>
              <a:rPr lang="en-US" sz="1799"/>
              <a:t>Ease-of-Use with Open-CMSIS and Keil Studio; provide evidence of correctness on FVP and real deployment</a:t>
            </a:r>
            <a:endParaRPr lang="en-GB" sz="1799"/>
          </a:p>
        </p:txBody>
      </p:sp>
      <p:sp>
        <p:nvSpPr>
          <p:cNvPr id="29" name="Rectangle 28">
            <a:extLst>
              <a:ext uri="{FF2B5EF4-FFF2-40B4-BE49-F238E27FC236}">
                <a16:creationId xmlns:a16="http://schemas.microsoft.com/office/drawing/2014/main" id="{F3B3B581-DD8B-4457-9CC6-E5B89F229FE9}"/>
              </a:ext>
            </a:extLst>
          </p:cNvPr>
          <p:cNvSpPr/>
          <p:nvPr/>
        </p:nvSpPr>
        <p:spPr>
          <a:xfrm>
            <a:off x="1050942" y="545045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35" name="Down Arrow 26">
            <a:extLst>
              <a:ext uri="{FF2B5EF4-FFF2-40B4-BE49-F238E27FC236}">
                <a16:creationId xmlns:a16="http://schemas.microsoft.com/office/drawing/2014/main" id="{22E10B83-F9E9-4ADC-8692-11AD7842E6F6}"/>
              </a:ext>
            </a:extLst>
          </p:cNvPr>
          <p:cNvSpPr/>
          <p:nvPr/>
        </p:nvSpPr>
        <p:spPr>
          <a:xfrm>
            <a:off x="4355654" y="2994537"/>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6" name="Rectangle 69">
            <a:extLst>
              <a:ext uri="{FF2B5EF4-FFF2-40B4-BE49-F238E27FC236}">
                <a16:creationId xmlns:a16="http://schemas.microsoft.com/office/drawing/2014/main" id="{86D98D1F-60F2-4E1D-A378-B9D1FC0C69AD}"/>
              </a:ext>
            </a:extLst>
          </p:cNvPr>
          <p:cNvSpPr/>
          <p:nvPr/>
        </p:nvSpPr>
        <p:spPr>
          <a:xfrm>
            <a:off x="4383571" y="1599603"/>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37" name="Rectangle 36">
            <a:extLst>
              <a:ext uri="{FF2B5EF4-FFF2-40B4-BE49-F238E27FC236}">
                <a16:creationId xmlns:a16="http://schemas.microsoft.com/office/drawing/2014/main" id="{5A669410-B835-4523-99D0-752183BAA2D6}"/>
              </a:ext>
            </a:extLst>
          </p:cNvPr>
          <p:cNvSpPr/>
          <p:nvPr/>
        </p:nvSpPr>
        <p:spPr>
          <a:xfrm>
            <a:off x="3589155" y="3330951"/>
            <a:ext cx="2642046"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Board</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43" name="Rectangle 42">
            <a:extLst>
              <a:ext uri="{FF2B5EF4-FFF2-40B4-BE49-F238E27FC236}">
                <a16:creationId xmlns:a16="http://schemas.microsoft.com/office/drawing/2014/main" id="{C9C7FA91-429E-41F1-AA90-90F52594FFDA}"/>
              </a:ext>
            </a:extLst>
          </p:cNvPr>
          <p:cNvSpPr/>
          <p:nvPr/>
        </p:nvSpPr>
        <p:spPr>
          <a:xfrm>
            <a:off x="4384669" y="2366370"/>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SW Platform</a:t>
            </a:r>
          </a:p>
        </p:txBody>
      </p:sp>
      <p:sp>
        <p:nvSpPr>
          <p:cNvPr id="44" name="Rectangle 43">
            <a:extLst>
              <a:ext uri="{FF2B5EF4-FFF2-40B4-BE49-F238E27FC236}">
                <a16:creationId xmlns:a16="http://schemas.microsoft.com/office/drawing/2014/main" id="{EC1A27E2-367F-4AC2-8C0C-B2F69C3475ED}"/>
              </a:ext>
            </a:extLst>
          </p:cNvPr>
          <p:cNvSpPr/>
          <p:nvPr/>
        </p:nvSpPr>
        <p:spPr>
          <a:xfrm>
            <a:off x="4158234" y="5454746"/>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45" name="Rectangle 44">
            <a:extLst>
              <a:ext uri="{FF2B5EF4-FFF2-40B4-BE49-F238E27FC236}">
                <a16:creationId xmlns:a16="http://schemas.microsoft.com/office/drawing/2014/main" id="{619CC135-E062-49A3-8AB0-1BE2E7063EB8}"/>
              </a:ext>
            </a:extLst>
          </p:cNvPr>
          <p:cNvSpPr/>
          <p:nvPr/>
        </p:nvSpPr>
        <p:spPr>
          <a:xfrm>
            <a:off x="4372828" y="3908545"/>
            <a:ext cx="164162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
        <p:nvSpPr>
          <p:cNvPr id="46" name="Down Arrow 26">
            <a:extLst>
              <a:ext uri="{FF2B5EF4-FFF2-40B4-BE49-F238E27FC236}">
                <a16:creationId xmlns:a16="http://schemas.microsoft.com/office/drawing/2014/main" id="{8B778490-FABE-4976-9933-16400A315E75}"/>
              </a:ext>
            </a:extLst>
          </p:cNvPr>
          <p:cNvSpPr/>
          <p:nvPr/>
        </p:nvSpPr>
        <p:spPr>
          <a:xfrm>
            <a:off x="7894277" y="301170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7" name="Rectangle 69">
            <a:extLst>
              <a:ext uri="{FF2B5EF4-FFF2-40B4-BE49-F238E27FC236}">
                <a16:creationId xmlns:a16="http://schemas.microsoft.com/office/drawing/2014/main" id="{75F698CC-5807-4882-97CF-D12368579EA2}"/>
              </a:ext>
            </a:extLst>
          </p:cNvPr>
          <p:cNvSpPr/>
          <p:nvPr/>
        </p:nvSpPr>
        <p:spPr>
          <a:xfrm>
            <a:off x="7922193" y="1616770"/>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48" name="Rectangle 47">
            <a:extLst>
              <a:ext uri="{FF2B5EF4-FFF2-40B4-BE49-F238E27FC236}">
                <a16:creationId xmlns:a16="http://schemas.microsoft.com/office/drawing/2014/main" id="{21C10648-B07A-45B0-9DD1-E144E93D19A5}"/>
              </a:ext>
            </a:extLst>
          </p:cNvPr>
          <p:cNvSpPr/>
          <p:nvPr/>
        </p:nvSpPr>
        <p:spPr>
          <a:xfrm>
            <a:off x="7127778" y="3348119"/>
            <a:ext cx="4320147"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Target</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54" name="Rectangle 53">
            <a:extLst>
              <a:ext uri="{FF2B5EF4-FFF2-40B4-BE49-F238E27FC236}">
                <a16:creationId xmlns:a16="http://schemas.microsoft.com/office/drawing/2014/main" id="{6ECC9839-F281-43A8-B7C0-6837DA108860}"/>
              </a:ext>
            </a:extLst>
          </p:cNvPr>
          <p:cNvSpPr/>
          <p:nvPr/>
        </p:nvSpPr>
        <p:spPr>
          <a:xfrm>
            <a:off x="7923291" y="238353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SW Platform</a:t>
            </a:r>
          </a:p>
        </p:txBody>
      </p:sp>
      <p:sp>
        <p:nvSpPr>
          <p:cNvPr id="55" name="Rectangle 54">
            <a:extLst>
              <a:ext uri="{FF2B5EF4-FFF2-40B4-BE49-F238E27FC236}">
                <a16:creationId xmlns:a16="http://schemas.microsoft.com/office/drawing/2014/main" id="{9633B4D3-C7B0-4A21-B82D-04D7D241C169}"/>
              </a:ext>
            </a:extLst>
          </p:cNvPr>
          <p:cNvSpPr/>
          <p:nvPr/>
        </p:nvSpPr>
        <p:spPr>
          <a:xfrm>
            <a:off x="7696856" y="547191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56" name="Rectangle 55">
            <a:extLst>
              <a:ext uri="{FF2B5EF4-FFF2-40B4-BE49-F238E27FC236}">
                <a16:creationId xmlns:a16="http://schemas.microsoft.com/office/drawing/2014/main" id="{ED67CA96-B941-403E-9ADC-A35569AB7406}"/>
              </a:ext>
            </a:extLst>
          </p:cNvPr>
          <p:cNvSpPr/>
          <p:nvPr/>
        </p:nvSpPr>
        <p:spPr>
          <a:xfrm>
            <a:off x="7911449" y="3925713"/>
            <a:ext cx="341415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
        <p:nvSpPr>
          <p:cNvPr id="58" name="Rectangle 57">
            <a:extLst>
              <a:ext uri="{FF2B5EF4-FFF2-40B4-BE49-F238E27FC236}">
                <a16:creationId xmlns:a16="http://schemas.microsoft.com/office/drawing/2014/main" id="{6C1230B8-E203-4042-AF55-D32483C9D066}"/>
              </a:ext>
            </a:extLst>
          </p:cNvPr>
          <p:cNvSpPr/>
          <p:nvPr/>
        </p:nvSpPr>
        <p:spPr>
          <a:xfrm>
            <a:off x="9704404" y="239426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More Software</a:t>
            </a:r>
          </a:p>
        </p:txBody>
      </p:sp>
      <p:sp>
        <p:nvSpPr>
          <p:cNvPr id="59" name="Rectangle 58">
            <a:extLst>
              <a:ext uri="{FF2B5EF4-FFF2-40B4-BE49-F238E27FC236}">
                <a16:creationId xmlns:a16="http://schemas.microsoft.com/office/drawing/2014/main" id="{8FD327DA-C1EC-427F-A747-4D6C08D693EF}"/>
              </a:ext>
            </a:extLst>
          </p:cNvPr>
          <p:cNvSpPr/>
          <p:nvPr/>
        </p:nvSpPr>
        <p:spPr>
          <a:xfrm>
            <a:off x="9688769" y="341612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More Drivers</a:t>
            </a:r>
            <a:endParaRPr lang="en-US" sz="1300" kern="0">
              <a:solidFill>
                <a:srgbClr val="FFFFFF"/>
              </a:solidFill>
              <a:latin typeface="+mn-lt"/>
            </a:endParaRPr>
          </a:p>
        </p:txBody>
      </p:sp>
      <p:sp>
        <p:nvSpPr>
          <p:cNvPr id="60" name="Down Arrow 26">
            <a:extLst>
              <a:ext uri="{FF2B5EF4-FFF2-40B4-BE49-F238E27FC236}">
                <a16:creationId xmlns:a16="http://schemas.microsoft.com/office/drawing/2014/main" id="{A0F2D0B9-502B-4EAF-BA37-DE49DDC1ACA9}"/>
              </a:ext>
            </a:extLst>
          </p:cNvPr>
          <p:cNvSpPr/>
          <p:nvPr/>
        </p:nvSpPr>
        <p:spPr>
          <a:xfrm flipV="1">
            <a:off x="2349223" y="298586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1268179" y="3396016"/>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FVP Drivers</a:t>
            </a:r>
            <a:endParaRPr lang="en-US" sz="1300" kern="0">
              <a:solidFill>
                <a:srgbClr val="FFFFFF"/>
              </a:solidFill>
              <a:latin typeface="+mn-lt"/>
            </a:endParaRPr>
          </a:p>
        </p:txBody>
      </p:sp>
      <p:sp>
        <p:nvSpPr>
          <p:cNvPr id="61" name="Down Arrow 26">
            <a:extLst>
              <a:ext uri="{FF2B5EF4-FFF2-40B4-BE49-F238E27FC236}">
                <a16:creationId xmlns:a16="http://schemas.microsoft.com/office/drawing/2014/main" id="{323A53A6-1F08-4F2E-A8CC-6ACFFACD7500}"/>
              </a:ext>
            </a:extLst>
          </p:cNvPr>
          <p:cNvSpPr/>
          <p:nvPr/>
        </p:nvSpPr>
        <p:spPr>
          <a:xfrm flipV="1">
            <a:off x="5443640" y="298908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2" name="Rectangle 41">
            <a:extLst>
              <a:ext uri="{FF2B5EF4-FFF2-40B4-BE49-F238E27FC236}">
                <a16:creationId xmlns:a16="http://schemas.microsoft.com/office/drawing/2014/main" id="{CB19A037-6D86-405B-AF5F-CE7A837BA992}"/>
              </a:ext>
            </a:extLst>
          </p:cNvPr>
          <p:cNvSpPr/>
          <p:nvPr/>
        </p:nvSpPr>
        <p:spPr>
          <a:xfrm>
            <a:off x="4375471" y="340030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62" name="Down Arrow 26">
            <a:extLst>
              <a:ext uri="{FF2B5EF4-FFF2-40B4-BE49-F238E27FC236}">
                <a16:creationId xmlns:a16="http://schemas.microsoft.com/office/drawing/2014/main" id="{78FA4569-108D-4DA7-95F2-9459F5366872}"/>
              </a:ext>
            </a:extLst>
          </p:cNvPr>
          <p:cNvSpPr/>
          <p:nvPr/>
        </p:nvSpPr>
        <p:spPr>
          <a:xfrm flipV="1">
            <a:off x="5447932" y="4351745"/>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8" name="Rectangle 37">
            <a:extLst>
              <a:ext uri="{FF2B5EF4-FFF2-40B4-BE49-F238E27FC236}">
                <a16:creationId xmlns:a16="http://schemas.microsoft.com/office/drawing/2014/main" id="{154115F1-C80D-4CF9-AFCE-230EAEB24C8B}"/>
              </a:ext>
            </a:extLst>
          </p:cNvPr>
          <p:cNvSpPr/>
          <p:nvPr/>
        </p:nvSpPr>
        <p:spPr>
          <a:xfrm>
            <a:off x="5111014" y="4639293"/>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test equipment</a:t>
            </a:r>
            <a:endParaRPr lang="en-US" sz="1400" kern="0">
              <a:solidFill>
                <a:srgbClr val="FFFFFF"/>
              </a:solidFill>
              <a:latin typeface="+mn-lt"/>
            </a:endParaRPr>
          </a:p>
        </p:txBody>
      </p:sp>
      <p:sp>
        <p:nvSpPr>
          <p:cNvPr id="69" name="Down Arrow 26">
            <a:extLst>
              <a:ext uri="{FF2B5EF4-FFF2-40B4-BE49-F238E27FC236}">
                <a16:creationId xmlns:a16="http://schemas.microsoft.com/office/drawing/2014/main" id="{24A5430A-19C7-440E-8828-9C09D907B757}"/>
              </a:ext>
            </a:extLst>
          </p:cNvPr>
          <p:cNvSpPr/>
          <p:nvPr/>
        </p:nvSpPr>
        <p:spPr>
          <a:xfrm flipV="1">
            <a:off x="8924323" y="3008398"/>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3" name="Down Arrow 26">
            <a:extLst>
              <a:ext uri="{FF2B5EF4-FFF2-40B4-BE49-F238E27FC236}">
                <a16:creationId xmlns:a16="http://schemas.microsoft.com/office/drawing/2014/main" id="{72C96718-5402-4EB8-BB26-3218AFE2C5BD}"/>
              </a:ext>
            </a:extLst>
          </p:cNvPr>
          <p:cNvSpPr/>
          <p:nvPr/>
        </p:nvSpPr>
        <p:spPr>
          <a:xfrm flipV="1">
            <a:off x="8928614" y="4371057"/>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9" name="Rectangle 48">
            <a:extLst>
              <a:ext uri="{FF2B5EF4-FFF2-40B4-BE49-F238E27FC236}">
                <a16:creationId xmlns:a16="http://schemas.microsoft.com/office/drawing/2014/main" id="{BE201CEC-018B-4522-931B-7FCCF046ABC2}"/>
              </a:ext>
            </a:extLst>
          </p:cNvPr>
          <p:cNvSpPr/>
          <p:nvPr/>
        </p:nvSpPr>
        <p:spPr>
          <a:xfrm>
            <a:off x="8649636" y="4656460"/>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a:t>
            </a:r>
            <a:br>
              <a:rPr lang="en-US" sz="1200" kern="0">
                <a:solidFill>
                  <a:srgbClr val="FFFFFF"/>
                </a:solidFill>
                <a:latin typeface="+mn-lt"/>
              </a:rPr>
            </a:br>
            <a:r>
              <a:rPr lang="en-US" sz="1200" kern="0">
                <a:solidFill>
                  <a:srgbClr val="FFFFFF"/>
                </a:solidFill>
                <a:latin typeface="+mn-lt"/>
              </a:rPr>
              <a:t>user peripherals</a:t>
            </a:r>
            <a:endParaRPr lang="en-US" sz="1400" kern="0">
              <a:solidFill>
                <a:srgbClr val="FFFFFF"/>
              </a:solidFill>
              <a:latin typeface="+mn-lt"/>
            </a:endParaRPr>
          </a:p>
        </p:txBody>
      </p:sp>
      <p:sp>
        <p:nvSpPr>
          <p:cNvPr id="52" name="Rectangle 51">
            <a:extLst>
              <a:ext uri="{FF2B5EF4-FFF2-40B4-BE49-F238E27FC236}">
                <a16:creationId xmlns:a16="http://schemas.microsoft.com/office/drawing/2014/main" id="{48EC2F1A-B484-4E6A-BEF8-56E4F520752E}"/>
              </a:ext>
            </a:extLst>
          </p:cNvPr>
          <p:cNvSpPr/>
          <p:nvPr/>
        </p:nvSpPr>
        <p:spPr>
          <a:xfrm>
            <a:off x="7914093" y="341747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3" name="TextBox 2">
            <a:extLst>
              <a:ext uri="{FF2B5EF4-FFF2-40B4-BE49-F238E27FC236}">
                <a16:creationId xmlns:a16="http://schemas.microsoft.com/office/drawing/2014/main" id="{5AD9F1E1-C880-4201-B5C3-541DAF9AC2B2}"/>
              </a:ext>
            </a:extLst>
          </p:cNvPr>
          <p:cNvSpPr txBox="1"/>
          <p:nvPr/>
        </p:nvSpPr>
        <p:spPr>
          <a:xfrm>
            <a:off x="480890" y="1211193"/>
            <a:ext cx="5816829"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Unit &amp; Integration Testing</a:t>
            </a:r>
            <a:endParaRPr lang="en-GB" sz="1400">
              <a:solidFill>
                <a:schemeClr val="tx2"/>
              </a:solidFill>
              <a:latin typeface="+mn-lt"/>
              <a:ea typeface="+mn-ea"/>
            </a:endParaRPr>
          </a:p>
        </p:txBody>
      </p:sp>
      <p:sp>
        <p:nvSpPr>
          <p:cNvPr id="74" name="TextBox 73">
            <a:extLst>
              <a:ext uri="{FF2B5EF4-FFF2-40B4-BE49-F238E27FC236}">
                <a16:creationId xmlns:a16="http://schemas.microsoft.com/office/drawing/2014/main" id="{DF5377C6-2C92-4C75-A091-234F4C553784}"/>
              </a:ext>
            </a:extLst>
          </p:cNvPr>
          <p:cNvSpPr txBox="1"/>
          <p:nvPr/>
        </p:nvSpPr>
        <p:spPr>
          <a:xfrm>
            <a:off x="6922942" y="1221922"/>
            <a:ext cx="4608675"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Deployment (System Testing)</a:t>
            </a:r>
            <a:endParaRPr lang="en-GB" sz="1400">
              <a:solidFill>
                <a:schemeClr val="tx2"/>
              </a:solidFill>
              <a:latin typeface="+mn-lt"/>
              <a:ea typeface="+mn-ea"/>
            </a:endParaRPr>
          </a:p>
        </p:txBody>
      </p:sp>
      <p:sp>
        <p:nvSpPr>
          <p:cNvPr id="75" name="TextBox 74">
            <a:extLst>
              <a:ext uri="{FF2B5EF4-FFF2-40B4-BE49-F238E27FC236}">
                <a16:creationId xmlns:a16="http://schemas.microsoft.com/office/drawing/2014/main" id="{D1E74628-B277-4265-ABC1-B22C9F02215C}"/>
              </a:ext>
            </a:extLst>
          </p:cNvPr>
          <p:cNvSpPr txBox="1"/>
          <p:nvPr/>
        </p:nvSpPr>
        <p:spPr>
          <a:xfrm>
            <a:off x="480889" y="5863548"/>
            <a:ext cx="8417683" cy="387697"/>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Essential the same event logs are generated across the different deployments. This ensures correctness.</a:t>
            </a:r>
            <a:br>
              <a:rPr lang="en-US" sz="1400">
                <a:solidFill>
                  <a:schemeClr val="tx2"/>
                </a:solidFill>
                <a:latin typeface="+mn-lt"/>
                <a:ea typeface="+mn-ea"/>
              </a:rPr>
            </a:br>
            <a:r>
              <a:rPr lang="en-US" sz="1400" i="1" u="sng">
                <a:solidFill>
                  <a:schemeClr val="tx2"/>
                </a:solidFill>
                <a:latin typeface="+mn-lt"/>
                <a:ea typeface="+mn-ea"/>
              </a:rPr>
              <a:t>Initially: </a:t>
            </a:r>
            <a:r>
              <a:rPr lang="en-US" sz="1400" i="1">
                <a:solidFill>
                  <a:schemeClr val="tx2"/>
                </a:solidFill>
                <a:latin typeface="+mn-lt"/>
                <a:ea typeface="+mn-ea"/>
              </a:rPr>
              <a:t>Keil Studio could focus on Ease-of-Use for this process and Event Log Analysis</a:t>
            </a:r>
          </a:p>
        </p:txBody>
      </p:sp>
      <p:sp>
        <p:nvSpPr>
          <p:cNvPr id="4" name="TextBox 3">
            <a:extLst>
              <a:ext uri="{FF2B5EF4-FFF2-40B4-BE49-F238E27FC236}">
                <a16:creationId xmlns:a16="http://schemas.microsoft.com/office/drawing/2014/main" id="{8B784F53-667B-4A67-8254-F2145186E2B0}"/>
              </a:ext>
            </a:extLst>
          </p:cNvPr>
          <p:cNvSpPr txBox="1"/>
          <p:nvPr/>
        </p:nvSpPr>
        <p:spPr>
          <a:xfrm>
            <a:off x="9349696" y="5739494"/>
            <a:ext cx="2726871" cy="221599"/>
          </a:xfrm>
          <a:prstGeom prst="rect">
            <a:avLst/>
          </a:prstGeom>
          <a:noFill/>
        </p:spPr>
        <p:txBody>
          <a:bodyPr wrap="square" lIns="0" tIns="0" rIns="0" bIns="0" rtlCol="0">
            <a:spAutoFit/>
          </a:bodyPr>
          <a:lstStyle/>
          <a:p>
            <a:pPr eaLnBrk="1" hangingPunct="1">
              <a:lnSpc>
                <a:spcPct val="90000"/>
              </a:lnSpc>
              <a:spcBef>
                <a:spcPts val="0"/>
              </a:spcBef>
              <a:spcAft>
                <a:spcPts val="600"/>
              </a:spcAft>
            </a:pPr>
            <a:r>
              <a:rPr lang="en-GB" sz="1600">
                <a:solidFill>
                  <a:schemeClr val="tx2"/>
                </a:solidFill>
                <a:latin typeface="+mn-lt"/>
                <a:ea typeface="+mn-ea"/>
                <a:hlinkClick r:id="rId3"/>
              </a:rPr>
              <a:t>www.keil.com/mdk5/debug</a:t>
            </a:r>
            <a:endParaRPr lang="en-GB" sz="1600">
              <a:solidFill>
                <a:schemeClr val="tx2"/>
              </a:solidFill>
              <a:latin typeface="+mn-lt"/>
              <a:ea typeface="+mn-ea"/>
            </a:endParaRPr>
          </a:p>
        </p:txBody>
      </p:sp>
    </p:spTree>
    <p:extLst>
      <p:ext uri="{BB962C8B-B14F-4D97-AF65-F5344CB8AC3E}">
        <p14:creationId xmlns:p14="http://schemas.microsoft.com/office/powerpoint/2010/main" val="23189343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81FDFE44-E848-4BDE-B5F6-9264A0D50477}"/>
              </a:ext>
            </a:extLst>
          </p:cNvPr>
          <p:cNvSpPr/>
          <p:nvPr/>
        </p:nvSpPr>
        <p:spPr>
          <a:xfrm>
            <a:off x="2734043" y="1794766"/>
            <a:ext cx="5587208" cy="1701714"/>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685771"/>
              <a:gd name="connsiteY0" fmla="*/ 0 h 1689434"/>
              <a:gd name="connsiteX1" fmla="*/ 5685771 w 5685771"/>
              <a:gd name="connsiteY1" fmla="*/ 19366 h 1689434"/>
              <a:gd name="connsiteX2" fmla="*/ 5675972 w 5685771"/>
              <a:gd name="connsiteY2" fmla="*/ 770012 h 1689434"/>
              <a:gd name="connsiteX3" fmla="*/ 3710007 w 5685771"/>
              <a:gd name="connsiteY3" fmla="*/ 762205 h 1689434"/>
              <a:gd name="connsiteX4" fmla="*/ 3703487 w 5685771"/>
              <a:gd name="connsiteY4" fmla="*/ 1689434 h 1689434"/>
              <a:gd name="connsiteX5" fmla="*/ 6440 w 5685771"/>
              <a:gd name="connsiteY5" fmla="*/ 1663677 h 1689434"/>
              <a:gd name="connsiteX6" fmla="*/ 0 w 5685771"/>
              <a:gd name="connsiteY6" fmla="*/ 0 h 1689434"/>
              <a:gd name="connsiteX0" fmla="*/ 0 w 5698001"/>
              <a:gd name="connsiteY0" fmla="*/ 0 h 1689434"/>
              <a:gd name="connsiteX1" fmla="*/ 5685771 w 5698001"/>
              <a:gd name="connsiteY1" fmla="*/ 19366 h 1689434"/>
              <a:gd name="connsiteX2" fmla="*/ 5698001 w 5698001"/>
              <a:gd name="connsiteY2" fmla="*/ 770012 h 1689434"/>
              <a:gd name="connsiteX3" fmla="*/ 3710007 w 5698001"/>
              <a:gd name="connsiteY3" fmla="*/ 762205 h 1689434"/>
              <a:gd name="connsiteX4" fmla="*/ 3703487 w 5698001"/>
              <a:gd name="connsiteY4" fmla="*/ 1689434 h 1689434"/>
              <a:gd name="connsiteX5" fmla="*/ 6440 w 5698001"/>
              <a:gd name="connsiteY5" fmla="*/ 1663677 h 1689434"/>
              <a:gd name="connsiteX6" fmla="*/ 0 w 5698001"/>
              <a:gd name="connsiteY6" fmla="*/ 0 h 1689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98001" h="1689434">
                <a:moveTo>
                  <a:pt x="0" y="0"/>
                </a:moveTo>
                <a:lnTo>
                  <a:pt x="5685771" y="19366"/>
                </a:lnTo>
                <a:lnTo>
                  <a:pt x="5698001" y="770012"/>
                </a:lnTo>
                <a:lnTo>
                  <a:pt x="3710007" y="762205"/>
                </a:lnTo>
                <a:cubicBezTo>
                  <a:pt x="3707834" y="1071281"/>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600" kern="0">
                <a:solidFill>
                  <a:schemeClr val="accent2"/>
                </a:solidFill>
                <a:latin typeface="+mn-lt"/>
              </a:rPr>
              <a:t>User Application Code</a:t>
            </a:r>
            <a:endParaRPr lang="en-GB" sz="16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69383"/>
            <a:ext cx="11227300" cy="512562"/>
          </a:xfrm>
        </p:spPr>
        <p:txBody>
          <a:bodyPr/>
          <a:lstStyle/>
          <a:p>
            <a:r>
              <a:rPr lang="en-US" sz="3198"/>
              <a:t>IoT/ML SW Platform – for FVP or Real Hardware</a:t>
            </a:r>
          </a:p>
        </p:txBody>
      </p:sp>
      <p:sp>
        <p:nvSpPr>
          <p:cNvPr id="21" name="Rectangle 20">
            <a:extLst>
              <a:ext uri="{FF2B5EF4-FFF2-40B4-BE49-F238E27FC236}">
                <a16:creationId xmlns:a16="http://schemas.microsoft.com/office/drawing/2014/main" id="{55D6DD88-1FD7-4BA4-AB28-44E626DD2497}"/>
              </a:ext>
            </a:extLst>
          </p:cNvPr>
          <p:cNvSpPr/>
          <p:nvPr/>
        </p:nvSpPr>
        <p:spPr>
          <a:xfrm>
            <a:off x="755082" y="3667747"/>
            <a:ext cx="7640235" cy="653663"/>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FVP</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2808818" y="4918151"/>
            <a:ext cx="1645062" cy="664162"/>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LEDs, Push buttons</a:t>
            </a:r>
            <a:endParaRPr lang="en-US" sz="1400" kern="0">
              <a:solidFill>
                <a:srgbClr val="FFFFFF"/>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a:off x="3051332" y="3229491"/>
            <a:ext cx="1160347" cy="1688660"/>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2822512" y="3737102"/>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Demo I/O-Driver</a:t>
            </a:r>
            <a:endParaRPr lang="en-US" sz="1200" kern="0" dirty="0">
              <a:solidFill>
                <a:srgbClr val="FFFFFF"/>
              </a:solidFill>
              <a:latin typeface="+mn-lt"/>
            </a:endParaRPr>
          </a:p>
        </p:txBody>
      </p:sp>
      <p:sp>
        <p:nvSpPr>
          <p:cNvPr id="41" name="Rectangle 40">
            <a:extLst>
              <a:ext uri="{FF2B5EF4-FFF2-40B4-BE49-F238E27FC236}">
                <a16:creationId xmlns:a16="http://schemas.microsoft.com/office/drawing/2014/main" id="{A4F01639-7D0D-46C0-B57C-1A095CC940E5}"/>
              </a:ext>
            </a:extLst>
          </p:cNvPr>
          <p:cNvSpPr/>
          <p:nvPr/>
        </p:nvSpPr>
        <p:spPr>
          <a:xfrm>
            <a:off x="998721" y="1898584"/>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CMSIS-RTOS2</a:t>
            </a:r>
          </a:p>
        </p:txBody>
      </p:sp>
      <p:sp>
        <p:nvSpPr>
          <p:cNvPr id="53" name="Rectangle 52">
            <a:extLst>
              <a:ext uri="{FF2B5EF4-FFF2-40B4-BE49-F238E27FC236}">
                <a16:creationId xmlns:a16="http://schemas.microsoft.com/office/drawing/2014/main" id="{E4776C67-AD7C-4F51-942A-8BD54C4E6887}"/>
              </a:ext>
            </a:extLst>
          </p:cNvPr>
          <p:cNvSpPr/>
          <p:nvPr/>
        </p:nvSpPr>
        <p:spPr>
          <a:xfrm>
            <a:off x="990413" y="2481097"/>
            <a:ext cx="1649629" cy="445644"/>
          </a:xfrm>
          <a:prstGeom prst="rect">
            <a:avLst/>
          </a:prstGeom>
          <a:solidFill>
            <a:schemeClr val="accent5">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FreeRTOS, RTX, </a:t>
            </a:r>
            <a:r>
              <a:rPr lang="en-US" sz="1100" kern="0">
                <a:solidFill>
                  <a:srgbClr val="FFFFFF"/>
                </a:solidFill>
                <a:latin typeface="+mn-lt"/>
              </a:rPr>
              <a:t>…</a:t>
            </a:r>
          </a:p>
        </p:txBody>
      </p:sp>
      <p:sp>
        <p:nvSpPr>
          <p:cNvPr id="26" name="Rectangle 25">
            <a:extLst>
              <a:ext uri="{FF2B5EF4-FFF2-40B4-BE49-F238E27FC236}">
                <a16:creationId xmlns:a16="http://schemas.microsoft.com/office/drawing/2014/main" id="{66B4BDEB-A29A-43AB-BCB8-160B10478CB6}"/>
              </a:ext>
            </a:extLst>
          </p:cNvPr>
          <p:cNvSpPr/>
          <p:nvPr/>
        </p:nvSpPr>
        <p:spPr>
          <a:xfrm>
            <a:off x="4676691" y="4880061"/>
            <a:ext cx="1645063" cy="715128"/>
          </a:xfrm>
          <a:prstGeom prst="rect">
            <a:avLst/>
          </a:prstGeom>
          <a:solidFill>
            <a:srgbClr val="58595B"/>
          </a:solidFill>
          <a:ln w="9525" cap="flat" cmpd="sng" algn="ctr">
            <a:noFill/>
            <a:prstDash val="solid"/>
          </a:ln>
          <a:effectLst/>
        </p:spPr>
        <p:txBody>
          <a:bodyPr lIns="91396" tIns="45699" rIns="91396" bIns="45699" rtlCol="0" anchor="t"/>
          <a:lstStyle/>
          <a:p>
            <a:pPr defTabSz="456936" eaLnBrk="1" fontAlgn="auto" hangingPunct="1">
              <a:spcBef>
                <a:spcPts val="0"/>
              </a:spcBef>
              <a:spcAft>
                <a:spcPts val="0"/>
              </a:spcAft>
              <a:defRPr/>
            </a:pPr>
            <a:r>
              <a:rPr lang="en-US" sz="1200" kern="0">
                <a:solidFill>
                  <a:srgbClr val="FFFFFF"/>
                </a:solidFill>
                <a:latin typeface="+mn-lt"/>
              </a:rPr>
              <a:t>Input stimuli for</a:t>
            </a:r>
          </a:p>
          <a:p>
            <a:pPr defTabSz="456936" eaLnBrk="1" fontAlgn="auto" hangingPunct="1">
              <a:spcBef>
                <a:spcPts val="0"/>
              </a:spcBef>
              <a:spcAft>
                <a:spcPts val="0"/>
              </a:spcAft>
              <a:defRPr/>
            </a:pPr>
            <a:r>
              <a:rPr lang="en-US" sz="1200" kern="0">
                <a:solidFill>
                  <a:srgbClr val="FFFFFF"/>
                </a:solidFill>
                <a:latin typeface="+mn-lt"/>
              </a:rPr>
              <a:t>Audio, Video, Sensors</a:t>
            </a:r>
          </a:p>
        </p:txBody>
      </p:sp>
      <p:sp>
        <p:nvSpPr>
          <p:cNvPr id="33" name="Down Arrow 28">
            <a:extLst>
              <a:ext uri="{FF2B5EF4-FFF2-40B4-BE49-F238E27FC236}">
                <a16:creationId xmlns:a16="http://schemas.microsoft.com/office/drawing/2014/main" id="{0CA77243-2CE9-4FEA-94E0-244BC67E78BD}"/>
              </a:ext>
            </a:extLst>
          </p:cNvPr>
          <p:cNvSpPr/>
          <p:nvPr/>
        </p:nvSpPr>
        <p:spPr>
          <a:xfrm>
            <a:off x="4904967" y="3159660"/>
            <a:ext cx="1160347" cy="17204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6799624" y="2492191"/>
            <a:ext cx="1160347" cy="1270563"/>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57" name="Rectangle 56">
            <a:extLst>
              <a:ext uri="{FF2B5EF4-FFF2-40B4-BE49-F238E27FC236}">
                <a16:creationId xmlns:a16="http://schemas.microsoft.com/office/drawing/2014/main" id="{FF34C054-3990-4B0A-859E-05019391FA26}"/>
              </a:ext>
            </a:extLst>
          </p:cNvPr>
          <p:cNvSpPr/>
          <p:nvPr/>
        </p:nvSpPr>
        <p:spPr>
          <a:xfrm>
            <a:off x="4612746" y="3742448"/>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Data-Streaming</a:t>
            </a:r>
            <a:br>
              <a:rPr lang="en-US" sz="1400" kern="0">
                <a:solidFill>
                  <a:srgbClr val="FFFFFF"/>
                </a:solidFill>
                <a:latin typeface="+mn-lt"/>
              </a:rPr>
            </a:br>
            <a:r>
              <a:rPr lang="en-US" sz="1400" kern="0">
                <a:solidFill>
                  <a:srgbClr val="FFFFFF"/>
                </a:solidFill>
                <a:latin typeface="+mn-lt"/>
              </a:rPr>
              <a:t>Driver</a:t>
            </a:r>
            <a:endParaRPr lang="en-US" sz="1200" kern="0">
              <a:solidFill>
                <a:srgbClr val="FFFFFF"/>
              </a:solidFill>
              <a:latin typeface="+mn-lt"/>
            </a:endParaRPr>
          </a:p>
        </p:txBody>
      </p:sp>
      <p:sp>
        <p:nvSpPr>
          <p:cNvPr id="64" name="TextBox 63">
            <a:extLst>
              <a:ext uri="{FF2B5EF4-FFF2-40B4-BE49-F238E27FC236}">
                <a16:creationId xmlns:a16="http://schemas.microsoft.com/office/drawing/2014/main" id="{E6AE87CE-C7E3-4059-B2F7-3E421B34CA4F}"/>
              </a:ext>
            </a:extLst>
          </p:cNvPr>
          <p:cNvSpPr txBox="1"/>
          <p:nvPr/>
        </p:nvSpPr>
        <p:spPr>
          <a:xfrm>
            <a:off x="6577381" y="2518658"/>
            <a:ext cx="1583695" cy="193849"/>
          </a:xfrm>
          <a:prstGeom prst="rect">
            <a:avLst/>
          </a:prstGeom>
          <a:noFill/>
          <a:ln w="12700">
            <a:noFill/>
          </a:ln>
        </p:spPr>
        <p:txBody>
          <a:bodyPr wrap="square" lIns="0" tIns="0" rIns="0" bIns="0" rtlCol="0">
            <a:spAutoFit/>
          </a:bodyPr>
          <a:lstStyle/>
          <a:p>
            <a:pPr algn="ctr" eaLnBrk="1" hangingPunct="1">
              <a:lnSpc>
                <a:spcPct val="90000"/>
              </a:lnSpc>
              <a:spcBef>
                <a:spcPts val="0"/>
              </a:spcBef>
              <a:spcAft>
                <a:spcPts val="600"/>
              </a:spcAft>
            </a:pPr>
            <a:r>
              <a:rPr lang="en-GB" sz="1400"/>
              <a:t> </a:t>
            </a:r>
            <a:r>
              <a:rPr lang="en-GB" sz="1100"/>
              <a:t>BSD-Socket</a:t>
            </a:r>
            <a:endParaRPr lang="en-GB" sz="1400">
              <a:solidFill>
                <a:schemeClr val="accent1"/>
              </a:solidFill>
              <a:latin typeface="+mn-lt"/>
              <a:ea typeface="+mn-ea"/>
            </a:endParaRPr>
          </a:p>
        </p:txBody>
      </p:sp>
      <p:sp>
        <p:nvSpPr>
          <p:cNvPr id="65" name="Rectangle 64">
            <a:extLst>
              <a:ext uri="{FF2B5EF4-FFF2-40B4-BE49-F238E27FC236}">
                <a16:creationId xmlns:a16="http://schemas.microsoft.com/office/drawing/2014/main" id="{B277B62A-660E-423C-88FA-D779BD39AD6E}"/>
              </a:ext>
            </a:extLst>
          </p:cNvPr>
          <p:cNvSpPr/>
          <p:nvPr/>
        </p:nvSpPr>
        <p:spPr>
          <a:xfrm>
            <a:off x="6548992" y="3755144"/>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Ethernet-Driver</a:t>
            </a:r>
            <a:endParaRPr lang="en-US" sz="1200"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2831710" y="2703165"/>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Demo or test</a:t>
            </a:r>
            <a:br>
              <a:rPr lang="en-US" sz="1400" kern="0">
                <a:solidFill>
                  <a:srgbClr val="FFFFFF"/>
                </a:solidFill>
                <a:latin typeface="+mn-lt"/>
              </a:rPr>
            </a:br>
            <a:r>
              <a:rPr lang="en-US" sz="1400" kern="0">
                <a:solidFill>
                  <a:srgbClr val="FFFFFF"/>
                </a:solidFill>
                <a:latin typeface="+mn-lt"/>
              </a:rPr>
              <a:t>Interface</a:t>
            </a:r>
          </a:p>
        </p:txBody>
      </p:sp>
      <p:sp>
        <p:nvSpPr>
          <p:cNvPr id="67" name="Rectangle 66">
            <a:extLst>
              <a:ext uri="{FF2B5EF4-FFF2-40B4-BE49-F238E27FC236}">
                <a16:creationId xmlns:a16="http://schemas.microsoft.com/office/drawing/2014/main" id="{2450A397-6109-4BAA-92BD-DAA5DE8D13BD}"/>
              </a:ext>
            </a:extLst>
          </p:cNvPr>
          <p:cNvSpPr/>
          <p:nvPr/>
        </p:nvSpPr>
        <p:spPr>
          <a:xfrm>
            <a:off x="4628292" y="2696816"/>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i.e. Voice</a:t>
            </a:r>
            <a:br>
              <a:rPr lang="en-US" sz="1400" kern="0">
                <a:solidFill>
                  <a:srgbClr val="FFFFFF"/>
                </a:solidFill>
                <a:latin typeface="+mn-lt"/>
              </a:rPr>
            </a:br>
            <a:r>
              <a:rPr lang="en-US" sz="1400" kern="0">
                <a:solidFill>
                  <a:srgbClr val="FFFFFF"/>
                </a:solidFill>
                <a:latin typeface="+mn-lt"/>
              </a:rPr>
              <a:t>Recognition</a:t>
            </a:r>
          </a:p>
        </p:txBody>
      </p:sp>
      <p:sp>
        <p:nvSpPr>
          <p:cNvPr id="68" name="Down Arrow 28">
            <a:extLst>
              <a:ext uri="{FF2B5EF4-FFF2-40B4-BE49-F238E27FC236}">
                <a16:creationId xmlns:a16="http://schemas.microsoft.com/office/drawing/2014/main" id="{5A30FBAB-5F57-4D45-A6DE-8BE3BCD2D8F4}"/>
              </a:ext>
            </a:extLst>
          </p:cNvPr>
          <p:cNvSpPr/>
          <p:nvPr/>
        </p:nvSpPr>
        <p:spPr>
          <a:xfrm>
            <a:off x="6825017" y="4202056"/>
            <a:ext cx="1160347" cy="690705"/>
          </a:xfrm>
          <a:prstGeom prst="downArrow">
            <a:avLst>
              <a:gd name="adj1" fmla="val 50000"/>
              <a:gd name="adj2" fmla="val 38156"/>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3" name="Rectangle 62">
            <a:extLst>
              <a:ext uri="{FF2B5EF4-FFF2-40B4-BE49-F238E27FC236}">
                <a16:creationId xmlns:a16="http://schemas.microsoft.com/office/drawing/2014/main" id="{8C0AA59E-D4DA-4341-ADC1-325DECB83E09}"/>
              </a:ext>
            </a:extLst>
          </p:cNvPr>
          <p:cNvSpPr/>
          <p:nvPr/>
        </p:nvSpPr>
        <p:spPr>
          <a:xfrm>
            <a:off x="6570886" y="2690468"/>
            <a:ext cx="1645062" cy="623901"/>
          </a:xfrm>
          <a:prstGeom prst="rect">
            <a:avLst/>
          </a:prstGeom>
          <a:solidFill>
            <a:schemeClr val="accent3">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TCP/IP Stack with Security</a:t>
            </a:r>
          </a:p>
        </p:txBody>
      </p:sp>
      <p:sp>
        <p:nvSpPr>
          <p:cNvPr id="9" name="Text Placeholder 8">
            <a:extLst>
              <a:ext uri="{FF2B5EF4-FFF2-40B4-BE49-F238E27FC236}">
                <a16:creationId xmlns:a16="http://schemas.microsoft.com/office/drawing/2014/main" id="{EC550EB9-5DD0-4254-B622-58A5F764314F}"/>
              </a:ext>
            </a:extLst>
          </p:cNvPr>
          <p:cNvSpPr>
            <a:spLocks noGrp="1"/>
          </p:cNvSpPr>
          <p:nvPr>
            <p:ph type="body" sz="quarter" idx="13"/>
          </p:nvPr>
        </p:nvSpPr>
        <p:spPr>
          <a:xfrm>
            <a:off x="485401" y="735697"/>
            <a:ext cx="11227300" cy="344398"/>
          </a:xfrm>
        </p:spPr>
        <p:txBody>
          <a:bodyPr/>
          <a:lstStyle/>
          <a:p>
            <a:r>
              <a:rPr lang="en-US" sz="1799"/>
              <a:t>Establish a software platform that is foundation for IoT/ML projects.</a:t>
            </a:r>
            <a:endParaRPr lang="en-GB" sz="1799"/>
          </a:p>
        </p:txBody>
      </p:sp>
      <p:sp>
        <p:nvSpPr>
          <p:cNvPr id="71" name="Rectangle 70">
            <a:extLst>
              <a:ext uri="{FF2B5EF4-FFF2-40B4-BE49-F238E27FC236}">
                <a16:creationId xmlns:a16="http://schemas.microsoft.com/office/drawing/2014/main" id="{875218EB-DD52-480B-BD87-43788B4C76C1}"/>
              </a:ext>
            </a:extLst>
          </p:cNvPr>
          <p:cNvSpPr/>
          <p:nvPr/>
        </p:nvSpPr>
        <p:spPr>
          <a:xfrm>
            <a:off x="6560092" y="1895433"/>
            <a:ext cx="1662396" cy="608168"/>
          </a:xfrm>
          <a:prstGeom prst="rect">
            <a:avLst/>
          </a:prstGeom>
          <a:solidFill>
            <a:srgbClr val="00958B"/>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Cloud Connector</a:t>
            </a:r>
            <a:br>
              <a:rPr lang="en-US" sz="1600" kern="0">
                <a:solidFill>
                  <a:srgbClr val="FFFFFF"/>
                </a:solidFill>
                <a:latin typeface="+mn-lt"/>
              </a:rPr>
            </a:br>
            <a:r>
              <a:rPr lang="en-US" sz="1100" kern="0">
                <a:solidFill>
                  <a:srgbClr val="FFFFFF"/>
                </a:solidFill>
                <a:latin typeface="+mn-lt"/>
              </a:rPr>
              <a:t>C-SDK</a:t>
            </a:r>
          </a:p>
        </p:txBody>
      </p:sp>
      <p:sp>
        <p:nvSpPr>
          <p:cNvPr id="72" name="Rectangle 71">
            <a:extLst>
              <a:ext uri="{FF2B5EF4-FFF2-40B4-BE49-F238E27FC236}">
                <a16:creationId xmlns:a16="http://schemas.microsoft.com/office/drawing/2014/main" id="{C42052CD-C44C-4128-93C6-6FCB62DDD6A2}"/>
              </a:ext>
            </a:extLst>
          </p:cNvPr>
          <p:cNvSpPr/>
          <p:nvPr/>
        </p:nvSpPr>
        <p:spPr>
          <a:xfrm>
            <a:off x="6593891" y="4898618"/>
            <a:ext cx="1645063" cy="703010"/>
          </a:xfrm>
          <a:prstGeom prst="rect">
            <a:avLst/>
          </a:prstGeom>
          <a:solidFill>
            <a:srgbClr val="58595B"/>
          </a:solidFill>
          <a:ln w="9525" cap="flat" cmpd="sng" algn="ctr">
            <a:noFill/>
            <a:prstDash val="solid"/>
          </a:ln>
          <a:effectLst/>
        </p:spPr>
        <p:txBody>
          <a:bodyPr lIns="91396" tIns="45699" rIns="91396" bIns="45699" rtlCol="0" anchor="t"/>
          <a:lstStyle/>
          <a:p>
            <a:pPr defTabSz="456936" eaLnBrk="1" fontAlgn="auto" hangingPunct="1">
              <a:spcBef>
                <a:spcPts val="0"/>
              </a:spcBef>
              <a:spcAft>
                <a:spcPts val="0"/>
              </a:spcAft>
              <a:defRPr/>
            </a:pPr>
            <a:r>
              <a:rPr lang="en-US" sz="1200" kern="0">
                <a:solidFill>
                  <a:srgbClr val="FFFFFF"/>
                </a:solidFill>
                <a:latin typeface="+mn-lt"/>
              </a:rPr>
              <a:t>Route to internet: enables real communication</a:t>
            </a:r>
          </a:p>
        </p:txBody>
      </p:sp>
      <p:sp>
        <p:nvSpPr>
          <p:cNvPr id="4" name="Arrow: Down 3">
            <a:extLst>
              <a:ext uri="{FF2B5EF4-FFF2-40B4-BE49-F238E27FC236}">
                <a16:creationId xmlns:a16="http://schemas.microsoft.com/office/drawing/2014/main" id="{663C2F75-09B5-4D3B-ADA4-24A9B502BBC1}"/>
              </a:ext>
            </a:extLst>
          </p:cNvPr>
          <p:cNvSpPr/>
          <p:nvPr/>
        </p:nvSpPr>
        <p:spPr>
          <a:xfrm rot="5400000">
            <a:off x="8231884" y="2846266"/>
            <a:ext cx="263948" cy="289700"/>
          </a:xfrm>
          <a:prstGeom prst="downArrow">
            <a:avLst>
              <a:gd name="adj1" fmla="val 20874"/>
              <a:gd name="adj2" fmla="val 5212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22C6965B-5B01-478B-9A29-054EC33D2C67}"/>
              </a:ext>
            </a:extLst>
          </p:cNvPr>
          <p:cNvSpPr txBox="1"/>
          <p:nvPr/>
        </p:nvSpPr>
        <p:spPr>
          <a:xfrm>
            <a:off x="8515148" y="2666009"/>
            <a:ext cx="2272529" cy="581547"/>
          </a:xfrm>
          <a:prstGeom prst="rect">
            <a:avLst/>
          </a:prstGeom>
          <a:noFill/>
          <a:ln w="28575">
            <a:solidFill>
              <a:schemeClr val="accent1"/>
            </a:solidFill>
          </a:ln>
        </p:spPr>
        <p:txBody>
          <a:bodyPr wrap="square" lIns="0" tIns="0" rIns="0" bIns="0" rtlCol="0">
            <a:spAutoFit/>
          </a:bodyPr>
          <a:lstStyle/>
          <a:p>
            <a:pPr marL="58720" defTabSz="914126" eaLnBrk="1" hangingPunct="1">
              <a:lnSpc>
                <a:spcPct val="90000"/>
              </a:lnSpc>
              <a:spcBef>
                <a:spcPts val="0"/>
              </a:spcBef>
              <a:spcAft>
                <a:spcPts val="600"/>
              </a:spcAft>
            </a:pPr>
            <a:r>
              <a:rPr lang="en-US" sz="1400">
                <a:solidFill>
                  <a:schemeClr val="tx2"/>
                </a:solidFill>
                <a:latin typeface="+mn-lt"/>
                <a:ea typeface="+mn-ea"/>
              </a:rPr>
              <a:t>Make this part easy to replace with Ethernet, BLE, </a:t>
            </a:r>
            <a:r>
              <a:rPr lang="en-US" sz="1400" err="1">
                <a:solidFill>
                  <a:schemeClr val="tx2"/>
                </a:solidFill>
                <a:latin typeface="+mn-lt"/>
                <a:ea typeface="+mn-ea"/>
              </a:rPr>
              <a:t>WiFi</a:t>
            </a:r>
            <a:r>
              <a:rPr lang="en-US" sz="1400">
                <a:solidFill>
                  <a:schemeClr val="tx2"/>
                </a:solidFill>
                <a:latin typeface="+mn-lt"/>
                <a:ea typeface="+mn-ea"/>
              </a:rPr>
              <a:t>, NB-IoT, LoRa, etc.</a:t>
            </a:r>
            <a:endParaRPr lang="en-GB" sz="1400" err="1">
              <a:solidFill>
                <a:schemeClr val="tx2"/>
              </a:solidFill>
              <a:latin typeface="+mn-lt"/>
              <a:ea typeface="+mn-ea"/>
            </a:endParaRPr>
          </a:p>
        </p:txBody>
      </p:sp>
      <p:sp>
        <p:nvSpPr>
          <p:cNvPr id="31" name="TextBox 30">
            <a:extLst>
              <a:ext uri="{FF2B5EF4-FFF2-40B4-BE49-F238E27FC236}">
                <a16:creationId xmlns:a16="http://schemas.microsoft.com/office/drawing/2014/main" id="{BCC6F51F-6746-463C-AC99-7F8714D63277}"/>
              </a:ext>
            </a:extLst>
          </p:cNvPr>
          <p:cNvSpPr txBox="1"/>
          <p:nvPr/>
        </p:nvSpPr>
        <p:spPr>
          <a:xfrm>
            <a:off x="9121344" y="4832087"/>
            <a:ext cx="2272529" cy="387697"/>
          </a:xfrm>
          <a:prstGeom prst="rect">
            <a:avLst/>
          </a:prstGeom>
          <a:noFill/>
          <a:ln w="28575">
            <a:solidFill>
              <a:schemeClr val="accent1"/>
            </a:solidFill>
          </a:ln>
        </p:spPr>
        <p:txBody>
          <a:bodyPr wrap="square" lIns="0" tIns="0" rIns="0" bIns="0" rtlCol="0" anchor="t">
            <a:spAutoFit/>
          </a:bodyPr>
          <a:lstStyle/>
          <a:p>
            <a:pPr marL="58402" eaLnBrk="1" hangingPunct="1">
              <a:lnSpc>
                <a:spcPct val="90000"/>
              </a:lnSpc>
              <a:spcBef>
                <a:spcPts val="0"/>
              </a:spcBef>
              <a:spcAft>
                <a:spcPts val="600"/>
              </a:spcAft>
            </a:pPr>
            <a:r>
              <a:rPr lang="en-GB" sz="1400">
                <a:latin typeface="Calibri"/>
                <a:ea typeface="ＭＳ Ｐゴシック"/>
                <a:cs typeface="Calibri"/>
              </a:rPr>
              <a:t>TF-M provides Security and FOTA services</a:t>
            </a:r>
            <a:endParaRPr lang="en-GB" sz="1400">
              <a:solidFill>
                <a:schemeClr val="tx2"/>
              </a:solidFill>
              <a:latin typeface="Calibri"/>
              <a:ea typeface="ＭＳ Ｐゴシック"/>
              <a:cs typeface="Calibri"/>
            </a:endParaRPr>
          </a:p>
        </p:txBody>
      </p:sp>
      <p:sp>
        <p:nvSpPr>
          <p:cNvPr id="32" name="Rectangle 31">
            <a:extLst>
              <a:ext uri="{FF2B5EF4-FFF2-40B4-BE49-F238E27FC236}">
                <a16:creationId xmlns:a16="http://schemas.microsoft.com/office/drawing/2014/main" id="{AFE94C40-7286-481A-8769-BECEB8F4FBEE}"/>
              </a:ext>
            </a:extLst>
          </p:cNvPr>
          <p:cNvSpPr/>
          <p:nvPr/>
        </p:nvSpPr>
        <p:spPr>
          <a:xfrm>
            <a:off x="988268" y="3058350"/>
            <a:ext cx="1649629" cy="445644"/>
          </a:xfrm>
          <a:prstGeom prst="rect">
            <a:avLst/>
          </a:prstGeom>
          <a:solidFill>
            <a:schemeClr val="accent2">
              <a:lumMod val="75000"/>
              <a:lumOff val="2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Event Recorder</a:t>
            </a:r>
            <a:endParaRPr lang="en-US" sz="1100" kern="0">
              <a:solidFill>
                <a:srgbClr val="FFFFFF"/>
              </a:solidFill>
              <a:latin typeface="+mn-lt"/>
            </a:endParaRPr>
          </a:p>
        </p:txBody>
      </p:sp>
      <p:sp>
        <p:nvSpPr>
          <p:cNvPr id="28" name="Arrow: Down 27">
            <a:extLst>
              <a:ext uri="{FF2B5EF4-FFF2-40B4-BE49-F238E27FC236}">
                <a16:creationId xmlns:a16="http://schemas.microsoft.com/office/drawing/2014/main" id="{B1AC6DC3-C199-40EF-97BA-4C5F418D61DC}"/>
              </a:ext>
            </a:extLst>
          </p:cNvPr>
          <p:cNvSpPr/>
          <p:nvPr/>
        </p:nvSpPr>
        <p:spPr>
          <a:xfrm rot="5400000">
            <a:off x="8391557" y="3868908"/>
            <a:ext cx="263948" cy="289700"/>
          </a:xfrm>
          <a:prstGeom prst="downArrow">
            <a:avLst>
              <a:gd name="adj1" fmla="val 20874"/>
              <a:gd name="adj2" fmla="val 5212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TextBox 28">
            <a:extLst>
              <a:ext uri="{FF2B5EF4-FFF2-40B4-BE49-F238E27FC236}">
                <a16:creationId xmlns:a16="http://schemas.microsoft.com/office/drawing/2014/main" id="{BD1BE6FA-1E5A-49AC-9443-56587F96038A}"/>
              </a:ext>
            </a:extLst>
          </p:cNvPr>
          <p:cNvSpPr txBox="1"/>
          <p:nvPr/>
        </p:nvSpPr>
        <p:spPr>
          <a:xfrm>
            <a:off x="8674822" y="3688652"/>
            <a:ext cx="2272529" cy="581547"/>
          </a:xfrm>
          <a:prstGeom prst="rect">
            <a:avLst/>
          </a:prstGeom>
          <a:noFill/>
          <a:ln w="28575">
            <a:solidFill>
              <a:schemeClr val="accent1"/>
            </a:solidFill>
          </a:ln>
        </p:spPr>
        <p:txBody>
          <a:bodyPr wrap="square" lIns="0" tIns="0" rIns="0" bIns="0" rtlCol="0">
            <a:spAutoFit/>
          </a:bodyPr>
          <a:lstStyle/>
          <a:p>
            <a:pPr marL="58720" defTabSz="914126" eaLnBrk="1" hangingPunct="1">
              <a:lnSpc>
                <a:spcPct val="90000"/>
              </a:lnSpc>
              <a:spcBef>
                <a:spcPts val="0"/>
              </a:spcBef>
              <a:spcAft>
                <a:spcPts val="600"/>
              </a:spcAft>
            </a:pPr>
            <a:r>
              <a:rPr lang="en-US" sz="1400">
                <a:solidFill>
                  <a:schemeClr val="tx2"/>
                </a:solidFill>
                <a:latin typeface="+mn-lt"/>
                <a:ea typeface="+mn-ea"/>
              </a:rPr>
              <a:t>Make this part easy to replace to retarget to boards or production hardware</a:t>
            </a:r>
            <a:endParaRPr lang="en-GB" sz="1400" err="1">
              <a:solidFill>
                <a:schemeClr val="tx2"/>
              </a:solidFill>
              <a:latin typeface="+mn-lt"/>
              <a:ea typeface="+mn-ea"/>
            </a:endParaRPr>
          </a:p>
        </p:txBody>
      </p:sp>
    </p:spTree>
    <p:extLst>
      <p:ext uri="{BB962C8B-B14F-4D97-AF65-F5344CB8AC3E}">
        <p14:creationId xmlns:p14="http://schemas.microsoft.com/office/powerpoint/2010/main" val="3903981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81FDFE44-E848-4BDE-B5F6-9264A0D50477}"/>
              </a:ext>
            </a:extLst>
          </p:cNvPr>
          <p:cNvSpPr/>
          <p:nvPr/>
        </p:nvSpPr>
        <p:spPr>
          <a:xfrm>
            <a:off x="3165843" y="1807466"/>
            <a:ext cx="5587208" cy="1701714"/>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685771"/>
              <a:gd name="connsiteY0" fmla="*/ 0 h 1689434"/>
              <a:gd name="connsiteX1" fmla="*/ 5685771 w 5685771"/>
              <a:gd name="connsiteY1" fmla="*/ 19366 h 1689434"/>
              <a:gd name="connsiteX2" fmla="*/ 5675972 w 5685771"/>
              <a:gd name="connsiteY2" fmla="*/ 770012 h 1689434"/>
              <a:gd name="connsiteX3" fmla="*/ 3710007 w 5685771"/>
              <a:gd name="connsiteY3" fmla="*/ 762205 h 1689434"/>
              <a:gd name="connsiteX4" fmla="*/ 3703487 w 5685771"/>
              <a:gd name="connsiteY4" fmla="*/ 1689434 h 1689434"/>
              <a:gd name="connsiteX5" fmla="*/ 6440 w 5685771"/>
              <a:gd name="connsiteY5" fmla="*/ 1663677 h 1689434"/>
              <a:gd name="connsiteX6" fmla="*/ 0 w 5685771"/>
              <a:gd name="connsiteY6" fmla="*/ 0 h 1689434"/>
              <a:gd name="connsiteX0" fmla="*/ 0 w 5698001"/>
              <a:gd name="connsiteY0" fmla="*/ 0 h 1689434"/>
              <a:gd name="connsiteX1" fmla="*/ 5685771 w 5698001"/>
              <a:gd name="connsiteY1" fmla="*/ 19366 h 1689434"/>
              <a:gd name="connsiteX2" fmla="*/ 5698001 w 5698001"/>
              <a:gd name="connsiteY2" fmla="*/ 770012 h 1689434"/>
              <a:gd name="connsiteX3" fmla="*/ 3710007 w 5698001"/>
              <a:gd name="connsiteY3" fmla="*/ 762205 h 1689434"/>
              <a:gd name="connsiteX4" fmla="*/ 3703487 w 5698001"/>
              <a:gd name="connsiteY4" fmla="*/ 1689434 h 1689434"/>
              <a:gd name="connsiteX5" fmla="*/ 6440 w 5698001"/>
              <a:gd name="connsiteY5" fmla="*/ 1663677 h 1689434"/>
              <a:gd name="connsiteX6" fmla="*/ 0 w 5698001"/>
              <a:gd name="connsiteY6" fmla="*/ 0 h 1689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98001" h="1689434">
                <a:moveTo>
                  <a:pt x="0" y="0"/>
                </a:moveTo>
                <a:lnTo>
                  <a:pt x="5685771" y="19366"/>
                </a:lnTo>
                <a:lnTo>
                  <a:pt x="5698001" y="770012"/>
                </a:lnTo>
                <a:lnTo>
                  <a:pt x="3710007" y="762205"/>
                </a:lnTo>
                <a:cubicBezTo>
                  <a:pt x="3707834" y="1071281"/>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200" kern="0">
                <a:solidFill>
                  <a:schemeClr val="accent2"/>
                </a:solidFill>
                <a:latin typeface="+mn-lt"/>
              </a:rPr>
              <a:t>User Application Code</a:t>
            </a:r>
            <a:endParaRPr lang="en-GB" sz="12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83133"/>
            <a:ext cx="11227300" cy="512562"/>
          </a:xfrm>
        </p:spPr>
        <p:txBody>
          <a:bodyPr/>
          <a:lstStyle/>
          <a:p>
            <a:r>
              <a:rPr lang="en-US" sz="3198"/>
              <a:t>IoT/ML SW Platform – Usage for Real-world Data Collection</a:t>
            </a:r>
          </a:p>
        </p:txBody>
      </p:sp>
      <p:sp>
        <p:nvSpPr>
          <p:cNvPr id="21" name="Rectangle 20">
            <a:extLst>
              <a:ext uri="{FF2B5EF4-FFF2-40B4-BE49-F238E27FC236}">
                <a16:creationId xmlns:a16="http://schemas.microsoft.com/office/drawing/2014/main" id="{55D6DD88-1FD7-4BA4-AB28-44E626DD2497}"/>
              </a:ext>
            </a:extLst>
          </p:cNvPr>
          <p:cNvSpPr/>
          <p:nvPr/>
        </p:nvSpPr>
        <p:spPr>
          <a:xfrm>
            <a:off x="1186882" y="3680446"/>
            <a:ext cx="7640235" cy="1113804"/>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Board</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3240618" y="5134051"/>
            <a:ext cx="1645062" cy="664162"/>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LEDs, Push buttons</a:t>
            </a:r>
            <a:endParaRPr lang="en-US" sz="1400" kern="0">
              <a:solidFill>
                <a:srgbClr val="FFFFFF"/>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a:off x="3483132" y="3242191"/>
            <a:ext cx="1160347" cy="190130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254312" y="3749802"/>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Demo I/O-Driver</a:t>
            </a:r>
            <a:endParaRPr lang="en-US" sz="1200" kern="0">
              <a:solidFill>
                <a:srgbClr val="FFFFFF"/>
              </a:solidFill>
              <a:latin typeface="+mn-lt"/>
            </a:endParaRPr>
          </a:p>
        </p:txBody>
      </p:sp>
      <p:sp>
        <p:nvSpPr>
          <p:cNvPr id="41" name="Rectangle 40">
            <a:extLst>
              <a:ext uri="{FF2B5EF4-FFF2-40B4-BE49-F238E27FC236}">
                <a16:creationId xmlns:a16="http://schemas.microsoft.com/office/drawing/2014/main" id="{A4F01639-7D0D-46C0-B57C-1A095CC940E5}"/>
              </a:ext>
            </a:extLst>
          </p:cNvPr>
          <p:cNvSpPr/>
          <p:nvPr/>
        </p:nvSpPr>
        <p:spPr>
          <a:xfrm>
            <a:off x="1430521" y="1911284"/>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CMSIS-RTOS2</a:t>
            </a:r>
          </a:p>
        </p:txBody>
      </p:sp>
      <p:sp>
        <p:nvSpPr>
          <p:cNvPr id="53" name="Rectangle 52">
            <a:extLst>
              <a:ext uri="{FF2B5EF4-FFF2-40B4-BE49-F238E27FC236}">
                <a16:creationId xmlns:a16="http://schemas.microsoft.com/office/drawing/2014/main" id="{E4776C67-AD7C-4F51-942A-8BD54C4E6887}"/>
              </a:ext>
            </a:extLst>
          </p:cNvPr>
          <p:cNvSpPr/>
          <p:nvPr/>
        </p:nvSpPr>
        <p:spPr>
          <a:xfrm>
            <a:off x="1422213" y="2493797"/>
            <a:ext cx="1649629" cy="445644"/>
          </a:xfrm>
          <a:prstGeom prst="rect">
            <a:avLst/>
          </a:prstGeom>
          <a:solidFill>
            <a:schemeClr val="accent5">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FreeRTOS, RTX, </a:t>
            </a:r>
            <a:r>
              <a:rPr lang="en-US" sz="1100" kern="0">
                <a:solidFill>
                  <a:srgbClr val="FFFFFF"/>
                </a:solidFill>
                <a:latin typeface="+mn-lt"/>
              </a:rPr>
              <a:t>…</a:t>
            </a:r>
          </a:p>
        </p:txBody>
      </p:sp>
      <p:sp>
        <p:nvSpPr>
          <p:cNvPr id="26" name="Rectangle 25">
            <a:extLst>
              <a:ext uri="{FF2B5EF4-FFF2-40B4-BE49-F238E27FC236}">
                <a16:creationId xmlns:a16="http://schemas.microsoft.com/office/drawing/2014/main" id="{66B4BDEB-A29A-43AB-BCB8-160B10478CB6}"/>
              </a:ext>
            </a:extLst>
          </p:cNvPr>
          <p:cNvSpPr/>
          <p:nvPr/>
        </p:nvSpPr>
        <p:spPr>
          <a:xfrm>
            <a:off x="5108491" y="5095961"/>
            <a:ext cx="1645063" cy="715128"/>
          </a:xfrm>
          <a:prstGeom prst="rect">
            <a:avLst/>
          </a:prstGeom>
          <a:solidFill>
            <a:srgbClr val="58595B"/>
          </a:solidFill>
          <a:ln w="9525" cap="flat" cmpd="sng" algn="ctr">
            <a:noFill/>
            <a:prstDash val="solid"/>
          </a:ln>
          <a:effectLst/>
        </p:spPr>
        <p:txBody>
          <a:bodyPr lIns="91396" tIns="45699" rIns="91396" bIns="45699" rtlCol="0" anchor="t"/>
          <a:lstStyle/>
          <a:p>
            <a:pPr defTabSz="456936" eaLnBrk="1" fontAlgn="auto" hangingPunct="1">
              <a:spcBef>
                <a:spcPts val="0"/>
              </a:spcBef>
              <a:spcAft>
                <a:spcPts val="0"/>
              </a:spcAft>
              <a:defRPr/>
            </a:pPr>
            <a:r>
              <a:rPr lang="en-US" sz="1200" kern="0">
                <a:solidFill>
                  <a:srgbClr val="FFFFFF"/>
                </a:solidFill>
                <a:latin typeface="+mn-lt"/>
              </a:rPr>
              <a:t>Real-world input</a:t>
            </a:r>
          </a:p>
          <a:p>
            <a:pPr defTabSz="456936" eaLnBrk="1" fontAlgn="auto" hangingPunct="1">
              <a:spcBef>
                <a:spcPts val="0"/>
              </a:spcBef>
              <a:spcAft>
                <a:spcPts val="0"/>
              </a:spcAft>
              <a:defRPr/>
            </a:pPr>
            <a:r>
              <a:rPr lang="en-US" sz="1200" kern="0">
                <a:solidFill>
                  <a:srgbClr val="FFFFFF"/>
                </a:solidFill>
                <a:latin typeface="+mn-lt"/>
              </a:rPr>
              <a:t>Audio, Video, Sensors</a:t>
            </a:r>
          </a:p>
        </p:txBody>
      </p:sp>
      <p:sp>
        <p:nvSpPr>
          <p:cNvPr id="33" name="Down Arrow 28">
            <a:extLst>
              <a:ext uri="{FF2B5EF4-FFF2-40B4-BE49-F238E27FC236}">
                <a16:creationId xmlns:a16="http://schemas.microsoft.com/office/drawing/2014/main" id="{0CA77243-2CE9-4FEA-94E0-244BC67E78BD}"/>
              </a:ext>
            </a:extLst>
          </p:cNvPr>
          <p:cNvSpPr/>
          <p:nvPr/>
        </p:nvSpPr>
        <p:spPr>
          <a:xfrm>
            <a:off x="5317717" y="3172360"/>
            <a:ext cx="1160347" cy="1926690"/>
          </a:xfrm>
          <a:prstGeom prst="downArrow">
            <a:avLst>
              <a:gd name="adj1" fmla="val 50000"/>
              <a:gd name="adj2" fmla="val 2368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7231424" y="2504891"/>
            <a:ext cx="1160347" cy="1247960"/>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4" name="TextBox 63">
            <a:extLst>
              <a:ext uri="{FF2B5EF4-FFF2-40B4-BE49-F238E27FC236}">
                <a16:creationId xmlns:a16="http://schemas.microsoft.com/office/drawing/2014/main" id="{E6AE87CE-C7E3-4059-B2F7-3E421B34CA4F}"/>
              </a:ext>
            </a:extLst>
          </p:cNvPr>
          <p:cNvSpPr txBox="1"/>
          <p:nvPr/>
        </p:nvSpPr>
        <p:spPr>
          <a:xfrm>
            <a:off x="7009181" y="2531358"/>
            <a:ext cx="1583695" cy="193849"/>
          </a:xfrm>
          <a:prstGeom prst="rect">
            <a:avLst/>
          </a:prstGeom>
          <a:noFill/>
          <a:ln w="12700">
            <a:noFill/>
          </a:ln>
        </p:spPr>
        <p:txBody>
          <a:bodyPr wrap="square" lIns="0" tIns="0" rIns="0" bIns="0" rtlCol="0">
            <a:spAutoFit/>
          </a:bodyPr>
          <a:lstStyle/>
          <a:p>
            <a:pPr algn="ctr" eaLnBrk="1" hangingPunct="1">
              <a:lnSpc>
                <a:spcPct val="90000"/>
              </a:lnSpc>
              <a:spcBef>
                <a:spcPts val="0"/>
              </a:spcBef>
              <a:spcAft>
                <a:spcPts val="600"/>
              </a:spcAft>
            </a:pPr>
            <a:r>
              <a:rPr lang="en-GB" sz="1400"/>
              <a:t> </a:t>
            </a:r>
            <a:r>
              <a:rPr lang="en-GB" sz="1100"/>
              <a:t>BSD-Socket</a:t>
            </a:r>
            <a:endParaRPr lang="en-GB" sz="1400">
              <a:solidFill>
                <a:schemeClr val="accent1"/>
              </a:solidFill>
              <a:latin typeface="+mn-lt"/>
              <a:ea typeface="+mn-ea"/>
            </a:endParaRPr>
          </a:p>
        </p:txBody>
      </p:sp>
      <p:sp>
        <p:nvSpPr>
          <p:cNvPr id="65" name="Rectangle 64">
            <a:extLst>
              <a:ext uri="{FF2B5EF4-FFF2-40B4-BE49-F238E27FC236}">
                <a16:creationId xmlns:a16="http://schemas.microsoft.com/office/drawing/2014/main" id="{B277B62A-660E-423C-88FA-D779BD39AD6E}"/>
              </a:ext>
            </a:extLst>
          </p:cNvPr>
          <p:cNvSpPr/>
          <p:nvPr/>
        </p:nvSpPr>
        <p:spPr>
          <a:xfrm>
            <a:off x="6980792" y="3755144"/>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Ethernet-Driver</a:t>
            </a:r>
            <a:endParaRPr lang="en-US" sz="1200"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3263510" y="2715865"/>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Demo or test</a:t>
            </a:r>
            <a:br>
              <a:rPr lang="en-US" sz="1400" kern="0">
                <a:solidFill>
                  <a:srgbClr val="FFFFFF"/>
                </a:solidFill>
                <a:latin typeface="+mn-lt"/>
              </a:rPr>
            </a:br>
            <a:r>
              <a:rPr lang="en-US" sz="1400" kern="0">
                <a:solidFill>
                  <a:srgbClr val="FFFFFF"/>
                </a:solidFill>
                <a:latin typeface="+mn-lt"/>
              </a:rPr>
              <a:t>Interface</a:t>
            </a:r>
          </a:p>
        </p:txBody>
      </p:sp>
      <p:sp>
        <p:nvSpPr>
          <p:cNvPr id="67" name="Rectangle 66">
            <a:extLst>
              <a:ext uri="{FF2B5EF4-FFF2-40B4-BE49-F238E27FC236}">
                <a16:creationId xmlns:a16="http://schemas.microsoft.com/office/drawing/2014/main" id="{2450A397-6109-4BAA-92BD-DAA5DE8D13BD}"/>
              </a:ext>
            </a:extLst>
          </p:cNvPr>
          <p:cNvSpPr/>
          <p:nvPr/>
        </p:nvSpPr>
        <p:spPr>
          <a:xfrm>
            <a:off x="5060092" y="2709516"/>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i.e. Voice</a:t>
            </a:r>
            <a:br>
              <a:rPr lang="en-US" sz="1400" kern="0">
                <a:solidFill>
                  <a:srgbClr val="FFFFFF"/>
                </a:solidFill>
                <a:latin typeface="+mn-lt"/>
              </a:rPr>
            </a:br>
            <a:r>
              <a:rPr lang="en-US" sz="1400" kern="0">
                <a:solidFill>
                  <a:srgbClr val="FFFFFF"/>
                </a:solidFill>
                <a:latin typeface="+mn-lt"/>
              </a:rPr>
              <a:t>Recognition</a:t>
            </a:r>
          </a:p>
        </p:txBody>
      </p:sp>
      <p:sp>
        <p:nvSpPr>
          <p:cNvPr id="68" name="Down Arrow 28">
            <a:extLst>
              <a:ext uri="{FF2B5EF4-FFF2-40B4-BE49-F238E27FC236}">
                <a16:creationId xmlns:a16="http://schemas.microsoft.com/office/drawing/2014/main" id="{5A30FBAB-5F57-4D45-A6DE-8BE3BCD2D8F4}"/>
              </a:ext>
            </a:extLst>
          </p:cNvPr>
          <p:cNvSpPr/>
          <p:nvPr/>
        </p:nvSpPr>
        <p:spPr>
          <a:xfrm>
            <a:off x="7256817" y="4214756"/>
            <a:ext cx="1160347" cy="884295"/>
          </a:xfrm>
          <a:prstGeom prst="downArrow">
            <a:avLst>
              <a:gd name="adj1" fmla="val 50000"/>
              <a:gd name="adj2" fmla="val 3025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3" name="Rectangle 62">
            <a:extLst>
              <a:ext uri="{FF2B5EF4-FFF2-40B4-BE49-F238E27FC236}">
                <a16:creationId xmlns:a16="http://schemas.microsoft.com/office/drawing/2014/main" id="{8C0AA59E-D4DA-4341-ADC1-325DECB83E09}"/>
              </a:ext>
            </a:extLst>
          </p:cNvPr>
          <p:cNvSpPr/>
          <p:nvPr/>
        </p:nvSpPr>
        <p:spPr>
          <a:xfrm>
            <a:off x="7002686" y="2703168"/>
            <a:ext cx="1645062" cy="623901"/>
          </a:xfrm>
          <a:prstGeom prst="rect">
            <a:avLst/>
          </a:prstGeom>
          <a:solidFill>
            <a:schemeClr val="accent3">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TCP/IP Stack with Security</a:t>
            </a:r>
          </a:p>
        </p:txBody>
      </p:sp>
      <p:sp>
        <p:nvSpPr>
          <p:cNvPr id="32" name="Rectangle 31">
            <a:extLst>
              <a:ext uri="{FF2B5EF4-FFF2-40B4-BE49-F238E27FC236}">
                <a16:creationId xmlns:a16="http://schemas.microsoft.com/office/drawing/2014/main" id="{AFE94C40-7286-481A-8769-BECEB8F4FBEE}"/>
              </a:ext>
            </a:extLst>
          </p:cNvPr>
          <p:cNvSpPr/>
          <p:nvPr/>
        </p:nvSpPr>
        <p:spPr>
          <a:xfrm>
            <a:off x="1420068" y="3071050"/>
            <a:ext cx="1649629" cy="445644"/>
          </a:xfrm>
          <a:prstGeom prst="rect">
            <a:avLst/>
          </a:prstGeom>
          <a:solidFill>
            <a:schemeClr val="accent2">
              <a:lumMod val="75000"/>
              <a:lumOff val="2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Event Recorder</a:t>
            </a:r>
            <a:endParaRPr lang="en-US" sz="1100" kern="0">
              <a:solidFill>
                <a:srgbClr val="FFFFFF"/>
              </a:solidFill>
              <a:latin typeface="+mn-lt"/>
            </a:endParaRPr>
          </a:p>
        </p:txBody>
      </p:sp>
      <p:sp>
        <p:nvSpPr>
          <p:cNvPr id="34" name="Rectangle 33">
            <a:extLst>
              <a:ext uri="{FF2B5EF4-FFF2-40B4-BE49-F238E27FC236}">
                <a16:creationId xmlns:a16="http://schemas.microsoft.com/office/drawing/2014/main" id="{7DCE581A-B989-45F5-A63F-785DFF7790CC}"/>
              </a:ext>
            </a:extLst>
          </p:cNvPr>
          <p:cNvSpPr/>
          <p:nvPr/>
        </p:nvSpPr>
        <p:spPr>
          <a:xfrm>
            <a:off x="3268573" y="2074398"/>
            <a:ext cx="5395752" cy="444501"/>
          </a:xfrm>
          <a:prstGeom prst="rect">
            <a:avLst/>
          </a:prstGeom>
          <a:solidFill>
            <a:schemeClr val="accent3">
              <a:lumMod val="75000"/>
            </a:schemeClr>
          </a:solidFill>
          <a:ln w="9525" cap="flat" cmpd="sng" algn="ctr">
            <a:noFill/>
            <a:prstDash val="solid"/>
          </a:ln>
          <a:effectLst/>
        </p:spPr>
        <p:txBody>
          <a:bodyPr lIns="91420" tIns="45711" rIns="91420" bIns="45711" rtlCol="0" anchor="ctr"/>
          <a:lstStyle/>
          <a:p>
            <a:pPr algn="ctr" defTabSz="457073" eaLnBrk="1" fontAlgn="auto" hangingPunct="1">
              <a:spcBef>
                <a:spcPts val="0"/>
              </a:spcBef>
              <a:spcAft>
                <a:spcPts val="0"/>
              </a:spcAft>
              <a:defRPr/>
            </a:pPr>
            <a:r>
              <a:rPr lang="en-US" sz="1400" kern="0">
                <a:solidFill>
                  <a:srgbClr val="FFFFFF"/>
                </a:solidFill>
                <a:latin typeface="+mn-lt"/>
              </a:rPr>
              <a:t>Capturing software for real-world data</a:t>
            </a:r>
          </a:p>
        </p:txBody>
      </p:sp>
      <p:sp>
        <p:nvSpPr>
          <p:cNvPr id="35" name="Rectangle 34">
            <a:extLst>
              <a:ext uri="{FF2B5EF4-FFF2-40B4-BE49-F238E27FC236}">
                <a16:creationId xmlns:a16="http://schemas.microsoft.com/office/drawing/2014/main" id="{AB095A80-2033-4914-BA20-4AFB1EC1D44C}"/>
              </a:ext>
            </a:extLst>
          </p:cNvPr>
          <p:cNvSpPr/>
          <p:nvPr/>
        </p:nvSpPr>
        <p:spPr>
          <a:xfrm>
            <a:off x="5061271" y="374955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37" name="Rectangle 36">
            <a:extLst>
              <a:ext uri="{FF2B5EF4-FFF2-40B4-BE49-F238E27FC236}">
                <a16:creationId xmlns:a16="http://schemas.microsoft.com/office/drawing/2014/main" id="{EB2465A0-66D0-4A3F-9418-AAC68906FB9C}"/>
              </a:ext>
            </a:extLst>
          </p:cNvPr>
          <p:cNvSpPr/>
          <p:nvPr/>
        </p:nvSpPr>
        <p:spPr>
          <a:xfrm>
            <a:off x="7016798" y="5099050"/>
            <a:ext cx="1645491" cy="730250"/>
          </a:xfrm>
          <a:prstGeom prst="rect">
            <a:avLst/>
          </a:prstGeom>
          <a:solidFill>
            <a:srgbClr val="58595B"/>
          </a:solidFill>
          <a:ln w="9525" cap="flat" cmpd="sng" algn="ctr">
            <a:noFill/>
            <a:prstDash val="solid"/>
          </a:ln>
          <a:effectLst/>
        </p:spPr>
        <p:txBody>
          <a:bodyPr lIns="91420" tIns="45711" rIns="91420" bIns="45711" numCol="1" rtlCol="0" anchor="t"/>
          <a:lstStyle/>
          <a:p>
            <a:pPr defTabSz="457073" eaLnBrk="1" fontAlgn="auto" hangingPunct="1">
              <a:spcBef>
                <a:spcPts val="0"/>
              </a:spcBef>
              <a:spcAft>
                <a:spcPts val="0"/>
              </a:spcAft>
              <a:defRPr/>
            </a:pPr>
            <a:r>
              <a:rPr lang="en-US" sz="1200" kern="0">
                <a:solidFill>
                  <a:srgbClr val="FFFFFF"/>
                </a:solidFill>
                <a:latin typeface="+mn-lt"/>
              </a:rPr>
              <a:t>Capture real-world input and store in data files</a:t>
            </a:r>
          </a:p>
        </p:txBody>
      </p:sp>
      <p:pic>
        <p:nvPicPr>
          <p:cNvPr id="6" name="Picture 5">
            <a:extLst>
              <a:ext uri="{FF2B5EF4-FFF2-40B4-BE49-F238E27FC236}">
                <a16:creationId xmlns:a16="http://schemas.microsoft.com/office/drawing/2014/main" id="{F86E6F71-6FAB-4F6A-8D95-9B99BDA8832E}"/>
              </a:ext>
            </a:extLst>
          </p:cNvPr>
          <p:cNvPicPr>
            <a:picLocks noChangeAspect="1"/>
          </p:cNvPicPr>
          <p:nvPr/>
        </p:nvPicPr>
        <p:blipFill>
          <a:blip r:embed="rId3"/>
          <a:stretch>
            <a:fillRect/>
          </a:stretch>
        </p:blipFill>
        <p:spPr>
          <a:xfrm>
            <a:off x="9257340" y="4159251"/>
            <a:ext cx="1953587" cy="1871662"/>
          </a:xfrm>
          <a:prstGeom prst="rect">
            <a:avLst/>
          </a:prstGeom>
        </p:spPr>
      </p:pic>
      <p:sp>
        <p:nvSpPr>
          <p:cNvPr id="38" name="Down Arrow 28">
            <a:extLst>
              <a:ext uri="{FF2B5EF4-FFF2-40B4-BE49-F238E27FC236}">
                <a16:creationId xmlns:a16="http://schemas.microsoft.com/office/drawing/2014/main" id="{6DAECBCB-917B-46F4-8BDF-273FCE7E779A}"/>
              </a:ext>
            </a:extLst>
          </p:cNvPr>
          <p:cNvSpPr/>
          <p:nvPr/>
        </p:nvSpPr>
        <p:spPr>
          <a:xfrm rot="16200000">
            <a:off x="8559979" y="5159465"/>
            <a:ext cx="798426" cy="588694"/>
          </a:xfrm>
          <a:prstGeom prst="downArrow">
            <a:avLst>
              <a:gd name="adj1" fmla="val 50000"/>
              <a:gd name="adj2" fmla="val 3025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9" name="Rectangle 38">
            <a:extLst>
              <a:ext uri="{FF2B5EF4-FFF2-40B4-BE49-F238E27FC236}">
                <a16:creationId xmlns:a16="http://schemas.microsoft.com/office/drawing/2014/main" id="{77703918-E099-46FE-A65B-43450B7F2EA5}"/>
              </a:ext>
            </a:extLst>
          </p:cNvPr>
          <p:cNvSpPr/>
          <p:nvPr/>
        </p:nvSpPr>
        <p:spPr>
          <a:xfrm>
            <a:off x="3250548" y="4236863"/>
            <a:ext cx="5367990"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Tree>
    <p:extLst>
      <p:ext uri="{BB962C8B-B14F-4D97-AF65-F5344CB8AC3E}">
        <p14:creationId xmlns:p14="http://schemas.microsoft.com/office/powerpoint/2010/main" val="2880137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p:txBody>
          <a:bodyPr/>
          <a:lstStyle/>
          <a:p>
            <a:r>
              <a:rPr lang="en-US" dirty="0"/>
              <a:t>Arm Virtual Hardware Targets (VHT)</a:t>
            </a:r>
          </a:p>
        </p:txBody>
      </p:sp>
      <p:sp>
        <p:nvSpPr>
          <p:cNvPr id="3" name="Content Placeholder 2">
            <a:extLst>
              <a:ext uri="{FF2B5EF4-FFF2-40B4-BE49-F238E27FC236}">
                <a16:creationId xmlns:a16="http://schemas.microsoft.com/office/drawing/2014/main" id="{B2B7B049-B18C-714D-B2D8-47DBFC9F9B00}"/>
              </a:ext>
            </a:extLst>
          </p:cNvPr>
          <p:cNvSpPr>
            <a:spLocks noGrp="1"/>
          </p:cNvSpPr>
          <p:nvPr>
            <p:ph idx="1"/>
          </p:nvPr>
        </p:nvSpPr>
        <p:spPr>
          <a:xfrm>
            <a:off x="479425" y="1456861"/>
            <a:ext cx="4474712" cy="4924889"/>
          </a:xfrm>
        </p:spPr>
        <p:txBody>
          <a:bodyPr/>
          <a:lstStyle/>
          <a:p>
            <a:r>
              <a:rPr lang="en-GB" sz="1800" dirty="0">
                <a:solidFill>
                  <a:schemeClr val="tx1">
                    <a:lumMod val="65000"/>
                    <a:lumOff val="35000"/>
                  </a:schemeClr>
                </a:solidFill>
              </a:rPr>
              <a:t>Precise </a:t>
            </a:r>
            <a:r>
              <a:rPr lang="en-GB" sz="1800" b="1" dirty="0">
                <a:solidFill>
                  <a:schemeClr val="tx1">
                    <a:lumMod val="65000"/>
                    <a:lumOff val="35000"/>
                  </a:schemeClr>
                </a:solidFill>
              </a:rPr>
              <a:t>simulation models</a:t>
            </a:r>
            <a:r>
              <a:rPr lang="en-GB" sz="1800" dirty="0">
                <a:solidFill>
                  <a:schemeClr val="tx1">
                    <a:lumMod val="65000"/>
                    <a:lumOff val="35000"/>
                  </a:schemeClr>
                </a:solidFill>
              </a:rPr>
              <a:t> of Cortex-M device sub-systems designed for complex software verification and testing</a:t>
            </a:r>
          </a:p>
          <a:p>
            <a:endParaRPr lang="en-GB" sz="1600" dirty="0">
              <a:solidFill>
                <a:schemeClr val="tx1">
                  <a:lumMod val="65000"/>
                  <a:lumOff val="35000"/>
                </a:schemeClr>
              </a:solidFill>
            </a:endParaRPr>
          </a:p>
          <a:p>
            <a:r>
              <a:rPr lang="en-GB" sz="1800" dirty="0">
                <a:solidFill>
                  <a:schemeClr val="tx1">
                    <a:lumMod val="65000"/>
                    <a:lumOff val="35000"/>
                  </a:schemeClr>
                </a:solidFill>
              </a:rPr>
              <a:t>Runs any RTOS or bare metal code</a:t>
            </a:r>
          </a:p>
          <a:p>
            <a:endParaRPr lang="en-GB" sz="1600" dirty="0">
              <a:solidFill>
                <a:schemeClr val="tx1">
                  <a:lumMod val="65000"/>
                  <a:lumOff val="35000"/>
                </a:schemeClr>
              </a:solidFill>
            </a:endParaRPr>
          </a:p>
          <a:p>
            <a:r>
              <a:rPr lang="en-GB" sz="1800" dirty="0">
                <a:solidFill>
                  <a:schemeClr val="tx1">
                    <a:lumMod val="65000"/>
                    <a:lumOff val="35000"/>
                  </a:schemeClr>
                </a:solidFill>
              </a:rPr>
              <a:t>Provides virtual peripheral interfaces for I/O simulation</a:t>
            </a:r>
          </a:p>
          <a:p>
            <a:endParaRPr lang="en-GB" sz="1600" dirty="0">
              <a:solidFill>
                <a:schemeClr val="tx1">
                  <a:lumMod val="65000"/>
                  <a:lumOff val="35000"/>
                </a:schemeClr>
              </a:solidFill>
            </a:endParaRPr>
          </a:p>
          <a:p>
            <a:r>
              <a:rPr lang="en-GB" sz="1800" dirty="0">
                <a:solidFill>
                  <a:schemeClr val="tx1">
                    <a:lumMod val="65000"/>
                    <a:lumOff val="35000"/>
                  </a:schemeClr>
                </a:solidFill>
              </a:rPr>
              <a:t>Enables test automation of diverse software workloads, including unit, integration tests, and fault injection</a:t>
            </a:r>
          </a:p>
          <a:p>
            <a:endParaRPr lang="en-GB" sz="1600" b="0" i="0" dirty="0">
              <a:solidFill>
                <a:schemeClr val="tx1">
                  <a:lumMod val="65000"/>
                  <a:lumOff val="35000"/>
                </a:schemeClr>
              </a:solidFill>
              <a:effectLst/>
            </a:endParaRPr>
          </a:p>
          <a:p>
            <a:r>
              <a:rPr lang="en-GB" sz="1800" b="0" i="0" dirty="0">
                <a:solidFill>
                  <a:schemeClr val="tx1">
                    <a:lumMod val="65000"/>
                    <a:lumOff val="35000"/>
                  </a:schemeClr>
                </a:solidFill>
                <a:effectLst/>
              </a:rPr>
              <a:t>Cloud service that can be integrated in </a:t>
            </a:r>
            <a:r>
              <a:rPr lang="en-GB" sz="1800" b="1" i="0" dirty="0">
                <a:solidFill>
                  <a:schemeClr val="tx1">
                    <a:lumMod val="65000"/>
                    <a:lumOff val="35000"/>
                  </a:schemeClr>
                </a:solidFill>
                <a:effectLst/>
              </a:rPr>
              <a:t>CI/</a:t>
            </a:r>
            <a:r>
              <a:rPr lang="en-GB" sz="1800" b="1" dirty="0">
                <a:solidFill>
                  <a:schemeClr val="tx1">
                    <a:lumMod val="65000"/>
                    <a:lumOff val="35000"/>
                  </a:schemeClr>
                </a:solidFill>
              </a:rPr>
              <a:t>CD</a:t>
            </a:r>
            <a:r>
              <a:rPr lang="en-GB" sz="1800" dirty="0">
                <a:solidFill>
                  <a:schemeClr val="tx1">
                    <a:lumMod val="65000"/>
                    <a:lumOff val="35000"/>
                  </a:schemeClr>
                </a:solidFill>
              </a:rPr>
              <a:t> and </a:t>
            </a:r>
            <a:r>
              <a:rPr lang="en-GB" sz="1800" b="1" dirty="0" err="1">
                <a:solidFill>
                  <a:schemeClr val="tx1">
                    <a:lumMod val="65000"/>
                    <a:lumOff val="35000"/>
                  </a:schemeClr>
                </a:solidFill>
              </a:rPr>
              <a:t>MLOps</a:t>
            </a:r>
            <a:r>
              <a:rPr lang="en-GB" sz="1800" dirty="0">
                <a:solidFill>
                  <a:schemeClr val="tx1">
                    <a:lumMod val="65000"/>
                    <a:lumOff val="35000"/>
                  </a:schemeClr>
                </a:solidFill>
              </a:rPr>
              <a:t> </a:t>
            </a:r>
            <a:r>
              <a:rPr lang="en-GB" sz="1800" b="0" i="0" dirty="0">
                <a:solidFill>
                  <a:schemeClr val="tx1">
                    <a:lumMod val="65000"/>
                    <a:lumOff val="35000"/>
                  </a:schemeClr>
                </a:solidFill>
                <a:effectLst/>
              </a:rPr>
              <a:t>development flows</a:t>
            </a:r>
          </a:p>
          <a:p>
            <a:endParaRPr lang="en-GB" sz="1800" dirty="0">
              <a:solidFill>
                <a:schemeClr val="tx1">
                  <a:lumMod val="65000"/>
                  <a:lumOff val="35000"/>
                </a:schemeClr>
              </a:solidFill>
            </a:endParaRPr>
          </a:p>
          <a:p>
            <a:endParaRPr lang="en-GB" sz="1800" dirty="0">
              <a:solidFill>
                <a:srgbClr val="000000"/>
              </a:solidFill>
            </a:endParaRPr>
          </a:p>
          <a:p>
            <a:endParaRPr lang="en-GB" sz="1800" dirty="0">
              <a:solidFill>
                <a:srgbClr val="000000"/>
              </a:solidFill>
            </a:endParaRPr>
          </a:p>
        </p:txBody>
      </p:sp>
      <p:sp>
        <p:nvSpPr>
          <p:cNvPr id="7" name="Rectangle 6">
            <a:extLst>
              <a:ext uri="{FF2B5EF4-FFF2-40B4-BE49-F238E27FC236}">
                <a16:creationId xmlns:a16="http://schemas.microsoft.com/office/drawing/2014/main" id="{905104DD-E2CB-4A8A-925F-DA0436758A10}"/>
              </a:ext>
            </a:extLst>
          </p:cNvPr>
          <p:cNvSpPr/>
          <p:nvPr/>
        </p:nvSpPr>
        <p:spPr>
          <a:xfrm>
            <a:off x="5419912" y="1377002"/>
            <a:ext cx="4087945" cy="478354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vert="horz" lIns="68565" tIns="72000" rIns="68565" bIns="34283" rtlCol="0" anchor="t"/>
          <a:lstStyle/>
          <a:p>
            <a:pPr algn="ctr" defTabSz="453340"/>
            <a:r>
              <a:rPr lang="en-US" sz="2000" dirty="0">
                <a:solidFill>
                  <a:schemeClr val="bg1"/>
                </a:solidFill>
              </a:rPr>
              <a:t>Arm VHT System</a:t>
            </a:r>
          </a:p>
          <a:p>
            <a:pPr algn="ctr" defTabSz="453340"/>
            <a:r>
              <a:rPr lang="en-US" sz="2000" dirty="0">
                <a:solidFill>
                  <a:schemeClr val="bg1"/>
                </a:solidFill>
              </a:rPr>
              <a:t>Corstone-300</a:t>
            </a:r>
            <a:endParaRPr lang="en-GB" sz="2000" dirty="0">
              <a:solidFill>
                <a:schemeClr val="bg1"/>
              </a:solidFill>
            </a:endParaRPr>
          </a:p>
        </p:txBody>
      </p:sp>
      <p:sp>
        <p:nvSpPr>
          <p:cNvPr id="8" name="Rectangle 7">
            <a:extLst>
              <a:ext uri="{FF2B5EF4-FFF2-40B4-BE49-F238E27FC236}">
                <a16:creationId xmlns:a16="http://schemas.microsoft.com/office/drawing/2014/main" id="{F902E442-80C4-485D-A684-DBAE4FA2132D}"/>
              </a:ext>
            </a:extLst>
          </p:cNvPr>
          <p:cNvSpPr/>
          <p:nvPr/>
        </p:nvSpPr>
        <p:spPr>
          <a:xfrm>
            <a:off x="5660757" y="2121975"/>
            <a:ext cx="1671237" cy="1137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Cortex-M55</a:t>
            </a:r>
          </a:p>
          <a:p>
            <a:pPr marL="231775" indent="-115888" defTabSz="453340">
              <a:buFont typeface="Arial" panose="020B0604020202020204" pitchFamily="34" charset="0"/>
              <a:buChar char="•"/>
            </a:pPr>
            <a:r>
              <a:rPr lang="en-US" sz="1400" err="1">
                <a:solidFill>
                  <a:prstClr val="white"/>
                </a:solidFill>
              </a:rPr>
              <a:t>TrustZone</a:t>
            </a:r>
            <a:endParaRPr lang="en-US" sz="1400">
              <a:solidFill>
                <a:prstClr val="white"/>
              </a:solidFill>
            </a:endParaRPr>
          </a:p>
          <a:p>
            <a:pPr marL="231775" indent="-115888" defTabSz="453340">
              <a:buFont typeface="Arial" panose="020B0604020202020204" pitchFamily="34" charset="0"/>
              <a:buChar char="•"/>
            </a:pPr>
            <a:r>
              <a:rPr lang="en-US" sz="1400">
                <a:solidFill>
                  <a:prstClr val="white"/>
                </a:solidFill>
              </a:rPr>
              <a:t>Helium </a:t>
            </a:r>
            <a:br>
              <a:rPr lang="en-US" sz="1400">
                <a:solidFill>
                  <a:prstClr val="white"/>
                </a:solidFill>
              </a:rPr>
            </a:br>
            <a:endParaRPr lang="en-US" sz="1400">
              <a:solidFill>
                <a:prstClr val="white"/>
              </a:solidFill>
            </a:endParaRPr>
          </a:p>
          <a:p>
            <a:pPr marL="231775" indent="-115888" defTabSz="453340">
              <a:buFont typeface="Arial" panose="020B0604020202020204" pitchFamily="34" charset="0"/>
              <a:buChar char="•"/>
            </a:pPr>
            <a:endParaRPr lang="en-US" sz="1400">
              <a:solidFill>
                <a:prstClr val="white"/>
              </a:solidFill>
            </a:endParaRPr>
          </a:p>
          <a:p>
            <a:pPr defTabSz="453340"/>
            <a:endParaRPr lang="en-US" sz="1600">
              <a:solidFill>
                <a:prstClr val="white"/>
              </a:solidFill>
            </a:endParaRPr>
          </a:p>
        </p:txBody>
      </p:sp>
      <p:sp>
        <p:nvSpPr>
          <p:cNvPr id="9" name="Rectangle 8">
            <a:extLst>
              <a:ext uri="{FF2B5EF4-FFF2-40B4-BE49-F238E27FC236}">
                <a16:creationId xmlns:a16="http://schemas.microsoft.com/office/drawing/2014/main" id="{E6BE769A-E12A-4E20-91D0-A0D592592F4A}"/>
              </a:ext>
            </a:extLst>
          </p:cNvPr>
          <p:cNvSpPr/>
          <p:nvPr/>
        </p:nvSpPr>
        <p:spPr>
          <a:xfrm>
            <a:off x="7582819" y="2121975"/>
            <a:ext cx="1671237" cy="1137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Ethos-U55</a:t>
            </a:r>
          </a:p>
          <a:p>
            <a:pPr defTabSz="453340"/>
            <a:r>
              <a:rPr lang="en-US" err="1">
                <a:solidFill>
                  <a:prstClr val="white"/>
                </a:solidFill>
              </a:rPr>
              <a:t>microNPU</a:t>
            </a:r>
            <a:endParaRPr lang="en-US">
              <a:solidFill>
                <a:prstClr val="white"/>
              </a:solidFill>
            </a:endParaRPr>
          </a:p>
          <a:p>
            <a:pPr marL="231775" indent="-115888" defTabSz="453340">
              <a:buFont typeface="Arial" panose="020B0604020202020204" pitchFamily="34" charset="0"/>
              <a:buChar char="•"/>
            </a:pPr>
            <a:endParaRPr lang="en-US" sz="1400">
              <a:solidFill>
                <a:prstClr val="white"/>
              </a:solidFill>
            </a:endParaRPr>
          </a:p>
          <a:p>
            <a:pPr defTabSz="453340"/>
            <a:endParaRPr lang="en-US" sz="1600">
              <a:solidFill>
                <a:prstClr val="white"/>
              </a:solidFill>
            </a:endParaRPr>
          </a:p>
        </p:txBody>
      </p:sp>
      <p:sp>
        <p:nvSpPr>
          <p:cNvPr id="10" name="Rectangle 9">
            <a:extLst>
              <a:ext uri="{FF2B5EF4-FFF2-40B4-BE49-F238E27FC236}">
                <a16:creationId xmlns:a16="http://schemas.microsoft.com/office/drawing/2014/main" id="{AC42DAEB-7B16-41C1-AB32-2C0F7BF787C4}"/>
              </a:ext>
            </a:extLst>
          </p:cNvPr>
          <p:cNvSpPr/>
          <p:nvPr/>
        </p:nvSpPr>
        <p:spPr>
          <a:xfrm>
            <a:off x="5660757" y="3455182"/>
            <a:ext cx="1671237" cy="1137666"/>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Memory</a:t>
            </a:r>
          </a:p>
          <a:p>
            <a:pPr marL="231775" indent="-115888" defTabSz="453340">
              <a:buFont typeface="Arial" panose="020B0604020202020204" pitchFamily="34" charset="0"/>
              <a:buChar char="•"/>
            </a:pPr>
            <a:r>
              <a:rPr lang="en-US" sz="1400">
                <a:solidFill>
                  <a:prstClr val="white"/>
                </a:solidFill>
              </a:rPr>
              <a:t>Secure/</a:t>
            </a:r>
            <a:br>
              <a:rPr lang="en-US" sz="1400">
                <a:solidFill>
                  <a:prstClr val="white"/>
                </a:solidFill>
              </a:rPr>
            </a:br>
            <a:r>
              <a:rPr lang="en-US" sz="1400">
                <a:solidFill>
                  <a:prstClr val="white"/>
                </a:solidFill>
              </a:rPr>
              <a:t>Non-secure</a:t>
            </a:r>
          </a:p>
          <a:p>
            <a:pPr marL="231775" indent="-115888" defTabSz="453340">
              <a:buFont typeface="Arial" panose="020B0604020202020204" pitchFamily="34" charset="0"/>
              <a:buChar char="•"/>
            </a:pPr>
            <a:r>
              <a:rPr lang="en-US" sz="1400">
                <a:solidFill>
                  <a:prstClr val="white"/>
                </a:solidFill>
              </a:rPr>
              <a:t>DMA</a:t>
            </a:r>
          </a:p>
          <a:p>
            <a:pPr marL="231775" indent="-115888" defTabSz="453340">
              <a:buFont typeface="Arial" panose="020B0604020202020204" pitchFamily="34" charset="0"/>
              <a:buChar char="•"/>
            </a:pPr>
            <a:endParaRPr lang="en-US" sz="1400">
              <a:solidFill>
                <a:prstClr val="white"/>
              </a:solidFill>
            </a:endParaRPr>
          </a:p>
          <a:p>
            <a:pPr defTabSz="453340"/>
            <a:endParaRPr lang="en-US" sz="1600">
              <a:solidFill>
                <a:prstClr val="white"/>
              </a:solidFill>
            </a:endParaRPr>
          </a:p>
        </p:txBody>
      </p:sp>
      <p:sp>
        <p:nvSpPr>
          <p:cNvPr id="11" name="Rectangle 10">
            <a:extLst>
              <a:ext uri="{FF2B5EF4-FFF2-40B4-BE49-F238E27FC236}">
                <a16:creationId xmlns:a16="http://schemas.microsoft.com/office/drawing/2014/main" id="{7971A8AF-B10D-4AF2-BF3B-8D580C81F1DD}"/>
              </a:ext>
            </a:extLst>
          </p:cNvPr>
          <p:cNvSpPr/>
          <p:nvPr/>
        </p:nvSpPr>
        <p:spPr>
          <a:xfrm>
            <a:off x="7582819" y="3455182"/>
            <a:ext cx="1671237" cy="1137666"/>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Peripherals</a:t>
            </a:r>
          </a:p>
          <a:p>
            <a:pPr marL="231775" indent="-115888" defTabSz="453340">
              <a:buFont typeface="Arial" panose="020B0604020202020204" pitchFamily="34" charset="0"/>
              <a:buChar char="•"/>
            </a:pPr>
            <a:r>
              <a:rPr lang="en-US" sz="1400">
                <a:solidFill>
                  <a:prstClr val="white"/>
                </a:solidFill>
              </a:rPr>
              <a:t>GPIO</a:t>
            </a:r>
          </a:p>
          <a:p>
            <a:pPr marL="231775" indent="-115888" defTabSz="453340">
              <a:buFont typeface="Arial" panose="020B0604020202020204" pitchFamily="34" charset="0"/>
              <a:buChar char="•"/>
            </a:pPr>
            <a:r>
              <a:rPr lang="en-US" sz="1400">
                <a:solidFill>
                  <a:prstClr val="white"/>
                </a:solidFill>
              </a:rPr>
              <a:t>UART, SPI, I</a:t>
            </a:r>
            <a:r>
              <a:rPr lang="en-US" sz="1400" baseline="30000">
                <a:solidFill>
                  <a:prstClr val="white"/>
                </a:solidFill>
              </a:rPr>
              <a:t>2</a:t>
            </a:r>
            <a:r>
              <a:rPr lang="en-US" sz="1400">
                <a:solidFill>
                  <a:prstClr val="white"/>
                </a:solidFill>
              </a:rPr>
              <a:t>C</a:t>
            </a:r>
          </a:p>
          <a:p>
            <a:pPr marL="231775" indent="-115888" defTabSz="453340">
              <a:buFont typeface="Arial" panose="020B0604020202020204" pitchFamily="34" charset="0"/>
              <a:buChar char="•"/>
            </a:pPr>
            <a:r>
              <a:rPr lang="en-US" sz="1400">
                <a:solidFill>
                  <a:prstClr val="white"/>
                </a:solidFill>
              </a:rPr>
              <a:t>Ethernet</a:t>
            </a:r>
          </a:p>
          <a:p>
            <a:pPr marL="231775" indent="-115888" defTabSz="453340">
              <a:buFont typeface="Arial" panose="020B0604020202020204" pitchFamily="34" charset="0"/>
              <a:buChar char="•"/>
            </a:pPr>
            <a:endParaRPr lang="en-US" sz="1400">
              <a:solidFill>
                <a:prstClr val="white"/>
              </a:solidFill>
            </a:endParaRPr>
          </a:p>
          <a:p>
            <a:pPr marL="231775" indent="-115888" defTabSz="453340">
              <a:buFont typeface="Arial" panose="020B0604020202020204" pitchFamily="34" charset="0"/>
              <a:buChar char="•"/>
            </a:pPr>
            <a:endParaRPr lang="en-US" sz="1400">
              <a:solidFill>
                <a:prstClr val="white"/>
              </a:solidFill>
            </a:endParaRPr>
          </a:p>
          <a:p>
            <a:pPr defTabSz="453340"/>
            <a:endParaRPr lang="en-US" sz="1600">
              <a:solidFill>
                <a:prstClr val="white"/>
              </a:solidFill>
            </a:endParaRPr>
          </a:p>
        </p:txBody>
      </p:sp>
      <p:sp>
        <p:nvSpPr>
          <p:cNvPr id="12" name="Rectangle 11">
            <a:extLst>
              <a:ext uri="{FF2B5EF4-FFF2-40B4-BE49-F238E27FC236}">
                <a16:creationId xmlns:a16="http://schemas.microsoft.com/office/drawing/2014/main" id="{F6C91735-30A1-491D-BC96-A82D77183B64}"/>
              </a:ext>
            </a:extLst>
          </p:cNvPr>
          <p:cNvSpPr/>
          <p:nvPr/>
        </p:nvSpPr>
        <p:spPr>
          <a:xfrm>
            <a:off x="5660757" y="4788388"/>
            <a:ext cx="1671237" cy="113766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Virtual I/O</a:t>
            </a:r>
          </a:p>
          <a:p>
            <a:pPr marL="231775" indent="-115888" defTabSz="453340">
              <a:buFont typeface="Arial" panose="020B0604020202020204" pitchFamily="34" charset="0"/>
              <a:buChar char="•"/>
            </a:pPr>
            <a:r>
              <a:rPr lang="en-US" sz="1400">
                <a:solidFill>
                  <a:prstClr val="white"/>
                </a:solidFill>
              </a:rPr>
              <a:t>Data values</a:t>
            </a:r>
          </a:p>
          <a:p>
            <a:pPr marL="231775" indent="-115888" defTabSz="453340">
              <a:buFont typeface="Arial" panose="020B0604020202020204" pitchFamily="34" charset="0"/>
              <a:buChar char="•"/>
            </a:pPr>
            <a:r>
              <a:rPr lang="en-US" sz="1400">
                <a:solidFill>
                  <a:prstClr val="white"/>
                </a:solidFill>
              </a:rPr>
              <a:t>Streaming</a:t>
            </a:r>
          </a:p>
          <a:p>
            <a:pPr marL="231775" indent="-115888" defTabSz="453340">
              <a:buFont typeface="Arial" panose="020B0604020202020204" pitchFamily="34" charset="0"/>
              <a:buChar char="•"/>
            </a:pPr>
            <a:r>
              <a:rPr lang="en-US" sz="1400">
                <a:solidFill>
                  <a:prstClr val="white"/>
                </a:solidFill>
              </a:rPr>
              <a:t>BSD-Socket</a:t>
            </a:r>
          </a:p>
          <a:p>
            <a:pPr marL="115887" defTabSz="453340"/>
            <a:endParaRPr lang="en-US" sz="1400">
              <a:solidFill>
                <a:prstClr val="white"/>
              </a:solidFill>
            </a:endParaRPr>
          </a:p>
          <a:p>
            <a:pPr marL="231775" indent="-115888" defTabSz="453340">
              <a:buFont typeface="Arial" panose="020B0604020202020204" pitchFamily="34" charset="0"/>
              <a:buChar char="•"/>
            </a:pPr>
            <a:endParaRPr lang="en-US" sz="1400">
              <a:solidFill>
                <a:prstClr val="white"/>
              </a:solidFill>
            </a:endParaRPr>
          </a:p>
          <a:p>
            <a:pPr defTabSz="453340"/>
            <a:endParaRPr lang="en-US" sz="1600">
              <a:solidFill>
                <a:prstClr val="white"/>
              </a:solidFill>
            </a:endParaRPr>
          </a:p>
        </p:txBody>
      </p:sp>
      <p:sp>
        <p:nvSpPr>
          <p:cNvPr id="13" name="Rectangle 12">
            <a:extLst>
              <a:ext uri="{FF2B5EF4-FFF2-40B4-BE49-F238E27FC236}">
                <a16:creationId xmlns:a16="http://schemas.microsoft.com/office/drawing/2014/main" id="{A63C8E85-BE7B-4FE5-9694-BB8EBF312473}"/>
              </a:ext>
            </a:extLst>
          </p:cNvPr>
          <p:cNvSpPr/>
          <p:nvPr/>
        </p:nvSpPr>
        <p:spPr>
          <a:xfrm>
            <a:off x="7582819" y="4788388"/>
            <a:ext cx="1671237" cy="113766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Debug Interface</a:t>
            </a:r>
          </a:p>
          <a:p>
            <a:pPr marL="231775" indent="-115888" defTabSz="453340">
              <a:buFont typeface="Arial" panose="020B0604020202020204" pitchFamily="34" charset="0"/>
              <a:buChar char="•"/>
            </a:pPr>
            <a:r>
              <a:rPr lang="en-US" sz="1400">
                <a:solidFill>
                  <a:prstClr val="white"/>
                </a:solidFill>
              </a:rPr>
              <a:t>MDK, DS</a:t>
            </a:r>
          </a:p>
          <a:p>
            <a:pPr marL="231775" indent="-115888" defTabSz="453340">
              <a:buFont typeface="Arial" panose="020B0604020202020204" pitchFamily="34" charset="0"/>
              <a:buChar char="•"/>
            </a:pPr>
            <a:r>
              <a:rPr lang="en-US" sz="1400">
                <a:solidFill>
                  <a:prstClr val="white"/>
                </a:solidFill>
              </a:rPr>
              <a:t>GDB</a:t>
            </a:r>
          </a:p>
          <a:p>
            <a:pPr marL="231775" indent="-115888" defTabSz="453340">
              <a:buFont typeface="Arial" panose="020B0604020202020204" pitchFamily="34" charset="0"/>
              <a:buChar char="•"/>
            </a:pPr>
            <a:r>
              <a:rPr lang="en-US" sz="1400">
                <a:solidFill>
                  <a:prstClr val="white"/>
                </a:solidFill>
              </a:rPr>
              <a:t>Event Recorder</a:t>
            </a:r>
          </a:p>
        </p:txBody>
      </p:sp>
      <p:sp>
        <p:nvSpPr>
          <p:cNvPr id="14" name="Rectangle 13">
            <a:extLst>
              <a:ext uri="{FF2B5EF4-FFF2-40B4-BE49-F238E27FC236}">
                <a16:creationId xmlns:a16="http://schemas.microsoft.com/office/drawing/2014/main" id="{6B7D5A78-171F-435C-A748-0D975BFC8D7A}"/>
              </a:ext>
            </a:extLst>
          </p:cNvPr>
          <p:cNvSpPr/>
          <p:nvPr/>
        </p:nvSpPr>
        <p:spPr>
          <a:xfrm>
            <a:off x="9666642" y="1386099"/>
            <a:ext cx="2036312" cy="2541845"/>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vert="horz" lIns="68565" tIns="72000" rIns="68565" bIns="34283" rtlCol="0" anchor="t"/>
          <a:lstStyle/>
          <a:p>
            <a:pPr algn="ctr" defTabSz="453340"/>
            <a:r>
              <a:rPr lang="en-US" sz="2000" dirty="0">
                <a:solidFill>
                  <a:schemeClr val="bg1"/>
                </a:solidFill>
              </a:rPr>
              <a:t>Developer Resources</a:t>
            </a:r>
          </a:p>
        </p:txBody>
      </p:sp>
      <p:sp>
        <p:nvSpPr>
          <p:cNvPr id="15" name="Rectangle 14">
            <a:extLst>
              <a:ext uri="{FF2B5EF4-FFF2-40B4-BE49-F238E27FC236}">
                <a16:creationId xmlns:a16="http://schemas.microsoft.com/office/drawing/2014/main" id="{7FB0CDE3-1AEC-4E33-950D-0EF4165790CD}"/>
              </a:ext>
            </a:extLst>
          </p:cNvPr>
          <p:cNvSpPr/>
          <p:nvPr/>
        </p:nvSpPr>
        <p:spPr>
          <a:xfrm>
            <a:off x="9668918" y="4102873"/>
            <a:ext cx="2036312" cy="205226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vert="horz" lIns="68565" tIns="72000" rIns="68565" bIns="34283" rtlCol="0" anchor="t"/>
          <a:lstStyle/>
          <a:p>
            <a:pPr algn="ctr" defTabSz="453340"/>
            <a:r>
              <a:rPr lang="en-US" sz="2000">
                <a:solidFill>
                  <a:schemeClr val="bg1"/>
                </a:solidFill>
              </a:rPr>
              <a:t>Arm AVT</a:t>
            </a:r>
            <a:br>
              <a:rPr lang="en-US" sz="2000" dirty="0">
                <a:solidFill>
                  <a:schemeClr val="bg1"/>
                </a:solidFill>
              </a:rPr>
            </a:br>
            <a:r>
              <a:rPr lang="en-US" sz="2000" dirty="0">
                <a:solidFill>
                  <a:schemeClr val="bg1"/>
                </a:solidFill>
              </a:rPr>
              <a:t>Service</a:t>
            </a:r>
          </a:p>
        </p:txBody>
      </p:sp>
      <p:sp>
        <p:nvSpPr>
          <p:cNvPr id="16" name="Rectangle 15">
            <a:extLst>
              <a:ext uri="{FF2B5EF4-FFF2-40B4-BE49-F238E27FC236}">
                <a16:creationId xmlns:a16="http://schemas.microsoft.com/office/drawing/2014/main" id="{58DAE17C-A09A-42DC-B522-653084D04356}"/>
              </a:ext>
            </a:extLst>
          </p:cNvPr>
          <p:cNvSpPr/>
          <p:nvPr/>
        </p:nvSpPr>
        <p:spPr>
          <a:xfrm>
            <a:off x="9864268" y="2196104"/>
            <a:ext cx="1671237" cy="1551272"/>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marL="231775" indent="-115888" defTabSz="453340">
              <a:spcAft>
                <a:spcPts val="600"/>
              </a:spcAft>
              <a:buFont typeface="Arial" panose="020B0604020202020204" pitchFamily="34" charset="0"/>
              <a:buChar char="•"/>
            </a:pPr>
            <a:r>
              <a:rPr lang="en-US" sz="1400" dirty="0">
                <a:solidFill>
                  <a:prstClr val="white"/>
                </a:solidFill>
              </a:rPr>
              <a:t>I/O drivers</a:t>
            </a:r>
          </a:p>
          <a:p>
            <a:pPr marL="231775" indent="-115888" defTabSz="453340">
              <a:spcAft>
                <a:spcPts val="600"/>
              </a:spcAft>
              <a:buFont typeface="Arial" panose="020B0604020202020204" pitchFamily="34" charset="0"/>
              <a:buChar char="•"/>
            </a:pPr>
            <a:r>
              <a:rPr lang="en-US" sz="1400" dirty="0">
                <a:solidFill>
                  <a:prstClr val="white"/>
                </a:solidFill>
              </a:rPr>
              <a:t>Test scripts</a:t>
            </a:r>
          </a:p>
          <a:p>
            <a:pPr marL="231775" indent="-115888" defTabSz="453340">
              <a:spcAft>
                <a:spcPts val="600"/>
              </a:spcAft>
              <a:buFont typeface="Arial" panose="020B0604020202020204" pitchFamily="34" charset="0"/>
              <a:buChar char="•"/>
            </a:pPr>
            <a:r>
              <a:rPr lang="en-US" sz="1400" dirty="0">
                <a:solidFill>
                  <a:prstClr val="white"/>
                </a:solidFill>
              </a:rPr>
              <a:t>CI/CD integration</a:t>
            </a:r>
          </a:p>
          <a:p>
            <a:pPr marL="231775" indent="-115888" defTabSz="453340">
              <a:spcAft>
                <a:spcPts val="600"/>
              </a:spcAft>
              <a:buFont typeface="Arial" panose="020B0604020202020204" pitchFamily="34" charset="0"/>
              <a:buChar char="•"/>
            </a:pPr>
            <a:r>
              <a:rPr lang="en-US" sz="1400" dirty="0">
                <a:solidFill>
                  <a:prstClr val="white"/>
                </a:solidFill>
              </a:rPr>
              <a:t>Usage examples</a:t>
            </a:r>
          </a:p>
          <a:p>
            <a:pPr marL="231775" indent="-115888" defTabSz="453340">
              <a:spcAft>
                <a:spcPts val="600"/>
              </a:spcAft>
              <a:buFont typeface="Arial" panose="020B0604020202020204" pitchFamily="34" charset="0"/>
              <a:buChar char="•"/>
            </a:pPr>
            <a:r>
              <a:rPr lang="en-US" sz="1400" dirty="0">
                <a:solidFill>
                  <a:prstClr val="white"/>
                </a:solidFill>
              </a:rPr>
              <a:t>Test report tools</a:t>
            </a:r>
          </a:p>
          <a:p>
            <a:pPr marL="115887" defTabSz="453340"/>
            <a:endParaRPr lang="en-US" sz="1400" dirty="0">
              <a:solidFill>
                <a:prstClr val="white"/>
              </a:solidFill>
            </a:endParaRPr>
          </a:p>
          <a:p>
            <a:pPr defTabSz="453340"/>
            <a:endParaRPr lang="en-US" sz="1600" dirty="0">
              <a:solidFill>
                <a:prstClr val="white"/>
              </a:solidFill>
            </a:endParaRPr>
          </a:p>
        </p:txBody>
      </p:sp>
      <p:sp>
        <p:nvSpPr>
          <p:cNvPr id="17" name="Rectangle 16">
            <a:extLst>
              <a:ext uri="{FF2B5EF4-FFF2-40B4-BE49-F238E27FC236}">
                <a16:creationId xmlns:a16="http://schemas.microsoft.com/office/drawing/2014/main" id="{55E836FF-C8EC-4B97-A12A-18F445DE5952}"/>
              </a:ext>
            </a:extLst>
          </p:cNvPr>
          <p:cNvSpPr/>
          <p:nvPr/>
        </p:nvSpPr>
        <p:spPr>
          <a:xfrm>
            <a:off x="9852895" y="4916418"/>
            <a:ext cx="1671237" cy="1039105"/>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marL="231775" indent="-115888" defTabSz="453340">
              <a:spcAft>
                <a:spcPts val="600"/>
              </a:spcAft>
              <a:buFont typeface="Arial" panose="020B0604020202020204" pitchFamily="34" charset="0"/>
              <a:buChar char="•"/>
            </a:pPr>
            <a:r>
              <a:rPr lang="en-US" sz="1400" dirty="0">
                <a:solidFill>
                  <a:prstClr val="white"/>
                </a:solidFill>
              </a:rPr>
              <a:t>Arm VHT Systems</a:t>
            </a:r>
          </a:p>
          <a:p>
            <a:pPr marL="231775" indent="-115888" defTabSz="453340">
              <a:spcAft>
                <a:spcPts val="600"/>
              </a:spcAft>
              <a:buFont typeface="Arial" panose="020B0604020202020204" pitchFamily="34" charset="0"/>
              <a:buChar char="•"/>
            </a:pPr>
            <a:r>
              <a:rPr lang="en-US" sz="1400" dirty="0">
                <a:solidFill>
                  <a:prstClr val="white"/>
                </a:solidFill>
              </a:rPr>
              <a:t>C/C++ Compiler</a:t>
            </a:r>
          </a:p>
          <a:p>
            <a:pPr marL="231775" indent="-115888" defTabSz="453340">
              <a:spcAft>
                <a:spcPts val="600"/>
              </a:spcAft>
              <a:buFont typeface="Arial" panose="020B0604020202020204" pitchFamily="34" charset="0"/>
              <a:buChar char="•"/>
            </a:pPr>
            <a:r>
              <a:rPr lang="en-US" sz="1400" dirty="0">
                <a:solidFill>
                  <a:prstClr val="white"/>
                </a:solidFill>
              </a:rPr>
              <a:t>Build utilities</a:t>
            </a:r>
          </a:p>
        </p:txBody>
      </p:sp>
    </p:spTree>
    <p:extLst>
      <p:ext uri="{BB962C8B-B14F-4D97-AF65-F5344CB8AC3E}">
        <p14:creationId xmlns:p14="http://schemas.microsoft.com/office/powerpoint/2010/main" val="38889757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D896C27-BCEB-47FA-A152-53894C0D22F2}"/>
              </a:ext>
            </a:extLst>
          </p:cNvPr>
          <p:cNvSpPr/>
          <p:nvPr/>
        </p:nvSpPr>
        <p:spPr>
          <a:xfrm>
            <a:off x="6972300" y="3044190"/>
            <a:ext cx="2891790" cy="198501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solidFill>
                  <a:schemeClr val="tx1"/>
                </a:solidFill>
              </a:rPr>
              <a:t>Cortex-M User Application</a:t>
            </a:r>
            <a:endParaRPr lang="en-GB">
              <a:solidFill>
                <a:schemeClr val="tx1"/>
              </a:solidFill>
            </a:endParaRPr>
          </a:p>
        </p:txBody>
      </p:sp>
      <p:sp>
        <p:nvSpPr>
          <p:cNvPr id="2" name="Title 1">
            <a:extLst>
              <a:ext uri="{FF2B5EF4-FFF2-40B4-BE49-F238E27FC236}">
                <a16:creationId xmlns:a16="http://schemas.microsoft.com/office/drawing/2014/main" id="{5392322A-521C-4199-BCE8-576866E7B270}"/>
              </a:ext>
            </a:extLst>
          </p:cNvPr>
          <p:cNvSpPr>
            <a:spLocks noGrp="1"/>
          </p:cNvSpPr>
          <p:nvPr>
            <p:ph type="title"/>
          </p:nvPr>
        </p:nvSpPr>
        <p:spPr/>
        <p:txBody>
          <a:bodyPr/>
          <a:lstStyle/>
          <a:p>
            <a:r>
              <a:rPr lang="en-US"/>
              <a:t>FVP/FM Streaming Peripheral Extension</a:t>
            </a:r>
            <a:endParaRPr lang="en-GB"/>
          </a:p>
        </p:txBody>
      </p:sp>
      <p:sp>
        <p:nvSpPr>
          <p:cNvPr id="3" name="Text Placeholder 2">
            <a:extLst>
              <a:ext uri="{FF2B5EF4-FFF2-40B4-BE49-F238E27FC236}">
                <a16:creationId xmlns:a16="http://schemas.microsoft.com/office/drawing/2014/main" id="{97374423-904F-43D6-B99F-2F83B11CD8A8}"/>
              </a:ext>
            </a:extLst>
          </p:cNvPr>
          <p:cNvSpPr>
            <a:spLocks noGrp="1"/>
          </p:cNvSpPr>
          <p:nvPr>
            <p:ph type="body" sz="quarter" idx="13"/>
          </p:nvPr>
        </p:nvSpPr>
        <p:spPr/>
        <p:txBody>
          <a:bodyPr/>
          <a:lstStyle/>
          <a:p>
            <a:r>
              <a:rPr lang="en-US"/>
              <a:t>First PoC implementation of Streaming Interface</a:t>
            </a:r>
            <a:endParaRPr lang="en-GB"/>
          </a:p>
        </p:txBody>
      </p:sp>
      <p:sp>
        <p:nvSpPr>
          <p:cNvPr id="6" name="Rectangle 5">
            <a:extLst>
              <a:ext uri="{FF2B5EF4-FFF2-40B4-BE49-F238E27FC236}">
                <a16:creationId xmlns:a16="http://schemas.microsoft.com/office/drawing/2014/main" id="{F9BFC041-21AB-46FA-9CE9-FBF2ED06AE71}"/>
              </a:ext>
            </a:extLst>
          </p:cNvPr>
          <p:cNvSpPr/>
          <p:nvPr/>
        </p:nvSpPr>
        <p:spPr>
          <a:xfrm>
            <a:off x="4250054" y="2076450"/>
            <a:ext cx="2493645" cy="14363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CorStone-300</a:t>
            </a:r>
            <a:br>
              <a:rPr lang="en-US" dirty="0"/>
            </a:br>
            <a:r>
              <a:rPr lang="en-US" dirty="0"/>
              <a:t>(or Cortex-M4)</a:t>
            </a:r>
            <a:br>
              <a:rPr lang="en-US" dirty="0"/>
            </a:br>
            <a:r>
              <a:rPr lang="en-US" dirty="0"/>
              <a:t>Model</a:t>
            </a:r>
            <a:endParaRPr lang="en-GB" dirty="0"/>
          </a:p>
        </p:txBody>
      </p:sp>
      <p:sp>
        <p:nvSpPr>
          <p:cNvPr id="7" name="Rectangle 6">
            <a:extLst>
              <a:ext uri="{FF2B5EF4-FFF2-40B4-BE49-F238E27FC236}">
                <a16:creationId xmlns:a16="http://schemas.microsoft.com/office/drawing/2014/main" id="{177C74EE-4661-4801-B146-BB383E0EAF9C}"/>
              </a:ext>
            </a:extLst>
          </p:cNvPr>
          <p:cNvSpPr/>
          <p:nvPr/>
        </p:nvSpPr>
        <p:spPr>
          <a:xfrm>
            <a:off x="4250054" y="3463290"/>
            <a:ext cx="2493645" cy="14363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System C</a:t>
            </a:r>
            <a:br>
              <a:rPr lang="en-US" dirty="0"/>
            </a:br>
            <a:r>
              <a:rPr lang="en-US" dirty="0"/>
              <a:t>Virtual Streaming Interface</a:t>
            </a:r>
            <a:br>
              <a:rPr lang="en-US" dirty="0"/>
            </a:br>
            <a:r>
              <a:rPr lang="en-US" dirty="0"/>
              <a:t>(</a:t>
            </a:r>
            <a:r>
              <a:rPr lang="en-US" dirty="0">
                <a:ea typeface="+mn-lt"/>
                <a:cs typeface="+mn-lt"/>
              </a:rPr>
              <a:t>System C Peripheral)</a:t>
            </a:r>
            <a:endParaRPr lang="en-US" dirty="0">
              <a:cs typeface="Calibri"/>
            </a:endParaRPr>
          </a:p>
        </p:txBody>
      </p:sp>
      <p:sp>
        <p:nvSpPr>
          <p:cNvPr id="8" name="Rectangle 7">
            <a:extLst>
              <a:ext uri="{FF2B5EF4-FFF2-40B4-BE49-F238E27FC236}">
                <a16:creationId xmlns:a16="http://schemas.microsoft.com/office/drawing/2014/main" id="{8E8DE881-31C1-4B04-9739-1EA54A4FC24D}"/>
              </a:ext>
            </a:extLst>
          </p:cNvPr>
          <p:cNvSpPr/>
          <p:nvPr/>
        </p:nvSpPr>
        <p:spPr>
          <a:xfrm>
            <a:off x="2994660" y="3429000"/>
            <a:ext cx="982980" cy="149733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Python</a:t>
            </a:r>
            <a:br>
              <a:rPr lang="en-US"/>
            </a:br>
            <a:r>
              <a:rPr lang="en-US" sz="1400"/>
              <a:t>Streaming</a:t>
            </a:r>
          </a:p>
          <a:p>
            <a:pPr algn="ctr"/>
            <a:r>
              <a:rPr lang="en-US" sz="1400"/>
              <a:t>Interface</a:t>
            </a:r>
            <a:endParaRPr lang="en-GB"/>
          </a:p>
        </p:txBody>
      </p:sp>
      <p:sp>
        <p:nvSpPr>
          <p:cNvPr id="9" name="Rectangle 8">
            <a:extLst>
              <a:ext uri="{FF2B5EF4-FFF2-40B4-BE49-F238E27FC236}">
                <a16:creationId xmlns:a16="http://schemas.microsoft.com/office/drawing/2014/main" id="{90A24D2A-66DF-4017-A0E1-6299C0B93081}"/>
              </a:ext>
            </a:extLst>
          </p:cNvPr>
          <p:cNvSpPr/>
          <p:nvPr/>
        </p:nvSpPr>
        <p:spPr>
          <a:xfrm>
            <a:off x="982663" y="3440430"/>
            <a:ext cx="1832927" cy="60579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Audio Interface</a:t>
            </a:r>
            <a:endParaRPr lang="en-GB"/>
          </a:p>
        </p:txBody>
      </p:sp>
      <p:sp>
        <p:nvSpPr>
          <p:cNvPr id="10" name="Flowchart: Multidocument 9">
            <a:extLst>
              <a:ext uri="{FF2B5EF4-FFF2-40B4-BE49-F238E27FC236}">
                <a16:creationId xmlns:a16="http://schemas.microsoft.com/office/drawing/2014/main" id="{AEC764CF-C0E1-4BC2-823E-976FF65C2DA7}"/>
              </a:ext>
            </a:extLst>
          </p:cNvPr>
          <p:cNvSpPr/>
          <p:nvPr/>
        </p:nvSpPr>
        <p:spPr>
          <a:xfrm>
            <a:off x="1084437" y="5311662"/>
            <a:ext cx="1554797" cy="834390"/>
          </a:xfrm>
          <a:prstGeom prst="flowChartMultidocumen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Audio files</a:t>
            </a:r>
            <a:endParaRPr lang="en-GB"/>
          </a:p>
        </p:txBody>
      </p:sp>
      <p:cxnSp>
        <p:nvCxnSpPr>
          <p:cNvPr id="13" name="Straight Arrow Connector 12">
            <a:extLst>
              <a:ext uri="{FF2B5EF4-FFF2-40B4-BE49-F238E27FC236}">
                <a16:creationId xmlns:a16="http://schemas.microsoft.com/office/drawing/2014/main" id="{34BD0E31-CD13-4813-B799-FB67193EFDEC}"/>
              </a:ext>
            </a:extLst>
          </p:cNvPr>
          <p:cNvCxnSpPr>
            <a:stCxn id="8" idx="3"/>
            <a:endCxn id="7" idx="1"/>
          </p:cNvCxnSpPr>
          <p:nvPr/>
        </p:nvCxnSpPr>
        <p:spPr>
          <a:xfrm>
            <a:off x="3977640" y="4177665"/>
            <a:ext cx="272414" cy="381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5867ACA-CE25-4218-8ACB-50542875A9C9}"/>
              </a:ext>
            </a:extLst>
          </p:cNvPr>
          <p:cNvCxnSpPr>
            <a:cxnSpLocks/>
            <a:endCxn id="19" idx="1"/>
          </p:cNvCxnSpPr>
          <p:nvPr/>
        </p:nvCxnSpPr>
        <p:spPr>
          <a:xfrm flipV="1">
            <a:off x="6747510" y="4154805"/>
            <a:ext cx="354330" cy="381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A48F75A-A00C-4702-9FAC-219E312E7BD4}"/>
              </a:ext>
            </a:extLst>
          </p:cNvPr>
          <p:cNvCxnSpPr/>
          <p:nvPr/>
        </p:nvCxnSpPr>
        <p:spPr>
          <a:xfrm>
            <a:off x="4274820" y="5715000"/>
            <a:ext cx="2446020"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0AA0175-FBA7-47EB-B14E-709C2127DFBF}"/>
              </a:ext>
            </a:extLst>
          </p:cNvPr>
          <p:cNvSpPr txBox="1"/>
          <p:nvPr/>
        </p:nvSpPr>
        <p:spPr>
          <a:xfrm>
            <a:off x="4549140" y="5474970"/>
            <a:ext cx="1874520" cy="2215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600" kern="1200">
                <a:solidFill>
                  <a:schemeClr val="tx2"/>
                </a:solidFill>
                <a:latin typeface="+mn-lt"/>
                <a:ea typeface="+mn-ea"/>
                <a:cs typeface="+mn-cs"/>
              </a:rPr>
              <a:t>Closed Source</a:t>
            </a:r>
            <a:endParaRPr lang="en-GB" sz="1600" kern="1200" err="1">
              <a:solidFill>
                <a:schemeClr val="tx2"/>
              </a:solidFill>
              <a:latin typeface="+mn-lt"/>
              <a:ea typeface="+mn-ea"/>
              <a:cs typeface="+mn-cs"/>
            </a:endParaRPr>
          </a:p>
        </p:txBody>
      </p:sp>
      <p:sp>
        <p:nvSpPr>
          <p:cNvPr id="19" name="Rectangle 18">
            <a:extLst>
              <a:ext uri="{FF2B5EF4-FFF2-40B4-BE49-F238E27FC236}">
                <a16:creationId xmlns:a16="http://schemas.microsoft.com/office/drawing/2014/main" id="{D94CD6BC-D984-4EFE-95CF-AF8A8637DFA2}"/>
              </a:ext>
            </a:extLst>
          </p:cNvPr>
          <p:cNvSpPr/>
          <p:nvPr/>
        </p:nvSpPr>
        <p:spPr>
          <a:xfrm>
            <a:off x="7101840" y="3429000"/>
            <a:ext cx="1264920" cy="145161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Audio</a:t>
            </a:r>
            <a:br>
              <a:rPr lang="en-US"/>
            </a:br>
            <a:r>
              <a:rPr lang="en-US"/>
              <a:t>Peripheral Driver</a:t>
            </a:r>
            <a:endParaRPr lang="en-GB"/>
          </a:p>
        </p:txBody>
      </p:sp>
      <p:sp>
        <p:nvSpPr>
          <p:cNvPr id="20" name="Rectangle 19">
            <a:extLst>
              <a:ext uri="{FF2B5EF4-FFF2-40B4-BE49-F238E27FC236}">
                <a16:creationId xmlns:a16="http://schemas.microsoft.com/office/drawing/2014/main" id="{A0213FEA-CEFF-476F-8AFF-7E3EBF8665DF}"/>
              </a:ext>
            </a:extLst>
          </p:cNvPr>
          <p:cNvSpPr/>
          <p:nvPr/>
        </p:nvSpPr>
        <p:spPr>
          <a:xfrm>
            <a:off x="8522970" y="3429000"/>
            <a:ext cx="1264920" cy="144018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Algorithm</a:t>
            </a:r>
            <a:br>
              <a:rPr lang="en-US"/>
            </a:br>
            <a:r>
              <a:rPr lang="en-US"/>
              <a:t>under </a:t>
            </a:r>
            <a:br>
              <a:rPr lang="en-US"/>
            </a:br>
            <a:r>
              <a:rPr lang="en-US"/>
              <a:t>Test</a:t>
            </a:r>
            <a:endParaRPr lang="en-GB"/>
          </a:p>
        </p:txBody>
      </p:sp>
      <p:sp>
        <p:nvSpPr>
          <p:cNvPr id="26" name="TextBox 25">
            <a:extLst>
              <a:ext uri="{FF2B5EF4-FFF2-40B4-BE49-F238E27FC236}">
                <a16:creationId xmlns:a16="http://schemas.microsoft.com/office/drawing/2014/main" id="{8F2C8393-6F7E-4260-84A1-1576FEC45265}"/>
              </a:ext>
            </a:extLst>
          </p:cNvPr>
          <p:cNvSpPr txBox="1"/>
          <p:nvPr/>
        </p:nvSpPr>
        <p:spPr>
          <a:xfrm>
            <a:off x="7040880" y="5372100"/>
            <a:ext cx="372618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tx2"/>
                </a:solidFill>
                <a:latin typeface="+mn-lt"/>
                <a:ea typeface="+mn-ea"/>
              </a:rPr>
              <a:t>In an example we provide the same Audio Peripheral Driver API implemented on a real microcontroller</a:t>
            </a:r>
            <a:endParaRPr lang="en-GB" sz="1600" kern="1200" err="1">
              <a:solidFill>
                <a:schemeClr val="tx2"/>
              </a:solidFill>
              <a:latin typeface="+mn-lt"/>
              <a:ea typeface="+mn-ea"/>
              <a:cs typeface="+mn-cs"/>
            </a:endParaRPr>
          </a:p>
        </p:txBody>
      </p:sp>
      <p:sp>
        <p:nvSpPr>
          <p:cNvPr id="29" name="TextBox 28">
            <a:extLst>
              <a:ext uri="{FF2B5EF4-FFF2-40B4-BE49-F238E27FC236}">
                <a16:creationId xmlns:a16="http://schemas.microsoft.com/office/drawing/2014/main" id="{CCC374B9-185F-44EA-A687-EEEECC16710E}"/>
              </a:ext>
            </a:extLst>
          </p:cNvPr>
          <p:cNvSpPr txBox="1"/>
          <p:nvPr/>
        </p:nvSpPr>
        <p:spPr>
          <a:xfrm>
            <a:off x="6998970" y="2072640"/>
            <a:ext cx="384810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tx2"/>
                </a:solidFill>
                <a:latin typeface="+mn-lt"/>
                <a:ea typeface="+mn-ea"/>
              </a:rPr>
              <a:t>Also, the Cortex-M side implements a flexible streaming peripheral that can serve a wide range of use cases. Initially we show audio.</a:t>
            </a:r>
            <a:endParaRPr lang="en-GB" sz="1600" kern="1200" err="1">
              <a:solidFill>
                <a:schemeClr val="tx2"/>
              </a:solidFill>
              <a:latin typeface="+mn-lt"/>
              <a:ea typeface="+mn-ea"/>
              <a:cs typeface="+mn-cs"/>
            </a:endParaRPr>
          </a:p>
        </p:txBody>
      </p:sp>
      <p:sp>
        <p:nvSpPr>
          <p:cNvPr id="30" name="TextBox 29">
            <a:extLst>
              <a:ext uri="{FF2B5EF4-FFF2-40B4-BE49-F238E27FC236}">
                <a16:creationId xmlns:a16="http://schemas.microsoft.com/office/drawing/2014/main" id="{F2C090EB-0F4F-470A-BDEE-442EA792DF6D}"/>
              </a:ext>
            </a:extLst>
          </p:cNvPr>
          <p:cNvSpPr txBox="1"/>
          <p:nvPr/>
        </p:nvSpPr>
        <p:spPr>
          <a:xfrm>
            <a:off x="982663" y="2053590"/>
            <a:ext cx="3063557" cy="8863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tx2"/>
                </a:solidFill>
                <a:latin typeface="+mn-lt"/>
                <a:ea typeface="+mn-ea"/>
              </a:rPr>
              <a:t>The streaming peripheral is flexible and allows to implement a wide range of use cases. We show an audio interface in the first example.</a:t>
            </a:r>
            <a:endParaRPr lang="en-GB" sz="1600" kern="1200" err="1">
              <a:solidFill>
                <a:schemeClr val="tx2"/>
              </a:solidFill>
              <a:latin typeface="+mn-lt"/>
              <a:ea typeface="+mn-ea"/>
              <a:cs typeface="+mn-cs"/>
            </a:endParaRPr>
          </a:p>
        </p:txBody>
      </p:sp>
      <p:sp>
        <p:nvSpPr>
          <p:cNvPr id="21" name="TextBox 20">
            <a:extLst>
              <a:ext uri="{FF2B5EF4-FFF2-40B4-BE49-F238E27FC236}">
                <a16:creationId xmlns:a16="http://schemas.microsoft.com/office/drawing/2014/main" id="{ACE4B6C1-0BA9-4ED9-944F-7D461573A44C}"/>
              </a:ext>
            </a:extLst>
          </p:cNvPr>
          <p:cNvSpPr txBox="1"/>
          <p:nvPr/>
        </p:nvSpPr>
        <p:spPr>
          <a:xfrm>
            <a:off x="3844500" y="1586212"/>
            <a:ext cx="3848100"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b="1" kern="1200">
                <a:solidFill>
                  <a:schemeClr val="tx2"/>
                </a:solidFill>
                <a:latin typeface="+mn-lt"/>
                <a:ea typeface="+mn-ea"/>
                <a:cs typeface="+mn-cs"/>
              </a:rPr>
              <a:t>FVP Implementation for Linux and Windows</a:t>
            </a:r>
            <a:endParaRPr lang="en-GB" sz="1600" b="1" kern="1200" err="1">
              <a:solidFill>
                <a:schemeClr val="tx2"/>
              </a:solidFill>
              <a:latin typeface="+mn-lt"/>
              <a:ea typeface="+mn-ea"/>
              <a:cs typeface="+mn-cs"/>
            </a:endParaRPr>
          </a:p>
        </p:txBody>
      </p:sp>
      <p:cxnSp>
        <p:nvCxnSpPr>
          <p:cNvPr id="5" name="Straight Arrow Connector 4">
            <a:extLst>
              <a:ext uri="{FF2B5EF4-FFF2-40B4-BE49-F238E27FC236}">
                <a16:creationId xmlns:a16="http://schemas.microsoft.com/office/drawing/2014/main" id="{773C34B5-705B-4B48-AF8B-DD66ED9414BC}"/>
              </a:ext>
            </a:extLst>
          </p:cNvPr>
          <p:cNvCxnSpPr>
            <a:cxnSpLocks/>
            <a:endCxn id="11" idx="2"/>
          </p:cNvCxnSpPr>
          <p:nvPr/>
        </p:nvCxnSpPr>
        <p:spPr>
          <a:xfrm flipV="1">
            <a:off x="1899127" y="4884420"/>
            <a:ext cx="0" cy="4328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D397554-EEFC-4CA1-8E97-578D3B8DBE0A}"/>
              </a:ext>
            </a:extLst>
          </p:cNvPr>
          <p:cNvCxnSpPr>
            <a:cxnSpLocks/>
          </p:cNvCxnSpPr>
          <p:nvPr/>
        </p:nvCxnSpPr>
        <p:spPr>
          <a:xfrm flipV="1">
            <a:off x="1888689" y="4041000"/>
            <a:ext cx="0" cy="4328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6C534665-709F-4249-B308-8E250D2CCF39}"/>
              </a:ext>
            </a:extLst>
          </p:cNvPr>
          <p:cNvSpPr/>
          <p:nvPr/>
        </p:nvSpPr>
        <p:spPr>
          <a:xfrm>
            <a:off x="982663" y="4278630"/>
            <a:ext cx="1832927" cy="60579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Test Script</a:t>
            </a:r>
            <a:endParaRPr lang="en-GB"/>
          </a:p>
        </p:txBody>
      </p:sp>
      <p:cxnSp>
        <p:nvCxnSpPr>
          <p:cNvPr id="25" name="Straight Arrow Connector 24">
            <a:extLst>
              <a:ext uri="{FF2B5EF4-FFF2-40B4-BE49-F238E27FC236}">
                <a16:creationId xmlns:a16="http://schemas.microsoft.com/office/drawing/2014/main" id="{4E6809AA-475E-4317-9BCA-4610DE9BC2E4}"/>
              </a:ext>
            </a:extLst>
          </p:cNvPr>
          <p:cNvCxnSpPr>
            <a:cxnSpLocks/>
          </p:cNvCxnSpPr>
          <p:nvPr/>
        </p:nvCxnSpPr>
        <p:spPr>
          <a:xfrm>
            <a:off x="2814808" y="3747605"/>
            <a:ext cx="185176" cy="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54953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0A14883-E165-41A6-8CB7-51C86550751A}"/>
              </a:ext>
            </a:extLst>
          </p:cNvPr>
          <p:cNvSpPr>
            <a:spLocks noGrp="1"/>
          </p:cNvSpPr>
          <p:nvPr>
            <p:ph type="title"/>
          </p:nvPr>
        </p:nvSpPr>
        <p:spPr/>
        <p:txBody>
          <a:bodyPr/>
          <a:lstStyle/>
          <a:p>
            <a:r>
              <a:rPr lang="en-US"/>
              <a:t>“</a:t>
            </a:r>
            <a:r>
              <a:rPr lang="en-US" err="1"/>
              <a:t>Orta</a:t>
            </a:r>
            <a:r>
              <a:rPr lang="en-US"/>
              <a:t>” Benefits</a:t>
            </a:r>
            <a:endParaRPr lang="en-GB"/>
          </a:p>
        </p:txBody>
      </p:sp>
      <p:sp>
        <p:nvSpPr>
          <p:cNvPr id="8" name="Content Placeholder 7">
            <a:extLst>
              <a:ext uri="{FF2B5EF4-FFF2-40B4-BE49-F238E27FC236}">
                <a16:creationId xmlns:a16="http://schemas.microsoft.com/office/drawing/2014/main" id="{6A87888E-4A26-46C5-BBD6-289BA669A153}"/>
              </a:ext>
            </a:extLst>
          </p:cNvPr>
          <p:cNvSpPr>
            <a:spLocks noGrp="1"/>
          </p:cNvSpPr>
          <p:nvPr>
            <p:ph idx="1"/>
          </p:nvPr>
        </p:nvSpPr>
        <p:spPr>
          <a:xfrm>
            <a:off x="480889" y="1103721"/>
            <a:ext cx="11230225" cy="2836271"/>
          </a:xfrm>
          <a:solidFill>
            <a:schemeClr val="accent4">
              <a:lumMod val="20000"/>
              <a:lumOff val="80000"/>
            </a:schemeClr>
          </a:solidFill>
        </p:spPr>
        <p:txBody>
          <a:bodyPr/>
          <a:lstStyle/>
          <a:p>
            <a:pPr marL="0" indent="0">
              <a:buNone/>
            </a:pPr>
            <a:r>
              <a:rPr lang="en-US" sz="1400" i="1"/>
              <a:t>For Software Developers:</a:t>
            </a:r>
          </a:p>
          <a:p>
            <a:pPr marL="341313" indent="-227013"/>
            <a:r>
              <a:rPr lang="en-US" sz="2000"/>
              <a:t>Verify correctness of software algorithms on Arm target hardware</a:t>
            </a:r>
          </a:p>
          <a:p>
            <a:pPr lvl="1"/>
            <a:r>
              <a:rPr lang="en-US" sz="1600"/>
              <a:t>FVP represent target CPU accurately which ensures that complex DSP and ML algorithms execute correct </a:t>
            </a:r>
          </a:p>
          <a:p>
            <a:pPr lvl="1"/>
            <a:r>
              <a:rPr lang="en-US" sz="1600"/>
              <a:t>User benefit: complex input patterns in CI testing are always identical</a:t>
            </a:r>
          </a:p>
          <a:p>
            <a:pPr lvl="1"/>
            <a:r>
              <a:rPr lang="en-US" sz="1600"/>
              <a:t>Requirement: support for both CI and debug flows (using Keil Studio or established debuggers)</a:t>
            </a:r>
            <a:endParaRPr lang="en-US" sz="1799"/>
          </a:p>
          <a:p>
            <a:pPr marL="341313" indent="-227013"/>
            <a:r>
              <a:rPr lang="en-GB" sz="2000"/>
              <a:t>Performance comparison of different algorithms (A/B testing)</a:t>
            </a:r>
          </a:p>
          <a:p>
            <a:pPr lvl="1"/>
            <a:r>
              <a:rPr lang="en-GB" sz="1600"/>
              <a:t>For two different implementations of an algorithm, check which one is more efficient in target hardware.</a:t>
            </a:r>
          </a:p>
          <a:p>
            <a:pPr lvl="1"/>
            <a:r>
              <a:rPr lang="en-GB" sz="1600"/>
              <a:t>User benefit: comparisons with complex input patterns reproduceable; FVP shows no. of instructions (sufficiently precise?)</a:t>
            </a:r>
          </a:p>
          <a:p>
            <a:pPr lvl="1"/>
            <a:r>
              <a:rPr lang="en-GB" sz="1600">
                <a:highlight>
                  <a:srgbClr val="FFFF00"/>
                </a:highlight>
              </a:rPr>
              <a:t>Managing user expectations: no real system level simulation, i.e. no cache effects can be identified</a:t>
            </a:r>
          </a:p>
          <a:p>
            <a:pPr lvl="1"/>
            <a:r>
              <a:rPr lang="en-GB" sz="1600"/>
              <a:t>Requirement: </a:t>
            </a:r>
            <a:r>
              <a:rPr lang="en-GB" sz="1600">
                <a:hlinkClick r:id="rId3"/>
              </a:rPr>
              <a:t>time measurement using Event Recorder</a:t>
            </a:r>
            <a:r>
              <a:rPr lang="en-GB" sz="1600"/>
              <a:t> with Keil Studio (note this is already supported with MDK)</a:t>
            </a:r>
            <a:endParaRPr lang="en-GB"/>
          </a:p>
        </p:txBody>
      </p:sp>
      <p:sp>
        <p:nvSpPr>
          <p:cNvPr id="5" name="Content Placeholder 7">
            <a:extLst>
              <a:ext uri="{FF2B5EF4-FFF2-40B4-BE49-F238E27FC236}">
                <a16:creationId xmlns:a16="http://schemas.microsoft.com/office/drawing/2014/main" id="{6585DE2D-B61F-4A87-9A73-3DB368AE0087}"/>
              </a:ext>
            </a:extLst>
          </p:cNvPr>
          <p:cNvSpPr txBox="1">
            <a:spLocks/>
          </p:cNvSpPr>
          <p:nvPr/>
        </p:nvSpPr>
        <p:spPr>
          <a:xfrm>
            <a:off x="484188" y="4262810"/>
            <a:ext cx="11233150" cy="1876888"/>
          </a:xfrm>
          <a:prstGeom prst="rect">
            <a:avLst/>
          </a:prstGeom>
          <a:solidFill>
            <a:schemeClr val="accent4">
              <a:lumMod val="20000"/>
              <a:lumOff val="80000"/>
            </a:schemeClr>
          </a:solidFill>
        </p:spPr>
        <p:txBody>
          <a:bodyPr vert="horz" lIns="0" tIns="0" rIns="0" bIns="0" rtlCol="0">
            <a:noAutofit/>
          </a:bodyPr>
          <a:lstStyle>
            <a:lvl1pPr marL="342797" indent="-342797" algn="l" rtl="0" eaLnBrk="1" fontAlgn="base" hangingPunct="1">
              <a:lnSpc>
                <a:spcPct val="100000"/>
              </a:lnSpc>
              <a:spcBef>
                <a:spcPts val="600"/>
              </a:spcBef>
              <a:spcAft>
                <a:spcPts val="0"/>
              </a:spcAft>
              <a:buClr>
                <a:schemeClr val="accent1"/>
              </a:buClr>
              <a:buFont typeface="Arial" charset="0"/>
              <a:buChar char="•"/>
              <a:defRPr sz="2399" kern="1200">
                <a:solidFill>
                  <a:schemeClr val="tx2"/>
                </a:solidFill>
                <a:latin typeface="+mn-lt"/>
                <a:ea typeface="ＭＳ Ｐゴシック" charset="0"/>
                <a:cs typeface="ＭＳ Ｐゴシック" charset="0"/>
              </a:defRPr>
            </a:lvl1pPr>
            <a:lvl2pPr marL="672581" indent="-166638" algn="l" rtl="0" eaLnBrk="1" fontAlgn="base" hangingPunct="1">
              <a:lnSpc>
                <a:spcPct val="100000"/>
              </a:lnSpc>
              <a:spcBef>
                <a:spcPts val="0"/>
              </a:spcBef>
              <a:spcAft>
                <a:spcPts val="0"/>
              </a:spcAft>
              <a:buClr>
                <a:schemeClr val="accent1"/>
              </a:buClr>
              <a:buSzPct val="80000"/>
              <a:buFont typeface="Arial" charset="0"/>
              <a:buChar char="•"/>
              <a:defRPr sz="1999" kern="1200">
                <a:solidFill>
                  <a:schemeClr val="tx2"/>
                </a:solidFill>
                <a:latin typeface="+mn-lt"/>
                <a:ea typeface="ＭＳ Ｐゴシック" charset="0"/>
                <a:cs typeface="+mn-cs"/>
              </a:defRPr>
            </a:lvl2pPr>
            <a:lvl3pPr marL="946819" indent="-166638" algn="l" rtl="0" eaLnBrk="1" fontAlgn="base" hangingPunct="1">
              <a:lnSpc>
                <a:spcPct val="100000"/>
              </a:lnSpc>
              <a:spcBef>
                <a:spcPts val="0"/>
              </a:spcBef>
              <a:spcAft>
                <a:spcPts val="0"/>
              </a:spcAft>
              <a:buClr>
                <a:schemeClr val="accent1"/>
              </a:buClr>
              <a:buSzPct val="80000"/>
              <a:buFont typeface="Calibri" charset="0"/>
              <a:buChar char="–"/>
              <a:defRPr sz="1799" kern="1200">
                <a:solidFill>
                  <a:schemeClr val="tx2"/>
                </a:solidFill>
                <a:latin typeface="+mn-lt"/>
                <a:ea typeface="ＭＳ Ｐゴシック" charset="0"/>
                <a:cs typeface="+mn-cs"/>
              </a:defRPr>
            </a:lvl3pPr>
            <a:lvl4pPr marL="1292790" indent="-172986" algn="l" rtl="0" eaLnBrk="1" fontAlgn="base" hangingPunct="1">
              <a:lnSpc>
                <a:spcPct val="100000"/>
              </a:lnSpc>
              <a:spcBef>
                <a:spcPts val="0"/>
              </a:spcBef>
              <a:spcAft>
                <a:spcPts val="0"/>
              </a:spcAft>
              <a:buClr>
                <a:schemeClr val="accent1"/>
              </a:buClr>
              <a:buSzPct val="80000"/>
              <a:buFont typeface="Wingdings" charset="2"/>
              <a:buChar char="§"/>
              <a:defRPr sz="1799" kern="1200">
                <a:solidFill>
                  <a:schemeClr val="tx2"/>
                </a:solidFill>
                <a:latin typeface="+mn-lt"/>
                <a:ea typeface="ＭＳ Ｐゴシック" charset="0"/>
                <a:cs typeface="+mn-cs"/>
              </a:defRPr>
            </a:lvl4pPr>
            <a:lvl5pPr marL="1518147" indent="-168225" algn="l" rtl="0" eaLnBrk="1" fontAlgn="base" hangingPunct="1">
              <a:lnSpc>
                <a:spcPct val="100000"/>
              </a:lnSpc>
              <a:spcBef>
                <a:spcPts val="0"/>
              </a:spcBef>
              <a:spcAft>
                <a:spcPts val="0"/>
              </a:spcAft>
              <a:buClr>
                <a:schemeClr val="accent1"/>
              </a:buClr>
              <a:buSzPct val="80000"/>
              <a:buFont typeface="Calibri" charset="0"/>
              <a:buChar char="–"/>
              <a:defRPr sz="1799" kern="1200">
                <a:solidFill>
                  <a:schemeClr val="tx2"/>
                </a:solidFill>
                <a:latin typeface="+mn-lt"/>
                <a:ea typeface="ＭＳ Ｐゴシック" charset="0"/>
                <a:cs typeface="+mn-cs"/>
              </a:defRPr>
            </a:lvl5pPr>
            <a:lvl6pPr marL="1654567" indent="-164543" algn="l" defTabSz="914126"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099" indent="-164543" algn="l" defTabSz="914126"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1630" indent="-164543" algn="l" defTabSz="914126"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162" indent="-164543" algn="l" defTabSz="914126"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indent="0">
              <a:buNone/>
            </a:pPr>
            <a:r>
              <a:rPr lang="en-US" sz="1400" i="1"/>
              <a:t>For </a:t>
            </a:r>
            <a:r>
              <a:rPr lang="en-US" sz="1400" i="1" err="1"/>
              <a:t>MLOps</a:t>
            </a:r>
            <a:r>
              <a:rPr lang="en-US" sz="1400" i="1"/>
              <a:t> Service Providers:</a:t>
            </a:r>
          </a:p>
          <a:p>
            <a:pPr marL="341313" indent="-227013"/>
            <a:r>
              <a:rPr lang="en-US" sz="1800"/>
              <a:t>Arm extends reach to deeply embedded systems (more users)</a:t>
            </a:r>
          </a:p>
          <a:p>
            <a:pPr lvl="1"/>
            <a:r>
              <a:rPr lang="en-US" sz="1200"/>
              <a:t>ORTA workflows simplify the development process (initially for Cortex-M based systems) -&gt; later this should extend to Cortex-A</a:t>
            </a:r>
          </a:p>
          <a:p>
            <a:pPr marL="341313" indent="-227013"/>
            <a:r>
              <a:rPr lang="en-US" sz="1800"/>
              <a:t>Arm simplifies ML model deployment with OTA (more services)</a:t>
            </a:r>
          </a:p>
          <a:p>
            <a:pPr lvl="1"/>
            <a:r>
              <a:rPr lang="en-US" sz="1200"/>
              <a:t>TF-M should scale to mass production and provide usable Update services for ML models</a:t>
            </a:r>
          </a:p>
          <a:p>
            <a:pPr marL="341313" indent="-227013"/>
            <a:r>
              <a:rPr lang="en-GB" sz="1800"/>
              <a:t>Arm makes it easier to collect real-world data (more compute)</a:t>
            </a:r>
          </a:p>
          <a:p>
            <a:pPr lvl="1"/>
            <a:r>
              <a:rPr lang="en-GB" sz="1200"/>
              <a:t>ORTA enables to collect real-world data</a:t>
            </a:r>
            <a:endParaRPr lang="en-GB" sz="1600"/>
          </a:p>
        </p:txBody>
      </p:sp>
    </p:spTree>
    <p:extLst>
      <p:ext uri="{BB962C8B-B14F-4D97-AF65-F5344CB8AC3E}">
        <p14:creationId xmlns:p14="http://schemas.microsoft.com/office/powerpoint/2010/main" val="29076604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417F7-F18D-4915-878E-B286B5AE16C3}"/>
              </a:ext>
            </a:extLst>
          </p:cNvPr>
          <p:cNvSpPr>
            <a:spLocks noGrp="1"/>
          </p:cNvSpPr>
          <p:nvPr>
            <p:ph type="title"/>
          </p:nvPr>
        </p:nvSpPr>
        <p:spPr/>
        <p:txBody>
          <a:bodyPr/>
          <a:lstStyle/>
          <a:p>
            <a:r>
              <a:rPr lang="en-US"/>
              <a:t>GitHub Runners and Docker Container</a:t>
            </a:r>
            <a:endParaRPr lang="en-GB"/>
          </a:p>
        </p:txBody>
      </p:sp>
      <p:sp>
        <p:nvSpPr>
          <p:cNvPr id="6" name="Rectangle 5">
            <a:extLst>
              <a:ext uri="{FF2B5EF4-FFF2-40B4-BE49-F238E27FC236}">
                <a16:creationId xmlns:a16="http://schemas.microsoft.com/office/drawing/2014/main" id="{1BB195C9-AC0B-4E78-83E7-1A9C51385296}"/>
              </a:ext>
            </a:extLst>
          </p:cNvPr>
          <p:cNvSpPr/>
          <p:nvPr/>
        </p:nvSpPr>
        <p:spPr>
          <a:xfrm>
            <a:off x="5070820" y="1008141"/>
            <a:ext cx="3276600" cy="551035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Docker Container with:</a:t>
            </a:r>
            <a:br>
              <a:rPr lang="en-US">
                <a:solidFill>
                  <a:schemeClr val="tx1"/>
                </a:solidFill>
              </a:rPr>
            </a:br>
            <a:endParaRPr lang="en-US">
              <a:solidFill>
                <a:schemeClr val="tx1"/>
              </a:solidFill>
            </a:endParaRPr>
          </a:p>
          <a:p>
            <a:pPr algn="l">
              <a:buFont typeface="Arial" panose="020B0604020202020204" pitchFamily="34" charset="0"/>
              <a:buChar char="•"/>
            </a:pPr>
            <a:r>
              <a:rPr lang="en-GB" sz="1100" b="0" i="0">
                <a:solidFill>
                  <a:srgbClr val="244357"/>
                </a:solidFill>
                <a:effectLst/>
                <a:latin typeface="Open Sans" panose="020B0606030504020204" pitchFamily="34" charset="0"/>
              </a:rPr>
              <a:t>Ubuntu latest x86_64</a:t>
            </a:r>
            <a:br>
              <a:rPr lang="en-GB" sz="1100" b="0" i="0">
                <a:solidFill>
                  <a:srgbClr val="244357"/>
                </a:solidFill>
                <a:effectLst/>
                <a:latin typeface="Open Sans" panose="020B0606030504020204" pitchFamily="34" charset="0"/>
              </a:rPr>
            </a:br>
            <a:br>
              <a:rPr lang="en-GB" sz="1100" b="0" i="0">
                <a:solidFill>
                  <a:srgbClr val="244357"/>
                </a:solidFill>
                <a:effectLst/>
                <a:latin typeface="Open Sans" panose="020B0606030504020204" pitchFamily="34" charset="0"/>
              </a:rPr>
            </a:br>
            <a:r>
              <a:rPr lang="en-GB" sz="1100" b="1" i="0">
                <a:solidFill>
                  <a:srgbClr val="244357"/>
                </a:solidFill>
                <a:effectLst/>
                <a:latin typeface="Open Sans" panose="020B0606030504020204" pitchFamily="34" charset="0"/>
              </a:rPr>
              <a:t>Generic Tools</a:t>
            </a:r>
          </a:p>
          <a:p>
            <a:pPr algn="l">
              <a:buFont typeface="Arial" panose="020B0604020202020204" pitchFamily="34" charset="0"/>
              <a:buChar char="•"/>
            </a:pPr>
            <a:r>
              <a:rPr lang="en-GB" sz="1100" b="0" i="0">
                <a:solidFill>
                  <a:srgbClr val="244357"/>
                </a:solidFill>
                <a:effectLst/>
                <a:latin typeface="Open Sans" panose="020B0606030504020204" pitchFamily="34" charset="0"/>
              </a:rPr>
              <a:t>Python 3.8</a:t>
            </a:r>
          </a:p>
          <a:p>
            <a:pPr algn="l">
              <a:buFont typeface="Arial" panose="020B0604020202020204" pitchFamily="34" charset="0"/>
              <a:buChar char="•"/>
            </a:pPr>
            <a:r>
              <a:rPr lang="en-GB" sz="1100" b="0" i="0">
                <a:solidFill>
                  <a:srgbClr val="244357"/>
                </a:solidFill>
                <a:effectLst/>
                <a:latin typeface="Open Sans" panose="020B0606030504020204" pitchFamily="34" charset="0"/>
              </a:rPr>
              <a:t>curl</a:t>
            </a:r>
          </a:p>
          <a:p>
            <a:pPr algn="l">
              <a:buFont typeface="Arial" panose="020B0604020202020204" pitchFamily="34" charset="0"/>
              <a:buChar char="•"/>
            </a:pPr>
            <a:r>
              <a:rPr lang="en-GB" sz="1100" b="0" i="0" err="1">
                <a:solidFill>
                  <a:srgbClr val="244357"/>
                </a:solidFill>
                <a:effectLst/>
                <a:latin typeface="Open Sans" panose="020B0606030504020204" pitchFamily="34" charset="0"/>
              </a:rPr>
              <a:t>wget</a:t>
            </a:r>
            <a:endParaRPr lang="en-GB" sz="1100" b="0" i="0">
              <a:solidFill>
                <a:srgbClr val="244357"/>
              </a:solidFill>
              <a:effectLst/>
              <a:latin typeface="Open Sans" panose="020B0606030504020204" pitchFamily="34" charset="0"/>
            </a:endParaRPr>
          </a:p>
          <a:p>
            <a:pPr algn="l">
              <a:buFont typeface="Arial" panose="020B0604020202020204" pitchFamily="34" charset="0"/>
              <a:buChar char="•"/>
            </a:pPr>
            <a:r>
              <a:rPr lang="en-GB" sz="1100" b="0" i="0">
                <a:solidFill>
                  <a:srgbClr val="244357"/>
                </a:solidFill>
                <a:effectLst/>
                <a:latin typeface="Open Sans" panose="020B0606030504020204" pitchFamily="34" charset="0"/>
              </a:rPr>
              <a:t>bzip2</a:t>
            </a:r>
          </a:p>
          <a:p>
            <a:pPr algn="l">
              <a:buFont typeface="Arial" panose="020B0604020202020204" pitchFamily="34" charset="0"/>
              <a:buChar char="•"/>
            </a:pPr>
            <a:r>
              <a:rPr lang="en-GB" sz="1100" b="0" i="0">
                <a:solidFill>
                  <a:srgbClr val="244357"/>
                </a:solidFill>
                <a:effectLst/>
                <a:latin typeface="Open Sans" panose="020B0606030504020204" pitchFamily="34" charset="0"/>
              </a:rPr>
              <a:t>unzip</a:t>
            </a:r>
          </a:p>
          <a:p>
            <a:pPr algn="l">
              <a:buFont typeface="Arial" panose="020B0604020202020204" pitchFamily="34" charset="0"/>
              <a:buChar char="•"/>
            </a:pPr>
            <a:r>
              <a:rPr lang="en-GB" sz="1100" b="0" i="0">
                <a:solidFill>
                  <a:srgbClr val="244357"/>
                </a:solidFill>
                <a:effectLst/>
                <a:latin typeface="Open Sans" panose="020B0606030504020204" pitchFamily="34" charset="0"/>
              </a:rPr>
              <a:t>git</a:t>
            </a:r>
          </a:p>
          <a:p>
            <a:pPr algn="l">
              <a:buFont typeface="Arial" panose="020B0604020202020204" pitchFamily="34" charset="0"/>
              <a:buChar char="•"/>
            </a:pPr>
            <a:r>
              <a:rPr lang="en-GB" sz="1100" b="0" i="0">
                <a:solidFill>
                  <a:srgbClr val="244357"/>
                </a:solidFill>
                <a:effectLst/>
                <a:latin typeface="Open Sans" panose="020B0606030504020204" pitchFamily="34" charset="0"/>
              </a:rPr>
              <a:t>build-essential (native GCC, make)</a:t>
            </a:r>
            <a:br>
              <a:rPr lang="en-GB" sz="1100" b="0" i="0">
                <a:solidFill>
                  <a:srgbClr val="244357"/>
                </a:solidFill>
                <a:effectLst/>
                <a:latin typeface="Open Sans" panose="020B0606030504020204" pitchFamily="34" charset="0"/>
              </a:rPr>
            </a:br>
            <a:br>
              <a:rPr lang="en-GB" sz="1100" b="0" i="0">
                <a:solidFill>
                  <a:srgbClr val="244357"/>
                </a:solidFill>
                <a:effectLst/>
                <a:latin typeface="Open Sans" panose="020B0606030504020204" pitchFamily="34" charset="0"/>
              </a:rPr>
            </a:br>
            <a:r>
              <a:rPr lang="en-GB" sz="1100" b="1" i="0">
                <a:solidFill>
                  <a:srgbClr val="244357"/>
                </a:solidFill>
                <a:effectLst/>
                <a:latin typeface="Open Sans" panose="020B0606030504020204" pitchFamily="34" charset="0"/>
              </a:rPr>
              <a:t>Arm Tools</a:t>
            </a:r>
          </a:p>
          <a:p>
            <a:pPr algn="l">
              <a:buFont typeface="Arial" panose="020B0604020202020204" pitchFamily="34" charset="0"/>
              <a:buChar char="•"/>
            </a:pPr>
            <a:r>
              <a:rPr lang="en-GB" sz="1100" b="0" i="0">
                <a:solidFill>
                  <a:srgbClr val="244357"/>
                </a:solidFill>
                <a:effectLst/>
                <a:latin typeface="Open Sans" panose="020B0606030504020204" pitchFamily="34" charset="0"/>
              </a:rPr>
              <a:t>Arm Compiler Toolchain 6.15 (Linux x86_64)</a:t>
            </a:r>
          </a:p>
          <a:p>
            <a:pPr algn="l">
              <a:buFont typeface="Arial" panose="020B0604020202020204" pitchFamily="34" charset="0"/>
              <a:buChar char="•"/>
            </a:pPr>
            <a:r>
              <a:rPr lang="en-GB" sz="1100" b="0" i="0">
                <a:solidFill>
                  <a:srgbClr val="244357"/>
                </a:solidFill>
                <a:effectLst/>
                <a:latin typeface="Open Sans" panose="020B0606030504020204" pitchFamily="34" charset="0"/>
              </a:rPr>
              <a:t>GNU Arm Embedded Toolchain: 10-2020-q4-major release (Linux x86_64)</a:t>
            </a:r>
          </a:p>
          <a:p>
            <a:pPr algn="l">
              <a:buFont typeface="Arial" panose="020B0604020202020204" pitchFamily="34" charset="0"/>
              <a:buChar char="•"/>
            </a:pPr>
            <a:r>
              <a:rPr lang="en-GB" sz="1100" b="0" i="0">
                <a:solidFill>
                  <a:srgbClr val="244357"/>
                </a:solidFill>
                <a:effectLst/>
                <a:latin typeface="Open Sans" panose="020B0606030504020204" pitchFamily="34" charset="0"/>
              </a:rPr>
              <a:t>Fixed Virtual Platform model of Corstone-300 MPS2 based platform Cortex-M55 (Linux x86)</a:t>
            </a:r>
          </a:p>
          <a:p>
            <a:pPr algn="l">
              <a:buFont typeface="Arial" panose="020B0604020202020204" pitchFamily="34" charset="0"/>
              <a:buChar char="•"/>
            </a:pPr>
            <a:r>
              <a:rPr lang="en-GB" sz="1100" b="0" i="0">
                <a:solidFill>
                  <a:srgbClr val="244357"/>
                </a:solidFill>
                <a:effectLst/>
                <a:latin typeface="Open Sans" panose="020B0606030504020204" pitchFamily="34" charset="0"/>
              </a:rPr>
              <a:t>Fixed Virtual Platform model of Corstone-300 MPS3 based platform Cortex-M55 + Ethos-U55 (Linux x86)</a:t>
            </a:r>
            <a:br>
              <a:rPr lang="en-GB" sz="1100" b="0" i="0">
                <a:solidFill>
                  <a:srgbClr val="244357"/>
                </a:solidFill>
                <a:effectLst/>
                <a:latin typeface="Open Sans" panose="020B0606030504020204" pitchFamily="34" charset="0"/>
              </a:rPr>
            </a:br>
            <a:br>
              <a:rPr lang="en-GB" sz="1100" b="0" i="0">
                <a:solidFill>
                  <a:srgbClr val="244357"/>
                </a:solidFill>
                <a:effectLst/>
                <a:latin typeface="Open Sans" panose="020B0606030504020204" pitchFamily="34" charset="0"/>
              </a:rPr>
            </a:br>
            <a:r>
              <a:rPr lang="en-GB" sz="1100" b="1" i="0">
                <a:solidFill>
                  <a:srgbClr val="244357"/>
                </a:solidFill>
                <a:effectLst/>
                <a:latin typeface="Open Sans" panose="020B0606030504020204" pitchFamily="34" charset="0"/>
              </a:rPr>
              <a:t>CMSIS Tools</a:t>
            </a:r>
          </a:p>
          <a:p>
            <a:pPr algn="l">
              <a:buFont typeface="Arial" panose="020B0604020202020204" pitchFamily="34" charset="0"/>
              <a:buChar char="•"/>
            </a:pPr>
            <a:r>
              <a:rPr lang="en-GB" sz="1100" b="0" i="0">
                <a:solidFill>
                  <a:srgbClr val="244357"/>
                </a:solidFill>
                <a:effectLst/>
                <a:latin typeface="Open Sans" panose="020B0606030504020204" pitchFamily="34" charset="0"/>
              </a:rPr>
              <a:t>CMSIS Build 0.10.0</a:t>
            </a:r>
          </a:p>
          <a:p>
            <a:pPr algn="l">
              <a:buFont typeface="Arial" panose="020B0604020202020204" pitchFamily="34" charset="0"/>
              <a:buChar char="•"/>
            </a:pPr>
            <a:r>
              <a:rPr lang="en-GB" sz="1100" b="0" i="0" err="1">
                <a:solidFill>
                  <a:srgbClr val="244357"/>
                </a:solidFill>
                <a:effectLst/>
                <a:latin typeface="Open Sans" panose="020B0606030504020204" pitchFamily="34" charset="0"/>
              </a:rPr>
              <a:t>PackChk</a:t>
            </a:r>
            <a:r>
              <a:rPr lang="en-GB" sz="1100" b="0" i="0">
                <a:solidFill>
                  <a:srgbClr val="244357"/>
                </a:solidFill>
                <a:effectLst/>
                <a:latin typeface="Open Sans" panose="020B0606030504020204" pitchFamily="34" charset="0"/>
              </a:rPr>
              <a:t> from CMSIS Pack 5.7.0</a:t>
            </a:r>
            <a:br>
              <a:rPr lang="en-GB" sz="1100" b="0" i="0">
                <a:solidFill>
                  <a:srgbClr val="244357"/>
                </a:solidFill>
                <a:effectLst/>
                <a:latin typeface="Open Sans" panose="020B0606030504020204" pitchFamily="34" charset="0"/>
              </a:rPr>
            </a:br>
            <a:br>
              <a:rPr lang="en-GB" sz="1100" b="0" i="0">
                <a:solidFill>
                  <a:srgbClr val="244357"/>
                </a:solidFill>
                <a:effectLst/>
                <a:latin typeface="Open Sans" panose="020B0606030504020204" pitchFamily="34" charset="0"/>
              </a:rPr>
            </a:br>
            <a:r>
              <a:rPr lang="en-GB" sz="1100" b="1" i="0">
                <a:solidFill>
                  <a:srgbClr val="244357"/>
                </a:solidFill>
                <a:effectLst/>
                <a:latin typeface="Open Sans" panose="020B0606030504020204" pitchFamily="34" charset="0"/>
              </a:rPr>
              <a:t>CMSIS Packs</a:t>
            </a:r>
          </a:p>
          <a:p>
            <a:pPr algn="l">
              <a:buFont typeface="Arial" panose="020B0604020202020204" pitchFamily="34" charset="0"/>
              <a:buChar char="•"/>
            </a:pPr>
            <a:r>
              <a:rPr lang="en-GB" sz="1100" b="0" i="0">
                <a:solidFill>
                  <a:srgbClr val="244357"/>
                </a:solidFill>
                <a:effectLst/>
                <a:latin typeface="Open Sans" panose="020B0606030504020204" pitchFamily="34" charset="0"/>
              </a:rPr>
              <a:t>CMSIS 5.7.0</a:t>
            </a:r>
          </a:p>
          <a:p>
            <a:pPr algn="l">
              <a:buFont typeface="Arial" panose="020B0604020202020204" pitchFamily="34" charset="0"/>
              <a:buChar char="•"/>
            </a:pPr>
            <a:r>
              <a:rPr lang="en-GB" sz="1100" b="0" i="0">
                <a:solidFill>
                  <a:srgbClr val="244357"/>
                </a:solidFill>
                <a:effectLst/>
                <a:latin typeface="Open Sans" panose="020B0606030504020204" pitchFamily="34" charset="0"/>
              </a:rPr>
              <a:t>ARM V2M_MP2_SSE300 Board Support</a:t>
            </a:r>
          </a:p>
        </p:txBody>
      </p:sp>
      <p:sp>
        <p:nvSpPr>
          <p:cNvPr id="8" name="Arrow: Left 7">
            <a:extLst>
              <a:ext uri="{FF2B5EF4-FFF2-40B4-BE49-F238E27FC236}">
                <a16:creationId xmlns:a16="http://schemas.microsoft.com/office/drawing/2014/main" id="{3D02FDEE-C51B-4002-92CD-E2A9A04FBDBF}"/>
              </a:ext>
            </a:extLst>
          </p:cNvPr>
          <p:cNvSpPr/>
          <p:nvPr/>
        </p:nvSpPr>
        <p:spPr>
          <a:xfrm>
            <a:off x="8392562" y="3621386"/>
            <a:ext cx="307818" cy="298765"/>
          </a:xfrm>
          <a:prstGeom prst="lef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774A0FFB-CD04-43E8-9197-8B18DF9AF6D3}"/>
              </a:ext>
            </a:extLst>
          </p:cNvPr>
          <p:cNvSpPr txBox="1"/>
          <p:nvPr/>
        </p:nvSpPr>
        <p:spPr>
          <a:xfrm>
            <a:off x="8801100" y="3429000"/>
            <a:ext cx="217170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a:solidFill>
                  <a:schemeClr val="tx2"/>
                </a:solidFill>
                <a:latin typeface="+mn-lt"/>
                <a:ea typeface="+mn-ea"/>
                <a:cs typeface="+mn-cs"/>
              </a:rPr>
              <a:t>Can the license entitlement come from a </a:t>
            </a:r>
            <a:r>
              <a:rPr lang="en-US" sz="1600" kern="1200" err="1">
                <a:solidFill>
                  <a:schemeClr val="tx2"/>
                </a:solidFill>
                <a:latin typeface="+mn-lt"/>
                <a:ea typeface="+mn-ea"/>
                <a:cs typeface="+mn-cs"/>
              </a:rPr>
              <a:t>github</a:t>
            </a:r>
            <a:r>
              <a:rPr lang="en-US" sz="1600" kern="1200">
                <a:solidFill>
                  <a:schemeClr val="tx2"/>
                </a:solidFill>
                <a:latin typeface="+mn-lt"/>
                <a:ea typeface="+mn-ea"/>
                <a:cs typeface="+mn-cs"/>
              </a:rPr>
              <a:t> secret?</a:t>
            </a:r>
            <a:endParaRPr lang="en-GB" sz="1600" kern="1200" err="1">
              <a:solidFill>
                <a:schemeClr val="tx2"/>
              </a:solidFill>
              <a:latin typeface="+mn-lt"/>
              <a:ea typeface="+mn-ea"/>
              <a:cs typeface="+mn-cs"/>
            </a:endParaRPr>
          </a:p>
        </p:txBody>
      </p:sp>
      <p:sp>
        <p:nvSpPr>
          <p:cNvPr id="10" name="Arrow: Left 9">
            <a:extLst>
              <a:ext uri="{FF2B5EF4-FFF2-40B4-BE49-F238E27FC236}">
                <a16:creationId xmlns:a16="http://schemas.microsoft.com/office/drawing/2014/main" id="{186578EC-8FB4-4BB5-8FF2-7210364B8641}"/>
              </a:ext>
            </a:extLst>
          </p:cNvPr>
          <p:cNvSpPr/>
          <p:nvPr/>
        </p:nvSpPr>
        <p:spPr>
          <a:xfrm>
            <a:off x="8392562" y="5399386"/>
            <a:ext cx="307818" cy="298765"/>
          </a:xfrm>
          <a:prstGeom prst="lef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D562E248-D45A-4DC8-8081-D0B44BC3F5CD}"/>
              </a:ext>
            </a:extLst>
          </p:cNvPr>
          <p:cNvSpPr txBox="1"/>
          <p:nvPr/>
        </p:nvSpPr>
        <p:spPr>
          <a:xfrm>
            <a:off x="8801100" y="5207000"/>
            <a:ext cx="217170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a:solidFill>
                  <a:schemeClr val="tx2"/>
                </a:solidFill>
                <a:latin typeface="+mn-lt"/>
                <a:ea typeface="+mn-ea"/>
                <a:cs typeface="+mn-cs"/>
              </a:rPr>
              <a:t>Can there be additional packs in github.io?</a:t>
            </a:r>
            <a:br>
              <a:rPr lang="en-US" sz="1600" kern="1200">
                <a:solidFill>
                  <a:schemeClr val="tx2"/>
                </a:solidFill>
                <a:latin typeface="+mn-lt"/>
                <a:ea typeface="+mn-ea"/>
                <a:cs typeface="+mn-cs"/>
              </a:rPr>
            </a:br>
            <a:endParaRPr lang="en-GB" sz="1600" kern="1200" err="1">
              <a:solidFill>
                <a:schemeClr val="tx2"/>
              </a:solidFill>
              <a:latin typeface="+mn-lt"/>
              <a:ea typeface="+mn-ea"/>
              <a:cs typeface="+mn-cs"/>
            </a:endParaRPr>
          </a:p>
        </p:txBody>
      </p:sp>
      <p:sp>
        <p:nvSpPr>
          <p:cNvPr id="12" name="TextBox 11">
            <a:extLst>
              <a:ext uri="{FF2B5EF4-FFF2-40B4-BE49-F238E27FC236}">
                <a16:creationId xmlns:a16="http://schemas.microsoft.com/office/drawing/2014/main" id="{80D738D1-99DC-4781-8A73-99CB02A4FC15}"/>
              </a:ext>
            </a:extLst>
          </p:cNvPr>
          <p:cNvSpPr txBox="1"/>
          <p:nvPr/>
        </p:nvSpPr>
        <p:spPr>
          <a:xfrm>
            <a:off x="558800" y="1409700"/>
            <a:ext cx="2171700" cy="4431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a:solidFill>
                  <a:schemeClr val="tx2"/>
                </a:solidFill>
                <a:latin typeface="+mn-lt"/>
                <a:ea typeface="+mn-ea"/>
                <a:cs typeface="+mn-cs"/>
              </a:rPr>
              <a:t>Is there a way to explain the GitHub actions?</a:t>
            </a:r>
          </a:p>
        </p:txBody>
      </p:sp>
    </p:spTree>
    <p:extLst>
      <p:ext uri="{BB962C8B-B14F-4D97-AF65-F5344CB8AC3E}">
        <p14:creationId xmlns:p14="http://schemas.microsoft.com/office/powerpoint/2010/main" val="24648673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Arrow: Right 26">
            <a:extLst>
              <a:ext uri="{FF2B5EF4-FFF2-40B4-BE49-F238E27FC236}">
                <a16:creationId xmlns:a16="http://schemas.microsoft.com/office/drawing/2014/main" id="{977BA897-A942-4BA4-ADF4-1F83AE0B8170}"/>
              </a:ext>
            </a:extLst>
          </p:cNvPr>
          <p:cNvSpPr/>
          <p:nvPr/>
        </p:nvSpPr>
        <p:spPr>
          <a:xfrm rot="16200000">
            <a:off x="3999732" y="5132087"/>
            <a:ext cx="246765" cy="339426"/>
          </a:xfrm>
          <a:prstGeom prst="rightArrow">
            <a:avLst>
              <a:gd name="adj1" fmla="val 50000"/>
              <a:gd name="adj2" fmla="val 4117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Arrow: Right 25">
            <a:extLst>
              <a:ext uri="{FF2B5EF4-FFF2-40B4-BE49-F238E27FC236}">
                <a16:creationId xmlns:a16="http://schemas.microsoft.com/office/drawing/2014/main" id="{553DF65A-F969-41EF-89B5-09CAFF0CC328}"/>
              </a:ext>
            </a:extLst>
          </p:cNvPr>
          <p:cNvSpPr/>
          <p:nvPr/>
        </p:nvSpPr>
        <p:spPr>
          <a:xfrm>
            <a:off x="2485780" y="3345420"/>
            <a:ext cx="754601" cy="33086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5487FEAB-7D2D-4E65-8BF8-9C55DAECCD8A}"/>
              </a:ext>
            </a:extLst>
          </p:cNvPr>
          <p:cNvSpPr/>
          <p:nvPr/>
        </p:nvSpPr>
        <p:spPr>
          <a:xfrm>
            <a:off x="3243848" y="1041621"/>
            <a:ext cx="1786690" cy="4134987"/>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tx1"/>
                </a:solidFill>
              </a:rPr>
              <a:t>AMI that runs on </a:t>
            </a:r>
            <a:br>
              <a:rPr lang="en-US" sz="1200" dirty="0">
                <a:solidFill>
                  <a:schemeClr val="tx1"/>
                </a:solidFill>
              </a:rPr>
            </a:br>
            <a:r>
              <a:rPr lang="en-US" sz="1200" dirty="0">
                <a:solidFill>
                  <a:schemeClr val="tx1"/>
                </a:solidFill>
              </a:rPr>
              <a:t>EC2 Linux instance</a:t>
            </a:r>
            <a:endParaRPr lang="en-GB" sz="1200" dirty="0">
              <a:solidFill>
                <a:schemeClr val="tx1"/>
              </a:solidFill>
            </a:endParaRPr>
          </a:p>
        </p:txBody>
      </p:sp>
      <p:sp>
        <p:nvSpPr>
          <p:cNvPr id="21" name="Rectangle 20">
            <a:extLst>
              <a:ext uri="{FF2B5EF4-FFF2-40B4-BE49-F238E27FC236}">
                <a16:creationId xmlns:a16="http://schemas.microsoft.com/office/drawing/2014/main" id="{0F8F6D10-7E91-4D68-8F46-4EF0F023AF1B}"/>
              </a:ext>
            </a:extLst>
          </p:cNvPr>
          <p:cNvSpPr/>
          <p:nvPr/>
        </p:nvSpPr>
        <p:spPr>
          <a:xfrm>
            <a:off x="479425" y="1075124"/>
            <a:ext cx="2004429" cy="532660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10F80CCA-7EA5-49AB-B95D-EEEB29923693}"/>
              </a:ext>
            </a:extLst>
          </p:cNvPr>
          <p:cNvSpPr>
            <a:spLocks noGrp="1"/>
          </p:cNvSpPr>
          <p:nvPr>
            <p:ph type="title"/>
          </p:nvPr>
        </p:nvSpPr>
        <p:spPr/>
        <p:txBody>
          <a:bodyPr/>
          <a:lstStyle/>
          <a:p>
            <a:r>
              <a:rPr lang="en-US" dirty="0"/>
              <a:t>Run AVT on AMI – from GitHub actions</a:t>
            </a:r>
            <a:endParaRPr lang="en-GB" dirty="0"/>
          </a:p>
        </p:txBody>
      </p:sp>
      <p:sp>
        <p:nvSpPr>
          <p:cNvPr id="5" name="Flowchart: Document 4">
            <a:extLst>
              <a:ext uri="{FF2B5EF4-FFF2-40B4-BE49-F238E27FC236}">
                <a16:creationId xmlns:a16="http://schemas.microsoft.com/office/drawing/2014/main" id="{2D3770D1-02A3-4E7A-8574-CDC5E2D313BA}"/>
              </a:ext>
            </a:extLst>
          </p:cNvPr>
          <p:cNvSpPr/>
          <p:nvPr/>
        </p:nvSpPr>
        <p:spPr>
          <a:xfrm>
            <a:off x="764902" y="1613165"/>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vht.yml</a:t>
            </a:r>
            <a:br>
              <a:rPr lang="en-US" sz="1200" dirty="0"/>
            </a:br>
            <a:r>
              <a:rPr lang="en-US" sz="1200" dirty="0"/>
              <a:t>defines Run Actions with Input files</a:t>
            </a:r>
            <a:endParaRPr lang="en-GB" sz="1200" dirty="0"/>
          </a:p>
        </p:txBody>
      </p: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4118229" y="3637057"/>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3458009" y="3907762"/>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lumOff val="50000"/>
                  </a:schemeClr>
                </a:solidFill>
              </a:rPr>
              <a:t>Log files</a:t>
            </a:r>
            <a:endParaRPr lang="en-GB" sz="1200" dirty="0">
              <a:solidFill>
                <a:schemeClr val="tx1">
                  <a:lumMod val="50000"/>
                  <a:lumOff val="50000"/>
                </a:schemeClr>
              </a:solidFill>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3398955" y="1606625"/>
            <a:ext cx="1540042" cy="8978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Arm VHT </a:t>
            </a:r>
            <a:br>
              <a:rPr lang="en-US" dirty="0"/>
            </a:br>
            <a:r>
              <a:rPr lang="en-US" dirty="0"/>
              <a:t>Run Control</a:t>
            </a:r>
            <a:endParaRPr lang="en-GB" dirty="0"/>
          </a:p>
        </p:txBody>
      </p:sp>
      <p:sp>
        <p:nvSpPr>
          <p:cNvPr id="31" name="Flowchart: Multidocument 30">
            <a:extLst>
              <a:ext uri="{FF2B5EF4-FFF2-40B4-BE49-F238E27FC236}">
                <a16:creationId xmlns:a16="http://schemas.microsoft.com/office/drawing/2014/main" id="{9DA0B6E2-E45E-4590-9162-19670038C10C}"/>
              </a:ext>
            </a:extLst>
          </p:cNvPr>
          <p:cNvSpPr/>
          <p:nvPr/>
        </p:nvSpPr>
        <p:spPr>
          <a:xfrm>
            <a:off x="807471" y="2738074"/>
            <a:ext cx="1449805" cy="1010653"/>
          </a:xfrm>
          <a:prstGeom prst="flowChartMultidocument">
            <a:avLst/>
          </a:prstGeom>
          <a:solidFill>
            <a:schemeClr val="bg1"/>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lumOff val="50000"/>
                  </a:schemeClr>
                </a:solidFill>
              </a:rPr>
              <a:t>*.</a:t>
            </a:r>
            <a:r>
              <a:rPr lang="en-US" sz="1200" dirty="0" err="1">
                <a:solidFill>
                  <a:schemeClr val="tx1">
                    <a:lumMod val="50000"/>
                    <a:lumOff val="50000"/>
                  </a:schemeClr>
                </a:solidFill>
              </a:rPr>
              <a:t>axf</a:t>
            </a:r>
            <a:r>
              <a:rPr lang="en-US" sz="1200" dirty="0">
                <a:solidFill>
                  <a:schemeClr val="tx1">
                    <a:lumMod val="50000"/>
                    <a:lumOff val="50000"/>
                  </a:schemeClr>
                </a:solidFill>
              </a:rPr>
              <a:t> / *.elf Files</a:t>
            </a:r>
            <a:endParaRPr lang="en-GB" sz="1200" dirty="0">
              <a:solidFill>
                <a:schemeClr val="tx1">
                  <a:lumMod val="50000"/>
                  <a:lumOff val="50000"/>
                </a:schemeClr>
              </a:solidFill>
            </a:endParaRPr>
          </a:p>
        </p:txBody>
      </p:sp>
      <p:cxnSp>
        <p:nvCxnSpPr>
          <p:cNvPr id="4" name="Straight Arrow Connector 3">
            <a:extLst>
              <a:ext uri="{FF2B5EF4-FFF2-40B4-BE49-F238E27FC236}">
                <a16:creationId xmlns:a16="http://schemas.microsoft.com/office/drawing/2014/main" id="{F6F9C566-160E-477B-A91A-CC04FA581D6A}"/>
              </a:ext>
            </a:extLst>
          </p:cNvPr>
          <p:cNvCxnSpPr>
            <a:cxnSpLocks/>
            <a:stCxn id="5" idx="3"/>
            <a:endCxn id="23" idx="1"/>
          </p:cNvCxnSpPr>
          <p:nvPr/>
        </p:nvCxnSpPr>
        <p:spPr>
          <a:xfrm>
            <a:off x="2098318" y="2055326"/>
            <a:ext cx="1300637" cy="20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9D8FD94B-5F26-452A-BDC6-F71D163866F5}"/>
              </a:ext>
            </a:extLst>
          </p:cNvPr>
          <p:cNvSpPr/>
          <p:nvPr/>
        </p:nvSpPr>
        <p:spPr>
          <a:xfrm>
            <a:off x="3382679" y="2735569"/>
            <a:ext cx="1540042" cy="89780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Arm VHT </a:t>
            </a:r>
            <a:br>
              <a:rPr lang="en-US"/>
            </a:br>
            <a:r>
              <a:rPr lang="en-US"/>
              <a:t>System</a:t>
            </a:r>
            <a:endParaRPr lang="en-GB" dirty="0"/>
          </a:p>
        </p:txBody>
      </p:sp>
      <p:sp>
        <p:nvSpPr>
          <p:cNvPr id="36" name="Flowchart: Multidocument 35">
            <a:extLst>
              <a:ext uri="{FF2B5EF4-FFF2-40B4-BE49-F238E27FC236}">
                <a16:creationId xmlns:a16="http://schemas.microsoft.com/office/drawing/2014/main" id="{399EFCAB-0222-46FF-AD20-1C25CA8AAE6E}"/>
              </a:ext>
            </a:extLst>
          </p:cNvPr>
          <p:cNvSpPr/>
          <p:nvPr/>
        </p:nvSpPr>
        <p:spPr>
          <a:xfrm>
            <a:off x="826706" y="3867017"/>
            <a:ext cx="1449805" cy="1010653"/>
          </a:xfrm>
          <a:prstGeom prst="flowChartMultidocument">
            <a:avLst/>
          </a:prstGeom>
          <a:solidFill>
            <a:schemeClr val="bg1"/>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lumOff val="50000"/>
                  </a:schemeClr>
                </a:solidFill>
              </a:rPr>
              <a:t>*.</a:t>
            </a:r>
            <a:r>
              <a:rPr lang="en-US" sz="1200" dirty="0" err="1">
                <a:solidFill>
                  <a:schemeClr val="tx1">
                    <a:lumMod val="50000"/>
                    <a:lumOff val="50000"/>
                  </a:schemeClr>
                </a:solidFill>
              </a:rPr>
              <a:t>py</a:t>
            </a:r>
            <a:r>
              <a:rPr lang="en-US" sz="1200" dirty="0">
                <a:solidFill>
                  <a:schemeClr val="tx1">
                    <a:lumMod val="50000"/>
                    <a:lumOff val="50000"/>
                  </a:schemeClr>
                </a:solidFill>
              </a:rPr>
              <a:t> Python script files</a:t>
            </a:r>
            <a:endParaRPr lang="en-GB" sz="1200" dirty="0">
              <a:solidFill>
                <a:schemeClr val="tx1">
                  <a:lumMod val="50000"/>
                  <a:lumOff val="50000"/>
                </a:schemeClr>
              </a:solidFill>
            </a:endParaRPr>
          </a:p>
        </p:txBody>
      </p:sp>
      <p:sp>
        <p:nvSpPr>
          <p:cNvPr id="37" name="Flowchart: Multidocument 36">
            <a:extLst>
              <a:ext uri="{FF2B5EF4-FFF2-40B4-BE49-F238E27FC236}">
                <a16:creationId xmlns:a16="http://schemas.microsoft.com/office/drawing/2014/main" id="{7ED0FAE0-437B-40FF-AA8F-B3FCE56A8FB9}"/>
              </a:ext>
            </a:extLst>
          </p:cNvPr>
          <p:cNvSpPr/>
          <p:nvPr/>
        </p:nvSpPr>
        <p:spPr>
          <a:xfrm>
            <a:off x="819308" y="4981403"/>
            <a:ext cx="1449805" cy="1010653"/>
          </a:xfrm>
          <a:prstGeom prst="flowChartMultidocument">
            <a:avLst/>
          </a:prstGeom>
          <a:solidFill>
            <a:schemeClr val="bg1"/>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lumOff val="50000"/>
                  </a:schemeClr>
                </a:solidFill>
              </a:rPr>
              <a:t>Other Input files (i.e. *.wav)</a:t>
            </a:r>
            <a:endParaRPr lang="en-GB" sz="1200" dirty="0">
              <a:solidFill>
                <a:schemeClr val="tx1">
                  <a:lumMod val="50000"/>
                  <a:lumOff val="50000"/>
                </a:schemeClr>
              </a:solidFill>
            </a:endParaRPr>
          </a:p>
        </p:txBody>
      </p:sp>
      <p:sp>
        <p:nvSpPr>
          <p:cNvPr id="41" name="TextBox 40">
            <a:extLst>
              <a:ext uri="{FF2B5EF4-FFF2-40B4-BE49-F238E27FC236}">
                <a16:creationId xmlns:a16="http://schemas.microsoft.com/office/drawing/2014/main" id="{83F4B2DE-1590-40AB-9FF6-A530BEB46165}"/>
              </a:ext>
            </a:extLst>
          </p:cNvPr>
          <p:cNvSpPr txBox="1"/>
          <p:nvPr/>
        </p:nvSpPr>
        <p:spPr>
          <a:xfrm>
            <a:off x="3293649" y="5422508"/>
            <a:ext cx="1811044" cy="954107"/>
          </a:xfrm>
          <a:prstGeom prst="rect">
            <a:avLst/>
          </a:prstGeom>
          <a:noFill/>
        </p:spPr>
        <p:txBody>
          <a:bodyPr wrap="square">
            <a:spAutoFit/>
          </a:bodyPr>
          <a:lstStyle/>
          <a:p>
            <a:r>
              <a:rPr lang="en-GB" sz="1400" dirty="0">
                <a:latin typeface="ui-monospace"/>
              </a:rPr>
              <a:t>Via GitHub secrets:</a:t>
            </a:r>
            <a:endParaRPr lang="en-GB" sz="1400" b="0" i="0" dirty="0">
              <a:effectLst/>
              <a:latin typeface="ui-monospace"/>
            </a:endParaRPr>
          </a:p>
          <a:p>
            <a:pPr marL="285750" indent="-285750">
              <a:buFont typeface="Arial" panose="020B0604020202020204" pitchFamily="34" charset="0"/>
              <a:buChar char="•"/>
            </a:pPr>
            <a:r>
              <a:rPr lang="en-GB" sz="1400" b="0" i="0" dirty="0" err="1">
                <a:effectLst/>
                <a:latin typeface="ui-monospace"/>
              </a:rPr>
              <a:t>instance_id</a:t>
            </a:r>
            <a:endParaRPr lang="en-GB" sz="1400" b="0" i="0" dirty="0">
              <a:solidFill>
                <a:srgbClr val="24292E"/>
              </a:solidFill>
              <a:effectLst/>
              <a:latin typeface="ui-monospace"/>
            </a:endParaRPr>
          </a:p>
          <a:p>
            <a:pPr marL="285750" indent="-285750">
              <a:buFont typeface="Arial" panose="020B0604020202020204" pitchFamily="34" charset="0"/>
              <a:buChar char="•"/>
            </a:pPr>
            <a:r>
              <a:rPr lang="en-GB" sz="1400" dirty="0" err="1">
                <a:solidFill>
                  <a:srgbClr val="24292E"/>
                </a:solidFill>
                <a:latin typeface="ui-monospace"/>
              </a:rPr>
              <a:t>access_key</a:t>
            </a:r>
            <a:endParaRPr lang="en-GB" sz="1400" dirty="0">
              <a:solidFill>
                <a:srgbClr val="24292E"/>
              </a:solidFill>
              <a:latin typeface="ui-monospace"/>
            </a:endParaRPr>
          </a:p>
          <a:p>
            <a:pPr marL="285750" indent="-285750">
              <a:buFont typeface="Arial" panose="020B0604020202020204" pitchFamily="34" charset="0"/>
              <a:buChar char="•"/>
            </a:pPr>
            <a:r>
              <a:rPr lang="en-GB" sz="1400" dirty="0" err="1">
                <a:solidFill>
                  <a:srgbClr val="24292E"/>
                </a:solidFill>
                <a:latin typeface="ui-monospace"/>
              </a:rPr>
              <a:t>secret_key</a:t>
            </a:r>
            <a:endParaRPr lang="en-GB" sz="1400" dirty="0"/>
          </a:p>
        </p:txBody>
      </p:sp>
      <p:sp>
        <p:nvSpPr>
          <p:cNvPr id="42" name="TextBox 41">
            <a:extLst>
              <a:ext uri="{FF2B5EF4-FFF2-40B4-BE49-F238E27FC236}">
                <a16:creationId xmlns:a16="http://schemas.microsoft.com/office/drawing/2014/main" id="{62F8A177-34F8-4289-9D14-FF91D93FFAC8}"/>
              </a:ext>
            </a:extLst>
          </p:cNvPr>
          <p:cNvSpPr txBox="1"/>
          <p:nvPr/>
        </p:nvSpPr>
        <p:spPr>
          <a:xfrm>
            <a:off x="2531649" y="1748632"/>
            <a:ext cx="646588" cy="307777"/>
          </a:xfrm>
          <a:prstGeom prst="rect">
            <a:avLst/>
          </a:prstGeom>
          <a:noFill/>
        </p:spPr>
        <p:txBody>
          <a:bodyPr wrap="square">
            <a:spAutoFit/>
          </a:bodyPr>
          <a:lstStyle/>
          <a:p>
            <a:r>
              <a:rPr lang="en-GB" sz="1400" b="0" i="0" dirty="0" err="1">
                <a:effectLst/>
                <a:latin typeface="ui-monospace"/>
              </a:rPr>
              <a:t>vht_in</a:t>
            </a:r>
            <a:endParaRPr lang="en-GB" sz="1400" b="0" i="0" dirty="0">
              <a:effectLst/>
              <a:latin typeface="ui-monospace"/>
            </a:endParaRPr>
          </a:p>
        </p:txBody>
      </p:sp>
      <p:sp>
        <p:nvSpPr>
          <p:cNvPr id="45" name="TextBox 44">
            <a:extLst>
              <a:ext uri="{FF2B5EF4-FFF2-40B4-BE49-F238E27FC236}">
                <a16:creationId xmlns:a16="http://schemas.microsoft.com/office/drawing/2014/main" id="{B9D03BA0-A663-4296-8EC0-C482159E303C}"/>
              </a:ext>
            </a:extLst>
          </p:cNvPr>
          <p:cNvSpPr txBox="1"/>
          <p:nvPr/>
        </p:nvSpPr>
        <p:spPr>
          <a:xfrm>
            <a:off x="676216" y="1100563"/>
            <a:ext cx="1507722" cy="307777"/>
          </a:xfrm>
          <a:prstGeom prst="rect">
            <a:avLst/>
          </a:prstGeom>
          <a:noFill/>
        </p:spPr>
        <p:txBody>
          <a:bodyPr wrap="square">
            <a:spAutoFit/>
          </a:bodyPr>
          <a:lstStyle/>
          <a:p>
            <a:pPr algn="ctr"/>
            <a:r>
              <a:rPr lang="en-GB" sz="1400" dirty="0">
                <a:latin typeface="ui-monospace"/>
              </a:rPr>
              <a:t>*.tar file</a:t>
            </a:r>
            <a:endParaRPr lang="en-GB" sz="1400" dirty="0"/>
          </a:p>
        </p:txBody>
      </p:sp>
      <p:sp>
        <p:nvSpPr>
          <p:cNvPr id="46" name="TextBox 45">
            <a:extLst>
              <a:ext uri="{FF2B5EF4-FFF2-40B4-BE49-F238E27FC236}">
                <a16:creationId xmlns:a16="http://schemas.microsoft.com/office/drawing/2014/main" id="{E60782AB-DA7E-4EAA-873A-ED629A38951F}"/>
              </a:ext>
            </a:extLst>
          </p:cNvPr>
          <p:cNvSpPr txBox="1"/>
          <p:nvPr/>
        </p:nvSpPr>
        <p:spPr>
          <a:xfrm>
            <a:off x="5009998" y="3818609"/>
            <a:ext cx="840417" cy="307777"/>
          </a:xfrm>
          <a:prstGeom prst="rect">
            <a:avLst/>
          </a:prstGeom>
          <a:noFill/>
        </p:spPr>
        <p:txBody>
          <a:bodyPr wrap="square">
            <a:spAutoFit/>
          </a:bodyPr>
          <a:lstStyle/>
          <a:p>
            <a:r>
              <a:rPr lang="en-GB" sz="1400" b="0" i="0" dirty="0" err="1">
                <a:effectLst/>
                <a:latin typeface="ui-monospace"/>
              </a:rPr>
              <a:t>vht_out</a:t>
            </a:r>
            <a:endParaRPr lang="en-GB" sz="1400" b="0" i="0" dirty="0">
              <a:effectLst/>
              <a:latin typeface="ui-monospace"/>
            </a:endParaRPr>
          </a:p>
        </p:txBody>
      </p:sp>
      <p:sp>
        <p:nvSpPr>
          <p:cNvPr id="47" name="Arrow: Right 46">
            <a:extLst>
              <a:ext uri="{FF2B5EF4-FFF2-40B4-BE49-F238E27FC236}">
                <a16:creationId xmlns:a16="http://schemas.microsoft.com/office/drawing/2014/main" id="{E762EC77-DB92-41A0-84CD-EA81A654377E}"/>
              </a:ext>
            </a:extLst>
          </p:cNvPr>
          <p:cNvSpPr/>
          <p:nvPr/>
        </p:nvSpPr>
        <p:spPr>
          <a:xfrm>
            <a:off x="5044029" y="4101502"/>
            <a:ext cx="754601" cy="33086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TextBox 47">
            <a:extLst>
              <a:ext uri="{FF2B5EF4-FFF2-40B4-BE49-F238E27FC236}">
                <a16:creationId xmlns:a16="http://schemas.microsoft.com/office/drawing/2014/main" id="{2295169B-5557-4F32-BA25-85D5159F737B}"/>
              </a:ext>
            </a:extLst>
          </p:cNvPr>
          <p:cNvSpPr txBox="1"/>
          <p:nvPr/>
        </p:nvSpPr>
        <p:spPr>
          <a:xfrm>
            <a:off x="5480484" y="4128402"/>
            <a:ext cx="1507722" cy="307777"/>
          </a:xfrm>
          <a:prstGeom prst="rect">
            <a:avLst/>
          </a:prstGeom>
          <a:noFill/>
        </p:spPr>
        <p:txBody>
          <a:bodyPr wrap="square">
            <a:spAutoFit/>
          </a:bodyPr>
          <a:lstStyle/>
          <a:p>
            <a:pPr algn="ctr"/>
            <a:r>
              <a:rPr lang="en-GB" sz="1400" dirty="0">
                <a:latin typeface="ui-monospace"/>
              </a:rPr>
              <a:t>*.tar file</a:t>
            </a:r>
            <a:endParaRPr lang="en-GB" sz="1400" dirty="0"/>
          </a:p>
        </p:txBody>
      </p:sp>
      <p:sp>
        <p:nvSpPr>
          <p:cNvPr id="50" name="TextBox 49">
            <a:extLst>
              <a:ext uri="{FF2B5EF4-FFF2-40B4-BE49-F238E27FC236}">
                <a16:creationId xmlns:a16="http://schemas.microsoft.com/office/drawing/2014/main" id="{EFF84B41-AF27-402F-AD10-EC625A57534E}"/>
              </a:ext>
            </a:extLst>
          </p:cNvPr>
          <p:cNvSpPr txBox="1"/>
          <p:nvPr/>
        </p:nvSpPr>
        <p:spPr>
          <a:xfrm>
            <a:off x="6822973" y="1155833"/>
            <a:ext cx="5288981" cy="5082160"/>
          </a:xfrm>
          <a:prstGeom prst="rect">
            <a:avLst/>
          </a:prstGeom>
          <a:solidFill>
            <a:schemeClr val="bg2"/>
          </a:solid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name: 'Run Arm VHT on AMI'</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description: 'Run one or more executable files on Arm Virtual Hardware Targets'</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inputs:</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a:t>
            </a:r>
            <a:r>
              <a:rPr lang="en-GB" sz="1000" kern="1200" dirty="0" err="1">
                <a:solidFill>
                  <a:schemeClr val="tx2"/>
                </a:solidFill>
                <a:latin typeface="Courier New" panose="02070309020205020404" pitchFamily="49" charset="0"/>
                <a:ea typeface="+mn-ea"/>
                <a:cs typeface="Courier New" panose="02070309020205020404" pitchFamily="49" charset="0"/>
              </a:rPr>
              <a:t>vht_in</a:t>
            </a:r>
            <a:r>
              <a:rPr lang="en-GB" sz="1000" kern="1200" dirty="0">
                <a:solidFill>
                  <a:schemeClr val="tx2"/>
                </a:solidFill>
                <a:latin typeface="Courier New" panose="02070309020205020404" pitchFamily="49" charset="0"/>
                <a:ea typeface="+mn-ea"/>
                <a:cs typeface="Courier New" panose="02070309020205020404" pitchFamily="49" charset="0"/>
              </a:rPr>
              <a:t>:  </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description: 'input tar file with </a:t>
            </a:r>
            <a:r>
              <a:rPr lang="en-GB" sz="1000" kern="1200" dirty="0" err="1">
                <a:solidFill>
                  <a:schemeClr val="tx2"/>
                </a:solidFill>
                <a:latin typeface="Courier New" panose="02070309020205020404" pitchFamily="49" charset="0"/>
                <a:ea typeface="+mn-ea"/>
                <a:cs typeface="Courier New" panose="02070309020205020404" pitchFamily="49" charset="0"/>
              </a:rPr>
              <a:t>vht.yml</a:t>
            </a:r>
            <a:r>
              <a:rPr lang="en-GB" sz="1000" kern="1200" dirty="0">
                <a:solidFill>
                  <a:schemeClr val="tx2"/>
                </a:solidFill>
                <a:latin typeface="Courier New" panose="02070309020205020404" pitchFamily="49" charset="0"/>
                <a:ea typeface="+mn-ea"/>
                <a:cs typeface="Courier New" panose="02070309020205020404" pitchFamily="49" charset="0"/>
              </a:rPr>
              <a:t> commands, executable images, and input scripts'</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required: true</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a:t>
            </a:r>
            <a:r>
              <a:rPr lang="en-GB" sz="1000" kern="1200" dirty="0" err="1">
                <a:solidFill>
                  <a:schemeClr val="tx2"/>
                </a:solidFill>
                <a:latin typeface="Courier New" panose="02070309020205020404" pitchFamily="49" charset="0"/>
                <a:ea typeface="+mn-ea"/>
                <a:cs typeface="Courier New" panose="02070309020205020404" pitchFamily="49" charset="0"/>
              </a:rPr>
              <a:t>instance_id</a:t>
            </a:r>
            <a:r>
              <a:rPr lang="en-GB" sz="1000" kern="1200" dirty="0">
                <a:solidFill>
                  <a:schemeClr val="tx2"/>
                </a:solidFill>
                <a:latin typeface="Courier New" panose="02070309020205020404" pitchFamily="49" charset="0"/>
                <a:ea typeface="+mn-ea"/>
                <a:cs typeface="Courier New" panose="02070309020205020404" pitchFamily="49" charset="0"/>
              </a:rPr>
              <a:t>:</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description: 'instance id for connection'</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required: true</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default: ''</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a:t>
            </a:r>
            <a:r>
              <a:rPr lang="en-GB" sz="1000" kern="1200" dirty="0" err="1">
                <a:solidFill>
                  <a:schemeClr val="tx2"/>
                </a:solidFill>
                <a:latin typeface="Courier New" panose="02070309020205020404" pitchFamily="49" charset="0"/>
                <a:ea typeface="+mn-ea"/>
                <a:cs typeface="Courier New" panose="02070309020205020404" pitchFamily="49" charset="0"/>
              </a:rPr>
              <a:t>secret_key</a:t>
            </a:r>
            <a:r>
              <a:rPr lang="en-GB" sz="1000" kern="1200" dirty="0">
                <a:solidFill>
                  <a:schemeClr val="tx2"/>
                </a:solidFill>
                <a:latin typeface="Courier New" panose="02070309020205020404" pitchFamily="49" charset="0"/>
                <a:ea typeface="+mn-ea"/>
                <a:cs typeface="Courier New" panose="02070309020205020404" pitchFamily="49" charset="0"/>
              </a:rPr>
              <a:t>:</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description: 'secret key for connection'</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required: true</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default: ''</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a:t>
            </a:r>
            <a:r>
              <a:rPr lang="en-GB" sz="1000" kern="1200" dirty="0" err="1">
                <a:solidFill>
                  <a:schemeClr val="tx2"/>
                </a:solidFill>
                <a:latin typeface="Courier New" panose="02070309020205020404" pitchFamily="49" charset="0"/>
                <a:ea typeface="+mn-ea"/>
                <a:cs typeface="Courier New" panose="02070309020205020404" pitchFamily="49" charset="0"/>
              </a:rPr>
              <a:t>access_key</a:t>
            </a:r>
            <a:r>
              <a:rPr lang="en-GB" sz="1000" kern="1200" dirty="0">
                <a:solidFill>
                  <a:schemeClr val="tx2"/>
                </a:solidFill>
                <a:latin typeface="Courier New" panose="02070309020205020404" pitchFamily="49" charset="0"/>
                <a:ea typeface="+mn-ea"/>
                <a:cs typeface="Courier New" panose="02070309020205020404" pitchFamily="49" charset="0"/>
              </a:rPr>
              <a:t>:</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description: 'access key for connection'</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required: true</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default: ''    </a:t>
            </a: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GB" sz="1000" kern="1200" dirty="0">
              <a:solidFill>
                <a:schemeClr val="tx2"/>
              </a:solidFill>
              <a:latin typeface="Courier New" panose="02070309020205020404" pitchFamily="49" charset="0"/>
              <a:ea typeface="+mn-ea"/>
              <a:cs typeface="Courier New" panose="02070309020205020404" pitchFamily="49" charset="0"/>
            </a:endParaRP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outputs:</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a:t>
            </a:r>
            <a:r>
              <a:rPr lang="en-GB" sz="1000" kern="1200" dirty="0" err="1">
                <a:solidFill>
                  <a:schemeClr val="tx2"/>
                </a:solidFill>
                <a:latin typeface="Courier New" panose="02070309020205020404" pitchFamily="49" charset="0"/>
                <a:ea typeface="+mn-ea"/>
                <a:cs typeface="Courier New" panose="02070309020205020404" pitchFamily="49" charset="0"/>
              </a:rPr>
              <a:t>vht_out</a:t>
            </a:r>
            <a:r>
              <a:rPr lang="en-GB" sz="1000" kern="1200" dirty="0">
                <a:solidFill>
                  <a:schemeClr val="tx2"/>
                </a:solidFill>
                <a:latin typeface="Courier New" panose="02070309020205020404" pitchFamily="49" charset="0"/>
                <a:ea typeface="+mn-ea"/>
                <a:cs typeface="Courier New" panose="02070309020205020404" pitchFamily="49" charset="0"/>
              </a:rPr>
              <a:t>:</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description: 'output tar file with log files from Arm VHT execution'</a:t>
            </a:r>
            <a:endParaRPr lang="en-GB" sz="2100" kern="1200" dirty="0">
              <a:solidFill>
                <a:schemeClr val="tx2"/>
              </a:solidFill>
              <a:latin typeface="+mn-lt"/>
              <a:ea typeface="+mn-ea"/>
              <a:cs typeface="+mn-cs"/>
            </a:endParaRPr>
          </a:p>
        </p:txBody>
      </p:sp>
    </p:spTree>
    <p:extLst>
      <p:ext uri="{BB962C8B-B14F-4D97-AF65-F5344CB8AC3E}">
        <p14:creationId xmlns:p14="http://schemas.microsoft.com/office/powerpoint/2010/main" val="4042368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4E513909-709E-4CAF-B74D-0E92ED43B7B5}"/>
              </a:ext>
            </a:extLst>
          </p:cNvPr>
          <p:cNvSpPr/>
          <p:nvPr/>
        </p:nvSpPr>
        <p:spPr>
          <a:xfrm>
            <a:off x="639825" y="4244376"/>
            <a:ext cx="8083550" cy="781050"/>
          </a:xfrm>
          <a:prstGeom prst="rect">
            <a:avLst/>
          </a:prstGeom>
          <a:solidFill>
            <a:schemeClr val="accent5">
              <a:lumMod val="60000"/>
              <a:lumOff val="4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400" kern="0">
                <a:solidFill>
                  <a:srgbClr val="000000"/>
                </a:solidFill>
                <a:latin typeface="+mn-lt"/>
                <a:ea typeface="ＭＳ Ｐゴシック"/>
              </a:rPr>
              <a:t>Virtual</a:t>
            </a:r>
            <a:br>
              <a:rPr lang="en-US" sz="1400" kern="0">
                <a:solidFill>
                  <a:srgbClr val="000000"/>
                </a:solidFill>
                <a:latin typeface="+mn-lt"/>
                <a:ea typeface="ＭＳ Ｐゴシック"/>
              </a:rPr>
            </a:br>
            <a:r>
              <a:rPr lang="en-US" sz="1400" kern="0">
                <a:solidFill>
                  <a:srgbClr val="000000"/>
                </a:solidFill>
                <a:latin typeface="+mn-lt"/>
                <a:ea typeface="ＭＳ Ｐゴシック"/>
              </a:rPr>
              <a:t>Target</a:t>
            </a:r>
            <a:br>
              <a:rPr lang="en-US" sz="1400" kern="0">
                <a:solidFill>
                  <a:srgbClr val="000000"/>
                </a:solidFill>
                <a:latin typeface="+mn-lt"/>
                <a:ea typeface="ＭＳ Ｐゴシック"/>
              </a:rPr>
            </a:br>
            <a:endParaRPr lang="en-GB" sz="1400" kern="0">
              <a:solidFill>
                <a:srgbClr val="000000"/>
              </a:solidFill>
              <a:latin typeface="+mn-lt"/>
              <a:ea typeface="ＭＳ Ｐゴシック"/>
            </a:endParaRPr>
          </a:p>
        </p:txBody>
      </p:sp>
      <p:sp>
        <p:nvSpPr>
          <p:cNvPr id="3" name="TextBox 2">
            <a:extLst>
              <a:ext uri="{FF2B5EF4-FFF2-40B4-BE49-F238E27FC236}">
                <a16:creationId xmlns:a16="http://schemas.microsoft.com/office/drawing/2014/main" id="{9DCD7761-9349-4087-AD73-D3888F0E894B}"/>
              </a:ext>
            </a:extLst>
          </p:cNvPr>
          <p:cNvSpPr txBox="1"/>
          <p:nvPr/>
        </p:nvSpPr>
        <p:spPr>
          <a:xfrm>
            <a:off x="637738" y="1057974"/>
            <a:ext cx="8079286" cy="2082428"/>
          </a:xfrm>
          <a:prstGeom prst="rect">
            <a:avLst/>
          </a:prstGeom>
          <a:solidFill>
            <a:schemeClr val="bg2"/>
          </a:solidFill>
          <a:ln>
            <a:solidFill>
              <a:schemeClr val="tx1"/>
            </a:solidFill>
            <a:prstDash val="dash"/>
          </a:ln>
        </p:spPr>
        <p:txBody>
          <a:bodyPr wrap="square" lIns="0" tIns="0" rIns="0" bIns="0" rtlCol="0">
            <a:noAutofit/>
          </a:bodyPr>
          <a:lstStyle/>
          <a:p>
            <a:pPr algn="ctr" defTabSz="456936" eaLnBrk="1" fontAlgn="auto" hangingPunct="1">
              <a:spcBef>
                <a:spcPts val="0"/>
              </a:spcBef>
              <a:spcAft>
                <a:spcPts val="0"/>
              </a:spcAft>
              <a:defRPr/>
            </a:pPr>
            <a:r>
              <a:rPr lang="en-US" sz="1600" kern="0">
                <a:solidFill>
                  <a:schemeClr val="accent2"/>
                </a:solidFill>
                <a:latin typeface="+mn-lt"/>
              </a:rPr>
              <a:t>User Application Code (Example)</a:t>
            </a:r>
            <a:endParaRPr lang="en-GB" sz="1600" kern="0">
              <a:solidFill>
                <a:schemeClr val="accent2"/>
              </a:solidFill>
              <a:latin typeface="+mn-lt"/>
            </a:endParaRPr>
          </a:p>
        </p:txBody>
      </p:sp>
      <p:sp>
        <p:nvSpPr>
          <p:cNvPr id="21" name="Rectangle 20">
            <a:extLst>
              <a:ext uri="{FF2B5EF4-FFF2-40B4-BE49-F238E27FC236}">
                <a16:creationId xmlns:a16="http://schemas.microsoft.com/office/drawing/2014/main" id="{55D6DD88-1FD7-4BA4-AB28-44E626DD2497}"/>
              </a:ext>
            </a:extLst>
          </p:cNvPr>
          <p:cNvSpPr/>
          <p:nvPr/>
        </p:nvSpPr>
        <p:spPr>
          <a:xfrm>
            <a:off x="626475" y="3273249"/>
            <a:ext cx="8084167" cy="817244"/>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400" kern="0">
                <a:solidFill>
                  <a:srgbClr val="000000"/>
                </a:solidFill>
                <a:latin typeface="+mn-lt"/>
                <a:ea typeface="ＭＳ Ｐゴシック"/>
              </a:rPr>
              <a:t>Virtual</a:t>
            </a:r>
            <a:br>
              <a:rPr lang="en-US" sz="1400" kern="0">
                <a:latin typeface="+mn-lt"/>
              </a:rPr>
            </a:br>
            <a:r>
              <a:rPr lang="en-US" sz="1400" kern="0">
                <a:latin typeface="+mn-lt"/>
              </a:rPr>
              <a:t>Interfaces</a:t>
            </a:r>
            <a:endParaRPr lang="en-GB" sz="1400" kern="0">
              <a:solidFill>
                <a:srgbClr val="000000"/>
              </a:solidFill>
              <a:latin typeface="+mn-lt"/>
              <a:ea typeface="ＭＳ Ｐゴシック"/>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3168137" y="5399609"/>
            <a:ext cx="1645062" cy="664162"/>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ea typeface="ＭＳ Ｐゴシック"/>
              </a:rPr>
              <a:t>Events on changes of LEDs</a:t>
            </a:r>
            <a:endParaRPr lang="en-US" sz="1200" kern="0">
              <a:solidFill>
                <a:srgbClr val="FFFFFF"/>
              </a:solidFill>
              <a:latin typeface="+mn-lt"/>
              <a:ea typeface="ＭＳ Ｐゴシック"/>
              <a:cs typeface="Calibri"/>
            </a:endParaRPr>
          </a:p>
        </p:txBody>
      </p:sp>
      <p:sp>
        <p:nvSpPr>
          <p:cNvPr id="30" name="Down Arrow 26">
            <a:extLst>
              <a:ext uri="{FF2B5EF4-FFF2-40B4-BE49-F238E27FC236}">
                <a16:creationId xmlns:a16="http://schemas.microsoft.com/office/drawing/2014/main" id="{D6981AE9-5DF4-413F-9F55-F18CBA15AB85}"/>
              </a:ext>
            </a:extLst>
          </p:cNvPr>
          <p:cNvSpPr/>
          <p:nvPr/>
        </p:nvSpPr>
        <p:spPr>
          <a:xfrm>
            <a:off x="3400028" y="2745749"/>
            <a:ext cx="1160347" cy="266067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168137" y="3353476"/>
            <a:ext cx="1645062" cy="597315"/>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CMSIS-VIO</a:t>
            </a:r>
            <a:br>
              <a:rPr lang="en-US" sz="1400" kern="0">
                <a:solidFill>
                  <a:srgbClr val="FFFFFF"/>
                </a:solidFill>
                <a:latin typeface="+mn-lt"/>
              </a:rPr>
            </a:br>
            <a:r>
              <a:rPr lang="en-US" sz="1400" kern="0">
                <a:solidFill>
                  <a:srgbClr val="FFFFFF"/>
                </a:solidFill>
                <a:latin typeface="+mn-lt"/>
              </a:rPr>
              <a:t>for Switches/LEDs</a:t>
            </a:r>
            <a:endParaRPr lang="en-US" sz="1200" kern="0">
              <a:solidFill>
                <a:srgbClr val="FFFFFF"/>
              </a:solidFill>
              <a:latin typeface="+mn-lt"/>
            </a:endParaRPr>
          </a:p>
        </p:txBody>
      </p:sp>
      <p:sp>
        <p:nvSpPr>
          <p:cNvPr id="41" name="Rectangle 40">
            <a:extLst>
              <a:ext uri="{FF2B5EF4-FFF2-40B4-BE49-F238E27FC236}">
                <a16:creationId xmlns:a16="http://schemas.microsoft.com/office/drawing/2014/main" id="{A4F01639-7D0D-46C0-B57C-1A095CC940E5}"/>
              </a:ext>
            </a:extLst>
          </p:cNvPr>
          <p:cNvSpPr/>
          <p:nvPr/>
        </p:nvSpPr>
        <p:spPr>
          <a:xfrm>
            <a:off x="1302874" y="1414842"/>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CMSIS-RTOS2</a:t>
            </a:r>
          </a:p>
        </p:txBody>
      </p:sp>
      <p:sp>
        <p:nvSpPr>
          <p:cNvPr id="53" name="Rectangle 52">
            <a:extLst>
              <a:ext uri="{FF2B5EF4-FFF2-40B4-BE49-F238E27FC236}">
                <a16:creationId xmlns:a16="http://schemas.microsoft.com/office/drawing/2014/main" id="{E4776C67-AD7C-4F51-942A-8BD54C4E6887}"/>
              </a:ext>
            </a:extLst>
          </p:cNvPr>
          <p:cNvSpPr/>
          <p:nvPr/>
        </p:nvSpPr>
        <p:spPr>
          <a:xfrm>
            <a:off x="1302874" y="1997355"/>
            <a:ext cx="1649629" cy="445644"/>
          </a:xfrm>
          <a:prstGeom prst="rect">
            <a:avLst/>
          </a:prstGeom>
          <a:solidFill>
            <a:schemeClr val="accent5">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FreeRTOS, RTX, </a:t>
            </a:r>
            <a:r>
              <a:rPr lang="en-US" sz="1100" kern="0">
                <a:solidFill>
                  <a:srgbClr val="FFFFFF"/>
                </a:solidFill>
                <a:latin typeface="+mn-lt"/>
              </a:rPr>
              <a:t>…</a:t>
            </a:r>
          </a:p>
        </p:txBody>
      </p:sp>
      <p:sp>
        <p:nvSpPr>
          <p:cNvPr id="26" name="Rectangle 25">
            <a:extLst>
              <a:ext uri="{FF2B5EF4-FFF2-40B4-BE49-F238E27FC236}">
                <a16:creationId xmlns:a16="http://schemas.microsoft.com/office/drawing/2014/main" id="{66B4BDEB-A29A-43AB-BCB8-160B10478CB6}"/>
              </a:ext>
            </a:extLst>
          </p:cNvPr>
          <p:cNvSpPr/>
          <p:nvPr/>
        </p:nvSpPr>
        <p:spPr>
          <a:xfrm>
            <a:off x="5033399" y="5392958"/>
            <a:ext cx="1645063" cy="670854"/>
          </a:xfrm>
          <a:prstGeom prst="rect">
            <a:avLst/>
          </a:prstGeom>
          <a:solidFill>
            <a:srgbClr val="58595B"/>
          </a:solidFill>
          <a:ln w="9525" cap="flat" cmpd="sng" algn="ctr">
            <a:noFill/>
            <a:prstDash val="solid"/>
          </a:ln>
          <a:effectLst/>
        </p:spPr>
        <p:txBody>
          <a:bodyPr lIns="91396" tIns="45699" rIns="91396" bIns="45699" rtlCol="0" anchor="t"/>
          <a:lstStyle/>
          <a:p>
            <a:pPr defTabSz="456936" eaLnBrk="1" fontAlgn="auto" hangingPunct="1">
              <a:spcBef>
                <a:spcPts val="0"/>
              </a:spcBef>
              <a:spcAft>
                <a:spcPts val="0"/>
              </a:spcAft>
              <a:defRPr/>
            </a:pPr>
            <a:r>
              <a:rPr lang="en-US" sz="1200" kern="0" dirty="0">
                <a:solidFill>
                  <a:srgbClr val="FFFFFF"/>
                </a:solidFill>
                <a:latin typeface="+mn-lt"/>
                <a:ea typeface="ＭＳ Ｐゴシック"/>
              </a:rPr>
              <a:t>Python Interface:</a:t>
            </a:r>
          </a:p>
          <a:p>
            <a:pPr defTabSz="456936">
              <a:spcBef>
                <a:spcPts val="0"/>
              </a:spcBef>
              <a:spcAft>
                <a:spcPts val="0"/>
              </a:spcAft>
              <a:defRPr/>
            </a:pPr>
            <a:r>
              <a:rPr lang="en-US" sz="1200" kern="0" dirty="0">
                <a:solidFill>
                  <a:srgbClr val="FFFFFF"/>
                </a:solidFill>
                <a:latin typeface="+mn-lt"/>
                <a:ea typeface="ＭＳ Ｐゴシック"/>
                <a:cs typeface="Calibri"/>
              </a:rPr>
              <a:t>  - Script for Audio</a:t>
            </a:r>
            <a:br>
              <a:rPr lang="en-US" sz="1200" kern="0" dirty="0">
                <a:solidFill>
                  <a:srgbClr val="FFFFFF"/>
                </a:solidFill>
                <a:latin typeface="+mn-lt"/>
                <a:ea typeface="ＭＳ Ｐゴシック"/>
                <a:cs typeface="Calibri"/>
              </a:rPr>
            </a:br>
            <a:r>
              <a:rPr lang="en-US" sz="1200" kern="0">
                <a:solidFill>
                  <a:srgbClr val="FFFFFF"/>
                </a:solidFill>
                <a:latin typeface="+mn-lt"/>
                <a:ea typeface="ＭＳ Ｐゴシック"/>
                <a:cs typeface="Calibri"/>
              </a:rPr>
              <a:t>    input/output</a:t>
            </a:r>
            <a:endParaRPr lang="en-US" sz="1200" kern="0" dirty="0">
              <a:solidFill>
                <a:srgbClr val="FFFFFF"/>
              </a:solidFill>
              <a:latin typeface="+mn-lt"/>
              <a:cs typeface="Calibri"/>
            </a:endParaRPr>
          </a:p>
        </p:txBody>
      </p:sp>
      <p:sp>
        <p:nvSpPr>
          <p:cNvPr id="33" name="Down Arrow 28">
            <a:extLst>
              <a:ext uri="{FF2B5EF4-FFF2-40B4-BE49-F238E27FC236}">
                <a16:creationId xmlns:a16="http://schemas.microsoft.com/office/drawing/2014/main" id="{0CA77243-2CE9-4FEA-94E0-244BC67E78BD}"/>
              </a:ext>
            </a:extLst>
          </p:cNvPr>
          <p:cNvSpPr/>
          <p:nvPr/>
        </p:nvSpPr>
        <p:spPr>
          <a:xfrm>
            <a:off x="5257458" y="2709258"/>
            <a:ext cx="1160347" cy="2686058"/>
          </a:xfrm>
          <a:prstGeom prst="downArrow">
            <a:avLst>
              <a:gd name="adj1" fmla="val 50000"/>
              <a:gd name="adj2" fmla="val 2368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7128298" y="2003686"/>
            <a:ext cx="1160347" cy="135888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4" name="TextBox 63">
            <a:extLst>
              <a:ext uri="{FF2B5EF4-FFF2-40B4-BE49-F238E27FC236}">
                <a16:creationId xmlns:a16="http://schemas.microsoft.com/office/drawing/2014/main" id="{E6AE87CE-C7E3-4059-B2F7-3E421B34CA4F}"/>
              </a:ext>
            </a:extLst>
          </p:cNvPr>
          <p:cNvSpPr txBox="1"/>
          <p:nvPr/>
        </p:nvSpPr>
        <p:spPr>
          <a:xfrm>
            <a:off x="6885707" y="3018007"/>
            <a:ext cx="1583695" cy="193849"/>
          </a:xfrm>
          <a:prstGeom prst="rect">
            <a:avLst/>
          </a:prstGeom>
          <a:noFill/>
          <a:ln w="12700">
            <a:noFill/>
          </a:ln>
        </p:spPr>
        <p:txBody>
          <a:bodyPr wrap="square" lIns="0" tIns="0" rIns="0" bIns="0" rtlCol="0">
            <a:spAutoFit/>
          </a:bodyPr>
          <a:lstStyle/>
          <a:p>
            <a:pPr algn="ctr" eaLnBrk="1" hangingPunct="1">
              <a:lnSpc>
                <a:spcPct val="90000"/>
              </a:lnSpc>
              <a:spcBef>
                <a:spcPts val="0"/>
              </a:spcBef>
              <a:spcAft>
                <a:spcPts val="600"/>
              </a:spcAft>
            </a:pPr>
            <a:r>
              <a:rPr lang="en-GB" sz="1400"/>
              <a:t> </a:t>
            </a:r>
            <a:r>
              <a:rPr lang="en-GB" sz="1200"/>
              <a:t>Ethernet</a:t>
            </a:r>
            <a:endParaRPr lang="en-GB" sz="1200">
              <a:solidFill>
                <a:schemeClr val="accent1"/>
              </a:solidFill>
              <a:latin typeface="+mn-lt"/>
              <a:ea typeface="+mn-ea"/>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3168137" y="2219423"/>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Demo or test</a:t>
            </a:r>
            <a:br>
              <a:rPr lang="en-US" sz="1400" kern="0" dirty="0">
                <a:solidFill>
                  <a:srgbClr val="FFFFFF"/>
                </a:solidFill>
                <a:latin typeface="+mn-lt"/>
              </a:rPr>
            </a:br>
            <a:r>
              <a:rPr lang="en-US" sz="1400" kern="0" dirty="0">
                <a:solidFill>
                  <a:srgbClr val="FFFFFF"/>
                </a:solidFill>
                <a:latin typeface="+mn-lt"/>
              </a:rPr>
              <a:t>Interface</a:t>
            </a:r>
          </a:p>
        </p:txBody>
      </p:sp>
      <p:sp>
        <p:nvSpPr>
          <p:cNvPr id="67" name="Rectangle 66">
            <a:extLst>
              <a:ext uri="{FF2B5EF4-FFF2-40B4-BE49-F238E27FC236}">
                <a16:creationId xmlns:a16="http://schemas.microsoft.com/office/drawing/2014/main" id="{2450A397-6109-4BAA-92BD-DAA5DE8D13BD}"/>
              </a:ext>
            </a:extLst>
          </p:cNvPr>
          <p:cNvSpPr/>
          <p:nvPr/>
        </p:nvSpPr>
        <p:spPr>
          <a:xfrm>
            <a:off x="5033400" y="2213074"/>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i.e. Voice</a:t>
            </a:r>
            <a:br>
              <a:rPr lang="en-US" sz="1400" kern="0">
                <a:solidFill>
                  <a:srgbClr val="FFFFFF"/>
                </a:solidFill>
                <a:latin typeface="+mn-lt"/>
              </a:rPr>
            </a:br>
            <a:r>
              <a:rPr lang="en-US" sz="1400" kern="0">
                <a:solidFill>
                  <a:srgbClr val="FFFFFF"/>
                </a:solidFill>
                <a:latin typeface="+mn-lt"/>
              </a:rPr>
              <a:t>Recognition</a:t>
            </a:r>
          </a:p>
        </p:txBody>
      </p:sp>
      <p:sp>
        <p:nvSpPr>
          <p:cNvPr id="68" name="Down Arrow 28">
            <a:extLst>
              <a:ext uri="{FF2B5EF4-FFF2-40B4-BE49-F238E27FC236}">
                <a16:creationId xmlns:a16="http://schemas.microsoft.com/office/drawing/2014/main" id="{5A30FBAB-5F57-4D45-A6DE-8BE3BCD2D8F4}"/>
              </a:ext>
            </a:extLst>
          </p:cNvPr>
          <p:cNvSpPr/>
          <p:nvPr/>
        </p:nvSpPr>
        <p:spPr>
          <a:xfrm>
            <a:off x="7153691" y="3890963"/>
            <a:ext cx="1160347" cy="1515311"/>
          </a:xfrm>
          <a:prstGeom prst="downArrow">
            <a:avLst>
              <a:gd name="adj1" fmla="val 50000"/>
              <a:gd name="adj2" fmla="val 3025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4" name="Rectangle 33">
            <a:extLst>
              <a:ext uri="{FF2B5EF4-FFF2-40B4-BE49-F238E27FC236}">
                <a16:creationId xmlns:a16="http://schemas.microsoft.com/office/drawing/2014/main" id="{7DCE581A-B989-45F5-A63F-785DFF7790CC}"/>
              </a:ext>
            </a:extLst>
          </p:cNvPr>
          <p:cNvSpPr/>
          <p:nvPr/>
        </p:nvSpPr>
        <p:spPr>
          <a:xfrm>
            <a:off x="3165447" y="1577956"/>
            <a:ext cx="5395752" cy="444501"/>
          </a:xfrm>
          <a:prstGeom prst="rect">
            <a:avLst/>
          </a:prstGeom>
          <a:solidFill>
            <a:schemeClr val="accent3">
              <a:lumMod val="75000"/>
            </a:schemeClr>
          </a:solidFill>
          <a:ln w="9525" cap="flat" cmpd="sng" algn="ctr">
            <a:noFill/>
            <a:prstDash val="solid"/>
          </a:ln>
          <a:effectLst/>
        </p:spPr>
        <p:txBody>
          <a:bodyPr lIns="91420" tIns="45711" rIns="91420" bIns="45711" rtlCol="0" anchor="ctr"/>
          <a:lstStyle/>
          <a:p>
            <a:pPr algn="ctr" defTabSz="457073" eaLnBrk="1" fontAlgn="auto" hangingPunct="1">
              <a:spcBef>
                <a:spcPts val="0"/>
              </a:spcBef>
              <a:spcAft>
                <a:spcPts val="0"/>
              </a:spcAft>
              <a:defRPr/>
            </a:pPr>
            <a:r>
              <a:rPr lang="en-US" sz="1400" kern="0">
                <a:solidFill>
                  <a:srgbClr val="FFFFFF"/>
                </a:solidFill>
                <a:latin typeface="+mn-lt"/>
                <a:ea typeface="ＭＳ Ｐゴシック"/>
              </a:rPr>
              <a:t>Application that connects to Internet via BSD-Socket</a:t>
            </a:r>
            <a:endParaRPr lang="en-US" sz="1400" kern="0">
              <a:solidFill>
                <a:srgbClr val="FFFFFF"/>
              </a:solidFill>
              <a:latin typeface="+mn-lt"/>
              <a:ea typeface="ＭＳ Ｐゴシック"/>
              <a:cs typeface="Calibri"/>
            </a:endParaRPr>
          </a:p>
        </p:txBody>
      </p:sp>
      <p:sp>
        <p:nvSpPr>
          <p:cNvPr id="35" name="Rectangle 34">
            <a:extLst>
              <a:ext uri="{FF2B5EF4-FFF2-40B4-BE49-F238E27FC236}">
                <a16:creationId xmlns:a16="http://schemas.microsoft.com/office/drawing/2014/main" id="{AB095A80-2033-4914-BA20-4AFB1EC1D44C}"/>
              </a:ext>
            </a:extLst>
          </p:cNvPr>
          <p:cNvSpPr/>
          <p:nvPr/>
        </p:nvSpPr>
        <p:spPr>
          <a:xfrm>
            <a:off x="5033400" y="3353232"/>
            <a:ext cx="1645062"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Audio Driver</a:t>
            </a:r>
            <a:br>
              <a:rPr lang="en-US" sz="1400" kern="0">
                <a:solidFill>
                  <a:srgbClr val="FFFFFF"/>
                </a:solidFill>
                <a:latin typeface="+mn-lt"/>
                <a:ea typeface="ＭＳ Ｐゴシック"/>
              </a:rPr>
            </a:br>
            <a:r>
              <a:rPr lang="en-US" sz="1400" kern="0">
                <a:solidFill>
                  <a:srgbClr val="FFFFFF"/>
                </a:solidFill>
                <a:latin typeface="+mn-lt"/>
                <a:ea typeface="ＭＳ Ｐゴシック"/>
              </a:rPr>
              <a:t>VSI</a:t>
            </a:r>
          </a:p>
        </p:txBody>
      </p:sp>
      <p:sp>
        <p:nvSpPr>
          <p:cNvPr id="37" name="Rectangle 36">
            <a:extLst>
              <a:ext uri="{FF2B5EF4-FFF2-40B4-BE49-F238E27FC236}">
                <a16:creationId xmlns:a16="http://schemas.microsoft.com/office/drawing/2014/main" id="{EB2465A0-66D0-4A3F-9418-AAC68906FB9C}"/>
              </a:ext>
            </a:extLst>
          </p:cNvPr>
          <p:cNvSpPr/>
          <p:nvPr/>
        </p:nvSpPr>
        <p:spPr>
          <a:xfrm>
            <a:off x="6913672" y="5399631"/>
            <a:ext cx="1645491" cy="670855"/>
          </a:xfrm>
          <a:prstGeom prst="rect">
            <a:avLst/>
          </a:prstGeom>
          <a:solidFill>
            <a:srgbClr val="58595B"/>
          </a:solidFill>
          <a:ln w="9525" cap="flat" cmpd="sng" algn="ctr">
            <a:noFill/>
            <a:prstDash val="solid"/>
          </a:ln>
          <a:effectLst/>
        </p:spPr>
        <p:txBody>
          <a:bodyPr lIns="91420" tIns="45711" rIns="91420" bIns="45711" numCol="1" rtlCol="0" anchor="t"/>
          <a:lstStyle/>
          <a:p>
            <a:pPr defTabSz="457073" eaLnBrk="1" fontAlgn="auto" hangingPunct="1">
              <a:spcBef>
                <a:spcPts val="0"/>
              </a:spcBef>
              <a:spcAft>
                <a:spcPts val="0"/>
              </a:spcAft>
              <a:defRPr/>
            </a:pPr>
            <a:r>
              <a:rPr lang="en-US" sz="1200" kern="0">
                <a:solidFill>
                  <a:srgbClr val="FFFFFF"/>
                </a:solidFill>
                <a:latin typeface="+mn-lt"/>
                <a:ea typeface="ＭＳ Ｐゴシック"/>
              </a:rPr>
              <a:t>Connection to the Internet via Socket</a:t>
            </a:r>
            <a:endParaRPr lang="en-US" sz="1200" kern="0">
              <a:solidFill>
                <a:srgbClr val="FFFFFF"/>
              </a:solidFill>
              <a:latin typeface="+mn-lt"/>
              <a:ea typeface="ＭＳ Ｐゴシック"/>
              <a:cs typeface="Calibri"/>
            </a:endParaRPr>
          </a:p>
        </p:txBody>
      </p:sp>
      <p:sp>
        <p:nvSpPr>
          <p:cNvPr id="28" name="Rectangle 27">
            <a:extLst>
              <a:ext uri="{FF2B5EF4-FFF2-40B4-BE49-F238E27FC236}">
                <a16:creationId xmlns:a16="http://schemas.microsoft.com/office/drawing/2014/main" id="{6F5C535E-BCC5-43D0-9D6B-9E0A79BA9033}"/>
              </a:ext>
            </a:extLst>
          </p:cNvPr>
          <p:cNvSpPr/>
          <p:nvPr/>
        </p:nvSpPr>
        <p:spPr>
          <a:xfrm>
            <a:off x="5033400" y="4394789"/>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Virtual Streaming Interface (VSI)</a:t>
            </a:r>
            <a:endParaRPr lang="en-US" sz="1400" kern="0">
              <a:solidFill>
                <a:srgbClr val="FFFFFF"/>
              </a:solidFill>
              <a:latin typeface="+mn-lt"/>
              <a:ea typeface="ＭＳ Ｐゴシック"/>
              <a:cs typeface="Calibri"/>
            </a:endParaRPr>
          </a:p>
        </p:txBody>
      </p:sp>
      <p:sp>
        <p:nvSpPr>
          <p:cNvPr id="29" name="Callout: Line with Border and Accent Bar 28">
            <a:extLst>
              <a:ext uri="{FF2B5EF4-FFF2-40B4-BE49-F238E27FC236}">
                <a16:creationId xmlns:a16="http://schemas.microsoft.com/office/drawing/2014/main" id="{BB4C560C-E94B-4CD5-92E7-D32EC6A58E19}"/>
              </a:ext>
            </a:extLst>
          </p:cNvPr>
          <p:cNvSpPr/>
          <p:nvPr/>
        </p:nvSpPr>
        <p:spPr>
          <a:xfrm>
            <a:off x="9632641" y="5550991"/>
            <a:ext cx="1863834" cy="612648"/>
          </a:xfrm>
          <a:prstGeom prst="accentBorderCallout1">
            <a:avLst>
              <a:gd name="adj1" fmla="val 18750"/>
              <a:gd name="adj2" fmla="val -8333"/>
              <a:gd name="adj3" fmla="val -135977"/>
              <a:gd name="adj4" fmla="val -164309"/>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Up to 8 VSI instances are</a:t>
            </a:r>
            <a:br>
              <a:rPr lang="en-US" sz="1200">
                <a:solidFill>
                  <a:schemeClr val="tx1"/>
                </a:solidFill>
              </a:rPr>
            </a:br>
            <a:r>
              <a:rPr lang="en-US" sz="1200">
                <a:solidFill>
                  <a:schemeClr val="tx1"/>
                </a:solidFill>
              </a:rPr>
              <a:t>supported</a:t>
            </a:r>
            <a:endParaRPr lang="en-GB" sz="1200">
              <a:solidFill>
                <a:schemeClr val="tx1"/>
              </a:solidFill>
            </a:endParaRPr>
          </a:p>
        </p:txBody>
      </p:sp>
      <p:sp>
        <p:nvSpPr>
          <p:cNvPr id="25" name="Rectangle 24">
            <a:extLst>
              <a:ext uri="{FF2B5EF4-FFF2-40B4-BE49-F238E27FC236}">
                <a16:creationId xmlns:a16="http://schemas.microsoft.com/office/drawing/2014/main" id="{CCF3FC20-3DB4-4C62-A089-9FC9AD4A0CFE}"/>
              </a:ext>
            </a:extLst>
          </p:cNvPr>
          <p:cNvSpPr/>
          <p:nvPr/>
        </p:nvSpPr>
        <p:spPr>
          <a:xfrm>
            <a:off x="1302874" y="4402386"/>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Event Recorder</a:t>
            </a:r>
            <a:br>
              <a:rPr lang="en-US" sz="1400" kern="0">
                <a:solidFill>
                  <a:srgbClr val="FFFFFF"/>
                </a:solidFill>
                <a:latin typeface="+mn-lt"/>
              </a:rPr>
            </a:br>
            <a:r>
              <a:rPr lang="en-US" sz="1400" kern="0">
                <a:solidFill>
                  <a:srgbClr val="FFFFFF"/>
                </a:solidFill>
                <a:latin typeface="+mn-lt"/>
              </a:rPr>
              <a:t>Capturing</a:t>
            </a:r>
            <a:endParaRPr lang="en-US" sz="1200" kern="0">
              <a:solidFill>
                <a:srgbClr val="FFFFFF"/>
              </a:solidFill>
              <a:latin typeface="+mn-lt"/>
            </a:endParaRPr>
          </a:p>
        </p:txBody>
      </p:sp>
      <p:sp>
        <p:nvSpPr>
          <p:cNvPr id="36" name="Rectangle 35">
            <a:extLst>
              <a:ext uri="{FF2B5EF4-FFF2-40B4-BE49-F238E27FC236}">
                <a16:creationId xmlns:a16="http://schemas.microsoft.com/office/drawing/2014/main" id="{72054B6B-DB57-46AE-A013-4FCC3D076F20}"/>
              </a:ext>
            </a:extLst>
          </p:cNvPr>
          <p:cNvSpPr/>
          <p:nvPr/>
        </p:nvSpPr>
        <p:spPr>
          <a:xfrm>
            <a:off x="6914101" y="4393406"/>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Virtual Socket Interface (</a:t>
            </a:r>
            <a:r>
              <a:rPr lang="en-US" sz="1400" kern="0" dirty="0" err="1">
                <a:solidFill>
                  <a:srgbClr val="FFFFFF"/>
                </a:solidFill>
                <a:latin typeface="+mn-lt"/>
                <a:ea typeface="ＭＳ Ｐゴシック"/>
              </a:rPr>
              <a:t>VSocket</a:t>
            </a:r>
            <a:r>
              <a:rPr lang="en-US" sz="1400" kern="0" dirty="0">
                <a:solidFill>
                  <a:srgbClr val="FFFFFF"/>
                </a:solidFill>
                <a:latin typeface="+mn-lt"/>
                <a:ea typeface="ＭＳ Ｐゴシック"/>
              </a:rPr>
              <a:t>)</a:t>
            </a:r>
            <a:endParaRPr lang="en-US" sz="1400" kern="0" dirty="0">
              <a:solidFill>
                <a:srgbClr val="FFFFFF"/>
              </a:solidFill>
              <a:latin typeface="+mn-lt"/>
              <a:cs typeface="Calibri"/>
            </a:endParaRPr>
          </a:p>
        </p:txBody>
      </p:sp>
      <p:sp>
        <p:nvSpPr>
          <p:cNvPr id="38" name="Callout: Line with Border and Accent Bar 37">
            <a:extLst>
              <a:ext uri="{FF2B5EF4-FFF2-40B4-BE49-F238E27FC236}">
                <a16:creationId xmlns:a16="http://schemas.microsoft.com/office/drawing/2014/main" id="{34777546-C79D-4BB9-9491-D2892EAB5552}"/>
              </a:ext>
            </a:extLst>
          </p:cNvPr>
          <p:cNvSpPr/>
          <p:nvPr/>
        </p:nvSpPr>
        <p:spPr>
          <a:xfrm flipH="1">
            <a:off x="685978" y="5358294"/>
            <a:ext cx="1809813" cy="612648"/>
          </a:xfrm>
          <a:prstGeom prst="accentBorderCallout1">
            <a:avLst>
              <a:gd name="adj1" fmla="val 18750"/>
              <a:gd name="adj2" fmla="val -8333"/>
              <a:gd name="adj3" fmla="val 20230"/>
              <a:gd name="adj4" fmla="val -38914"/>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Maps also to a</a:t>
            </a:r>
            <a:br>
              <a:rPr lang="en-US" sz="1200">
                <a:solidFill>
                  <a:schemeClr val="tx1"/>
                </a:solidFill>
              </a:rPr>
            </a:br>
            <a:r>
              <a:rPr lang="en-US" sz="1200">
                <a:solidFill>
                  <a:schemeClr val="tx1"/>
                </a:solidFill>
              </a:rPr>
              <a:t>graphical user panel</a:t>
            </a:r>
            <a:endParaRPr lang="en-GB" sz="1200">
              <a:solidFill>
                <a:schemeClr val="tx1"/>
              </a:solidFill>
            </a:endParaRPr>
          </a:p>
        </p:txBody>
      </p:sp>
      <p:sp>
        <p:nvSpPr>
          <p:cNvPr id="39" name="Rectangle 38">
            <a:extLst>
              <a:ext uri="{FF2B5EF4-FFF2-40B4-BE49-F238E27FC236}">
                <a16:creationId xmlns:a16="http://schemas.microsoft.com/office/drawing/2014/main" id="{6F2C1137-E1C2-4D9C-A9F5-37922F9AD4A1}"/>
              </a:ext>
            </a:extLst>
          </p:cNvPr>
          <p:cNvSpPr/>
          <p:nvPr/>
        </p:nvSpPr>
        <p:spPr>
          <a:xfrm>
            <a:off x="3168137" y="4401275"/>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Demo I/O Interface</a:t>
            </a:r>
            <a:br>
              <a:rPr lang="en-US" sz="1400" kern="0">
                <a:solidFill>
                  <a:srgbClr val="FFFFFF"/>
                </a:solidFill>
                <a:latin typeface="+mn-lt"/>
              </a:rPr>
            </a:br>
            <a:r>
              <a:rPr lang="en-US" sz="1400" kern="0">
                <a:solidFill>
                  <a:srgbClr val="FFFFFF"/>
                </a:solidFill>
                <a:latin typeface="+mn-lt"/>
              </a:rPr>
              <a:t>(VIO)</a:t>
            </a:r>
            <a:endParaRPr lang="en-US" sz="1200" kern="0">
              <a:solidFill>
                <a:srgbClr val="FFFFFF"/>
              </a:solidFill>
              <a:latin typeface="+mn-lt"/>
            </a:endParaRPr>
          </a:p>
        </p:txBody>
      </p:sp>
      <p:sp>
        <p:nvSpPr>
          <p:cNvPr id="42" name="Down Arrow 26">
            <a:extLst>
              <a:ext uri="{FF2B5EF4-FFF2-40B4-BE49-F238E27FC236}">
                <a16:creationId xmlns:a16="http://schemas.microsoft.com/office/drawing/2014/main" id="{57239EB7-651D-4DB4-B3C5-61A437A2B575}"/>
              </a:ext>
            </a:extLst>
          </p:cNvPr>
          <p:cNvSpPr/>
          <p:nvPr/>
        </p:nvSpPr>
        <p:spPr>
          <a:xfrm>
            <a:off x="1556049" y="3011615"/>
            <a:ext cx="1160347" cy="139025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3" name="Callout: Line with Border and Accent Bar 42">
            <a:extLst>
              <a:ext uri="{FF2B5EF4-FFF2-40B4-BE49-F238E27FC236}">
                <a16:creationId xmlns:a16="http://schemas.microsoft.com/office/drawing/2014/main" id="{33E48F08-686A-4CFF-8E92-61E1D79E9D5C}"/>
              </a:ext>
            </a:extLst>
          </p:cNvPr>
          <p:cNvSpPr/>
          <p:nvPr/>
        </p:nvSpPr>
        <p:spPr>
          <a:xfrm>
            <a:off x="9619750" y="2979948"/>
            <a:ext cx="1897345" cy="612648"/>
          </a:xfrm>
          <a:prstGeom prst="accentBorderCallout1">
            <a:avLst>
              <a:gd name="adj1" fmla="val 18750"/>
              <a:gd name="adj2" fmla="val -8333"/>
              <a:gd name="adj3" fmla="val 88923"/>
              <a:gd name="adj4" fmla="val -49006"/>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The interface layer</a:t>
            </a:r>
            <a:br>
              <a:rPr lang="en-US" sz="1200">
                <a:solidFill>
                  <a:schemeClr val="tx1"/>
                </a:solidFill>
              </a:rPr>
            </a:br>
            <a:r>
              <a:rPr lang="en-US" sz="1200">
                <a:solidFill>
                  <a:schemeClr val="tx1"/>
                </a:solidFill>
              </a:rPr>
              <a:t>can be re-targeted to physical hardware</a:t>
            </a:r>
            <a:endParaRPr lang="en-GB" sz="1200">
              <a:solidFill>
                <a:schemeClr val="tx1"/>
              </a:solidFill>
            </a:endParaRPr>
          </a:p>
        </p:txBody>
      </p:sp>
      <p:sp>
        <p:nvSpPr>
          <p:cNvPr id="32" name="Rectangle 31">
            <a:extLst>
              <a:ext uri="{FF2B5EF4-FFF2-40B4-BE49-F238E27FC236}">
                <a16:creationId xmlns:a16="http://schemas.microsoft.com/office/drawing/2014/main" id="{AFE94C40-7286-481A-8769-BECEB8F4FBEE}"/>
              </a:ext>
            </a:extLst>
          </p:cNvPr>
          <p:cNvSpPr/>
          <p:nvPr/>
        </p:nvSpPr>
        <p:spPr>
          <a:xfrm>
            <a:off x="1302874" y="2574608"/>
            <a:ext cx="1649629" cy="445644"/>
          </a:xfrm>
          <a:prstGeom prst="rect">
            <a:avLst/>
          </a:prstGeom>
          <a:solidFill>
            <a:schemeClr val="accent2">
              <a:lumMod val="75000"/>
              <a:lumOff val="2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Event Recorder</a:t>
            </a:r>
            <a:endParaRPr lang="en-US" sz="1100" kern="0">
              <a:solidFill>
                <a:srgbClr val="FFFFFF"/>
              </a:solidFill>
              <a:latin typeface="+mn-lt"/>
            </a:endParaRPr>
          </a:p>
        </p:txBody>
      </p:sp>
      <p:sp>
        <p:nvSpPr>
          <p:cNvPr id="45" name="Title 1">
            <a:extLst>
              <a:ext uri="{FF2B5EF4-FFF2-40B4-BE49-F238E27FC236}">
                <a16:creationId xmlns:a16="http://schemas.microsoft.com/office/drawing/2014/main" id="{09F1B7AD-7629-4EC8-A183-BD5DB34BEA75}"/>
              </a:ext>
            </a:extLst>
          </p:cNvPr>
          <p:cNvSpPr>
            <a:spLocks noGrp="1"/>
          </p:cNvSpPr>
          <p:nvPr>
            <p:ph type="title"/>
          </p:nvPr>
        </p:nvSpPr>
        <p:spPr>
          <a:xfrm>
            <a:off x="479425" y="477838"/>
            <a:ext cx="11233150" cy="512762"/>
          </a:xfrm>
        </p:spPr>
        <p:txBody>
          <a:bodyPr/>
          <a:lstStyle/>
          <a:p>
            <a:r>
              <a:rPr lang="en-US" sz="3198" dirty="0"/>
              <a:t>Virtual Hardware: Test Cloud Applications with Internet Connectivity</a:t>
            </a:r>
          </a:p>
        </p:txBody>
      </p:sp>
      <p:sp>
        <p:nvSpPr>
          <p:cNvPr id="46" name="Callout: Line with Border and Accent Bar 45">
            <a:extLst>
              <a:ext uri="{FF2B5EF4-FFF2-40B4-BE49-F238E27FC236}">
                <a16:creationId xmlns:a16="http://schemas.microsoft.com/office/drawing/2014/main" id="{571A10DD-D2A6-4F42-909C-C56B28A2BE8E}"/>
              </a:ext>
            </a:extLst>
          </p:cNvPr>
          <p:cNvSpPr/>
          <p:nvPr/>
        </p:nvSpPr>
        <p:spPr>
          <a:xfrm>
            <a:off x="9624439" y="1598969"/>
            <a:ext cx="1897345" cy="612648"/>
          </a:xfrm>
          <a:prstGeom prst="accentBorderCallout1">
            <a:avLst>
              <a:gd name="adj1" fmla="val 18750"/>
              <a:gd name="adj2" fmla="val -8333"/>
              <a:gd name="adj3" fmla="val 87775"/>
              <a:gd name="adj4" fmla="val -47894"/>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This is a complex user application that requires internet connectivity</a:t>
            </a:r>
            <a:endParaRPr lang="en-GB" sz="1200">
              <a:solidFill>
                <a:schemeClr val="tx1"/>
              </a:solidFill>
            </a:endParaRPr>
          </a:p>
        </p:txBody>
      </p:sp>
      <p:sp>
        <p:nvSpPr>
          <p:cNvPr id="65" name="Rectangle 64">
            <a:extLst>
              <a:ext uri="{FF2B5EF4-FFF2-40B4-BE49-F238E27FC236}">
                <a16:creationId xmlns:a16="http://schemas.microsoft.com/office/drawing/2014/main" id="{B277B62A-660E-423C-88FA-D779BD39AD6E}"/>
              </a:ext>
            </a:extLst>
          </p:cNvPr>
          <p:cNvSpPr/>
          <p:nvPr/>
        </p:nvSpPr>
        <p:spPr>
          <a:xfrm>
            <a:off x="6914101" y="3358818"/>
            <a:ext cx="1645062" cy="566573"/>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Ethernet Driver</a:t>
            </a:r>
            <a:endParaRPr lang="en-US" sz="1400" kern="0">
              <a:solidFill>
                <a:srgbClr val="FFFFFF"/>
              </a:solidFill>
              <a:latin typeface="+mn-lt"/>
              <a:cs typeface="Calibri"/>
            </a:endParaRPr>
          </a:p>
        </p:txBody>
      </p:sp>
      <p:sp>
        <p:nvSpPr>
          <p:cNvPr id="44" name="Rectangle 43">
            <a:extLst>
              <a:ext uri="{FF2B5EF4-FFF2-40B4-BE49-F238E27FC236}">
                <a16:creationId xmlns:a16="http://schemas.microsoft.com/office/drawing/2014/main" id="{2315BE4F-1418-4F7F-8219-75DC63061351}"/>
              </a:ext>
            </a:extLst>
          </p:cNvPr>
          <p:cNvSpPr/>
          <p:nvPr/>
        </p:nvSpPr>
        <p:spPr>
          <a:xfrm>
            <a:off x="6921693" y="2219669"/>
            <a:ext cx="1649102" cy="605418"/>
          </a:xfrm>
          <a:prstGeom prst="rect">
            <a:avLst/>
          </a:prstGeom>
          <a:solidFill>
            <a:schemeClr val="accent5">
              <a:lumMod val="75000"/>
            </a:schemeClr>
          </a:solidFill>
          <a:ln w="9525" cap="flat" cmpd="sng" algn="ctr">
            <a:noFill/>
            <a:prstDash val="solid"/>
          </a:ln>
          <a:effectLst/>
        </p:spPr>
        <p:txBody>
          <a:bodyPr lIns="91396" tIns="45699" rIns="91396" bIns="45699" rtlCol="0" anchor="ctr"/>
          <a:lstStyle/>
          <a:p>
            <a:pPr marL="0" marR="0" lvl="0" indent="0" algn="ctr" defTabSz="456936" rtl="0" eaLnBrk="1" fontAlgn="auto" latinLnBrk="0" hangingPunct="1">
              <a:lnSpc>
                <a:spcPct val="100000"/>
              </a:lnSpc>
              <a:spcBef>
                <a:spcPts val="0"/>
              </a:spcBef>
              <a:spcAft>
                <a:spcPts val="0"/>
              </a:spcAft>
              <a:buClrTx/>
              <a:buSzTx/>
              <a:buFontTx/>
              <a:buNone/>
              <a:tabLst/>
              <a:defRPr/>
            </a:pPr>
            <a:r>
              <a:rPr lang="en-US" sz="1400" kern="0">
                <a:solidFill>
                  <a:srgbClr val="FFFFFF"/>
                </a:solidFill>
                <a:latin typeface="+mn-lt"/>
              </a:rPr>
              <a:t>TCP/IP</a:t>
            </a:r>
            <a:br>
              <a:rPr lang="en-US" sz="1400" kern="0">
                <a:solidFill>
                  <a:srgbClr val="FFFFFF"/>
                </a:solidFill>
                <a:latin typeface="+mn-lt"/>
              </a:rPr>
            </a:br>
            <a:r>
              <a:rPr lang="en-US" sz="1400" kern="0">
                <a:solidFill>
                  <a:srgbClr val="FFFFFF"/>
                </a:solidFill>
                <a:latin typeface="+mn-lt"/>
              </a:rPr>
              <a:t>Network Stack</a:t>
            </a:r>
          </a:p>
        </p:txBody>
      </p:sp>
      <p:sp>
        <p:nvSpPr>
          <p:cNvPr id="6" name="Callout: Line with Border and Accent Bar 5">
            <a:extLst>
              <a:ext uri="{FF2B5EF4-FFF2-40B4-BE49-F238E27FC236}">
                <a16:creationId xmlns:a16="http://schemas.microsoft.com/office/drawing/2014/main" id="{5C8AE600-D350-431A-98D4-F4D6D10440F8}"/>
              </a:ext>
            </a:extLst>
          </p:cNvPr>
          <p:cNvSpPr/>
          <p:nvPr/>
        </p:nvSpPr>
        <p:spPr>
          <a:xfrm>
            <a:off x="9640886" y="4381551"/>
            <a:ext cx="1809813" cy="612648"/>
          </a:xfrm>
          <a:prstGeom prst="accentBorderCallout1">
            <a:avLst>
              <a:gd name="adj1" fmla="val 18750"/>
              <a:gd name="adj2" fmla="val -8333"/>
              <a:gd name="adj3" fmla="val -91641"/>
              <a:gd name="adj4" fmla="val -168671"/>
            </a:avLst>
          </a:prstGeom>
          <a:solidFill>
            <a:schemeClr val="bg2"/>
          </a:solidFill>
          <a:ln w="12700">
            <a:solidFill>
              <a:schemeClr val="accent1"/>
            </a:solidFill>
            <a:headEnd type="none"/>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VSI is under user control and can service also Video or Sensor data</a:t>
            </a:r>
            <a:endParaRPr lang="en-GB" sz="1200">
              <a:solidFill>
                <a:schemeClr val="tx1"/>
              </a:solidFill>
            </a:endParaRPr>
          </a:p>
        </p:txBody>
      </p:sp>
    </p:spTree>
    <p:extLst>
      <p:ext uri="{BB962C8B-B14F-4D97-AF65-F5344CB8AC3E}">
        <p14:creationId xmlns:p14="http://schemas.microsoft.com/office/powerpoint/2010/main" val="2101255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4E513909-709E-4CAF-B74D-0E92ED43B7B5}"/>
              </a:ext>
            </a:extLst>
          </p:cNvPr>
          <p:cNvSpPr/>
          <p:nvPr/>
        </p:nvSpPr>
        <p:spPr>
          <a:xfrm>
            <a:off x="639825" y="4244376"/>
            <a:ext cx="8083550" cy="781050"/>
          </a:xfrm>
          <a:prstGeom prst="rect">
            <a:avLst/>
          </a:prstGeom>
          <a:solidFill>
            <a:schemeClr val="accent5">
              <a:lumMod val="60000"/>
              <a:lumOff val="4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400" kern="0">
                <a:solidFill>
                  <a:srgbClr val="000000"/>
                </a:solidFill>
                <a:latin typeface="+mn-lt"/>
                <a:ea typeface="ＭＳ Ｐゴシック"/>
              </a:rPr>
              <a:t>Virtual</a:t>
            </a:r>
            <a:br>
              <a:rPr lang="en-US" sz="1400" kern="0">
                <a:solidFill>
                  <a:srgbClr val="000000"/>
                </a:solidFill>
                <a:latin typeface="+mn-lt"/>
                <a:ea typeface="ＭＳ Ｐゴシック"/>
              </a:rPr>
            </a:br>
            <a:r>
              <a:rPr lang="en-US" sz="1400" kern="0">
                <a:solidFill>
                  <a:srgbClr val="000000"/>
                </a:solidFill>
                <a:latin typeface="+mn-lt"/>
                <a:ea typeface="ＭＳ Ｐゴシック"/>
              </a:rPr>
              <a:t>Target</a:t>
            </a:r>
            <a:br>
              <a:rPr lang="en-US" sz="1400" kern="0">
                <a:solidFill>
                  <a:srgbClr val="000000"/>
                </a:solidFill>
                <a:latin typeface="+mn-lt"/>
                <a:ea typeface="ＭＳ Ｐゴシック"/>
              </a:rPr>
            </a:br>
            <a:endParaRPr lang="en-GB" sz="1400" kern="0">
              <a:solidFill>
                <a:srgbClr val="000000"/>
              </a:solidFill>
              <a:latin typeface="+mn-lt"/>
              <a:ea typeface="ＭＳ Ｐゴシック"/>
            </a:endParaRPr>
          </a:p>
        </p:txBody>
      </p:sp>
      <p:sp>
        <p:nvSpPr>
          <p:cNvPr id="3" name="TextBox 2">
            <a:extLst>
              <a:ext uri="{FF2B5EF4-FFF2-40B4-BE49-F238E27FC236}">
                <a16:creationId xmlns:a16="http://schemas.microsoft.com/office/drawing/2014/main" id="{9DCD7761-9349-4087-AD73-D3888F0E894B}"/>
              </a:ext>
            </a:extLst>
          </p:cNvPr>
          <p:cNvSpPr txBox="1"/>
          <p:nvPr/>
        </p:nvSpPr>
        <p:spPr>
          <a:xfrm>
            <a:off x="637738" y="1057974"/>
            <a:ext cx="8079286" cy="2082428"/>
          </a:xfrm>
          <a:prstGeom prst="rect">
            <a:avLst/>
          </a:prstGeom>
          <a:solidFill>
            <a:schemeClr val="bg2"/>
          </a:solidFill>
          <a:ln>
            <a:solidFill>
              <a:schemeClr val="tx1"/>
            </a:solidFill>
            <a:prstDash val="dash"/>
          </a:ln>
        </p:spPr>
        <p:txBody>
          <a:bodyPr wrap="square" lIns="0" tIns="0" rIns="0" bIns="0" rtlCol="0">
            <a:noAutofit/>
          </a:bodyPr>
          <a:lstStyle/>
          <a:p>
            <a:pPr algn="ctr" defTabSz="456936" eaLnBrk="1" fontAlgn="auto" hangingPunct="1">
              <a:spcBef>
                <a:spcPts val="0"/>
              </a:spcBef>
              <a:spcAft>
                <a:spcPts val="0"/>
              </a:spcAft>
              <a:defRPr/>
            </a:pPr>
            <a:r>
              <a:rPr lang="en-US" sz="1600" kern="0">
                <a:solidFill>
                  <a:schemeClr val="accent2"/>
                </a:solidFill>
                <a:latin typeface="+mn-lt"/>
              </a:rPr>
              <a:t>User Application Code (Example)</a:t>
            </a:r>
            <a:endParaRPr lang="en-GB" sz="1600" kern="0">
              <a:solidFill>
                <a:schemeClr val="accent2"/>
              </a:solidFill>
              <a:latin typeface="+mn-lt"/>
            </a:endParaRPr>
          </a:p>
        </p:txBody>
      </p:sp>
      <p:sp>
        <p:nvSpPr>
          <p:cNvPr id="21" name="Rectangle 20">
            <a:extLst>
              <a:ext uri="{FF2B5EF4-FFF2-40B4-BE49-F238E27FC236}">
                <a16:creationId xmlns:a16="http://schemas.microsoft.com/office/drawing/2014/main" id="{55D6DD88-1FD7-4BA4-AB28-44E626DD2497}"/>
              </a:ext>
            </a:extLst>
          </p:cNvPr>
          <p:cNvSpPr/>
          <p:nvPr/>
        </p:nvSpPr>
        <p:spPr>
          <a:xfrm>
            <a:off x="626475" y="3273249"/>
            <a:ext cx="8084167" cy="817244"/>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400" kern="0">
                <a:solidFill>
                  <a:srgbClr val="000000"/>
                </a:solidFill>
                <a:latin typeface="+mn-lt"/>
                <a:ea typeface="ＭＳ Ｐゴシック"/>
              </a:rPr>
              <a:t>Virtual</a:t>
            </a:r>
            <a:br>
              <a:rPr lang="en-US" sz="1400" kern="0">
                <a:latin typeface="+mn-lt"/>
              </a:rPr>
            </a:br>
            <a:r>
              <a:rPr lang="en-US" sz="1400" kern="0">
                <a:latin typeface="+mn-lt"/>
              </a:rPr>
              <a:t>Interfaces</a:t>
            </a:r>
            <a:endParaRPr lang="en-GB" sz="1400" kern="0">
              <a:solidFill>
                <a:srgbClr val="000000"/>
              </a:solidFill>
              <a:latin typeface="+mn-lt"/>
              <a:ea typeface="ＭＳ Ｐゴシック"/>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3168137" y="5399609"/>
            <a:ext cx="1645062" cy="664162"/>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ea typeface="ＭＳ Ｐゴシック"/>
              </a:rPr>
              <a:t>Events on changes of LEDs</a:t>
            </a:r>
            <a:endParaRPr lang="en-US" sz="1200" kern="0">
              <a:solidFill>
                <a:srgbClr val="FFFFFF"/>
              </a:solidFill>
              <a:latin typeface="+mn-lt"/>
              <a:ea typeface="ＭＳ Ｐゴシック"/>
              <a:cs typeface="Calibri"/>
            </a:endParaRPr>
          </a:p>
        </p:txBody>
      </p:sp>
      <p:sp>
        <p:nvSpPr>
          <p:cNvPr id="30" name="Down Arrow 26">
            <a:extLst>
              <a:ext uri="{FF2B5EF4-FFF2-40B4-BE49-F238E27FC236}">
                <a16:creationId xmlns:a16="http://schemas.microsoft.com/office/drawing/2014/main" id="{D6981AE9-5DF4-413F-9F55-F18CBA15AB85}"/>
              </a:ext>
            </a:extLst>
          </p:cNvPr>
          <p:cNvSpPr/>
          <p:nvPr/>
        </p:nvSpPr>
        <p:spPr>
          <a:xfrm>
            <a:off x="3400028" y="2745749"/>
            <a:ext cx="1160347" cy="266067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168137" y="3353476"/>
            <a:ext cx="1645062" cy="597315"/>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CMSIS-VIO</a:t>
            </a:r>
            <a:br>
              <a:rPr lang="en-US" sz="1400" kern="0">
                <a:solidFill>
                  <a:srgbClr val="FFFFFF"/>
                </a:solidFill>
                <a:latin typeface="+mn-lt"/>
              </a:rPr>
            </a:br>
            <a:r>
              <a:rPr lang="en-US" sz="1400" kern="0">
                <a:solidFill>
                  <a:srgbClr val="FFFFFF"/>
                </a:solidFill>
                <a:latin typeface="+mn-lt"/>
              </a:rPr>
              <a:t>for Switches/LEDs</a:t>
            </a:r>
            <a:endParaRPr lang="en-US" sz="1200" kern="0">
              <a:solidFill>
                <a:srgbClr val="FFFFFF"/>
              </a:solidFill>
              <a:latin typeface="+mn-lt"/>
            </a:endParaRPr>
          </a:p>
        </p:txBody>
      </p:sp>
      <p:sp>
        <p:nvSpPr>
          <p:cNvPr id="41" name="Rectangle 40">
            <a:extLst>
              <a:ext uri="{FF2B5EF4-FFF2-40B4-BE49-F238E27FC236}">
                <a16:creationId xmlns:a16="http://schemas.microsoft.com/office/drawing/2014/main" id="{A4F01639-7D0D-46C0-B57C-1A095CC940E5}"/>
              </a:ext>
            </a:extLst>
          </p:cNvPr>
          <p:cNvSpPr/>
          <p:nvPr/>
        </p:nvSpPr>
        <p:spPr>
          <a:xfrm>
            <a:off x="1302874" y="1414842"/>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CMSIS-RTOS2</a:t>
            </a:r>
          </a:p>
        </p:txBody>
      </p:sp>
      <p:sp>
        <p:nvSpPr>
          <p:cNvPr id="53" name="Rectangle 52">
            <a:extLst>
              <a:ext uri="{FF2B5EF4-FFF2-40B4-BE49-F238E27FC236}">
                <a16:creationId xmlns:a16="http://schemas.microsoft.com/office/drawing/2014/main" id="{E4776C67-AD7C-4F51-942A-8BD54C4E6887}"/>
              </a:ext>
            </a:extLst>
          </p:cNvPr>
          <p:cNvSpPr/>
          <p:nvPr/>
        </p:nvSpPr>
        <p:spPr>
          <a:xfrm>
            <a:off x="1302874" y="1997355"/>
            <a:ext cx="1649629" cy="445644"/>
          </a:xfrm>
          <a:prstGeom prst="rect">
            <a:avLst/>
          </a:prstGeom>
          <a:solidFill>
            <a:schemeClr val="accent5">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FreeRTOS, RTX, </a:t>
            </a:r>
            <a:r>
              <a:rPr lang="en-US" sz="1100" kern="0">
                <a:solidFill>
                  <a:srgbClr val="FFFFFF"/>
                </a:solidFill>
                <a:latin typeface="+mn-lt"/>
              </a:rPr>
              <a:t>…</a:t>
            </a:r>
          </a:p>
        </p:txBody>
      </p:sp>
      <p:sp>
        <p:nvSpPr>
          <p:cNvPr id="26" name="Rectangle 25">
            <a:extLst>
              <a:ext uri="{FF2B5EF4-FFF2-40B4-BE49-F238E27FC236}">
                <a16:creationId xmlns:a16="http://schemas.microsoft.com/office/drawing/2014/main" id="{66B4BDEB-A29A-43AB-BCB8-160B10478CB6}"/>
              </a:ext>
            </a:extLst>
          </p:cNvPr>
          <p:cNvSpPr/>
          <p:nvPr/>
        </p:nvSpPr>
        <p:spPr>
          <a:xfrm>
            <a:off x="5033399" y="5392958"/>
            <a:ext cx="1645063" cy="670854"/>
          </a:xfrm>
          <a:prstGeom prst="rect">
            <a:avLst/>
          </a:prstGeom>
          <a:solidFill>
            <a:srgbClr val="58595B"/>
          </a:solidFill>
          <a:ln w="9525" cap="flat" cmpd="sng" algn="ctr">
            <a:noFill/>
            <a:prstDash val="solid"/>
          </a:ln>
          <a:effectLst/>
        </p:spPr>
        <p:txBody>
          <a:bodyPr lIns="91396" tIns="45699" rIns="91396" bIns="45699" rtlCol="0" anchor="t"/>
          <a:lstStyle/>
          <a:p>
            <a:pPr defTabSz="456936" eaLnBrk="1" fontAlgn="auto" hangingPunct="1">
              <a:spcBef>
                <a:spcPts val="0"/>
              </a:spcBef>
              <a:spcAft>
                <a:spcPts val="0"/>
              </a:spcAft>
              <a:defRPr/>
            </a:pPr>
            <a:r>
              <a:rPr lang="en-US" sz="1200" kern="0" dirty="0">
                <a:solidFill>
                  <a:srgbClr val="FFFFFF"/>
                </a:solidFill>
                <a:latin typeface="+mn-lt"/>
                <a:ea typeface="ＭＳ Ｐゴシック"/>
              </a:rPr>
              <a:t>Python Interface:</a:t>
            </a:r>
          </a:p>
          <a:p>
            <a:pPr defTabSz="456936">
              <a:spcBef>
                <a:spcPts val="0"/>
              </a:spcBef>
              <a:spcAft>
                <a:spcPts val="0"/>
              </a:spcAft>
              <a:defRPr/>
            </a:pPr>
            <a:r>
              <a:rPr lang="en-US" sz="1200" kern="0" dirty="0">
                <a:solidFill>
                  <a:srgbClr val="FFFFFF"/>
                </a:solidFill>
                <a:latin typeface="+mn-lt"/>
                <a:ea typeface="ＭＳ Ｐゴシック"/>
                <a:cs typeface="Calibri"/>
              </a:rPr>
              <a:t>  - Script for Audio</a:t>
            </a:r>
            <a:br>
              <a:rPr lang="en-US" sz="1200" kern="0" dirty="0">
                <a:solidFill>
                  <a:srgbClr val="FFFFFF"/>
                </a:solidFill>
                <a:latin typeface="+mn-lt"/>
                <a:ea typeface="ＭＳ Ｐゴシック"/>
                <a:cs typeface="Calibri"/>
              </a:rPr>
            </a:br>
            <a:r>
              <a:rPr lang="en-US" sz="1200" kern="0" dirty="0">
                <a:solidFill>
                  <a:srgbClr val="FFFFFF"/>
                </a:solidFill>
                <a:latin typeface="+mn-lt"/>
                <a:ea typeface="ＭＳ Ｐゴシック"/>
                <a:cs typeface="Calibri"/>
              </a:rPr>
              <a:t>    input/output</a:t>
            </a:r>
            <a:endParaRPr lang="en-US" dirty="0"/>
          </a:p>
        </p:txBody>
      </p:sp>
      <p:sp>
        <p:nvSpPr>
          <p:cNvPr id="33" name="Down Arrow 28">
            <a:extLst>
              <a:ext uri="{FF2B5EF4-FFF2-40B4-BE49-F238E27FC236}">
                <a16:creationId xmlns:a16="http://schemas.microsoft.com/office/drawing/2014/main" id="{0CA77243-2CE9-4FEA-94E0-244BC67E78BD}"/>
              </a:ext>
            </a:extLst>
          </p:cNvPr>
          <p:cNvSpPr/>
          <p:nvPr/>
        </p:nvSpPr>
        <p:spPr>
          <a:xfrm>
            <a:off x="5257458" y="2709258"/>
            <a:ext cx="1160347" cy="2686058"/>
          </a:xfrm>
          <a:prstGeom prst="downArrow">
            <a:avLst>
              <a:gd name="adj1" fmla="val 50000"/>
              <a:gd name="adj2" fmla="val 2368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7128298" y="2003686"/>
            <a:ext cx="1160347" cy="135888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3168137" y="2219423"/>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Demo or test</a:t>
            </a:r>
            <a:br>
              <a:rPr lang="en-US" sz="1400" kern="0">
                <a:solidFill>
                  <a:srgbClr val="FFFFFF"/>
                </a:solidFill>
                <a:latin typeface="+mn-lt"/>
              </a:rPr>
            </a:br>
            <a:r>
              <a:rPr lang="en-US" sz="1400" kern="0">
                <a:solidFill>
                  <a:srgbClr val="FFFFFF"/>
                </a:solidFill>
                <a:latin typeface="+mn-lt"/>
              </a:rPr>
              <a:t>Interface</a:t>
            </a:r>
          </a:p>
        </p:txBody>
      </p:sp>
      <p:sp>
        <p:nvSpPr>
          <p:cNvPr id="67" name="Rectangle 66">
            <a:extLst>
              <a:ext uri="{FF2B5EF4-FFF2-40B4-BE49-F238E27FC236}">
                <a16:creationId xmlns:a16="http://schemas.microsoft.com/office/drawing/2014/main" id="{2450A397-6109-4BAA-92BD-DAA5DE8D13BD}"/>
              </a:ext>
            </a:extLst>
          </p:cNvPr>
          <p:cNvSpPr/>
          <p:nvPr/>
        </p:nvSpPr>
        <p:spPr>
          <a:xfrm>
            <a:off x="5033400" y="2213074"/>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i.e. Voice</a:t>
            </a:r>
            <a:br>
              <a:rPr lang="en-US" sz="1400" kern="0">
                <a:solidFill>
                  <a:srgbClr val="FFFFFF"/>
                </a:solidFill>
                <a:latin typeface="+mn-lt"/>
              </a:rPr>
            </a:br>
            <a:r>
              <a:rPr lang="en-US" sz="1400" kern="0">
                <a:solidFill>
                  <a:srgbClr val="FFFFFF"/>
                </a:solidFill>
                <a:latin typeface="+mn-lt"/>
              </a:rPr>
              <a:t>Recognition</a:t>
            </a:r>
          </a:p>
        </p:txBody>
      </p:sp>
      <p:sp>
        <p:nvSpPr>
          <p:cNvPr id="68" name="Down Arrow 28">
            <a:extLst>
              <a:ext uri="{FF2B5EF4-FFF2-40B4-BE49-F238E27FC236}">
                <a16:creationId xmlns:a16="http://schemas.microsoft.com/office/drawing/2014/main" id="{5A30FBAB-5F57-4D45-A6DE-8BE3BCD2D8F4}"/>
              </a:ext>
            </a:extLst>
          </p:cNvPr>
          <p:cNvSpPr/>
          <p:nvPr/>
        </p:nvSpPr>
        <p:spPr>
          <a:xfrm>
            <a:off x="7153691" y="3890963"/>
            <a:ext cx="1160347" cy="1515311"/>
          </a:xfrm>
          <a:prstGeom prst="downArrow">
            <a:avLst>
              <a:gd name="adj1" fmla="val 50000"/>
              <a:gd name="adj2" fmla="val 3025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4" name="Rectangle 33">
            <a:extLst>
              <a:ext uri="{FF2B5EF4-FFF2-40B4-BE49-F238E27FC236}">
                <a16:creationId xmlns:a16="http://schemas.microsoft.com/office/drawing/2014/main" id="{7DCE581A-B989-45F5-A63F-785DFF7790CC}"/>
              </a:ext>
            </a:extLst>
          </p:cNvPr>
          <p:cNvSpPr/>
          <p:nvPr/>
        </p:nvSpPr>
        <p:spPr>
          <a:xfrm>
            <a:off x="3165447" y="1577956"/>
            <a:ext cx="5395752" cy="444501"/>
          </a:xfrm>
          <a:prstGeom prst="rect">
            <a:avLst/>
          </a:prstGeom>
          <a:solidFill>
            <a:schemeClr val="accent3">
              <a:lumMod val="75000"/>
            </a:schemeClr>
          </a:solidFill>
          <a:ln w="9525" cap="flat" cmpd="sng" algn="ctr">
            <a:noFill/>
            <a:prstDash val="solid"/>
          </a:ln>
          <a:effectLst/>
        </p:spPr>
        <p:txBody>
          <a:bodyPr lIns="91420" tIns="45711" rIns="91420" bIns="45711" rtlCol="0" anchor="ctr"/>
          <a:lstStyle/>
          <a:p>
            <a:pPr algn="ctr" defTabSz="457073" eaLnBrk="1" fontAlgn="auto" hangingPunct="1">
              <a:spcBef>
                <a:spcPts val="0"/>
              </a:spcBef>
              <a:spcAft>
                <a:spcPts val="0"/>
              </a:spcAft>
              <a:defRPr/>
            </a:pPr>
            <a:r>
              <a:rPr lang="en-US" sz="1400" kern="0">
                <a:solidFill>
                  <a:srgbClr val="FFFFFF"/>
                </a:solidFill>
                <a:latin typeface="+mn-lt"/>
                <a:ea typeface="ＭＳ Ｐゴシック"/>
              </a:rPr>
              <a:t>Application that connects to Internet via BSD-Socket</a:t>
            </a:r>
            <a:endParaRPr lang="en-US" sz="1400" kern="0">
              <a:solidFill>
                <a:srgbClr val="FFFFFF"/>
              </a:solidFill>
              <a:latin typeface="+mn-lt"/>
              <a:ea typeface="ＭＳ Ｐゴシック"/>
              <a:cs typeface="Calibri"/>
            </a:endParaRPr>
          </a:p>
        </p:txBody>
      </p:sp>
      <p:sp>
        <p:nvSpPr>
          <p:cNvPr id="35" name="Rectangle 34">
            <a:extLst>
              <a:ext uri="{FF2B5EF4-FFF2-40B4-BE49-F238E27FC236}">
                <a16:creationId xmlns:a16="http://schemas.microsoft.com/office/drawing/2014/main" id="{AB095A80-2033-4914-BA20-4AFB1EC1D44C}"/>
              </a:ext>
            </a:extLst>
          </p:cNvPr>
          <p:cNvSpPr/>
          <p:nvPr/>
        </p:nvSpPr>
        <p:spPr>
          <a:xfrm>
            <a:off x="5033400" y="3353232"/>
            <a:ext cx="1645062"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Audio Driver</a:t>
            </a:r>
            <a:br>
              <a:rPr lang="en-US" sz="1400" kern="0">
                <a:solidFill>
                  <a:srgbClr val="FFFFFF"/>
                </a:solidFill>
                <a:latin typeface="+mn-lt"/>
                <a:ea typeface="ＭＳ Ｐゴシック"/>
              </a:rPr>
            </a:br>
            <a:r>
              <a:rPr lang="en-US" sz="1400" kern="0">
                <a:solidFill>
                  <a:srgbClr val="FFFFFF"/>
                </a:solidFill>
                <a:latin typeface="+mn-lt"/>
                <a:ea typeface="ＭＳ Ｐゴシック"/>
              </a:rPr>
              <a:t>VSI</a:t>
            </a:r>
          </a:p>
        </p:txBody>
      </p:sp>
      <p:sp>
        <p:nvSpPr>
          <p:cNvPr id="37" name="Rectangle 36">
            <a:extLst>
              <a:ext uri="{FF2B5EF4-FFF2-40B4-BE49-F238E27FC236}">
                <a16:creationId xmlns:a16="http://schemas.microsoft.com/office/drawing/2014/main" id="{EB2465A0-66D0-4A3F-9418-AAC68906FB9C}"/>
              </a:ext>
            </a:extLst>
          </p:cNvPr>
          <p:cNvSpPr/>
          <p:nvPr/>
        </p:nvSpPr>
        <p:spPr>
          <a:xfrm>
            <a:off x="6913672" y="5399631"/>
            <a:ext cx="1645491" cy="670855"/>
          </a:xfrm>
          <a:prstGeom prst="rect">
            <a:avLst/>
          </a:prstGeom>
          <a:solidFill>
            <a:srgbClr val="58595B"/>
          </a:solidFill>
          <a:ln w="9525" cap="flat" cmpd="sng" algn="ctr">
            <a:noFill/>
            <a:prstDash val="solid"/>
          </a:ln>
          <a:effectLst/>
        </p:spPr>
        <p:txBody>
          <a:bodyPr lIns="91420" tIns="45711" rIns="91420" bIns="45711" numCol="1" rtlCol="0" anchor="t"/>
          <a:lstStyle/>
          <a:p>
            <a:pPr defTabSz="457073" eaLnBrk="1" fontAlgn="auto" hangingPunct="1">
              <a:spcBef>
                <a:spcPts val="0"/>
              </a:spcBef>
              <a:spcAft>
                <a:spcPts val="0"/>
              </a:spcAft>
              <a:defRPr/>
            </a:pPr>
            <a:r>
              <a:rPr lang="en-US" sz="1200" kern="0">
                <a:solidFill>
                  <a:srgbClr val="FFFFFF"/>
                </a:solidFill>
                <a:latin typeface="+mn-lt"/>
                <a:ea typeface="ＭＳ Ｐゴシック"/>
              </a:rPr>
              <a:t>Connection to the Internet via Socket</a:t>
            </a:r>
            <a:endParaRPr lang="en-US" sz="1200" kern="0">
              <a:solidFill>
                <a:srgbClr val="FFFFFF"/>
              </a:solidFill>
              <a:latin typeface="+mn-lt"/>
              <a:ea typeface="ＭＳ Ｐゴシック"/>
              <a:cs typeface="Calibri"/>
            </a:endParaRPr>
          </a:p>
        </p:txBody>
      </p:sp>
      <p:sp>
        <p:nvSpPr>
          <p:cNvPr id="28" name="Rectangle 27">
            <a:extLst>
              <a:ext uri="{FF2B5EF4-FFF2-40B4-BE49-F238E27FC236}">
                <a16:creationId xmlns:a16="http://schemas.microsoft.com/office/drawing/2014/main" id="{6F5C535E-BCC5-43D0-9D6B-9E0A79BA9033}"/>
              </a:ext>
            </a:extLst>
          </p:cNvPr>
          <p:cNvSpPr/>
          <p:nvPr/>
        </p:nvSpPr>
        <p:spPr>
          <a:xfrm>
            <a:off x="5033400" y="4394789"/>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Virtual Streaming Interface (VSI)</a:t>
            </a:r>
            <a:endParaRPr lang="en-US" sz="1400" kern="0">
              <a:solidFill>
                <a:srgbClr val="FFFFFF"/>
              </a:solidFill>
              <a:latin typeface="+mn-lt"/>
              <a:ea typeface="ＭＳ Ｐゴシック"/>
              <a:cs typeface="Calibri"/>
            </a:endParaRPr>
          </a:p>
        </p:txBody>
      </p:sp>
      <p:sp>
        <p:nvSpPr>
          <p:cNvPr id="25" name="Rectangle 24">
            <a:extLst>
              <a:ext uri="{FF2B5EF4-FFF2-40B4-BE49-F238E27FC236}">
                <a16:creationId xmlns:a16="http://schemas.microsoft.com/office/drawing/2014/main" id="{CCF3FC20-3DB4-4C62-A089-9FC9AD4A0CFE}"/>
              </a:ext>
            </a:extLst>
          </p:cNvPr>
          <p:cNvSpPr/>
          <p:nvPr/>
        </p:nvSpPr>
        <p:spPr>
          <a:xfrm>
            <a:off x="1302874" y="4402386"/>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Event Recorder</a:t>
            </a:r>
            <a:br>
              <a:rPr lang="en-US" sz="1400" kern="0">
                <a:solidFill>
                  <a:srgbClr val="FFFFFF"/>
                </a:solidFill>
                <a:latin typeface="+mn-lt"/>
              </a:rPr>
            </a:br>
            <a:r>
              <a:rPr lang="en-US" sz="1400" kern="0">
                <a:solidFill>
                  <a:srgbClr val="FFFFFF"/>
                </a:solidFill>
                <a:latin typeface="+mn-lt"/>
              </a:rPr>
              <a:t>Capturing</a:t>
            </a:r>
            <a:endParaRPr lang="en-US" sz="1200" kern="0">
              <a:solidFill>
                <a:srgbClr val="FFFFFF"/>
              </a:solidFill>
              <a:latin typeface="+mn-lt"/>
            </a:endParaRPr>
          </a:p>
        </p:txBody>
      </p:sp>
      <p:sp>
        <p:nvSpPr>
          <p:cNvPr id="36" name="Rectangle 35">
            <a:extLst>
              <a:ext uri="{FF2B5EF4-FFF2-40B4-BE49-F238E27FC236}">
                <a16:creationId xmlns:a16="http://schemas.microsoft.com/office/drawing/2014/main" id="{72054B6B-DB57-46AE-A013-4FCC3D076F20}"/>
              </a:ext>
            </a:extLst>
          </p:cNvPr>
          <p:cNvSpPr/>
          <p:nvPr/>
        </p:nvSpPr>
        <p:spPr>
          <a:xfrm>
            <a:off x="6914101" y="4393406"/>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Virtual Socket Interface (</a:t>
            </a:r>
            <a:r>
              <a:rPr lang="en-US" sz="1400" kern="0" dirty="0" err="1">
                <a:solidFill>
                  <a:srgbClr val="FFFFFF"/>
                </a:solidFill>
                <a:latin typeface="+mn-lt"/>
                <a:ea typeface="ＭＳ Ｐゴシック"/>
              </a:rPr>
              <a:t>VSocket</a:t>
            </a:r>
            <a:r>
              <a:rPr lang="en-US" sz="1400" kern="0" dirty="0">
                <a:solidFill>
                  <a:srgbClr val="FFFFFF"/>
                </a:solidFill>
                <a:latin typeface="+mn-lt"/>
                <a:ea typeface="ＭＳ Ｐゴシック"/>
              </a:rPr>
              <a:t>)</a:t>
            </a:r>
            <a:endParaRPr lang="en-US" sz="1400" kern="0" dirty="0">
              <a:solidFill>
                <a:srgbClr val="FFFFFF"/>
              </a:solidFill>
              <a:latin typeface="+mn-lt"/>
              <a:cs typeface="Calibri"/>
            </a:endParaRPr>
          </a:p>
        </p:txBody>
      </p:sp>
      <p:sp>
        <p:nvSpPr>
          <p:cNvPr id="38" name="Callout: Line with Border and Accent Bar 37">
            <a:extLst>
              <a:ext uri="{FF2B5EF4-FFF2-40B4-BE49-F238E27FC236}">
                <a16:creationId xmlns:a16="http://schemas.microsoft.com/office/drawing/2014/main" id="{34777546-C79D-4BB9-9491-D2892EAB5552}"/>
              </a:ext>
            </a:extLst>
          </p:cNvPr>
          <p:cNvSpPr/>
          <p:nvPr/>
        </p:nvSpPr>
        <p:spPr>
          <a:xfrm flipH="1">
            <a:off x="685978" y="5358294"/>
            <a:ext cx="1809813" cy="612648"/>
          </a:xfrm>
          <a:prstGeom prst="accentBorderCallout1">
            <a:avLst>
              <a:gd name="adj1" fmla="val 18750"/>
              <a:gd name="adj2" fmla="val -8333"/>
              <a:gd name="adj3" fmla="val 20230"/>
              <a:gd name="adj4" fmla="val -38914"/>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Maps also to a</a:t>
            </a:r>
            <a:br>
              <a:rPr lang="en-US" sz="1200">
                <a:solidFill>
                  <a:schemeClr val="tx1"/>
                </a:solidFill>
              </a:rPr>
            </a:br>
            <a:r>
              <a:rPr lang="en-US" sz="1200">
                <a:solidFill>
                  <a:schemeClr val="tx1"/>
                </a:solidFill>
              </a:rPr>
              <a:t>graphical user panel</a:t>
            </a:r>
            <a:endParaRPr lang="en-GB" sz="1200">
              <a:solidFill>
                <a:schemeClr val="tx1"/>
              </a:solidFill>
            </a:endParaRPr>
          </a:p>
        </p:txBody>
      </p:sp>
      <p:sp>
        <p:nvSpPr>
          <p:cNvPr id="39" name="Rectangle 38">
            <a:extLst>
              <a:ext uri="{FF2B5EF4-FFF2-40B4-BE49-F238E27FC236}">
                <a16:creationId xmlns:a16="http://schemas.microsoft.com/office/drawing/2014/main" id="{6F2C1137-E1C2-4D9C-A9F5-37922F9AD4A1}"/>
              </a:ext>
            </a:extLst>
          </p:cNvPr>
          <p:cNvSpPr/>
          <p:nvPr/>
        </p:nvSpPr>
        <p:spPr>
          <a:xfrm>
            <a:off x="3168137" y="4401275"/>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Demo I/O Interface</a:t>
            </a:r>
            <a:br>
              <a:rPr lang="en-US" sz="1400" kern="0">
                <a:solidFill>
                  <a:srgbClr val="FFFFFF"/>
                </a:solidFill>
                <a:latin typeface="+mn-lt"/>
              </a:rPr>
            </a:br>
            <a:r>
              <a:rPr lang="en-US" sz="1400" kern="0">
                <a:solidFill>
                  <a:srgbClr val="FFFFFF"/>
                </a:solidFill>
                <a:latin typeface="+mn-lt"/>
              </a:rPr>
              <a:t>(VIO)</a:t>
            </a:r>
            <a:endParaRPr lang="en-US" sz="1200" kern="0">
              <a:solidFill>
                <a:srgbClr val="FFFFFF"/>
              </a:solidFill>
              <a:latin typeface="+mn-lt"/>
            </a:endParaRPr>
          </a:p>
        </p:txBody>
      </p:sp>
      <p:sp>
        <p:nvSpPr>
          <p:cNvPr id="42" name="Down Arrow 26">
            <a:extLst>
              <a:ext uri="{FF2B5EF4-FFF2-40B4-BE49-F238E27FC236}">
                <a16:creationId xmlns:a16="http://schemas.microsoft.com/office/drawing/2014/main" id="{57239EB7-651D-4DB4-B3C5-61A437A2B575}"/>
              </a:ext>
            </a:extLst>
          </p:cNvPr>
          <p:cNvSpPr/>
          <p:nvPr/>
        </p:nvSpPr>
        <p:spPr>
          <a:xfrm>
            <a:off x="1556049" y="3011615"/>
            <a:ext cx="1160347" cy="139025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3" name="Callout: Line with Border and Accent Bar 42">
            <a:extLst>
              <a:ext uri="{FF2B5EF4-FFF2-40B4-BE49-F238E27FC236}">
                <a16:creationId xmlns:a16="http://schemas.microsoft.com/office/drawing/2014/main" id="{33E48F08-686A-4CFF-8E92-61E1D79E9D5C}"/>
              </a:ext>
            </a:extLst>
          </p:cNvPr>
          <p:cNvSpPr/>
          <p:nvPr/>
        </p:nvSpPr>
        <p:spPr>
          <a:xfrm>
            <a:off x="9619750" y="2979948"/>
            <a:ext cx="1897345" cy="612648"/>
          </a:xfrm>
          <a:prstGeom prst="accentBorderCallout1">
            <a:avLst>
              <a:gd name="adj1" fmla="val 18750"/>
              <a:gd name="adj2" fmla="val -8333"/>
              <a:gd name="adj3" fmla="val 88923"/>
              <a:gd name="adj4" fmla="val -49006"/>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The interface layer</a:t>
            </a:r>
            <a:br>
              <a:rPr lang="en-US" sz="1200">
                <a:solidFill>
                  <a:schemeClr val="tx1"/>
                </a:solidFill>
              </a:rPr>
            </a:br>
            <a:r>
              <a:rPr lang="en-US" sz="1200">
                <a:solidFill>
                  <a:schemeClr val="tx1"/>
                </a:solidFill>
              </a:rPr>
              <a:t>can be re-targeted to physical hardware</a:t>
            </a:r>
            <a:endParaRPr lang="en-GB" sz="1200">
              <a:solidFill>
                <a:schemeClr val="tx1"/>
              </a:solidFill>
            </a:endParaRPr>
          </a:p>
        </p:txBody>
      </p:sp>
      <p:sp>
        <p:nvSpPr>
          <p:cNvPr id="32" name="Rectangle 31">
            <a:extLst>
              <a:ext uri="{FF2B5EF4-FFF2-40B4-BE49-F238E27FC236}">
                <a16:creationId xmlns:a16="http://schemas.microsoft.com/office/drawing/2014/main" id="{AFE94C40-7286-481A-8769-BECEB8F4FBEE}"/>
              </a:ext>
            </a:extLst>
          </p:cNvPr>
          <p:cNvSpPr/>
          <p:nvPr/>
        </p:nvSpPr>
        <p:spPr>
          <a:xfrm>
            <a:off x="1302874" y="2574608"/>
            <a:ext cx="1649629" cy="445644"/>
          </a:xfrm>
          <a:prstGeom prst="rect">
            <a:avLst/>
          </a:prstGeom>
          <a:solidFill>
            <a:schemeClr val="accent2">
              <a:lumMod val="75000"/>
              <a:lumOff val="2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Event Recorder</a:t>
            </a:r>
            <a:endParaRPr lang="en-US" sz="1100" kern="0">
              <a:solidFill>
                <a:srgbClr val="FFFFFF"/>
              </a:solidFill>
              <a:latin typeface="+mn-lt"/>
            </a:endParaRPr>
          </a:p>
        </p:txBody>
      </p:sp>
      <p:sp>
        <p:nvSpPr>
          <p:cNvPr id="45" name="Title 1">
            <a:extLst>
              <a:ext uri="{FF2B5EF4-FFF2-40B4-BE49-F238E27FC236}">
                <a16:creationId xmlns:a16="http://schemas.microsoft.com/office/drawing/2014/main" id="{09F1B7AD-7629-4EC8-A183-BD5DB34BEA75}"/>
              </a:ext>
            </a:extLst>
          </p:cNvPr>
          <p:cNvSpPr>
            <a:spLocks noGrp="1"/>
          </p:cNvSpPr>
          <p:nvPr>
            <p:ph type="title"/>
          </p:nvPr>
        </p:nvSpPr>
        <p:spPr>
          <a:xfrm>
            <a:off x="479425" y="477838"/>
            <a:ext cx="11233150" cy="512762"/>
          </a:xfrm>
        </p:spPr>
        <p:txBody>
          <a:bodyPr/>
          <a:lstStyle/>
          <a:p>
            <a:r>
              <a:rPr lang="en-US" sz="3198" dirty="0"/>
              <a:t>Virtual Hardware: Test Cloud Applications with Internet Connectivity</a:t>
            </a:r>
          </a:p>
        </p:txBody>
      </p:sp>
      <p:sp>
        <p:nvSpPr>
          <p:cNvPr id="46" name="Callout: Line with Border and Accent Bar 45">
            <a:extLst>
              <a:ext uri="{FF2B5EF4-FFF2-40B4-BE49-F238E27FC236}">
                <a16:creationId xmlns:a16="http://schemas.microsoft.com/office/drawing/2014/main" id="{571A10DD-D2A6-4F42-909C-C56B28A2BE8E}"/>
              </a:ext>
            </a:extLst>
          </p:cNvPr>
          <p:cNvSpPr/>
          <p:nvPr/>
        </p:nvSpPr>
        <p:spPr>
          <a:xfrm>
            <a:off x="9624439" y="1598969"/>
            <a:ext cx="1897345" cy="612648"/>
          </a:xfrm>
          <a:prstGeom prst="accentBorderCallout1">
            <a:avLst>
              <a:gd name="adj1" fmla="val 18750"/>
              <a:gd name="adj2" fmla="val -8333"/>
              <a:gd name="adj3" fmla="val 87775"/>
              <a:gd name="adj4" fmla="val -47894"/>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This is a complex user application that requires internet connectivity</a:t>
            </a:r>
            <a:endParaRPr lang="en-GB" sz="1200">
              <a:solidFill>
                <a:schemeClr val="tx1"/>
              </a:solidFill>
            </a:endParaRPr>
          </a:p>
        </p:txBody>
      </p:sp>
      <p:sp>
        <p:nvSpPr>
          <p:cNvPr id="6" name="Callout: Line with Border and Accent Bar 5">
            <a:extLst>
              <a:ext uri="{FF2B5EF4-FFF2-40B4-BE49-F238E27FC236}">
                <a16:creationId xmlns:a16="http://schemas.microsoft.com/office/drawing/2014/main" id="{5C8AE600-D350-431A-98D4-F4D6D10440F8}"/>
              </a:ext>
            </a:extLst>
          </p:cNvPr>
          <p:cNvSpPr/>
          <p:nvPr/>
        </p:nvSpPr>
        <p:spPr>
          <a:xfrm>
            <a:off x="9640886" y="4381551"/>
            <a:ext cx="1809813" cy="612648"/>
          </a:xfrm>
          <a:prstGeom prst="accentBorderCallout1">
            <a:avLst>
              <a:gd name="adj1" fmla="val 18750"/>
              <a:gd name="adj2" fmla="val -8333"/>
              <a:gd name="adj3" fmla="val -91641"/>
              <a:gd name="adj4" fmla="val -168671"/>
            </a:avLst>
          </a:prstGeom>
          <a:solidFill>
            <a:schemeClr val="bg2"/>
          </a:solidFill>
          <a:ln w="12700">
            <a:solidFill>
              <a:schemeClr val="accent1"/>
            </a:solidFill>
            <a:headEnd type="none"/>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VSI is under user control and can service also Video or Sensor data</a:t>
            </a:r>
            <a:endParaRPr lang="en-GB" sz="1200">
              <a:solidFill>
                <a:schemeClr val="tx1"/>
              </a:solidFill>
            </a:endParaRPr>
          </a:p>
        </p:txBody>
      </p:sp>
      <p:sp>
        <p:nvSpPr>
          <p:cNvPr id="47" name="TextBox 46">
            <a:extLst>
              <a:ext uri="{FF2B5EF4-FFF2-40B4-BE49-F238E27FC236}">
                <a16:creationId xmlns:a16="http://schemas.microsoft.com/office/drawing/2014/main" id="{12A27533-3843-491C-BC95-CCCAD95F6C8D}"/>
              </a:ext>
            </a:extLst>
          </p:cNvPr>
          <p:cNvSpPr txBox="1"/>
          <p:nvPr/>
        </p:nvSpPr>
        <p:spPr>
          <a:xfrm>
            <a:off x="6885707" y="3018007"/>
            <a:ext cx="1583695" cy="193849"/>
          </a:xfrm>
          <a:prstGeom prst="rect">
            <a:avLst/>
          </a:prstGeom>
          <a:noFill/>
          <a:ln w="12700">
            <a:noFill/>
          </a:ln>
        </p:spPr>
        <p:txBody>
          <a:bodyPr wrap="square" lIns="0" tIns="0" rIns="0" bIns="0" rtlCol="0">
            <a:spAutoFit/>
          </a:bodyPr>
          <a:lstStyle/>
          <a:p>
            <a:pPr algn="ctr" eaLnBrk="1" hangingPunct="1">
              <a:lnSpc>
                <a:spcPct val="90000"/>
              </a:lnSpc>
              <a:spcBef>
                <a:spcPts val="0"/>
              </a:spcBef>
              <a:spcAft>
                <a:spcPts val="600"/>
              </a:spcAft>
            </a:pPr>
            <a:r>
              <a:rPr lang="en-GB" sz="1400"/>
              <a:t> </a:t>
            </a:r>
            <a:r>
              <a:rPr lang="en-GB" sz="1100"/>
              <a:t>BSD-Socket</a:t>
            </a:r>
            <a:endParaRPr lang="en-GB" sz="1400">
              <a:solidFill>
                <a:schemeClr val="accent1"/>
              </a:solidFill>
              <a:latin typeface="+mn-lt"/>
              <a:ea typeface="+mn-ea"/>
            </a:endParaRPr>
          </a:p>
        </p:txBody>
      </p:sp>
      <p:sp>
        <p:nvSpPr>
          <p:cNvPr id="48" name="Rectangle 47">
            <a:extLst>
              <a:ext uri="{FF2B5EF4-FFF2-40B4-BE49-F238E27FC236}">
                <a16:creationId xmlns:a16="http://schemas.microsoft.com/office/drawing/2014/main" id="{B67BF817-E6F7-497D-AF90-B60EA616810E}"/>
              </a:ext>
            </a:extLst>
          </p:cNvPr>
          <p:cNvSpPr/>
          <p:nvPr/>
        </p:nvSpPr>
        <p:spPr>
          <a:xfrm>
            <a:off x="6914101" y="3358818"/>
            <a:ext cx="1645062" cy="566573"/>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Socket Driver </a:t>
            </a:r>
            <a:r>
              <a:rPr lang="en-US" sz="1400" kern="0" err="1">
                <a:solidFill>
                  <a:srgbClr val="FFFFFF"/>
                </a:solidFill>
                <a:latin typeface="+mn-lt"/>
                <a:ea typeface="ＭＳ Ｐゴシック"/>
              </a:rPr>
              <a:t>VSocket</a:t>
            </a:r>
            <a:endParaRPr lang="en-US" sz="1400" kern="0">
              <a:solidFill>
                <a:srgbClr val="FFFFFF"/>
              </a:solidFill>
              <a:latin typeface="+mn-lt"/>
              <a:cs typeface="Calibri"/>
            </a:endParaRPr>
          </a:p>
        </p:txBody>
      </p:sp>
      <p:sp>
        <p:nvSpPr>
          <p:cNvPr id="50" name="Callout: Line with Border and Accent Bar 49">
            <a:extLst>
              <a:ext uri="{FF2B5EF4-FFF2-40B4-BE49-F238E27FC236}">
                <a16:creationId xmlns:a16="http://schemas.microsoft.com/office/drawing/2014/main" id="{9CAECF4A-6F9E-4A9E-9E03-31D7EBCEC894}"/>
              </a:ext>
            </a:extLst>
          </p:cNvPr>
          <p:cNvSpPr/>
          <p:nvPr/>
        </p:nvSpPr>
        <p:spPr>
          <a:xfrm>
            <a:off x="9632641" y="5550991"/>
            <a:ext cx="1863834" cy="612648"/>
          </a:xfrm>
          <a:prstGeom prst="accentBorderCallout1">
            <a:avLst>
              <a:gd name="adj1" fmla="val 18750"/>
              <a:gd name="adj2" fmla="val -8333"/>
              <a:gd name="adj3" fmla="val -135977"/>
              <a:gd name="adj4" fmla="val -164309"/>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Up to 8 VSI instances are</a:t>
            </a:r>
            <a:br>
              <a:rPr lang="en-US" sz="1200">
                <a:solidFill>
                  <a:schemeClr val="tx1"/>
                </a:solidFill>
              </a:rPr>
            </a:br>
            <a:r>
              <a:rPr lang="en-US" sz="1200">
                <a:solidFill>
                  <a:schemeClr val="tx1"/>
                </a:solidFill>
              </a:rPr>
              <a:t>supported</a:t>
            </a:r>
            <a:endParaRPr lang="en-GB" sz="1200">
              <a:solidFill>
                <a:schemeClr val="tx1"/>
              </a:solidFill>
            </a:endParaRPr>
          </a:p>
        </p:txBody>
      </p:sp>
    </p:spTree>
    <p:extLst>
      <p:ext uri="{BB962C8B-B14F-4D97-AF65-F5344CB8AC3E}">
        <p14:creationId xmlns:p14="http://schemas.microsoft.com/office/powerpoint/2010/main" val="1705635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69">
            <a:extLst>
              <a:ext uri="{FF2B5EF4-FFF2-40B4-BE49-F238E27FC236}">
                <a16:creationId xmlns:a16="http://schemas.microsoft.com/office/drawing/2014/main" id="{52BB4FED-D6CF-468F-A174-CB478E99F965}"/>
              </a:ext>
            </a:extLst>
          </p:cNvPr>
          <p:cNvSpPr/>
          <p:nvPr/>
        </p:nvSpPr>
        <p:spPr>
          <a:xfrm>
            <a:off x="2698375" y="1737311"/>
            <a:ext cx="2426313" cy="1041022"/>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15875" cap="flat" cmpd="sng" algn="ctr">
            <a:solidFill>
              <a:schemeClr val="tx1"/>
            </a:solidFill>
            <a:prstDash val="dash"/>
          </a:ln>
          <a:effectLst/>
        </p:spPr>
        <p:txBody>
          <a:bodyPr lIns="91396" tIns="45699" rIns="91396" bIns="45699" rtlCol="0" anchor="t"/>
          <a:lstStyle/>
          <a:p>
            <a:pPr algn="ctr" defTabSz="456936" eaLnBrk="1" fontAlgn="auto" hangingPunct="1">
              <a:spcBef>
                <a:spcPts val="0"/>
              </a:spcBef>
              <a:spcAft>
                <a:spcPts val="0"/>
              </a:spcAft>
              <a:defRPr/>
            </a:pPr>
            <a:r>
              <a:rPr lang="en-US" sz="1400" kern="0" dirty="0">
                <a:solidFill>
                  <a:schemeClr val="accent2"/>
                </a:solidFill>
                <a:latin typeface="+mn-lt"/>
              </a:rPr>
              <a:t>User Application Code</a:t>
            </a:r>
            <a:endParaRPr lang="en-GB" sz="1400" kern="0" dirty="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14383"/>
            <a:ext cx="11227300" cy="512562"/>
          </a:xfrm>
        </p:spPr>
        <p:txBody>
          <a:bodyPr/>
          <a:lstStyle/>
          <a:p>
            <a:r>
              <a:rPr lang="en-US" sz="3198" dirty="0"/>
              <a:t>IoT/ML SW Platform – from FVP to Hardware to Deployment</a:t>
            </a:r>
          </a:p>
        </p:txBody>
      </p:sp>
      <p:sp>
        <p:nvSpPr>
          <p:cNvPr id="9" name="Text Placeholder 8">
            <a:extLst>
              <a:ext uri="{FF2B5EF4-FFF2-40B4-BE49-F238E27FC236}">
                <a16:creationId xmlns:a16="http://schemas.microsoft.com/office/drawing/2014/main" id="{EC550EB9-5DD0-4254-B622-58A5F764314F}"/>
              </a:ext>
            </a:extLst>
          </p:cNvPr>
          <p:cNvSpPr>
            <a:spLocks noGrp="1"/>
          </p:cNvSpPr>
          <p:nvPr>
            <p:ph type="body" sz="quarter" idx="13"/>
          </p:nvPr>
        </p:nvSpPr>
        <p:spPr>
          <a:xfrm>
            <a:off x="482348" y="746170"/>
            <a:ext cx="11227300" cy="344398"/>
          </a:xfrm>
        </p:spPr>
        <p:txBody>
          <a:bodyPr/>
          <a:lstStyle/>
          <a:p>
            <a:r>
              <a:rPr lang="en-US" sz="1799" dirty="0"/>
              <a:t>Ease-of-Use with Open-CMSIS and Keil Studio; provide evidence of correctness on FVP and real deployment</a:t>
            </a:r>
            <a:endParaRPr lang="en-GB" sz="1799" dirty="0"/>
          </a:p>
        </p:txBody>
      </p:sp>
      <p:sp>
        <p:nvSpPr>
          <p:cNvPr id="65" name="Rectangle 64">
            <a:extLst>
              <a:ext uri="{FF2B5EF4-FFF2-40B4-BE49-F238E27FC236}">
                <a16:creationId xmlns:a16="http://schemas.microsoft.com/office/drawing/2014/main" id="{A28E8FDF-4BC5-4319-903E-787BDDE4C2F5}"/>
              </a:ext>
            </a:extLst>
          </p:cNvPr>
          <p:cNvSpPr/>
          <p:nvPr/>
        </p:nvSpPr>
        <p:spPr>
          <a:xfrm>
            <a:off x="1986003" y="3356852"/>
            <a:ext cx="3404281" cy="1255978"/>
          </a:xfrm>
          <a:prstGeom prst="rect">
            <a:avLst/>
          </a:prstGeom>
          <a:solidFill>
            <a:schemeClr val="accent1">
              <a:lumMod val="40000"/>
              <a:lumOff val="60000"/>
              <a:alpha val="34000"/>
            </a:schemeClr>
          </a:solidFill>
          <a:ln w="9525" cap="flat" cmpd="sng" algn="ctr">
            <a:noFill/>
            <a:prstDash val="solid"/>
          </a:ln>
          <a:effectLst/>
        </p:spPr>
        <p:txBody>
          <a:bodyPr vert="vert270" wrap="square" lIns="91440" tIns="45699" rIns="0" bIns="45699" rtlCol="0" anchor="t" anchorCtr="0"/>
          <a:lstStyle/>
          <a:p>
            <a:pPr algn="ctr" defTabSz="456936" fontAlgn="auto" hangingPunct="1">
              <a:lnSpc>
                <a:spcPts val="1698"/>
              </a:lnSpc>
              <a:spcBef>
                <a:spcPts val="0"/>
              </a:spcBef>
              <a:spcAft>
                <a:spcPts val="0"/>
              </a:spcAft>
              <a:defRPr/>
            </a:pPr>
            <a:r>
              <a:rPr lang="en-US" sz="1600" kern="0" dirty="0">
                <a:solidFill>
                  <a:srgbClr val="000000"/>
                </a:solidFill>
                <a:latin typeface="+mn-lt"/>
              </a:rPr>
              <a:t>Simulation layer</a:t>
            </a:r>
            <a:endParaRPr lang="en-GB" sz="1600" kern="0" dirty="0">
              <a:solidFill>
                <a:srgbClr val="000000"/>
              </a:solidFill>
              <a:latin typeface="+mn-lt"/>
            </a:endParaRPr>
          </a:p>
        </p:txBody>
      </p:sp>
      <p:sp>
        <p:nvSpPr>
          <p:cNvPr id="67" name="Down Arrow 26">
            <a:extLst>
              <a:ext uri="{FF2B5EF4-FFF2-40B4-BE49-F238E27FC236}">
                <a16:creationId xmlns:a16="http://schemas.microsoft.com/office/drawing/2014/main" id="{56E41000-215D-4FF4-9DC2-9783BBBEF4A8}"/>
              </a:ext>
            </a:extLst>
          </p:cNvPr>
          <p:cNvSpPr/>
          <p:nvPr/>
        </p:nvSpPr>
        <p:spPr>
          <a:xfrm>
            <a:off x="4479616" y="2710109"/>
            <a:ext cx="675365" cy="2288401"/>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1" name="Rectangle 70">
            <a:extLst>
              <a:ext uri="{FF2B5EF4-FFF2-40B4-BE49-F238E27FC236}">
                <a16:creationId xmlns:a16="http://schemas.microsoft.com/office/drawing/2014/main" id="{086911AE-10B8-4122-BB67-79F1C2BDCCA1}"/>
              </a:ext>
            </a:extLst>
          </p:cNvPr>
          <p:cNvSpPr/>
          <p:nvPr/>
        </p:nvSpPr>
        <p:spPr>
          <a:xfrm>
            <a:off x="2600966" y="4783907"/>
            <a:ext cx="1139439" cy="308629"/>
          </a:xfrm>
          <a:prstGeom prst="rect">
            <a:avLst/>
          </a:prstGeom>
          <a:solidFill>
            <a:srgbClr val="58595B"/>
          </a:solidFill>
          <a:ln w="9525" cap="flat" cmpd="sng" algn="ctr">
            <a:noFill/>
            <a:prstDash val="solid"/>
          </a:ln>
          <a:effectLst/>
        </p:spPr>
        <p:txBody>
          <a:bodyPr lIns="91396" tIns="45699" rIns="91396" bIns="45699" numCol="1" rtlCol="0" anchor="t"/>
          <a:lstStyle/>
          <a:p>
            <a:pPr algn="ctr" defTabSz="456936" eaLnBrk="1" fontAlgn="auto" hangingPunct="1">
              <a:spcBef>
                <a:spcPts val="0"/>
              </a:spcBef>
              <a:spcAft>
                <a:spcPts val="0"/>
              </a:spcAft>
              <a:defRPr/>
            </a:pPr>
            <a:r>
              <a:rPr lang="en-US" sz="1200" kern="0" dirty="0">
                <a:solidFill>
                  <a:srgbClr val="FFFFFF"/>
                </a:solidFill>
                <a:latin typeface="+mn-lt"/>
              </a:rPr>
              <a:t>Stimuli input</a:t>
            </a:r>
          </a:p>
        </p:txBody>
      </p:sp>
      <p:sp>
        <p:nvSpPr>
          <p:cNvPr id="72" name="Rectangle 71">
            <a:extLst>
              <a:ext uri="{FF2B5EF4-FFF2-40B4-BE49-F238E27FC236}">
                <a16:creationId xmlns:a16="http://schemas.microsoft.com/office/drawing/2014/main" id="{CE8FD655-2529-40A3-9959-CE286CF5BAB9}"/>
              </a:ext>
            </a:extLst>
          </p:cNvPr>
          <p:cNvSpPr/>
          <p:nvPr/>
        </p:nvSpPr>
        <p:spPr>
          <a:xfrm>
            <a:off x="2768463" y="2141007"/>
            <a:ext cx="2283200" cy="520944"/>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dirty="0">
                <a:solidFill>
                  <a:srgbClr val="FFFFFF"/>
                </a:solidFill>
                <a:latin typeface="+mn-lt"/>
              </a:rPr>
              <a:t>   SW system under test</a:t>
            </a:r>
          </a:p>
        </p:txBody>
      </p:sp>
      <p:sp>
        <p:nvSpPr>
          <p:cNvPr id="77" name="Rectangle 76">
            <a:extLst>
              <a:ext uri="{FF2B5EF4-FFF2-40B4-BE49-F238E27FC236}">
                <a16:creationId xmlns:a16="http://schemas.microsoft.com/office/drawing/2014/main" id="{9757ADA7-0D34-443E-96B9-5419FEC3C662}"/>
              </a:ext>
            </a:extLst>
          </p:cNvPr>
          <p:cNvSpPr/>
          <p:nvPr/>
        </p:nvSpPr>
        <p:spPr>
          <a:xfrm>
            <a:off x="2582021" y="3422526"/>
            <a:ext cx="1343620" cy="53079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dirty="0">
                <a:solidFill>
                  <a:srgbClr val="FFFFFF"/>
                </a:solidFill>
                <a:latin typeface="+mn-lt"/>
              </a:rPr>
              <a:t>Virtual I/O Drivers</a:t>
            </a:r>
            <a:endParaRPr lang="en-US" sz="1300" kern="0" dirty="0">
              <a:solidFill>
                <a:srgbClr val="FFFFFF"/>
              </a:solidFill>
              <a:latin typeface="+mn-lt"/>
            </a:endParaRPr>
          </a:p>
        </p:txBody>
      </p:sp>
      <p:sp>
        <p:nvSpPr>
          <p:cNvPr id="81" name="Down Arrow 26">
            <a:extLst>
              <a:ext uri="{FF2B5EF4-FFF2-40B4-BE49-F238E27FC236}">
                <a16:creationId xmlns:a16="http://schemas.microsoft.com/office/drawing/2014/main" id="{29803C4C-E797-4F30-A121-DAA0F1E54F8F}"/>
              </a:ext>
            </a:extLst>
          </p:cNvPr>
          <p:cNvSpPr/>
          <p:nvPr/>
        </p:nvSpPr>
        <p:spPr>
          <a:xfrm flipV="1">
            <a:off x="2895383" y="2710108"/>
            <a:ext cx="550606" cy="712417"/>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82" name="Down Arrow 26">
            <a:extLst>
              <a:ext uri="{FF2B5EF4-FFF2-40B4-BE49-F238E27FC236}">
                <a16:creationId xmlns:a16="http://schemas.microsoft.com/office/drawing/2014/main" id="{4650297B-219E-48B1-9A76-72C0CD30DA23}"/>
              </a:ext>
            </a:extLst>
          </p:cNvPr>
          <p:cNvSpPr/>
          <p:nvPr/>
        </p:nvSpPr>
        <p:spPr>
          <a:xfrm flipV="1">
            <a:off x="2895383" y="3945110"/>
            <a:ext cx="550606" cy="804017"/>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80" name="TextBox 79">
            <a:extLst>
              <a:ext uri="{FF2B5EF4-FFF2-40B4-BE49-F238E27FC236}">
                <a16:creationId xmlns:a16="http://schemas.microsoft.com/office/drawing/2014/main" id="{6F35254B-1623-44CD-89ED-539D2633D947}"/>
              </a:ext>
            </a:extLst>
          </p:cNvPr>
          <p:cNvSpPr txBox="1"/>
          <p:nvPr/>
        </p:nvSpPr>
        <p:spPr>
          <a:xfrm>
            <a:off x="2582021" y="4166118"/>
            <a:ext cx="2656084" cy="369332"/>
          </a:xfrm>
          <a:prstGeom prst="rect">
            <a:avLst/>
          </a:prstGeom>
          <a:solidFill>
            <a:srgbClr val="FF6B00">
              <a:alpha val="86000"/>
            </a:srgbClr>
          </a:solidFill>
        </p:spPr>
        <p:txBody>
          <a:bodyPr wrap="square">
            <a:spAutoFit/>
          </a:bodyPr>
          <a:lstStyle/>
          <a:p>
            <a:pPr algn="ctr"/>
            <a:r>
              <a:rPr lang="en-GB" dirty="0">
                <a:solidFill>
                  <a:schemeClr val="bg1"/>
                </a:solidFill>
                <a:latin typeface="+mn-lt"/>
              </a:rPr>
              <a:t>Virtual CPU</a:t>
            </a:r>
          </a:p>
        </p:txBody>
      </p:sp>
      <p:sp>
        <p:nvSpPr>
          <p:cNvPr id="84" name="Rectangle 83">
            <a:extLst>
              <a:ext uri="{FF2B5EF4-FFF2-40B4-BE49-F238E27FC236}">
                <a16:creationId xmlns:a16="http://schemas.microsoft.com/office/drawing/2014/main" id="{B1B96AFB-13D3-48A4-9B3A-B31E320B218F}"/>
              </a:ext>
            </a:extLst>
          </p:cNvPr>
          <p:cNvSpPr/>
          <p:nvPr/>
        </p:nvSpPr>
        <p:spPr>
          <a:xfrm>
            <a:off x="4250845" y="4998510"/>
            <a:ext cx="1139439" cy="308629"/>
          </a:xfrm>
          <a:prstGeom prst="rect">
            <a:avLst/>
          </a:prstGeom>
          <a:solidFill>
            <a:srgbClr val="58595B"/>
          </a:solidFill>
          <a:ln w="9525" cap="flat" cmpd="sng" algn="ctr">
            <a:noFill/>
            <a:prstDash val="solid"/>
          </a:ln>
          <a:effectLst/>
        </p:spPr>
        <p:txBody>
          <a:bodyPr lIns="91396" tIns="45699" rIns="91396" bIns="45699" numCol="1" rtlCol="0" anchor="t"/>
          <a:lstStyle/>
          <a:p>
            <a:pPr algn="ctr" defTabSz="456936" eaLnBrk="1" fontAlgn="auto" hangingPunct="1">
              <a:spcBef>
                <a:spcPts val="0"/>
              </a:spcBef>
              <a:spcAft>
                <a:spcPts val="0"/>
              </a:spcAft>
              <a:defRPr/>
            </a:pPr>
            <a:r>
              <a:rPr lang="en-US" sz="1200" kern="0" dirty="0">
                <a:solidFill>
                  <a:srgbClr val="FFFFFF"/>
                </a:solidFill>
                <a:latin typeface="+mn-lt"/>
              </a:rPr>
              <a:t>Event Log file</a:t>
            </a:r>
          </a:p>
        </p:txBody>
      </p:sp>
    </p:spTree>
    <p:extLst>
      <p:ext uri="{BB962C8B-B14F-4D97-AF65-F5344CB8AC3E}">
        <p14:creationId xmlns:p14="http://schemas.microsoft.com/office/powerpoint/2010/main" val="3549707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81FDFE44-E848-4BDE-B5F6-9264A0D50477}"/>
              </a:ext>
            </a:extLst>
          </p:cNvPr>
          <p:cNvSpPr/>
          <p:nvPr/>
        </p:nvSpPr>
        <p:spPr>
          <a:xfrm>
            <a:off x="3165843" y="1194149"/>
            <a:ext cx="5587208" cy="1701714"/>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685771"/>
              <a:gd name="connsiteY0" fmla="*/ 0 h 1689434"/>
              <a:gd name="connsiteX1" fmla="*/ 5685771 w 5685771"/>
              <a:gd name="connsiteY1" fmla="*/ 19366 h 1689434"/>
              <a:gd name="connsiteX2" fmla="*/ 5675972 w 5685771"/>
              <a:gd name="connsiteY2" fmla="*/ 770012 h 1689434"/>
              <a:gd name="connsiteX3" fmla="*/ 3710007 w 5685771"/>
              <a:gd name="connsiteY3" fmla="*/ 762205 h 1689434"/>
              <a:gd name="connsiteX4" fmla="*/ 3703487 w 5685771"/>
              <a:gd name="connsiteY4" fmla="*/ 1689434 h 1689434"/>
              <a:gd name="connsiteX5" fmla="*/ 6440 w 5685771"/>
              <a:gd name="connsiteY5" fmla="*/ 1663677 h 1689434"/>
              <a:gd name="connsiteX6" fmla="*/ 0 w 5685771"/>
              <a:gd name="connsiteY6" fmla="*/ 0 h 1689434"/>
              <a:gd name="connsiteX0" fmla="*/ 0 w 5698001"/>
              <a:gd name="connsiteY0" fmla="*/ 0 h 1689434"/>
              <a:gd name="connsiteX1" fmla="*/ 5685771 w 5698001"/>
              <a:gd name="connsiteY1" fmla="*/ 19366 h 1689434"/>
              <a:gd name="connsiteX2" fmla="*/ 5698001 w 5698001"/>
              <a:gd name="connsiteY2" fmla="*/ 770012 h 1689434"/>
              <a:gd name="connsiteX3" fmla="*/ 3710007 w 5698001"/>
              <a:gd name="connsiteY3" fmla="*/ 762205 h 1689434"/>
              <a:gd name="connsiteX4" fmla="*/ 3703487 w 5698001"/>
              <a:gd name="connsiteY4" fmla="*/ 1689434 h 1689434"/>
              <a:gd name="connsiteX5" fmla="*/ 6440 w 5698001"/>
              <a:gd name="connsiteY5" fmla="*/ 1663677 h 1689434"/>
              <a:gd name="connsiteX6" fmla="*/ 0 w 5698001"/>
              <a:gd name="connsiteY6" fmla="*/ 0 h 1689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98001" h="1689434">
                <a:moveTo>
                  <a:pt x="0" y="0"/>
                </a:moveTo>
                <a:lnTo>
                  <a:pt x="5685771" y="19366"/>
                </a:lnTo>
                <a:lnTo>
                  <a:pt x="5698001" y="770012"/>
                </a:lnTo>
                <a:lnTo>
                  <a:pt x="3710007" y="762205"/>
                </a:lnTo>
                <a:cubicBezTo>
                  <a:pt x="3707834" y="1071281"/>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200" kern="0">
                <a:solidFill>
                  <a:schemeClr val="accent2"/>
                </a:solidFill>
                <a:latin typeface="+mn-lt"/>
              </a:rPr>
              <a:t>User Application Code</a:t>
            </a:r>
            <a:endParaRPr lang="en-GB" sz="12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83133"/>
            <a:ext cx="11227300" cy="512562"/>
          </a:xfrm>
        </p:spPr>
        <p:txBody>
          <a:bodyPr/>
          <a:lstStyle/>
          <a:p>
            <a:r>
              <a:rPr lang="en-US" sz="3198" dirty="0"/>
              <a:t>FVP Platform for </a:t>
            </a:r>
            <a:r>
              <a:rPr lang="en-US" sz="3198"/>
              <a:t>IoT/DSP/ML Software Development</a:t>
            </a:r>
            <a:endParaRPr lang="en-US" sz="3198" dirty="0"/>
          </a:p>
        </p:txBody>
      </p:sp>
      <p:sp>
        <p:nvSpPr>
          <p:cNvPr id="21" name="Rectangle 20">
            <a:extLst>
              <a:ext uri="{FF2B5EF4-FFF2-40B4-BE49-F238E27FC236}">
                <a16:creationId xmlns:a16="http://schemas.microsoft.com/office/drawing/2014/main" id="{55D6DD88-1FD7-4BA4-AB28-44E626DD2497}"/>
              </a:ext>
            </a:extLst>
          </p:cNvPr>
          <p:cNvSpPr/>
          <p:nvPr/>
        </p:nvSpPr>
        <p:spPr>
          <a:xfrm>
            <a:off x="1420068" y="3067129"/>
            <a:ext cx="7407049" cy="1113804"/>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dirty="0">
                <a:solidFill>
                  <a:srgbClr val="000000"/>
                </a:solidFill>
                <a:latin typeface="+mn-lt"/>
                <a:ea typeface="ＭＳ Ｐゴシック"/>
              </a:rPr>
              <a:t>Simulation layer </a:t>
            </a:r>
            <a:endParaRPr lang="en-GB" sz="1600" kern="0" dirty="0">
              <a:solidFill>
                <a:srgbClr val="000000"/>
              </a:solidFill>
              <a:latin typeface="+mn-lt"/>
              <a:ea typeface="ＭＳ Ｐゴシック"/>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3240774" y="4482643"/>
            <a:ext cx="1645062" cy="436205"/>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dirty="0">
                <a:solidFill>
                  <a:srgbClr val="FFFFFF"/>
                </a:solidFill>
                <a:latin typeface="+mn-lt"/>
                <a:ea typeface="ＭＳ Ｐゴシック"/>
              </a:rPr>
              <a:t>Events on changes of LEDs</a:t>
            </a:r>
            <a:endParaRPr lang="en-US" sz="1200" kern="0" dirty="0">
              <a:solidFill>
                <a:srgbClr val="FFFFFF"/>
              </a:solidFill>
              <a:latin typeface="+mn-lt"/>
              <a:ea typeface="ＭＳ Ｐゴシック"/>
              <a:cs typeface="Calibri"/>
            </a:endParaRPr>
          </a:p>
        </p:txBody>
      </p:sp>
      <p:sp>
        <p:nvSpPr>
          <p:cNvPr id="30" name="Down Arrow 26">
            <a:extLst>
              <a:ext uri="{FF2B5EF4-FFF2-40B4-BE49-F238E27FC236}">
                <a16:creationId xmlns:a16="http://schemas.microsoft.com/office/drawing/2014/main" id="{D6981AE9-5DF4-413F-9F55-F18CBA15AB85}"/>
              </a:ext>
            </a:extLst>
          </p:cNvPr>
          <p:cNvSpPr/>
          <p:nvPr/>
        </p:nvSpPr>
        <p:spPr>
          <a:xfrm>
            <a:off x="3483132" y="2628874"/>
            <a:ext cx="1160347" cy="185376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254312" y="313648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Demo I/O-Driver</a:t>
            </a:r>
            <a:endParaRPr lang="en-US" sz="1200" kern="0" dirty="0">
              <a:solidFill>
                <a:srgbClr val="FFFFFF"/>
              </a:solidFill>
              <a:latin typeface="+mn-lt"/>
            </a:endParaRPr>
          </a:p>
        </p:txBody>
      </p:sp>
      <p:sp>
        <p:nvSpPr>
          <p:cNvPr id="41" name="Rectangle 40">
            <a:extLst>
              <a:ext uri="{FF2B5EF4-FFF2-40B4-BE49-F238E27FC236}">
                <a16:creationId xmlns:a16="http://schemas.microsoft.com/office/drawing/2014/main" id="{A4F01639-7D0D-46C0-B57C-1A095CC940E5}"/>
              </a:ext>
            </a:extLst>
          </p:cNvPr>
          <p:cNvSpPr/>
          <p:nvPr/>
        </p:nvSpPr>
        <p:spPr>
          <a:xfrm>
            <a:off x="1430521" y="129796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CMSIS-RTOS2</a:t>
            </a:r>
          </a:p>
        </p:txBody>
      </p:sp>
      <p:sp>
        <p:nvSpPr>
          <p:cNvPr id="53" name="Rectangle 52">
            <a:extLst>
              <a:ext uri="{FF2B5EF4-FFF2-40B4-BE49-F238E27FC236}">
                <a16:creationId xmlns:a16="http://schemas.microsoft.com/office/drawing/2014/main" id="{E4776C67-AD7C-4F51-942A-8BD54C4E6887}"/>
              </a:ext>
            </a:extLst>
          </p:cNvPr>
          <p:cNvSpPr/>
          <p:nvPr/>
        </p:nvSpPr>
        <p:spPr>
          <a:xfrm>
            <a:off x="1422213" y="1880480"/>
            <a:ext cx="1649629" cy="445644"/>
          </a:xfrm>
          <a:prstGeom prst="rect">
            <a:avLst/>
          </a:prstGeom>
          <a:solidFill>
            <a:schemeClr val="accent5">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FreeRTOS, RTX, </a:t>
            </a:r>
            <a:r>
              <a:rPr lang="en-US" sz="1100" kern="0">
                <a:solidFill>
                  <a:srgbClr val="FFFFFF"/>
                </a:solidFill>
                <a:latin typeface="+mn-lt"/>
              </a:rPr>
              <a:t>…</a:t>
            </a:r>
          </a:p>
        </p:txBody>
      </p:sp>
      <p:sp>
        <p:nvSpPr>
          <p:cNvPr id="26" name="Rectangle 25">
            <a:extLst>
              <a:ext uri="{FF2B5EF4-FFF2-40B4-BE49-F238E27FC236}">
                <a16:creationId xmlns:a16="http://schemas.microsoft.com/office/drawing/2014/main" id="{66B4BDEB-A29A-43AB-BCB8-160B10478CB6}"/>
              </a:ext>
            </a:extLst>
          </p:cNvPr>
          <p:cNvSpPr/>
          <p:nvPr/>
        </p:nvSpPr>
        <p:spPr>
          <a:xfrm>
            <a:off x="5056915" y="4482644"/>
            <a:ext cx="1648240" cy="436205"/>
          </a:xfrm>
          <a:prstGeom prst="rect">
            <a:avLst/>
          </a:prstGeom>
          <a:solidFill>
            <a:srgbClr val="58595B"/>
          </a:solidFill>
          <a:ln w="9525" cap="flat" cmpd="sng" algn="ctr">
            <a:noFill/>
            <a:prstDash val="solid"/>
          </a:ln>
          <a:effectLst/>
        </p:spPr>
        <p:txBody>
          <a:bodyPr lIns="91396" tIns="45699" rIns="91396" bIns="45699" rtlCol="0" anchor="t"/>
          <a:lstStyle/>
          <a:p>
            <a:pPr defTabSz="456936" eaLnBrk="1" fontAlgn="auto" hangingPunct="1">
              <a:spcBef>
                <a:spcPts val="0"/>
              </a:spcBef>
              <a:spcAft>
                <a:spcPts val="0"/>
              </a:spcAft>
              <a:defRPr/>
            </a:pPr>
            <a:r>
              <a:rPr lang="en-US" sz="1200" kern="0" dirty="0">
                <a:solidFill>
                  <a:srgbClr val="FFFFFF"/>
                </a:solidFill>
                <a:latin typeface="+mn-lt"/>
                <a:ea typeface="ＭＳ Ｐゴシック"/>
              </a:rPr>
              <a:t>Python Interface for streaming input</a:t>
            </a:r>
            <a:endParaRPr lang="en-US" sz="1200" kern="0" dirty="0">
              <a:solidFill>
                <a:srgbClr val="FFFFFF"/>
              </a:solidFill>
              <a:latin typeface="+mn-lt"/>
              <a:cs typeface="Calibri"/>
            </a:endParaRPr>
          </a:p>
        </p:txBody>
      </p:sp>
      <p:sp>
        <p:nvSpPr>
          <p:cNvPr id="33" name="Down Arrow 28">
            <a:extLst>
              <a:ext uri="{FF2B5EF4-FFF2-40B4-BE49-F238E27FC236}">
                <a16:creationId xmlns:a16="http://schemas.microsoft.com/office/drawing/2014/main" id="{0CA77243-2CE9-4FEA-94E0-244BC67E78BD}"/>
              </a:ext>
            </a:extLst>
          </p:cNvPr>
          <p:cNvSpPr/>
          <p:nvPr/>
        </p:nvSpPr>
        <p:spPr>
          <a:xfrm>
            <a:off x="5317717" y="2559043"/>
            <a:ext cx="1160347" cy="1926690"/>
          </a:xfrm>
          <a:prstGeom prst="downArrow">
            <a:avLst>
              <a:gd name="adj1" fmla="val 50000"/>
              <a:gd name="adj2" fmla="val 2368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7231424" y="1891574"/>
            <a:ext cx="1160347" cy="1247960"/>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4" name="TextBox 63">
            <a:extLst>
              <a:ext uri="{FF2B5EF4-FFF2-40B4-BE49-F238E27FC236}">
                <a16:creationId xmlns:a16="http://schemas.microsoft.com/office/drawing/2014/main" id="{E6AE87CE-C7E3-4059-B2F7-3E421B34CA4F}"/>
              </a:ext>
            </a:extLst>
          </p:cNvPr>
          <p:cNvSpPr txBox="1"/>
          <p:nvPr/>
        </p:nvSpPr>
        <p:spPr>
          <a:xfrm>
            <a:off x="7009181" y="1918041"/>
            <a:ext cx="1583695" cy="193849"/>
          </a:xfrm>
          <a:prstGeom prst="rect">
            <a:avLst/>
          </a:prstGeom>
          <a:noFill/>
          <a:ln w="12700">
            <a:noFill/>
          </a:ln>
        </p:spPr>
        <p:txBody>
          <a:bodyPr wrap="square" lIns="0" tIns="0" rIns="0" bIns="0" rtlCol="0">
            <a:spAutoFit/>
          </a:bodyPr>
          <a:lstStyle/>
          <a:p>
            <a:pPr algn="ctr" eaLnBrk="1" hangingPunct="1">
              <a:lnSpc>
                <a:spcPct val="90000"/>
              </a:lnSpc>
              <a:spcBef>
                <a:spcPts val="0"/>
              </a:spcBef>
              <a:spcAft>
                <a:spcPts val="600"/>
              </a:spcAft>
            </a:pPr>
            <a:r>
              <a:rPr lang="en-GB" sz="1400"/>
              <a:t> </a:t>
            </a:r>
            <a:r>
              <a:rPr lang="en-GB" sz="1100"/>
              <a:t>BSD-Socket</a:t>
            </a:r>
            <a:endParaRPr lang="en-GB" sz="1400">
              <a:solidFill>
                <a:schemeClr val="accent1"/>
              </a:solidFill>
              <a:latin typeface="+mn-lt"/>
              <a:ea typeface="+mn-ea"/>
            </a:endParaRPr>
          </a:p>
        </p:txBody>
      </p:sp>
      <p:sp>
        <p:nvSpPr>
          <p:cNvPr id="65" name="Rectangle 64">
            <a:extLst>
              <a:ext uri="{FF2B5EF4-FFF2-40B4-BE49-F238E27FC236}">
                <a16:creationId xmlns:a16="http://schemas.microsoft.com/office/drawing/2014/main" id="{B277B62A-660E-423C-88FA-D779BD39AD6E}"/>
              </a:ext>
            </a:extLst>
          </p:cNvPr>
          <p:cNvSpPr/>
          <p:nvPr/>
        </p:nvSpPr>
        <p:spPr>
          <a:xfrm>
            <a:off x="6980792" y="314182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Virtual Socket (VSocket)</a:t>
            </a:r>
            <a:endParaRPr lang="en-US" sz="1400" kern="0" dirty="0">
              <a:solidFill>
                <a:srgbClr val="FFFFFF"/>
              </a:solidFill>
              <a:latin typeface="+mn-lt"/>
              <a:cs typeface="Calibri"/>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3263510" y="210254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Demo or test</a:t>
            </a:r>
            <a:br>
              <a:rPr lang="en-US" sz="1400" kern="0" dirty="0">
                <a:solidFill>
                  <a:srgbClr val="FFFFFF"/>
                </a:solidFill>
                <a:latin typeface="+mn-lt"/>
              </a:rPr>
            </a:br>
            <a:r>
              <a:rPr lang="en-US" sz="1400" kern="0" dirty="0">
                <a:solidFill>
                  <a:srgbClr val="FFFFFF"/>
                </a:solidFill>
                <a:latin typeface="+mn-lt"/>
              </a:rPr>
              <a:t>Interface</a:t>
            </a:r>
          </a:p>
        </p:txBody>
      </p:sp>
      <p:sp>
        <p:nvSpPr>
          <p:cNvPr id="67" name="Rectangle 66">
            <a:extLst>
              <a:ext uri="{FF2B5EF4-FFF2-40B4-BE49-F238E27FC236}">
                <a16:creationId xmlns:a16="http://schemas.microsoft.com/office/drawing/2014/main" id="{2450A397-6109-4BAA-92BD-DAA5DE8D13BD}"/>
              </a:ext>
            </a:extLst>
          </p:cNvPr>
          <p:cNvSpPr/>
          <p:nvPr/>
        </p:nvSpPr>
        <p:spPr>
          <a:xfrm>
            <a:off x="5060092" y="2096199"/>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i.e. Voice</a:t>
            </a:r>
            <a:br>
              <a:rPr lang="en-US" sz="1400" kern="0" dirty="0">
                <a:solidFill>
                  <a:srgbClr val="FFFFFF"/>
                </a:solidFill>
                <a:latin typeface="+mn-lt"/>
              </a:rPr>
            </a:br>
            <a:r>
              <a:rPr lang="en-US" sz="1400" kern="0" dirty="0">
                <a:solidFill>
                  <a:srgbClr val="FFFFFF"/>
                </a:solidFill>
                <a:latin typeface="+mn-lt"/>
              </a:rPr>
              <a:t>Recognition</a:t>
            </a:r>
          </a:p>
        </p:txBody>
      </p:sp>
      <p:sp>
        <p:nvSpPr>
          <p:cNvPr id="68" name="Down Arrow 28">
            <a:extLst>
              <a:ext uri="{FF2B5EF4-FFF2-40B4-BE49-F238E27FC236}">
                <a16:creationId xmlns:a16="http://schemas.microsoft.com/office/drawing/2014/main" id="{5A30FBAB-5F57-4D45-A6DE-8BE3BCD2D8F4}"/>
              </a:ext>
            </a:extLst>
          </p:cNvPr>
          <p:cNvSpPr/>
          <p:nvPr/>
        </p:nvSpPr>
        <p:spPr>
          <a:xfrm>
            <a:off x="7256817" y="3601439"/>
            <a:ext cx="1160347" cy="884295"/>
          </a:xfrm>
          <a:prstGeom prst="downArrow">
            <a:avLst>
              <a:gd name="adj1" fmla="val 50000"/>
              <a:gd name="adj2" fmla="val 3025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2" name="Rectangle 31">
            <a:extLst>
              <a:ext uri="{FF2B5EF4-FFF2-40B4-BE49-F238E27FC236}">
                <a16:creationId xmlns:a16="http://schemas.microsoft.com/office/drawing/2014/main" id="{AFE94C40-7286-481A-8769-BECEB8F4FBEE}"/>
              </a:ext>
            </a:extLst>
          </p:cNvPr>
          <p:cNvSpPr/>
          <p:nvPr/>
        </p:nvSpPr>
        <p:spPr>
          <a:xfrm>
            <a:off x="1420068" y="2457733"/>
            <a:ext cx="1649629" cy="445644"/>
          </a:xfrm>
          <a:prstGeom prst="rect">
            <a:avLst/>
          </a:prstGeom>
          <a:solidFill>
            <a:schemeClr val="accent2">
              <a:lumMod val="75000"/>
              <a:lumOff val="2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Event Recorder</a:t>
            </a:r>
            <a:endParaRPr lang="en-US" sz="1100" kern="0">
              <a:solidFill>
                <a:srgbClr val="FFFFFF"/>
              </a:solidFill>
              <a:latin typeface="+mn-lt"/>
            </a:endParaRPr>
          </a:p>
        </p:txBody>
      </p:sp>
      <p:sp>
        <p:nvSpPr>
          <p:cNvPr id="34" name="Rectangle 33">
            <a:extLst>
              <a:ext uri="{FF2B5EF4-FFF2-40B4-BE49-F238E27FC236}">
                <a16:creationId xmlns:a16="http://schemas.microsoft.com/office/drawing/2014/main" id="{7DCE581A-B989-45F5-A63F-785DFF7790CC}"/>
              </a:ext>
            </a:extLst>
          </p:cNvPr>
          <p:cNvSpPr/>
          <p:nvPr/>
        </p:nvSpPr>
        <p:spPr>
          <a:xfrm>
            <a:off x="3268573" y="1461081"/>
            <a:ext cx="5395752" cy="444501"/>
          </a:xfrm>
          <a:prstGeom prst="rect">
            <a:avLst/>
          </a:prstGeom>
          <a:solidFill>
            <a:schemeClr val="accent3">
              <a:lumMod val="75000"/>
            </a:schemeClr>
          </a:solidFill>
          <a:ln w="9525" cap="flat" cmpd="sng" algn="ctr">
            <a:noFill/>
            <a:prstDash val="solid"/>
          </a:ln>
          <a:effectLst/>
        </p:spPr>
        <p:txBody>
          <a:bodyPr lIns="91420" tIns="45711" rIns="91420" bIns="45711" rtlCol="0" anchor="ctr"/>
          <a:lstStyle/>
          <a:p>
            <a:pPr algn="ctr" defTabSz="457073" eaLnBrk="1" fontAlgn="auto" hangingPunct="1">
              <a:spcBef>
                <a:spcPts val="0"/>
              </a:spcBef>
              <a:spcAft>
                <a:spcPts val="0"/>
              </a:spcAft>
              <a:defRPr/>
            </a:pPr>
            <a:r>
              <a:rPr lang="en-US" sz="1400" kern="0" dirty="0">
                <a:solidFill>
                  <a:srgbClr val="FFFFFF"/>
                </a:solidFill>
                <a:latin typeface="+mn-lt"/>
                <a:ea typeface="ＭＳ Ｐゴシック"/>
              </a:rPr>
              <a:t>Application that connects to Internet via BSD-Socket</a:t>
            </a:r>
            <a:endParaRPr lang="en-US" sz="1400" kern="0" dirty="0">
              <a:solidFill>
                <a:srgbClr val="FFFFFF"/>
              </a:solidFill>
              <a:latin typeface="+mn-lt"/>
              <a:ea typeface="ＭＳ Ｐゴシック"/>
              <a:cs typeface="Calibri"/>
            </a:endParaRPr>
          </a:p>
        </p:txBody>
      </p:sp>
      <p:sp>
        <p:nvSpPr>
          <p:cNvPr id="35" name="Rectangle 34">
            <a:extLst>
              <a:ext uri="{FF2B5EF4-FFF2-40B4-BE49-F238E27FC236}">
                <a16:creationId xmlns:a16="http://schemas.microsoft.com/office/drawing/2014/main" id="{AB095A80-2033-4914-BA20-4AFB1EC1D44C}"/>
              </a:ext>
            </a:extLst>
          </p:cNvPr>
          <p:cNvSpPr/>
          <p:nvPr/>
        </p:nvSpPr>
        <p:spPr>
          <a:xfrm>
            <a:off x="5061271" y="3136240"/>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Peripheral Driver </a:t>
            </a:r>
            <a:br>
              <a:rPr lang="en-US" sz="1400" kern="0" dirty="0">
                <a:solidFill>
                  <a:srgbClr val="FFFFFF"/>
                </a:solidFill>
                <a:latin typeface="+mn-lt"/>
                <a:ea typeface="ＭＳ Ｐゴシック"/>
              </a:rPr>
            </a:br>
            <a:r>
              <a:rPr lang="en-US" sz="1400" kern="0" dirty="0">
                <a:solidFill>
                  <a:srgbClr val="FFFFFF"/>
                </a:solidFill>
                <a:latin typeface="+mn-lt"/>
                <a:ea typeface="ＭＳ Ｐゴシック"/>
              </a:rPr>
              <a:t>(e.g., Audio)</a:t>
            </a:r>
          </a:p>
        </p:txBody>
      </p:sp>
      <p:sp>
        <p:nvSpPr>
          <p:cNvPr id="37" name="Rectangle 36">
            <a:extLst>
              <a:ext uri="{FF2B5EF4-FFF2-40B4-BE49-F238E27FC236}">
                <a16:creationId xmlns:a16="http://schemas.microsoft.com/office/drawing/2014/main" id="{EB2465A0-66D0-4A3F-9418-AAC68906FB9C}"/>
              </a:ext>
            </a:extLst>
          </p:cNvPr>
          <p:cNvSpPr/>
          <p:nvPr/>
        </p:nvSpPr>
        <p:spPr>
          <a:xfrm>
            <a:off x="6980792" y="4485733"/>
            <a:ext cx="1645063" cy="436205"/>
          </a:xfrm>
          <a:prstGeom prst="rect">
            <a:avLst/>
          </a:prstGeom>
          <a:solidFill>
            <a:srgbClr val="58595B"/>
          </a:solidFill>
          <a:ln w="9525" cap="flat" cmpd="sng" algn="ctr">
            <a:noFill/>
            <a:prstDash val="solid"/>
          </a:ln>
          <a:effectLst/>
        </p:spPr>
        <p:txBody>
          <a:bodyPr lIns="91420" tIns="45711" rIns="91420" bIns="45711" numCol="1" rtlCol="0" anchor="t"/>
          <a:lstStyle/>
          <a:p>
            <a:pPr defTabSz="457073" eaLnBrk="1" fontAlgn="auto" hangingPunct="1">
              <a:spcBef>
                <a:spcPts val="0"/>
              </a:spcBef>
              <a:spcAft>
                <a:spcPts val="0"/>
              </a:spcAft>
              <a:defRPr/>
            </a:pPr>
            <a:r>
              <a:rPr lang="en-US" sz="1200" kern="0" dirty="0">
                <a:solidFill>
                  <a:srgbClr val="FFFFFF"/>
                </a:solidFill>
                <a:latin typeface="+mn-lt"/>
                <a:ea typeface="ＭＳ Ｐゴシック"/>
              </a:rPr>
              <a:t>Connection to the Internet via Socket</a:t>
            </a:r>
            <a:endParaRPr lang="en-US" sz="1200" kern="0" dirty="0">
              <a:solidFill>
                <a:srgbClr val="FFFFFF"/>
              </a:solidFill>
              <a:latin typeface="+mn-lt"/>
              <a:ea typeface="ＭＳ Ｐゴシック"/>
              <a:cs typeface="Calibri"/>
            </a:endParaRPr>
          </a:p>
        </p:txBody>
      </p:sp>
      <p:sp>
        <p:nvSpPr>
          <p:cNvPr id="28" name="Rectangle 27">
            <a:extLst>
              <a:ext uri="{FF2B5EF4-FFF2-40B4-BE49-F238E27FC236}">
                <a16:creationId xmlns:a16="http://schemas.microsoft.com/office/drawing/2014/main" id="{6F5C535E-BCC5-43D0-9D6B-9E0A79BA9033}"/>
              </a:ext>
            </a:extLst>
          </p:cNvPr>
          <p:cNvSpPr/>
          <p:nvPr/>
        </p:nvSpPr>
        <p:spPr>
          <a:xfrm>
            <a:off x="5061270" y="3664560"/>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Virtual Streaming Interface (VSI)</a:t>
            </a:r>
            <a:endParaRPr lang="en-US" sz="1400" kern="0" dirty="0">
              <a:solidFill>
                <a:srgbClr val="FFFFFF"/>
              </a:solidFill>
              <a:latin typeface="+mn-lt"/>
              <a:ea typeface="ＭＳ Ｐゴシック"/>
              <a:cs typeface="Calibri"/>
            </a:endParaRPr>
          </a:p>
        </p:txBody>
      </p:sp>
    </p:spTree>
    <p:extLst>
      <p:ext uri="{BB962C8B-B14F-4D97-AF65-F5344CB8AC3E}">
        <p14:creationId xmlns:p14="http://schemas.microsoft.com/office/powerpoint/2010/main" val="3440642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69">
            <a:extLst>
              <a:ext uri="{FF2B5EF4-FFF2-40B4-BE49-F238E27FC236}">
                <a16:creationId xmlns:a16="http://schemas.microsoft.com/office/drawing/2014/main" id="{DFCDB865-B135-4D91-9195-B6877FD9EC8D}"/>
              </a:ext>
            </a:extLst>
          </p:cNvPr>
          <p:cNvSpPr/>
          <p:nvPr/>
        </p:nvSpPr>
        <p:spPr>
          <a:xfrm>
            <a:off x="8451476" y="1382003"/>
            <a:ext cx="2245100" cy="156096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15875" cap="flat" cmpd="sng" algn="ctr">
            <a:solidFill>
              <a:schemeClr val="tx1"/>
            </a:solidFill>
            <a:prstDash val="dash"/>
          </a:ln>
          <a:effectLst/>
        </p:spPr>
        <p:txBody>
          <a:bodyPr lIns="91396" tIns="45699" rIns="91396" bIns="45699" rtlCol="0" anchor="t"/>
          <a:lstStyle/>
          <a:p>
            <a:pPr algn="ctr" defTabSz="456936" eaLnBrk="1" fontAlgn="auto" hangingPunct="1">
              <a:spcBef>
                <a:spcPts val="0"/>
              </a:spcBef>
              <a:spcAft>
                <a:spcPts val="0"/>
              </a:spcAft>
              <a:defRPr/>
            </a:pPr>
            <a:r>
              <a:rPr lang="en-US" sz="1400" kern="0" dirty="0">
                <a:solidFill>
                  <a:schemeClr val="accent2"/>
                </a:solidFill>
                <a:latin typeface="+mn-lt"/>
              </a:rPr>
              <a:t>User Application Code</a:t>
            </a:r>
            <a:endParaRPr lang="en-GB" sz="1400" kern="0" dirty="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83133"/>
            <a:ext cx="11227300" cy="512562"/>
          </a:xfrm>
        </p:spPr>
        <p:txBody>
          <a:bodyPr/>
          <a:lstStyle/>
          <a:p>
            <a:r>
              <a:rPr lang="en-US" sz="3198" dirty="0"/>
              <a:t>FVP Platform for </a:t>
            </a:r>
            <a:r>
              <a:rPr lang="en-US" sz="3198"/>
              <a:t>IoT/DSP/ML Software Development</a:t>
            </a:r>
            <a:endParaRPr lang="en-US" sz="3198" dirty="0"/>
          </a:p>
        </p:txBody>
      </p:sp>
      <p:sp>
        <p:nvSpPr>
          <p:cNvPr id="21" name="Rectangle 20">
            <a:extLst>
              <a:ext uri="{FF2B5EF4-FFF2-40B4-BE49-F238E27FC236}">
                <a16:creationId xmlns:a16="http://schemas.microsoft.com/office/drawing/2014/main" id="{55D6DD88-1FD7-4BA4-AB28-44E626DD2497}"/>
              </a:ext>
            </a:extLst>
          </p:cNvPr>
          <p:cNvSpPr/>
          <p:nvPr/>
        </p:nvSpPr>
        <p:spPr>
          <a:xfrm>
            <a:off x="7905750" y="3198792"/>
            <a:ext cx="2876551" cy="1113804"/>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dirty="0">
                <a:solidFill>
                  <a:srgbClr val="000000"/>
                </a:solidFill>
                <a:latin typeface="+mn-lt"/>
                <a:ea typeface="ＭＳ Ｐゴシック"/>
              </a:rPr>
              <a:t>Simulation layer </a:t>
            </a:r>
            <a:endParaRPr lang="en-GB" sz="1600" kern="0" dirty="0">
              <a:solidFill>
                <a:srgbClr val="000000"/>
              </a:solidFill>
              <a:latin typeface="+mn-lt"/>
              <a:ea typeface="ＭＳ Ｐゴシック"/>
            </a:endParaRPr>
          </a:p>
        </p:txBody>
      </p:sp>
      <p:sp>
        <p:nvSpPr>
          <p:cNvPr id="33" name="Down Arrow 28">
            <a:extLst>
              <a:ext uri="{FF2B5EF4-FFF2-40B4-BE49-F238E27FC236}">
                <a16:creationId xmlns:a16="http://schemas.microsoft.com/office/drawing/2014/main" id="{0CA77243-2CE9-4FEA-94E0-244BC67E78BD}"/>
              </a:ext>
            </a:extLst>
          </p:cNvPr>
          <p:cNvSpPr/>
          <p:nvPr/>
        </p:nvSpPr>
        <p:spPr>
          <a:xfrm rot="10800000">
            <a:off x="8945922" y="2853449"/>
            <a:ext cx="1160347" cy="1765633"/>
          </a:xfrm>
          <a:prstGeom prst="downArrow">
            <a:avLst>
              <a:gd name="adj1" fmla="val 50000"/>
              <a:gd name="adj2" fmla="val 2368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7" name="Rectangle 66">
            <a:extLst>
              <a:ext uri="{FF2B5EF4-FFF2-40B4-BE49-F238E27FC236}">
                <a16:creationId xmlns:a16="http://schemas.microsoft.com/office/drawing/2014/main" id="{2450A397-6109-4BAA-92BD-DAA5DE8D13BD}"/>
              </a:ext>
            </a:extLst>
          </p:cNvPr>
          <p:cNvSpPr/>
          <p:nvPr/>
        </p:nvSpPr>
        <p:spPr>
          <a:xfrm>
            <a:off x="8602572" y="2172399"/>
            <a:ext cx="1893978"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Software Under Test</a:t>
            </a:r>
            <a:br>
              <a:rPr lang="en-US" sz="1400" kern="0" dirty="0">
                <a:solidFill>
                  <a:srgbClr val="FFFFFF"/>
                </a:solidFill>
                <a:latin typeface="+mn-lt"/>
              </a:rPr>
            </a:br>
            <a:r>
              <a:rPr lang="en-US" sz="1400" kern="0" dirty="0">
                <a:solidFill>
                  <a:srgbClr val="FFFFFF"/>
                </a:solidFill>
                <a:latin typeface="+mn-lt"/>
              </a:rPr>
              <a:t>(e.g. voice recognition)</a:t>
            </a:r>
          </a:p>
        </p:txBody>
      </p:sp>
      <p:sp>
        <p:nvSpPr>
          <p:cNvPr id="34" name="Rectangle 33">
            <a:extLst>
              <a:ext uri="{FF2B5EF4-FFF2-40B4-BE49-F238E27FC236}">
                <a16:creationId xmlns:a16="http://schemas.microsoft.com/office/drawing/2014/main" id="{7DCE581A-B989-45F5-A63F-785DFF7790CC}"/>
              </a:ext>
            </a:extLst>
          </p:cNvPr>
          <p:cNvSpPr/>
          <p:nvPr/>
        </p:nvSpPr>
        <p:spPr>
          <a:xfrm>
            <a:off x="8602573" y="1769399"/>
            <a:ext cx="1893977" cy="333237"/>
          </a:xfrm>
          <a:prstGeom prst="rect">
            <a:avLst/>
          </a:prstGeom>
          <a:solidFill>
            <a:schemeClr val="accent3">
              <a:lumMod val="75000"/>
            </a:schemeClr>
          </a:solidFill>
          <a:ln w="9525" cap="flat" cmpd="sng" algn="ctr">
            <a:noFill/>
            <a:prstDash val="solid"/>
          </a:ln>
          <a:effectLst/>
        </p:spPr>
        <p:txBody>
          <a:bodyPr lIns="91420" tIns="45711" rIns="91420" bIns="45711" rtlCol="0" anchor="ctr"/>
          <a:lstStyle/>
          <a:p>
            <a:pPr algn="ctr" defTabSz="457073" eaLnBrk="1" fontAlgn="auto" hangingPunct="1">
              <a:spcBef>
                <a:spcPts val="0"/>
              </a:spcBef>
              <a:spcAft>
                <a:spcPts val="0"/>
              </a:spcAft>
              <a:defRPr/>
            </a:pPr>
            <a:r>
              <a:rPr lang="en-US" sz="1400" kern="0" dirty="0">
                <a:solidFill>
                  <a:srgbClr val="FFFFFF"/>
                </a:solidFill>
                <a:latin typeface="+mn-lt"/>
                <a:ea typeface="ＭＳ Ｐゴシック"/>
              </a:rPr>
              <a:t>Application</a:t>
            </a:r>
            <a:endParaRPr lang="en-US" sz="1400" kern="0" dirty="0">
              <a:solidFill>
                <a:srgbClr val="FFFFFF"/>
              </a:solidFill>
              <a:latin typeface="+mn-lt"/>
              <a:ea typeface="ＭＳ Ｐゴシック"/>
              <a:cs typeface="Calibri"/>
            </a:endParaRPr>
          </a:p>
        </p:txBody>
      </p:sp>
      <p:sp>
        <p:nvSpPr>
          <p:cNvPr id="35" name="Rectangle 34">
            <a:extLst>
              <a:ext uri="{FF2B5EF4-FFF2-40B4-BE49-F238E27FC236}">
                <a16:creationId xmlns:a16="http://schemas.microsoft.com/office/drawing/2014/main" id="{AB095A80-2033-4914-BA20-4AFB1EC1D44C}"/>
              </a:ext>
            </a:extLst>
          </p:cNvPr>
          <p:cNvSpPr/>
          <p:nvPr/>
        </p:nvSpPr>
        <p:spPr>
          <a:xfrm>
            <a:off x="8689477" y="3269590"/>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Audio Driver</a:t>
            </a:r>
          </a:p>
          <a:p>
            <a:pPr algn="ctr" defTabSz="456936" eaLnBrk="1" fontAlgn="auto" hangingPunct="1">
              <a:spcBef>
                <a:spcPts val="0"/>
              </a:spcBef>
              <a:spcAft>
                <a:spcPts val="0"/>
              </a:spcAft>
              <a:defRPr/>
            </a:pPr>
            <a:r>
              <a:rPr lang="en-US" sz="1200" kern="0" dirty="0">
                <a:solidFill>
                  <a:srgbClr val="FFFFFF"/>
                </a:solidFill>
                <a:latin typeface="+mn-lt"/>
                <a:ea typeface="ＭＳ Ｐゴシック"/>
              </a:rPr>
              <a:t>(</a:t>
            </a:r>
            <a:r>
              <a:rPr lang="en-US" sz="1200" i="1" kern="0" dirty="0">
                <a:solidFill>
                  <a:srgbClr val="FFFFFF"/>
                </a:solidFill>
                <a:latin typeface="+mn-lt"/>
                <a:ea typeface="ＭＳ Ｐゴシック"/>
              </a:rPr>
              <a:t>audio_drv.h/.c</a:t>
            </a:r>
            <a:r>
              <a:rPr lang="en-US" sz="1200" kern="0" dirty="0">
                <a:solidFill>
                  <a:srgbClr val="FFFFFF"/>
                </a:solidFill>
                <a:latin typeface="+mn-lt"/>
                <a:ea typeface="ＭＳ Ｐゴシック"/>
              </a:rPr>
              <a:t>)</a:t>
            </a:r>
          </a:p>
        </p:txBody>
      </p:sp>
      <p:sp>
        <p:nvSpPr>
          <p:cNvPr id="28" name="Rectangle 27">
            <a:extLst>
              <a:ext uri="{FF2B5EF4-FFF2-40B4-BE49-F238E27FC236}">
                <a16:creationId xmlns:a16="http://schemas.microsoft.com/office/drawing/2014/main" id="{6F5C535E-BCC5-43D0-9D6B-9E0A79BA9033}"/>
              </a:ext>
            </a:extLst>
          </p:cNvPr>
          <p:cNvSpPr/>
          <p:nvPr/>
        </p:nvSpPr>
        <p:spPr>
          <a:xfrm>
            <a:off x="8479682" y="3786032"/>
            <a:ext cx="2092825"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Virtual Streaming Interface</a:t>
            </a:r>
          </a:p>
          <a:p>
            <a:pPr algn="ctr" defTabSz="456936" eaLnBrk="1" fontAlgn="auto" hangingPunct="1">
              <a:spcBef>
                <a:spcPts val="0"/>
              </a:spcBef>
              <a:spcAft>
                <a:spcPts val="0"/>
              </a:spcAft>
              <a:defRPr/>
            </a:pPr>
            <a:r>
              <a:rPr lang="en-US" sz="1200" kern="0" dirty="0">
                <a:solidFill>
                  <a:srgbClr val="FFFFFF"/>
                </a:solidFill>
                <a:latin typeface="+mn-lt"/>
                <a:ea typeface="ＭＳ Ｐゴシック"/>
                <a:cs typeface="Calibri"/>
              </a:rPr>
              <a:t>(</a:t>
            </a:r>
            <a:r>
              <a:rPr lang="en-US" sz="1200" i="1" kern="0" dirty="0">
                <a:solidFill>
                  <a:srgbClr val="FFFFFF"/>
                </a:solidFill>
                <a:latin typeface="+mn-lt"/>
                <a:ea typeface="ＭＳ Ｐゴシック"/>
                <a:cs typeface="Calibri"/>
              </a:rPr>
              <a:t>arm_vsi.h</a:t>
            </a:r>
            <a:r>
              <a:rPr lang="en-US" sz="1200" kern="0" dirty="0">
                <a:solidFill>
                  <a:srgbClr val="FFFFFF"/>
                </a:solidFill>
                <a:latin typeface="+mn-lt"/>
                <a:ea typeface="ＭＳ Ｐゴシック"/>
                <a:cs typeface="Calibri"/>
              </a:rPr>
              <a:t>)</a:t>
            </a:r>
          </a:p>
        </p:txBody>
      </p:sp>
      <p:sp>
        <p:nvSpPr>
          <p:cNvPr id="23" name="Rectangle 22">
            <a:extLst>
              <a:ext uri="{FF2B5EF4-FFF2-40B4-BE49-F238E27FC236}">
                <a16:creationId xmlns:a16="http://schemas.microsoft.com/office/drawing/2014/main" id="{3EBA38F5-3351-4CED-815B-7B80A1FFB4BE}"/>
              </a:ext>
            </a:extLst>
          </p:cNvPr>
          <p:cNvSpPr/>
          <p:nvPr/>
        </p:nvSpPr>
        <p:spPr>
          <a:xfrm>
            <a:off x="8537201" y="4456164"/>
            <a:ext cx="1959349" cy="92319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Python</a:t>
            </a:r>
            <a:br>
              <a:rPr lang="en-US" dirty="0"/>
            </a:br>
            <a:r>
              <a:rPr lang="en-US" sz="1400" dirty="0"/>
              <a:t>Audio streaming Interface</a:t>
            </a:r>
          </a:p>
          <a:p>
            <a:pPr algn="ctr"/>
            <a:r>
              <a:rPr lang="en-US" sz="1200" dirty="0"/>
              <a:t>(</a:t>
            </a:r>
            <a:r>
              <a:rPr lang="en-US" sz="1200" i="1" dirty="0"/>
              <a:t>audio/.../arm_vsi0.py</a:t>
            </a:r>
            <a:r>
              <a:rPr lang="en-US" sz="1200" dirty="0"/>
              <a:t>)</a:t>
            </a:r>
            <a:endParaRPr lang="en-GB" sz="1200" dirty="0"/>
          </a:p>
        </p:txBody>
      </p:sp>
      <p:sp>
        <p:nvSpPr>
          <p:cNvPr id="25" name="Flowchart: Multidocument 24">
            <a:extLst>
              <a:ext uri="{FF2B5EF4-FFF2-40B4-BE49-F238E27FC236}">
                <a16:creationId xmlns:a16="http://schemas.microsoft.com/office/drawing/2014/main" id="{9ECA7A9E-0607-4C4D-ADA9-1FC4114EF4CE}"/>
              </a:ext>
            </a:extLst>
          </p:cNvPr>
          <p:cNvSpPr/>
          <p:nvPr/>
        </p:nvSpPr>
        <p:spPr>
          <a:xfrm>
            <a:off x="6722428" y="4757584"/>
            <a:ext cx="1554797" cy="512562"/>
          </a:xfrm>
          <a:prstGeom prst="flowChartMultidocumen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Audio files</a:t>
            </a:r>
            <a:endParaRPr lang="en-GB" dirty="0"/>
          </a:p>
        </p:txBody>
      </p:sp>
      <p:cxnSp>
        <p:nvCxnSpPr>
          <p:cNvPr id="38" name="Straight Arrow Connector 37">
            <a:extLst>
              <a:ext uri="{FF2B5EF4-FFF2-40B4-BE49-F238E27FC236}">
                <a16:creationId xmlns:a16="http://schemas.microsoft.com/office/drawing/2014/main" id="{6399303D-A876-4BF5-B642-F861C8F3827E}"/>
              </a:ext>
            </a:extLst>
          </p:cNvPr>
          <p:cNvCxnSpPr>
            <a:cxnSpLocks/>
          </p:cNvCxnSpPr>
          <p:nvPr/>
        </p:nvCxnSpPr>
        <p:spPr>
          <a:xfrm>
            <a:off x="8277225" y="4928775"/>
            <a:ext cx="259976" cy="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3100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lowchart: Document 16">
            <a:extLst>
              <a:ext uri="{FF2B5EF4-FFF2-40B4-BE49-F238E27FC236}">
                <a16:creationId xmlns:a16="http://schemas.microsoft.com/office/drawing/2014/main" id="{348E9350-E14A-462F-8944-90236DA610C5}"/>
              </a:ext>
            </a:extLst>
          </p:cNvPr>
          <p:cNvSpPr/>
          <p:nvPr/>
        </p:nvSpPr>
        <p:spPr>
          <a:xfrm>
            <a:off x="7693061" y="4914392"/>
            <a:ext cx="1441450" cy="958850"/>
          </a:xfrm>
          <a:prstGeom prst="flowChartDocument">
            <a:avLst/>
          </a:prstGeom>
          <a:solidFill>
            <a:schemeClr val="accent5">
              <a:lumMod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Audio file</a:t>
            </a:r>
            <a:br>
              <a:rPr lang="en-US" dirty="0"/>
            </a:br>
            <a:r>
              <a:rPr lang="en-US" sz="1400" dirty="0"/>
              <a:t>‘test.wav’</a:t>
            </a:r>
            <a:endParaRPr lang="en-GB" dirty="0"/>
          </a:p>
        </p:txBody>
      </p:sp>
      <p:sp>
        <p:nvSpPr>
          <p:cNvPr id="22" name="Rectangle 21">
            <a:extLst>
              <a:ext uri="{FF2B5EF4-FFF2-40B4-BE49-F238E27FC236}">
                <a16:creationId xmlns:a16="http://schemas.microsoft.com/office/drawing/2014/main" id="{8D896C27-BCEB-47FA-A152-53894C0D22F2}"/>
              </a:ext>
            </a:extLst>
          </p:cNvPr>
          <p:cNvSpPr/>
          <p:nvPr/>
        </p:nvSpPr>
        <p:spPr>
          <a:xfrm>
            <a:off x="1056202" y="3120996"/>
            <a:ext cx="2891790" cy="1691764"/>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Cortex-M User Application</a:t>
            </a:r>
            <a:endParaRPr lang="en-GB" dirty="0">
              <a:solidFill>
                <a:schemeClr val="tx1"/>
              </a:solidFill>
            </a:endParaRPr>
          </a:p>
        </p:txBody>
      </p:sp>
      <p:sp>
        <p:nvSpPr>
          <p:cNvPr id="2" name="Title 1">
            <a:extLst>
              <a:ext uri="{FF2B5EF4-FFF2-40B4-BE49-F238E27FC236}">
                <a16:creationId xmlns:a16="http://schemas.microsoft.com/office/drawing/2014/main" id="{5392322A-521C-4199-BCE8-576866E7B270}"/>
              </a:ext>
            </a:extLst>
          </p:cNvPr>
          <p:cNvSpPr>
            <a:spLocks noGrp="1"/>
          </p:cNvSpPr>
          <p:nvPr>
            <p:ph type="title"/>
          </p:nvPr>
        </p:nvSpPr>
        <p:spPr/>
        <p:txBody>
          <a:bodyPr/>
          <a:lstStyle/>
          <a:p>
            <a:r>
              <a:rPr lang="en-US"/>
              <a:t>FVP/FM Streaming Peripheral Extension</a:t>
            </a:r>
            <a:endParaRPr lang="en-GB"/>
          </a:p>
        </p:txBody>
      </p:sp>
      <p:sp>
        <p:nvSpPr>
          <p:cNvPr id="3" name="Text Placeholder 2">
            <a:extLst>
              <a:ext uri="{FF2B5EF4-FFF2-40B4-BE49-F238E27FC236}">
                <a16:creationId xmlns:a16="http://schemas.microsoft.com/office/drawing/2014/main" id="{97374423-904F-43D6-B99F-2F83B11CD8A8}"/>
              </a:ext>
            </a:extLst>
          </p:cNvPr>
          <p:cNvSpPr>
            <a:spLocks noGrp="1"/>
          </p:cNvSpPr>
          <p:nvPr>
            <p:ph type="body" sz="quarter" idx="13"/>
          </p:nvPr>
        </p:nvSpPr>
        <p:spPr/>
        <p:txBody>
          <a:bodyPr/>
          <a:lstStyle/>
          <a:p>
            <a:r>
              <a:rPr lang="en-US"/>
              <a:t>First PoC implementation of Streaming Interface</a:t>
            </a:r>
            <a:endParaRPr lang="en-GB"/>
          </a:p>
        </p:txBody>
      </p:sp>
      <p:sp>
        <p:nvSpPr>
          <p:cNvPr id="6" name="Rectangle 5">
            <a:extLst>
              <a:ext uri="{FF2B5EF4-FFF2-40B4-BE49-F238E27FC236}">
                <a16:creationId xmlns:a16="http://schemas.microsoft.com/office/drawing/2014/main" id="{F9BFC041-21AB-46FA-9CE9-FBF2ED06AE71}"/>
              </a:ext>
            </a:extLst>
          </p:cNvPr>
          <p:cNvSpPr/>
          <p:nvPr/>
        </p:nvSpPr>
        <p:spPr>
          <a:xfrm>
            <a:off x="4250054" y="2076450"/>
            <a:ext cx="2493645" cy="14363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3340"/>
            <a:r>
              <a:rPr lang="en-US" sz="1800" dirty="0">
                <a:solidFill>
                  <a:schemeClr val="bg1"/>
                </a:solidFill>
              </a:rPr>
              <a:t>Arm VHT System</a:t>
            </a:r>
          </a:p>
          <a:p>
            <a:pPr algn="ctr" defTabSz="453340"/>
            <a:r>
              <a:rPr lang="en-US" sz="1800" dirty="0">
                <a:solidFill>
                  <a:schemeClr val="bg1"/>
                </a:solidFill>
              </a:rPr>
              <a:t>i.e. Corstone-300</a:t>
            </a:r>
            <a:endParaRPr lang="en-GB" sz="1800" dirty="0">
              <a:solidFill>
                <a:schemeClr val="bg1"/>
              </a:solidFill>
            </a:endParaRPr>
          </a:p>
        </p:txBody>
      </p:sp>
      <p:sp>
        <p:nvSpPr>
          <p:cNvPr id="7" name="Rectangle 6">
            <a:extLst>
              <a:ext uri="{FF2B5EF4-FFF2-40B4-BE49-F238E27FC236}">
                <a16:creationId xmlns:a16="http://schemas.microsoft.com/office/drawing/2014/main" id="{177C74EE-4661-4801-B146-BB383E0EAF9C}"/>
              </a:ext>
            </a:extLst>
          </p:cNvPr>
          <p:cNvSpPr/>
          <p:nvPr/>
        </p:nvSpPr>
        <p:spPr>
          <a:xfrm>
            <a:off x="4250054" y="3463290"/>
            <a:ext cx="2493645" cy="14363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Virtual Streaming Interface (VSI)</a:t>
            </a:r>
            <a:br>
              <a:rPr lang="en-US" dirty="0"/>
            </a:br>
            <a:r>
              <a:rPr lang="en-US" sz="1400" dirty="0">
                <a:ea typeface="+mn-lt"/>
                <a:cs typeface="+mn-lt"/>
              </a:rPr>
              <a:t>Peripheral with </a:t>
            </a:r>
            <a:br>
              <a:rPr lang="en-US" sz="1400" dirty="0">
                <a:ea typeface="+mn-lt"/>
                <a:cs typeface="+mn-lt"/>
              </a:rPr>
            </a:br>
            <a:r>
              <a:rPr lang="en-US" sz="1400" dirty="0">
                <a:ea typeface="+mn-lt"/>
                <a:cs typeface="+mn-lt"/>
              </a:rPr>
              <a:t>Register Interface</a:t>
            </a:r>
            <a:endParaRPr lang="en-US" dirty="0">
              <a:cs typeface="Calibri"/>
            </a:endParaRPr>
          </a:p>
        </p:txBody>
      </p:sp>
      <p:sp>
        <p:nvSpPr>
          <p:cNvPr id="9" name="Rectangle 8">
            <a:extLst>
              <a:ext uri="{FF2B5EF4-FFF2-40B4-BE49-F238E27FC236}">
                <a16:creationId xmlns:a16="http://schemas.microsoft.com/office/drawing/2014/main" id="{90A24D2A-66DF-4017-A0E1-6299C0B93081}"/>
              </a:ext>
            </a:extLst>
          </p:cNvPr>
          <p:cNvSpPr/>
          <p:nvPr/>
        </p:nvSpPr>
        <p:spPr>
          <a:xfrm>
            <a:off x="7139939" y="3548674"/>
            <a:ext cx="2217737" cy="109454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Python test script</a:t>
            </a:r>
            <a:br>
              <a:rPr lang="en-US" dirty="0"/>
            </a:br>
            <a:r>
              <a:rPr lang="en-US" sz="1400" dirty="0"/>
              <a:t>Audio Streaming Interface</a:t>
            </a:r>
            <a:endParaRPr lang="en-GB" sz="1400" dirty="0"/>
          </a:p>
        </p:txBody>
      </p:sp>
      <p:sp>
        <p:nvSpPr>
          <p:cNvPr id="19" name="Rectangle 18">
            <a:extLst>
              <a:ext uri="{FF2B5EF4-FFF2-40B4-BE49-F238E27FC236}">
                <a16:creationId xmlns:a16="http://schemas.microsoft.com/office/drawing/2014/main" id="{D94CD6BC-D984-4EFE-95CF-AF8A8637DFA2}"/>
              </a:ext>
            </a:extLst>
          </p:cNvPr>
          <p:cNvSpPr/>
          <p:nvPr/>
        </p:nvSpPr>
        <p:spPr>
          <a:xfrm>
            <a:off x="2596275" y="3548475"/>
            <a:ext cx="1264920" cy="10947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Audio I/O</a:t>
            </a:r>
            <a:br>
              <a:rPr lang="en-US" dirty="0"/>
            </a:br>
            <a:r>
              <a:rPr lang="en-US" sz="1400" dirty="0"/>
              <a:t>Peripheral Driver</a:t>
            </a:r>
            <a:endParaRPr lang="en-GB" dirty="0"/>
          </a:p>
        </p:txBody>
      </p:sp>
      <p:sp>
        <p:nvSpPr>
          <p:cNvPr id="20" name="Rectangle 19">
            <a:extLst>
              <a:ext uri="{FF2B5EF4-FFF2-40B4-BE49-F238E27FC236}">
                <a16:creationId xmlns:a16="http://schemas.microsoft.com/office/drawing/2014/main" id="{A0213FEA-CEFF-476F-8AFF-7E3EBF8665DF}"/>
              </a:ext>
            </a:extLst>
          </p:cNvPr>
          <p:cNvSpPr/>
          <p:nvPr/>
        </p:nvSpPr>
        <p:spPr>
          <a:xfrm>
            <a:off x="1244558" y="3548475"/>
            <a:ext cx="1264920" cy="10947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Algorithm</a:t>
            </a:r>
            <a:br>
              <a:rPr lang="en-US" dirty="0"/>
            </a:br>
            <a:r>
              <a:rPr lang="en-US" dirty="0"/>
              <a:t>under </a:t>
            </a:r>
            <a:br>
              <a:rPr lang="en-US" dirty="0"/>
            </a:br>
            <a:r>
              <a:rPr lang="en-US" dirty="0"/>
              <a:t>Test</a:t>
            </a:r>
            <a:endParaRPr lang="en-GB" dirty="0"/>
          </a:p>
        </p:txBody>
      </p:sp>
      <p:sp>
        <p:nvSpPr>
          <p:cNvPr id="26" name="TextBox 25">
            <a:extLst>
              <a:ext uri="{FF2B5EF4-FFF2-40B4-BE49-F238E27FC236}">
                <a16:creationId xmlns:a16="http://schemas.microsoft.com/office/drawing/2014/main" id="{8F2C8393-6F7E-4260-84A1-1576FEC45265}"/>
              </a:ext>
            </a:extLst>
          </p:cNvPr>
          <p:cNvSpPr txBox="1"/>
          <p:nvPr/>
        </p:nvSpPr>
        <p:spPr>
          <a:xfrm>
            <a:off x="401954" y="5135684"/>
            <a:ext cx="3655696"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latin typeface="+mn-lt"/>
                <a:ea typeface="+mn-ea"/>
              </a:rPr>
              <a:t>In an example we provide the same Audio Peripheral Driver API implemented on a real microcontroller.</a:t>
            </a:r>
            <a:endParaRPr lang="en-GB" sz="1600" kern="1200" dirty="0">
              <a:solidFill>
                <a:schemeClr val="tx2"/>
              </a:solidFill>
              <a:latin typeface="+mn-lt"/>
              <a:ea typeface="+mn-ea"/>
              <a:cs typeface="+mn-cs"/>
            </a:endParaRPr>
          </a:p>
        </p:txBody>
      </p:sp>
      <p:sp>
        <p:nvSpPr>
          <p:cNvPr id="29" name="TextBox 28">
            <a:extLst>
              <a:ext uri="{FF2B5EF4-FFF2-40B4-BE49-F238E27FC236}">
                <a16:creationId xmlns:a16="http://schemas.microsoft.com/office/drawing/2014/main" id="{CCC374B9-185F-44EA-A687-EEEECC16710E}"/>
              </a:ext>
            </a:extLst>
          </p:cNvPr>
          <p:cNvSpPr txBox="1"/>
          <p:nvPr/>
        </p:nvSpPr>
        <p:spPr>
          <a:xfrm>
            <a:off x="401954" y="2133275"/>
            <a:ext cx="384810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latin typeface="+mn-lt"/>
                <a:ea typeface="+mn-ea"/>
              </a:rPr>
              <a:t>The Cortex-M side implements a flexible streaming peripheral that can serve a wide range of use cases.  For example, audio I/O.</a:t>
            </a:r>
            <a:endParaRPr lang="en-GB" sz="1600" kern="1200" dirty="0">
              <a:solidFill>
                <a:schemeClr val="tx2"/>
              </a:solidFill>
              <a:latin typeface="+mn-lt"/>
              <a:ea typeface="+mn-ea"/>
              <a:cs typeface="+mn-cs"/>
            </a:endParaRPr>
          </a:p>
        </p:txBody>
      </p:sp>
      <p:sp>
        <p:nvSpPr>
          <p:cNvPr id="30" name="TextBox 29">
            <a:extLst>
              <a:ext uri="{FF2B5EF4-FFF2-40B4-BE49-F238E27FC236}">
                <a16:creationId xmlns:a16="http://schemas.microsoft.com/office/drawing/2014/main" id="{F2C090EB-0F4F-470A-BDEE-442EA792DF6D}"/>
              </a:ext>
            </a:extLst>
          </p:cNvPr>
          <p:cNvSpPr txBox="1"/>
          <p:nvPr/>
        </p:nvSpPr>
        <p:spPr>
          <a:xfrm>
            <a:off x="7045762" y="2133275"/>
            <a:ext cx="3898464"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latin typeface="+mn-lt"/>
                <a:ea typeface="+mn-ea"/>
              </a:rPr>
              <a:t>The streaming peripheral is flexible and allows to implement a wide range of use cases. We show an audio interface in the first example.</a:t>
            </a:r>
            <a:endParaRPr lang="en-GB" sz="1600" kern="1200" dirty="0">
              <a:solidFill>
                <a:schemeClr val="tx2"/>
              </a:solidFill>
              <a:latin typeface="+mn-lt"/>
              <a:ea typeface="+mn-ea"/>
              <a:cs typeface="+mn-cs"/>
            </a:endParaRPr>
          </a:p>
        </p:txBody>
      </p:sp>
      <p:cxnSp>
        <p:nvCxnSpPr>
          <p:cNvPr id="5" name="Straight Arrow Connector 4">
            <a:extLst>
              <a:ext uri="{FF2B5EF4-FFF2-40B4-BE49-F238E27FC236}">
                <a16:creationId xmlns:a16="http://schemas.microsoft.com/office/drawing/2014/main" id="{773C34B5-705B-4B48-AF8B-DD66ED9414BC}"/>
              </a:ext>
            </a:extLst>
          </p:cNvPr>
          <p:cNvCxnSpPr>
            <a:cxnSpLocks/>
          </p:cNvCxnSpPr>
          <p:nvPr/>
        </p:nvCxnSpPr>
        <p:spPr>
          <a:xfrm flipH="1" flipV="1">
            <a:off x="8355999" y="4629150"/>
            <a:ext cx="4763" cy="299307"/>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
        <p:nvSpPr>
          <p:cNvPr id="4" name="Flowchart: Document 3">
            <a:extLst>
              <a:ext uri="{FF2B5EF4-FFF2-40B4-BE49-F238E27FC236}">
                <a16:creationId xmlns:a16="http://schemas.microsoft.com/office/drawing/2014/main" id="{C968E714-5FB7-4FED-BB6F-374760979964}"/>
              </a:ext>
            </a:extLst>
          </p:cNvPr>
          <p:cNvSpPr/>
          <p:nvPr/>
        </p:nvSpPr>
        <p:spPr>
          <a:xfrm>
            <a:off x="7616067" y="4988657"/>
            <a:ext cx="1441450" cy="958850"/>
          </a:xfrm>
          <a:prstGeom prst="flowChartDocument">
            <a:avLst/>
          </a:prstGeom>
          <a:solidFill>
            <a:schemeClr val="accent5">
              <a:lumMod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Audio files</a:t>
            </a:r>
            <a:br>
              <a:rPr lang="en-US" dirty="0"/>
            </a:br>
            <a:r>
              <a:rPr lang="en-US" sz="1400" dirty="0"/>
              <a:t>‘test.wav’</a:t>
            </a:r>
            <a:endParaRPr lang="en-GB" dirty="0"/>
          </a:p>
        </p:txBody>
      </p:sp>
      <p:cxnSp>
        <p:nvCxnSpPr>
          <p:cNvPr id="18" name="Straight Arrow Connector 17">
            <a:extLst>
              <a:ext uri="{FF2B5EF4-FFF2-40B4-BE49-F238E27FC236}">
                <a16:creationId xmlns:a16="http://schemas.microsoft.com/office/drawing/2014/main" id="{42BEAD8E-F134-4C65-85DD-A809DE2AFE7C}"/>
              </a:ext>
            </a:extLst>
          </p:cNvPr>
          <p:cNvCxnSpPr>
            <a:cxnSpLocks/>
          </p:cNvCxnSpPr>
          <p:nvPr/>
        </p:nvCxnSpPr>
        <p:spPr>
          <a:xfrm>
            <a:off x="3878320" y="4088424"/>
            <a:ext cx="371734" cy="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B87ED4E-E2EB-461F-AB98-01E9D5BF101A}"/>
              </a:ext>
            </a:extLst>
          </p:cNvPr>
          <p:cNvCxnSpPr>
            <a:cxnSpLocks/>
          </p:cNvCxnSpPr>
          <p:nvPr/>
        </p:nvCxnSpPr>
        <p:spPr>
          <a:xfrm>
            <a:off x="6743699" y="4100148"/>
            <a:ext cx="371734" cy="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2058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7D91FDF-1354-4BFF-9061-DCECE22C44E0}"/>
              </a:ext>
            </a:extLst>
          </p:cNvPr>
          <p:cNvSpPr>
            <a:spLocks noGrp="1"/>
          </p:cNvSpPr>
          <p:nvPr>
            <p:ph type="body" sz="quarter" idx="12"/>
          </p:nvPr>
        </p:nvSpPr>
        <p:spPr/>
        <p:txBody>
          <a:bodyPr/>
          <a:lstStyle/>
          <a:p>
            <a:r>
              <a:rPr lang="en-US"/>
              <a:t>Reinhard Keil</a:t>
            </a:r>
            <a:endParaRPr lang="en-GB"/>
          </a:p>
        </p:txBody>
      </p:sp>
      <p:sp>
        <p:nvSpPr>
          <p:cNvPr id="3" name="Text Placeholder 2">
            <a:extLst>
              <a:ext uri="{FF2B5EF4-FFF2-40B4-BE49-F238E27FC236}">
                <a16:creationId xmlns:a16="http://schemas.microsoft.com/office/drawing/2014/main" id="{6E8E28E6-200F-4065-B267-38AC9AFC7F0A}"/>
              </a:ext>
            </a:extLst>
          </p:cNvPr>
          <p:cNvSpPr>
            <a:spLocks noGrp="1"/>
          </p:cNvSpPr>
          <p:nvPr>
            <p:ph type="body" sz="quarter" idx="13"/>
          </p:nvPr>
        </p:nvSpPr>
        <p:spPr/>
        <p:txBody>
          <a:bodyPr/>
          <a:lstStyle/>
          <a:p>
            <a:r>
              <a:rPr lang="en-US"/>
              <a:t>1. July 2021</a:t>
            </a:r>
            <a:endParaRPr lang="en-GB"/>
          </a:p>
        </p:txBody>
      </p:sp>
      <p:sp>
        <p:nvSpPr>
          <p:cNvPr id="4" name="Title 3">
            <a:extLst>
              <a:ext uri="{FF2B5EF4-FFF2-40B4-BE49-F238E27FC236}">
                <a16:creationId xmlns:a16="http://schemas.microsoft.com/office/drawing/2014/main" id="{A443998A-8246-4A65-8C39-2A7E46108053}"/>
              </a:ext>
            </a:extLst>
          </p:cNvPr>
          <p:cNvSpPr>
            <a:spLocks noGrp="1"/>
          </p:cNvSpPr>
          <p:nvPr>
            <p:ph type="title"/>
          </p:nvPr>
        </p:nvSpPr>
        <p:spPr/>
        <p:txBody>
          <a:bodyPr/>
          <a:lstStyle/>
          <a:p>
            <a:r>
              <a:rPr lang="en-US" err="1"/>
              <a:t>Orta</a:t>
            </a:r>
            <a:r>
              <a:rPr lang="en-US"/>
              <a:t> Tools</a:t>
            </a:r>
            <a:br>
              <a:rPr lang="en-US"/>
            </a:br>
            <a:r>
              <a:rPr lang="en-US"/>
              <a:t>PoC Phase </a:t>
            </a:r>
            <a:br>
              <a:rPr lang="en-US"/>
            </a:br>
            <a:r>
              <a:rPr lang="en-US" sz="4000"/>
              <a:t>(Audio Use Case)</a:t>
            </a:r>
            <a:endParaRPr lang="en-GB" sz="4000"/>
          </a:p>
        </p:txBody>
      </p:sp>
      <p:sp>
        <p:nvSpPr>
          <p:cNvPr id="5" name="Text Placeholder 4">
            <a:extLst>
              <a:ext uri="{FF2B5EF4-FFF2-40B4-BE49-F238E27FC236}">
                <a16:creationId xmlns:a16="http://schemas.microsoft.com/office/drawing/2014/main" id="{86D272DB-7651-4F4A-B913-7E1EB45655BF}"/>
              </a:ext>
            </a:extLst>
          </p:cNvPr>
          <p:cNvSpPr>
            <a:spLocks noGrp="1"/>
          </p:cNvSpPr>
          <p:nvPr>
            <p:ph type="body" sz="quarter" idx="14"/>
          </p:nvPr>
        </p:nvSpPr>
        <p:spPr/>
        <p:txBody>
          <a:bodyPr/>
          <a:lstStyle/>
          <a:p>
            <a:endParaRPr lang="en-GB"/>
          </a:p>
        </p:txBody>
      </p:sp>
      <p:sp>
        <p:nvSpPr>
          <p:cNvPr id="6" name="Subtitle 5">
            <a:extLst>
              <a:ext uri="{FF2B5EF4-FFF2-40B4-BE49-F238E27FC236}">
                <a16:creationId xmlns:a16="http://schemas.microsoft.com/office/drawing/2014/main" id="{350BB0B5-930F-491B-8FBA-7A4276AD6148}"/>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3339625487"/>
      </p:ext>
    </p:extLst>
  </p:cSld>
  <p:clrMapOvr>
    <a:masterClrMapping/>
  </p:clrMapOvr>
</p:sld>
</file>

<file path=ppt/theme/theme1.xml><?xml version="1.0" encoding="utf-8"?>
<a:theme xmlns:a="http://schemas.openxmlformats.org/drawingml/2006/main" name="Arm_PPT_Public">
  <a:themeElements>
    <a:clrScheme name="Arm PPT">
      <a:dk1>
        <a:srgbClr val="000000"/>
      </a:dk1>
      <a:lt1>
        <a:srgbClr val="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Presentation37" id="{BAEDCA4E-07D3-CF45-8582-069B713BBD79}" vid="{B429C1B6-4366-0543-9EF0-CA4016DA91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t:contentTypeSchema xmlns:ct="http://schemas.microsoft.com/office/2006/metadata/contentType" xmlns:ma="http://schemas.microsoft.com/office/2006/metadata/properties/metaAttributes" ct:_="" ma:_="" ma:contentTypeName="ARM Document" ma:contentTypeID="0x0101005C6975769EB1684CAB07571CAE07A11B0100BC81FA0C64ACC243A77959D9266C7751" ma:contentTypeVersion="27" ma:contentTypeDescription="" ma:contentTypeScope="" ma:versionID="c3d44a507a30e34bb56df6cb41b0e970">
  <xsd:schema xmlns:xsd="http://www.w3.org/2001/XMLSchema" xmlns:xs="http://www.w3.org/2001/XMLSchema" xmlns:p="http://schemas.microsoft.com/office/2006/metadata/properties" xmlns:ns1="http://schemas.microsoft.com/sharepoint/v3" xmlns:ns2="f2ad5090-61a8-4b8c-ab70-68f4ff4d1933" xmlns:ns3="http://schemas.microsoft.com/sharepoint/v3/fields" xmlns:ns4="c0950e01-db07-4e41-9c32-b7a8e9fccc9b" targetNamespace="http://schemas.microsoft.com/office/2006/metadata/properties" ma:root="true" ma:fieldsID="d6365f768a9cf65e3d0aaa644537f94f" ns1:_="" ns2:_="" ns3:_="" ns4:_="">
    <xsd:import namespace="http://schemas.microsoft.com/sharepoint/v3"/>
    <xsd:import namespace="f2ad5090-61a8-4b8c-ab70-68f4ff4d1933"/>
    <xsd:import namespace="http://schemas.microsoft.com/sharepoint/v3/fields"/>
    <xsd:import namespace="c0950e01-db07-4e41-9c32-b7a8e9fccc9b"/>
    <xsd:element name="properties">
      <xsd:complexType>
        <xsd:sequence>
          <xsd:element name="documentManagement">
            <xsd:complexType>
              <xsd:all>
                <xsd:element ref="ns1:RoutingRuleDescription" minOccurs="0"/>
                <xsd:element ref="ns2:Document_x0020_Author" minOccurs="0"/>
                <xsd:element ref="ns3:_Status"/>
                <xsd:element ref="ns2:Document_x0020_Confidentiality"/>
                <xsd:element ref="ns2:_dlc_DocId" minOccurs="0"/>
                <xsd:element ref="ns2:_dlc_DocIdUrl" minOccurs="0"/>
                <xsd:element ref="ns2:_dlc_DocIdPersistId" minOccurs="0"/>
                <xsd:element ref="ns2:ARM_x0020_Legacy_x0020_ID" minOccurs="0"/>
                <xsd:element ref="ns2:Current_x0020_Version" minOccurs="0"/>
                <xsd:element ref="ns2:j60c3ced31bb40378c6254d49035d966" minOccurs="0"/>
                <xsd:element ref="ns2:TaxCatchAll" minOccurs="0"/>
                <xsd:element ref="ns2:TaxCatchAllLabel" minOccurs="0"/>
                <xsd:element ref="ns4: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outingRuleDescription" ma:index="2" nillable="true" ma:displayName="Description" ma:internalName="RoutingRuleDescription" ma:readOnly="fals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2ad5090-61a8-4b8c-ab70-68f4ff4d1933" elementFormDefault="qualified">
    <xsd:import namespace="http://schemas.microsoft.com/office/2006/documentManagement/types"/>
    <xsd:import namespace="http://schemas.microsoft.com/office/infopath/2007/PartnerControls"/>
    <xsd:element name="Document_x0020_Author" ma:index="3" nillable="true" ma:displayName="Document Author" ma:list="UserInfo" ma:SharePointGroup="0" ma:internalName="Document_x0020_Autho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ument_x0020_Confidentiality" ma:index="5" ma:displayName="Document Confidentiality" ma:default="Confidential" ma:format="Dropdown" ma:internalName="Document_x0020_Confidentiality">
      <xsd:simpleType>
        <xsd:restriction base="dms:Choice">
          <xsd:enumeration value="Secret"/>
          <xsd:enumeration value="Confidential-Restricted"/>
          <xsd:enumeration value="Confidential"/>
          <xsd:enumeration value="Non-Confidential"/>
          <xsd:enumeration value="Personal"/>
        </xsd:restriction>
      </xsd:simpleType>
    </xsd:element>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ARM_x0020_Legacy_x0020_ID" ma:index="16" nillable="true" ma:displayName="ARM Legacy ID" ma:internalName="ARM_x0020_Legacy_x0020_ID">
      <xsd:simpleType>
        <xsd:restriction base="dms:Text">
          <xsd:maxLength value="255"/>
        </xsd:restriction>
      </xsd:simpleType>
    </xsd:element>
    <xsd:element name="Current_x0020_Version" ma:index="17" nillable="true" ma:displayName="Current Version" ma:description="The current version number of the file in SharePoint." ma:internalName="Current_x0020_Version" ma:readOnly="false">
      <xsd:simpleType>
        <xsd:restriction base="dms:Text">
          <xsd:maxLength value="255"/>
        </xsd:restriction>
      </xsd:simpleType>
    </xsd:element>
    <xsd:element name="j60c3ced31bb40378c6254d49035d966" ma:index="18" nillable="true" ma:taxonomy="true" ma:internalName="j60c3ced31bb40378c6254d49035d966" ma:taxonomyFieldName="Calendar_x0020_Year" ma:displayName="Calendar Year" ma:readOnly="false" ma:default="7;#2017|58467e81-5d99-44a5-abb5-12a016b65e9e" ma:fieldId="{360c3ced-31bb-4037-8c62-54d49035d966}" ma:sspId="982c6e79-63e2-4d63-9b21-99d1544b0b75" ma:termSetId="c604d99f-773e-49a6-a2c0-6d4bc7541120" ma:anchorId="00000000-0000-0000-0000-000000000000" ma:open="false" ma:isKeyword="false">
      <xsd:complexType>
        <xsd:sequence>
          <xsd:element ref="pc:Terms" minOccurs="0" maxOccurs="1"/>
        </xsd:sequence>
      </xsd:complexType>
    </xsd:element>
    <xsd:element name="TaxCatchAll" ma:index="19" nillable="true" ma:displayName="Taxonomy Catch All Column" ma:hidden="true" ma:list="{a9424fa9-fdb0-43c3-9a79-ae027323b92a}" ma:internalName="TaxCatchAll" ma:showField="CatchAllData" ma:web="f2ad5090-61a8-4b8c-ab70-68f4ff4d1933">
      <xsd:complexType>
        <xsd:complexContent>
          <xsd:extension base="dms:MultiChoiceLookup">
            <xsd:sequence>
              <xsd:element name="Value" type="dms:Lookup" maxOccurs="unbounded" minOccurs="0" nillable="true"/>
            </xsd:sequence>
          </xsd:extension>
        </xsd:complexContent>
      </xsd:complexType>
    </xsd:element>
    <xsd:element name="TaxCatchAllLabel" ma:index="20" nillable="true" ma:displayName="Taxonomy Catch All Column1" ma:hidden="true" ma:list="{a9424fa9-fdb0-43c3-9a79-ae027323b92a}" ma:internalName="TaxCatchAllLabel" ma:readOnly="true" ma:showField="CatchAllDataLabel" ma:web="f2ad5090-61a8-4b8c-ab70-68f4ff4d193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4" ma:displayName="Status" ma:default="Not Started" ma:internalName="_Status" ma:readOnly="false">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c0950e01-db07-4e41-9c32-b7a8e9fccc9b" elementFormDefault="qualified">
    <xsd:import namespace="http://schemas.microsoft.com/office/2006/documentManagement/types"/>
    <xsd:import namespace="http://schemas.microsoft.com/office/infopath/2007/PartnerControls"/>
    <xsd:element name="Category" ma:index="22" nillable="true" ma:displayName="Category" ma:format="Dropdown" ma:internalName="Category">
      <xsd:simpleType>
        <xsd:restriction base="dms:Choice">
          <xsd:enumeration value="Word Documents - UK"/>
          <xsd:enumeration value="Word Documents - US"/>
          <xsd:enumeration value="Board Presentation Templates"/>
          <xsd:enumeration value="Public Presentation Templates"/>
          <xsd:enumeration value="Private Presentation Templat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inOccurs="0" maxOccurs="1" type="xsd:string" ma:index="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axOccurs="1" ma:displayName="Status">
          <xsd:simpleType xmlns:xs="http://www.w3.org/2001/XMLSchema">
            <xsd:restriction base="xsd:string">
              <xsd:minLength value="1"/>
            </xsd:restriction>
          </xsd:simpleType>
        </xsd:element>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customXsn xmlns="http://schemas.microsoft.com/office/2006/metadata/customXsn">
  <xsnLocation/>
  <cached>True</cached>
  <openByDefault>True</openByDefault>
  <xsnScope/>
</customXsn>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5.xml><?xml version="1.0" encoding="utf-8"?>
<p:properties xmlns:p="http://schemas.microsoft.com/office/2006/metadata/properties" xmlns:xsi="http://www.w3.org/2001/XMLSchema-instance" xmlns:pc="http://schemas.microsoft.com/office/infopath/2007/PartnerControls">
  <documentManagement>
    <Current_x0020_Version xmlns="f2ad5090-61a8-4b8c-ab70-68f4ff4d1933">9.0</Current_x0020_Version>
    <Document_x0020_Author xmlns="f2ad5090-61a8-4b8c-ab70-68f4ff4d1933">
      <UserInfo>
        <DisplayName/>
        <AccountId xsi:nil="true"/>
        <AccountType/>
      </UserInfo>
    </Document_x0020_Author>
    <_dlc_DocId xmlns="f2ad5090-61a8-4b8c-ab70-68f4ff4d1933">ARM-ECM-0633231</_dlc_DocId>
    <Document_x0020_Confidentiality xmlns="f2ad5090-61a8-4b8c-ab70-68f4ff4d1933">Confidential-Restricted</Document_x0020_Confidentiality>
    <_dlc_DocIdUrl xmlns="f2ad5090-61a8-4b8c-ab70-68f4ff4d1933">
      <Url>http://teamsites.arm.com/sites/cthub/_layouts/DocIdRedir.aspx?ID=ARM-ECM-0633231</Url>
      <Description>ARM-ECM-0633231</Description>
    </_dlc_DocIdUrl>
    <Category xmlns="c0950e01-db07-4e41-9c32-b7a8e9fccc9b">Private Presentation Templates</Category>
    <ARM_x0020_Legacy_x0020_ID xmlns="f2ad5090-61a8-4b8c-ab70-68f4ff4d1933" xsi:nil="true"/>
    <TaxCatchAll xmlns="f2ad5090-61a8-4b8c-ab70-68f4ff4d1933">
      <Value>7</Value>
      <Value>1</Value>
    </TaxCatchAll>
    <j60c3ced31bb40378c6254d49035d966 xmlns="f2ad5090-61a8-4b8c-ab70-68f4ff4d1933">
      <Terms xmlns="http://schemas.microsoft.com/office/infopath/2007/PartnerControls">
        <TermInfo xmlns="http://schemas.microsoft.com/office/infopath/2007/PartnerControls">
          <TermName xmlns="http://schemas.microsoft.com/office/infopath/2007/PartnerControls">2017</TermName>
          <TermId xmlns="http://schemas.microsoft.com/office/infopath/2007/PartnerControls">58467e81-5d99-44a5-abb5-12a016b65e9e</TermId>
        </TermInfo>
      </Terms>
    </j60c3ced31bb40378c6254d49035d966>
    <RoutingRuleDescription xmlns="http://schemas.microsoft.com/sharepoint/v3" xsi:nil="true"/>
    <_Status xmlns="http://schemas.microsoft.com/sharepoint/v3/fields">Not Started</_Status>
  </documentManagement>
</p:properties>
</file>

<file path=customXml/itemProps1.xml><?xml version="1.0" encoding="utf-8"?>
<ds:datastoreItem xmlns:ds="http://schemas.openxmlformats.org/officeDocument/2006/customXml" ds:itemID="{5675509F-A6F5-4147-861D-E4CC99F48FA5}">
  <ds:schemaRefs>
    <ds:schemaRef ds:uri="c0950e01-db07-4e41-9c32-b7a8e9fccc9b"/>
    <ds:schemaRef ds:uri="f2ad5090-61a8-4b8c-ab70-68f4ff4d193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microsoft.com/sharepoint/v3/field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2EFBBFE-5AFC-4CAD-AD38-1CB870BDB255}">
  <ds:schemaRefs>
    <ds:schemaRef ds:uri="http://schemas.microsoft.com/sharepoint/v3/contenttype/forms"/>
  </ds:schemaRefs>
</ds:datastoreItem>
</file>

<file path=customXml/itemProps3.xml><?xml version="1.0" encoding="utf-8"?>
<ds:datastoreItem xmlns:ds="http://schemas.openxmlformats.org/officeDocument/2006/customXml" ds:itemID="{C959113B-7FA4-40AB-AF85-5C5588D4771C}">
  <ds:schemaRefs>
    <ds:schemaRef ds:uri="http://schemas.microsoft.com/office/2006/metadata/customXsn"/>
  </ds:schemaRefs>
</ds:datastoreItem>
</file>

<file path=customXml/itemProps4.xml><?xml version="1.0" encoding="utf-8"?>
<ds:datastoreItem xmlns:ds="http://schemas.openxmlformats.org/officeDocument/2006/customXml" ds:itemID="{1E7F2E56-8924-419D-99E9-79DB71144EB2}">
  <ds:schemaRefs>
    <ds:schemaRef ds:uri="http://schemas.microsoft.com/sharepoint/events"/>
  </ds:schemaRefs>
</ds:datastoreItem>
</file>

<file path=customXml/itemProps5.xml><?xml version="1.0" encoding="utf-8"?>
<ds:datastoreItem xmlns:ds="http://schemas.openxmlformats.org/officeDocument/2006/customXml" ds:itemID="{B61D4E06-5D3F-4994-A4A7-4BA626FA722D}">
  <ds:schemaRefs>
    <ds:schemaRef ds:uri="http://schemas.microsoft.com/sharepoint/v3"/>
    <ds:schemaRef ds:uri="http://purl.org/dc/terms/"/>
    <ds:schemaRef ds:uri="http://schemas.openxmlformats.org/package/2006/metadata/core-properties"/>
    <ds:schemaRef ds:uri="http://purl.org/dc/dcmitype/"/>
    <ds:schemaRef ds:uri="http://schemas.microsoft.com/office/infopath/2007/PartnerControls"/>
    <ds:schemaRef ds:uri="c0950e01-db07-4e41-9c32-b7a8e9fccc9b"/>
    <ds:schemaRef ds:uri="http://purl.org/dc/elements/1.1/"/>
    <ds:schemaRef ds:uri="http://schemas.microsoft.com/office/2006/metadata/properties"/>
    <ds:schemaRef ds:uri="http://schemas.microsoft.com/office/2006/documentManagement/types"/>
    <ds:schemaRef ds:uri="http://schemas.microsoft.com/sharepoint/v3/fields"/>
    <ds:schemaRef ds:uri="f2ad5090-61a8-4b8c-ab70-68f4ff4d1933"/>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Arm_2021</Template>
  <TotalTime>8541</TotalTime>
  <Words>9372</Words>
  <Application>Microsoft Office PowerPoint</Application>
  <PresentationFormat>Widescreen</PresentationFormat>
  <Paragraphs>760</Paragraphs>
  <Slides>23</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ui-monospace</vt:lpstr>
      <vt:lpstr>Arial</vt:lpstr>
      <vt:lpstr>Calibri</vt:lpstr>
      <vt:lpstr>Consolas</vt:lpstr>
      <vt:lpstr>Courier New</vt:lpstr>
      <vt:lpstr>Open Sans</vt:lpstr>
      <vt:lpstr>Wingdings</vt:lpstr>
      <vt:lpstr>Arm_PPT_Public</vt:lpstr>
      <vt:lpstr>Documentation  images</vt:lpstr>
      <vt:lpstr>Arm Virtual Hardware Targets (VHT)</vt:lpstr>
      <vt:lpstr>Virtual Hardware: Test Cloud Applications with Internet Connectivity</vt:lpstr>
      <vt:lpstr>Virtual Hardware: Test Cloud Applications with Internet Connectivity</vt:lpstr>
      <vt:lpstr>IoT/ML SW Platform – from FVP to Hardware to Deployment</vt:lpstr>
      <vt:lpstr>FVP Platform for IoT/DSP/ML Software Development</vt:lpstr>
      <vt:lpstr>FVP Platform for IoT/DSP/ML Software Development</vt:lpstr>
      <vt:lpstr>FVP/FM Streaming Peripheral Extension</vt:lpstr>
      <vt:lpstr>Orta Tools PoC Phase  (Audio Use Case)</vt:lpstr>
      <vt:lpstr>Current Docker Container</vt:lpstr>
      <vt:lpstr>FVP/FM Streaming Peripheral Extension</vt:lpstr>
      <vt:lpstr>Audio Driver</vt:lpstr>
      <vt:lpstr>Software, Peripheral, and Script interaction</vt:lpstr>
      <vt:lpstr>FVP Platform for IoT/DSP/ML Software Development</vt:lpstr>
      <vt:lpstr>Show &amp; Tell Slides  (26. May 2021) Project “Orta” (PoC)</vt:lpstr>
      <vt:lpstr>Types of Software Testing</vt:lpstr>
      <vt:lpstr>IoT/ML SW Platform – from FVP to Hardware to Deployment</vt:lpstr>
      <vt:lpstr>IoT/ML SW Platform – for FVP or Real Hardware</vt:lpstr>
      <vt:lpstr>IoT/ML SW Platform – Usage for Real-world Data Collection</vt:lpstr>
      <vt:lpstr>FVP/FM Streaming Peripheral Extension</vt:lpstr>
      <vt:lpstr>“Orta” Benefits</vt:lpstr>
      <vt:lpstr>GitHub Runners and Docker Container</vt:lpstr>
      <vt:lpstr>Run AVT on AMI – from GitHub actions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Audio Buffer Handling</dc:title>
  <dc:subject/>
  <dc:creator>Reinhard Keil</dc:creator>
  <cp:keywords/>
  <dc:description/>
  <cp:lastModifiedBy>Vladimir Marchenko</cp:lastModifiedBy>
  <cp:revision>11</cp:revision>
  <dcterms:created xsi:type="dcterms:W3CDTF">2021-06-28T15:12:17Z</dcterms:created>
  <dcterms:modified xsi:type="dcterms:W3CDTF">2021-10-15T11:00:21Z</dcterms:modified>
  <cp:category/>
  <cp:contentStatus>Published</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45c40ffca3445d9bf3205a60bd2f6d6">
    <vt:lpwstr>Confidential|28d1025d-1415-4984-b35e-5b79e7d32b5c</vt:lpwstr>
  </property>
  <property fmtid="{D5CDD505-2E9C-101B-9397-08002B2CF9AE}" pid="3" name="TaxKeyword">
    <vt:lpwstr/>
  </property>
  <property fmtid="{D5CDD505-2E9C-101B-9397-08002B2CF9AE}" pid="4" name="_dlc_policyId">
    <vt:lpwstr>0x0101004E4B3E189D714F49A85ED613D6AE4F95|-1756139441</vt:lpwstr>
  </property>
  <property fmtid="{D5CDD505-2E9C-101B-9397-08002B2CF9AE}" pid="5" name="_dlc_DocIdItemGuid">
    <vt:lpwstr>e89a121e-355c-4cb1-879e-045fefeb8c84</vt:lpwstr>
  </property>
  <property fmtid="{D5CDD505-2E9C-101B-9397-08002B2CF9AE}" pid="6" name="_dlc_ItemStageId">
    <vt:lpwstr>1</vt:lpwstr>
  </property>
  <property fmtid="{D5CDD505-2E9C-101B-9397-08002B2CF9AE}" pid="7" name="j60c3ced31bb40378c6254d49035d966">
    <vt:lpwstr>2015|ee47c3e7-6a69-4f36-9adf-1007c8d399a4</vt:lpwstr>
  </property>
  <property fmtid="{D5CDD505-2E9C-101B-9397-08002B2CF9AE}" pid="8" name="vti_description">
    <vt:lpwstr/>
  </property>
  <property fmtid="{D5CDD505-2E9C-101B-9397-08002B2CF9AE}" pid="9" name="WorkflowChangePath">
    <vt:lpwstr>1069b4ef-e6f3-4ad7-8c8e-772136578697,10;</vt:lpwstr>
  </property>
  <property fmtid="{D5CDD505-2E9C-101B-9397-08002B2CF9AE}" pid="10" name="Confidentiality">
    <vt:lpwstr>1;#Confidential|28d1025d-1415-4984-b35e-5b79e7d32b5c</vt:lpwstr>
  </property>
  <property fmtid="{D5CDD505-2E9C-101B-9397-08002B2CF9AE}" pid="11" name="ContentTypeId">
    <vt:lpwstr>0x0101005C6975769EB1684CAB07571CAE07A11B0100BC81FA0C64ACC243A77959D9266C7751</vt:lpwstr>
  </property>
  <property fmtid="{D5CDD505-2E9C-101B-9397-08002B2CF9AE}" pid="12" name="Calendar Year">
    <vt:lpwstr>7;#2017|58467e81-5d99-44a5-abb5-12a016b65e9e</vt:lpwstr>
  </property>
  <property fmtid="{D5CDD505-2E9C-101B-9397-08002B2CF9AE}" pid="13" name="TaxCatchAll">
    <vt:lpwstr/>
  </property>
  <property fmtid="{D5CDD505-2E9C-101B-9397-08002B2CF9AE}" pid="14" name="TaxKeywordTaxHTField">
    <vt:lpwstr/>
  </property>
  <property fmtid="{D5CDD505-2E9C-101B-9397-08002B2CF9AE}" pid="15" name="ItemRetentionFormula">
    <vt:lpwstr/>
  </property>
  <property fmtid="{D5CDD505-2E9C-101B-9397-08002B2CF9AE}" pid="16" name="_dlc_LastRun">
    <vt:lpwstr>08/15/2015 23:02:11</vt:lpwstr>
  </property>
</Properties>
</file>