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notesSlides/notesSlide2.xml" ContentType="application/vnd.openxmlformats-officedocument.presentationml.notesSlide+xml"/>
  <Override PartName="/ppt/comments/comment2.xml" ContentType="application/vnd.openxmlformats-officedocument.presentationml.comments+xml"/>
  <Override PartName="/ppt/notesSlides/notesSlide3.xml" ContentType="application/vnd.openxmlformats-officedocument.presentationml.notesSlide+xml"/>
  <Override PartName="/ppt/comments/comment3.xml" ContentType="application/vnd.openxmlformats-officedocument.presentationml.comments+xml"/>
  <Override PartName="/ppt/notesSlides/notesSlide4.xml" ContentType="application/vnd.openxmlformats-officedocument.presentationml.notesSlide+xml"/>
  <Override PartName="/ppt/comments/comment4.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5.xml" ContentType="application/vnd.openxmlformats-officedocument.presentationml.comments+xml"/>
  <Override PartName="/ppt/comments/comment6.xml" ContentType="application/vnd.openxmlformats-officedocument.presentationml.comments+xml"/>
  <Override PartName="/ppt/comments/comment7.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comments/comment8.xml" ContentType="application/vnd.openxmlformats-officedocument.presentationml.comment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comment9.xml" ContentType="application/vnd.openxmlformats-officedocument.presentationml.comments+xml"/>
  <Override PartName="/ppt/notesSlides/notesSlide11.xml" ContentType="application/vnd.openxmlformats-officedocument.presentationml.notesSlide+xml"/>
  <Override PartName="/ppt/comments/comment10.xml" ContentType="application/vnd.openxmlformats-officedocument.presentationml.comment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omments/comment11.xml" ContentType="application/vnd.openxmlformats-officedocument.presentationml.comment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5431" r:id="rId6"/>
  </p:sldMasterIdLst>
  <p:notesMasterIdLst>
    <p:notesMasterId r:id="rId37"/>
  </p:notesMasterIdLst>
  <p:handoutMasterIdLst>
    <p:handoutMasterId r:id="rId38"/>
  </p:handoutMasterIdLst>
  <p:sldIdLst>
    <p:sldId id="14957" r:id="rId7"/>
    <p:sldId id="14964" r:id="rId8"/>
    <p:sldId id="14956" r:id="rId9"/>
    <p:sldId id="14972" r:id="rId10"/>
    <p:sldId id="14973" r:id="rId11"/>
    <p:sldId id="14959" r:id="rId12"/>
    <p:sldId id="14955" r:id="rId13"/>
    <p:sldId id="14958" r:id="rId14"/>
    <p:sldId id="14977" r:id="rId15"/>
    <p:sldId id="14976" r:id="rId16"/>
    <p:sldId id="14978" r:id="rId17"/>
    <p:sldId id="2086971665" r:id="rId18"/>
    <p:sldId id="14975" r:id="rId19"/>
    <p:sldId id="347" r:id="rId20"/>
    <p:sldId id="348" r:id="rId21"/>
    <p:sldId id="14960" r:id="rId22"/>
    <p:sldId id="14961" r:id="rId23"/>
    <p:sldId id="274" r:id="rId24"/>
    <p:sldId id="14953" r:id="rId25"/>
    <p:sldId id="14951" r:id="rId26"/>
    <p:sldId id="10615" r:id="rId27"/>
    <p:sldId id="14954" r:id="rId28"/>
    <p:sldId id="14933" r:id="rId29"/>
    <p:sldId id="14948" r:id="rId30"/>
    <p:sldId id="349" r:id="rId31"/>
    <p:sldId id="14942" r:id="rId32"/>
    <p:sldId id="14952" r:id="rId33"/>
    <p:sldId id="346" r:id="rId34"/>
    <p:sldId id="14974" r:id="rId35"/>
    <p:sldId id="2086971666" r:id="rId36"/>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Calibri" panose="020F050202020403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Reinhard Keil" initials="RK" lastIdx="13" clrIdx="0">
    <p:extLst>
      <p:ext uri="{19B8F6BF-5375-455C-9EA6-DF929625EA0E}">
        <p15:presenceInfo xmlns:p15="http://schemas.microsoft.com/office/powerpoint/2012/main" userId="S::Reinhard.Keil@arm.com::a74c14d9-6dde-4ffd-bc62-ceabab23c919" providerId="AD"/>
      </p:ext>
    </p:extLst>
  </p:cmAuthor>
  <p:cmAuthor id="2" name="Author" initials="A" lastIdx="2" clrIdx="1"/>
  <p:cmAuthor id="3" name="Stefano Cadario" initials="SC" lastIdx="2" clrIdx="2">
    <p:extLst>
      <p:ext uri="{19B8F6BF-5375-455C-9EA6-DF929625EA0E}">
        <p15:presenceInfo xmlns:p15="http://schemas.microsoft.com/office/powerpoint/2012/main" userId="S::Stefano.Cadario@arm.com::80442c5e-a86e-4e3c-a034-07962a038ecc" providerId="AD"/>
      </p:ext>
    </p:extLst>
  </p:cmAuthor>
  <p:cmAuthor id="4" name="Barbara Bengyel" initials="BB" lastIdx="3" clrIdx="3">
    <p:extLst>
      <p:ext uri="{19B8F6BF-5375-455C-9EA6-DF929625EA0E}">
        <p15:presenceInfo xmlns:p15="http://schemas.microsoft.com/office/powerpoint/2012/main" userId="S::barbara.bengyel@arm.com::e8b45ead-9f84-4a51-9340-10c649ecd501"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A000"/>
    <a:srgbClr val="FF6B00"/>
    <a:srgbClr val="FF6900"/>
    <a:srgbClr val="7F7F7F"/>
    <a:srgbClr val="333E48"/>
    <a:srgbClr val="00C1DE"/>
    <a:srgbClr val="E5ECEB"/>
    <a:srgbClr val="95D600"/>
    <a:srgbClr val="FFC600"/>
    <a:srgbClr val="93E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B6403A-809B-419A-BFDE-94F7C20B7142}" v="4" dt="2021-12-01T16:01:04.556"/>
  </p1510:revLst>
</p1510:revInfo>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894" y="1002"/>
      </p:cViewPr>
      <p:guideLst>
        <p:guide orient="horz" pos="2160"/>
        <p:guide pos="3840"/>
      </p:guideLst>
    </p:cSldViewPr>
  </p:slideViewPr>
  <p:notesTextViewPr>
    <p:cViewPr>
      <p:scale>
        <a:sx n="3" d="2"/>
        <a:sy n="3" d="2"/>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theme" Target="theme/theme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slide" Target="slides/slide23.xml"/><Relationship Id="rId41"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notesMaster" Target="notesMasters/notesMaster1.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microsoft.com/office/2016/11/relationships/changesInfo" Target="changesInfos/changesInfo1.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ladimir Marchenko" userId="c36603cb-6785-419b-81f9-614e814f607a" providerId="ADAL" clId="{1FB6403A-809B-419A-BFDE-94F7C20B7142}"/>
    <pc:docChg chg="undo custSel addSld delSld modSld">
      <pc:chgData name="Vladimir Marchenko" userId="c36603cb-6785-419b-81f9-614e814f607a" providerId="ADAL" clId="{1FB6403A-809B-419A-BFDE-94F7C20B7142}" dt="2021-12-01T16:01:04.556" v="101" actId="1076"/>
      <pc:docMkLst>
        <pc:docMk/>
      </pc:docMkLst>
      <pc:sldChg chg="del">
        <pc:chgData name="Vladimir Marchenko" userId="c36603cb-6785-419b-81f9-614e814f607a" providerId="ADAL" clId="{1FB6403A-809B-419A-BFDE-94F7C20B7142}" dt="2021-10-15T08:14:53.375" v="78" actId="47"/>
        <pc:sldMkLst>
          <pc:docMk/>
          <pc:sldMk cId="1928278860" sldId="14962"/>
        </pc:sldMkLst>
      </pc:sldChg>
      <pc:sldChg chg="addSp modSp mod">
        <pc:chgData name="Vladimir Marchenko" userId="c36603cb-6785-419b-81f9-614e814f607a" providerId="ADAL" clId="{1FB6403A-809B-419A-BFDE-94F7C20B7142}" dt="2021-10-15T08:06:15.499" v="77" actId="20577"/>
        <pc:sldMkLst>
          <pc:docMk/>
          <pc:sldMk cId="492058628" sldId="14963"/>
        </pc:sldMkLst>
        <pc:spChg chg="mod">
          <ac:chgData name="Vladimir Marchenko" userId="c36603cb-6785-419b-81f9-614e814f607a" providerId="ADAL" clId="{1FB6403A-809B-419A-BFDE-94F7C20B7142}" dt="2021-10-15T08:05:53.139" v="76" actId="20577"/>
          <ac:spMkLst>
            <pc:docMk/>
            <pc:sldMk cId="492058628" sldId="14963"/>
            <ac:spMk id="4" creationId="{C968E714-5FB7-4FED-BB6F-374760979964}"/>
          </ac:spMkLst>
        </pc:spChg>
        <pc:spChg chg="add mod ord">
          <ac:chgData name="Vladimir Marchenko" userId="c36603cb-6785-419b-81f9-614e814f607a" providerId="ADAL" clId="{1FB6403A-809B-419A-BFDE-94F7C20B7142}" dt="2021-10-15T08:04:36.188" v="53" actId="208"/>
          <ac:spMkLst>
            <pc:docMk/>
            <pc:sldMk cId="492058628" sldId="14963"/>
            <ac:spMk id="17" creationId="{348E9350-E14A-462F-8944-90236DA610C5}"/>
          </ac:spMkLst>
        </pc:spChg>
        <pc:spChg chg="mod">
          <ac:chgData name="Vladimir Marchenko" userId="c36603cb-6785-419b-81f9-614e814f607a" providerId="ADAL" clId="{1FB6403A-809B-419A-BFDE-94F7C20B7142}" dt="2021-10-15T08:00:12.452" v="15" actId="20577"/>
          <ac:spMkLst>
            <pc:docMk/>
            <pc:sldMk cId="492058628" sldId="14963"/>
            <ac:spMk id="19" creationId="{D94CD6BC-D984-4EFE-95CF-AF8A8637DFA2}"/>
          </ac:spMkLst>
        </pc:spChg>
        <pc:spChg chg="mod">
          <ac:chgData name="Vladimir Marchenko" userId="c36603cb-6785-419b-81f9-614e814f607a" providerId="ADAL" clId="{1FB6403A-809B-419A-BFDE-94F7C20B7142}" dt="2021-10-15T08:06:15.499" v="77" actId="20577"/>
          <ac:spMkLst>
            <pc:docMk/>
            <pc:sldMk cId="492058628" sldId="14963"/>
            <ac:spMk id="26" creationId="{8F2C8393-6F7E-4260-84A1-1576FEC45265}"/>
          </ac:spMkLst>
        </pc:spChg>
        <pc:spChg chg="mod">
          <ac:chgData name="Vladimir Marchenko" userId="c36603cb-6785-419b-81f9-614e814f607a" providerId="ADAL" clId="{1FB6403A-809B-419A-BFDE-94F7C20B7142}" dt="2021-10-15T08:01:43.387" v="40" actId="33524"/>
          <ac:spMkLst>
            <pc:docMk/>
            <pc:sldMk cId="492058628" sldId="14963"/>
            <ac:spMk id="29" creationId="{CCC374B9-185F-44EA-A687-EEEECC16710E}"/>
          </ac:spMkLst>
        </pc:spChg>
        <pc:cxnChg chg="mod">
          <ac:chgData name="Vladimir Marchenko" userId="c36603cb-6785-419b-81f9-614e814f607a" providerId="ADAL" clId="{1FB6403A-809B-419A-BFDE-94F7C20B7142}" dt="2021-10-15T08:05:06.221" v="55" actId="1076"/>
          <ac:cxnSpMkLst>
            <pc:docMk/>
            <pc:sldMk cId="492058628" sldId="14963"/>
            <ac:cxnSpMk id="5" creationId="{773C34B5-705B-4B48-AF8B-DD66ED9414BC}"/>
          </ac:cxnSpMkLst>
        </pc:cxnChg>
      </pc:sldChg>
      <pc:sldChg chg="modSp add mod">
        <pc:chgData name="Vladimir Marchenko" userId="c36603cb-6785-419b-81f9-614e814f607a" providerId="ADAL" clId="{1FB6403A-809B-419A-BFDE-94F7C20B7142}" dt="2021-10-15T11:00:20.174" v="84" actId="20577"/>
        <pc:sldMkLst>
          <pc:docMk/>
          <pc:sldMk cId="2101255887" sldId="14972"/>
        </pc:sldMkLst>
        <pc:spChg chg="mod">
          <ac:chgData name="Vladimir Marchenko" userId="c36603cb-6785-419b-81f9-614e814f607a" providerId="ADAL" clId="{1FB6403A-809B-419A-BFDE-94F7C20B7142}" dt="2021-10-15T11:00:20.174" v="84" actId="20577"/>
          <ac:spMkLst>
            <pc:docMk/>
            <pc:sldMk cId="2101255887" sldId="14972"/>
            <ac:spMk id="26" creationId="{66B4BDEB-A29A-43AB-BCB8-160B10478CB6}"/>
          </ac:spMkLst>
        </pc:spChg>
        <pc:spChg chg="mod">
          <ac:chgData name="Vladimir Marchenko" userId="c36603cb-6785-419b-81f9-614e814f607a" providerId="ADAL" clId="{1FB6403A-809B-419A-BFDE-94F7C20B7142}" dt="2021-10-14T13:47:38.971" v="10" actId="20577"/>
          <ac:spMkLst>
            <pc:docMk/>
            <pc:sldMk cId="2101255887" sldId="14972"/>
            <ac:spMk id="66" creationId="{EBCA1D57-A748-4DD4-B0B9-FB9281C35702}"/>
          </ac:spMkLst>
        </pc:spChg>
      </pc:sldChg>
      <pc:sldChg chg="modSp add mod">
        <pc:chgData name="Vladimir Marchenko" userId="c36603cb-6785-419b-81f9-614e814f607a" providerId="ADAL" clId="{1FB6403A-809B-419A-BFDE-94F7C20B7142}" dt="2021-10-15T08:15:12.134" v="80" actId="20577"/>
        <pc:sldMkLst>
          <pc:docMk/>
          <pc:sldMk cId="1705635090" sldId="14973"/>
        </pc:sldMkLst>
        <pc:spChg chg="mod">
          <ac:chgData name="Vladimir Marchenko" userId="c36603cb-6785-419b-81f9-614e814f607a" providerId="ADAL" clId="{1FB6403A-809B-419A-BFDE-94F7C20B7142}" dt="2021-10-15T08:15:12.134" v="80" actId="20577"/>
          <ac:spMkLst>
            <pc:docMk/>
            <pc:sldMk cId="1705635090" sldId="14973"/>
            <ac:spMk id="26" creationId="{66B4BDEB-A29A-43AB-BCB8-160B10478CB6}"/>
          </ac:spMkLst>
        </pc:spChg>
      </pc:sldChg>
      <pc:sldChg chg="modSp add mod">
        <pc:chgData name="Vladimir Marchenko" userId="c36603cb-6785-419b-81f9-614e814f607a" providerId="ADAL" clId="{1FB6403A-809B-419A-BFDE-94F7C20B7142}" dt="2021-12-01T16:01:04.556" v="101" actId="1076"/>
        <pc:sldMkLst>
          <pc:docMk/>
          <pc:sldMk cId="4114550363" sldId="14975"/>
        </pc:sldMkLst>
        <pc:spChg chg="mod">
          <ac:chgData name="Vladimir Marchenko" userId="c36603cb-6785-419b-81f9-614e814f607a" providerId="ADAL" clId="{1FB6403A-809B-419A-BFDE-94F7C20B7142}" dt="2021-12-01T16:00:07.196" v="100" actId="20577"/>
          <ac:spMkLst>
            <pc:docMk/>
            <pc:sldMk cId="4114550363" sldId="14975"/>
            <ac:spMk id="83" creationId="{CA0CB3E5-601F-4448-8C48-E5698751A43E}"/>
          </ac:spMkLst>
        </pc:spChg>
        <pc:spChg chg="mod">
          <ac:chgData name="Vladimir Marchenko" userId="c36603cb-6785-419b-81f9-614e814f607a" providerId="ADAL" clId="{1FB6403A-809B-419A-BFDE-94F7C20B7142}" dt="2021-12-01T15:50:37.494" v="94" actId="14100"/>
          <ac:spMkLst>
            <pc:docMk/>
            <pc:sldMk cId="4114550363" sldId="14975"/>
            <ac:spMk id="117" creationId="{EDA9E666-A8B7-401E-A6E2-AFBBBE3E5F5F}"/>
          </ac:spMkLst>
        </pc:spChg>
        <pc:spChg chg="mod">
          <ac:chgData name="Vladimir Marchenko" userId="c36603cb-6785-419b-81f9-614e814f607a" providerId="ADAL" clId="{1FB6403A-809B-419A-BFDE-94F7C20B7142}" dt="2021-12-01T15:50:32.510" v="90" actId="1076"/>
          <ac:spMkLst>
            <pc:docMk/>
            <pc:sldMk cId="4114550363" sldId="14975"/>
            <ac:spMk id="138" creationId="{FBB74153-F5C5-4325-8376-0B700DCA5AD7}"/>
          </ac:spMkLst>
        </pc:spChg>
        <pc:picChg chg="mod">
          <ac:chgData name="Vladimir Marchenko" userId="c36603cb-6785-419b-81f9-614e814f607a" providerId="ADAL" clId="{1FB6403A-809B-419A-BFDE-94F7C20B7142}" dt="2021-12-01T16:01:04.556" v="101" actId="1076"/>
          <ac:picMkLst>
            <pc:docMk/>
            <pc:sldMk cId="4114550363" sldId="14975"/>
            <ac:picMk id="1032" creationId="{8343E6DF-BC61-4A89-BB44-A19C28DB88ED}"/>
          </ac:picMkLst>
        </pc:picChg>
      </pc:sldChg>
    </pc:docChg>
  </pc:docChgLst>
  <pc:docChgLst>
    <pc:chgData name="Vladimir Marchenko" userId="c36603cb-6785-419b-81f9-614e814f607a" providerId="ADAL" clId="{C1BD373B-A2A0-41F5-8D31-F3B5A66B5BCB}"/>
    <pc:docChg chg="undo custSel addSld delSld modSld sldOrd">
      <pc:chgData name="Vladimir Marchenko" userId="c36603cb-6785-419b-81f9-614e814f607a" providerId="ADAL" clId="{C1BD373B-A2A0-41F5-8D31-F3B5A66B5BCB}" dt="2021-07-22T18:35:41.899" v="110" actId="207"/>
      <pc:docMkLst>
        <pc:docMk/>
      </pc:docMkLst>
      <pc:sldChg chg="modSp mod">
        <pc:chgData name="Vladimir Marchenko" userId="c36603cb-6785-419b-81f9-614e814f607a" providerId="ADAL" clId="{C1BD373B-A2A0-41F5-8D31-F3B5A66B5BCB}" dt="2021-07-22T18:35:41.899" v="110" actId="207"/>
        <pc:sldMkLst>
          <pc:docMk/>
          <pc:sldMk cId="3811787175" sldId="274"/>
        </pc:sldMkLst>
        <pc:spChg chg="mod">
          <ac:chgData name="Vladimir Marchenko" userId="c36603cb-6785-419b-81f9-614e814f607a" providerId="ADAL" clId="{C1BD373B-A2A0-41F5-8D31-F3B5A66B5BCB}" dt="2021-07-22T18:35:41.899" v="110" actId="207"/>
          <ac:spMkLst>
            <pc:docMk/>
            <pc:sldMk cId="3811787175" sldId="274"/>
            <ac:spMk id="8" creationId="{64E27348-466A-470F-B146-C60CFDB00C29}"/>
          </ac:spMkLst>
        </pc:spChg>
      </pc:sldChg>
      <pc:sldChg chg="add del ord">
        <pc:chgData name="Vladimir Marchenko" userId="c36603cb-6785-419b-81f9-614e814f607a" providerId="ADAL" clId="{C1BD373B-A2A0-41F5-8D31-F3B5A66B5BCB}" dt="2021-07-21T06:54:15.967" v="13"/>
        <pc:sldMkLst>
          <pc:docMk/>
          <pc:sldMk cId="2165495367" sldId="349"/>
        </pc:sldMkLst>
      </pc:sldChg>
      <pc:sldChg chg="delSp modSp add del mod">
        <pc:chgData name="Vladimir Marchenko" userId="c36603cb-6785-419b-81f9-614e814f607a" providerId="ADAL" clId="{C1BD373B-A2A0-41F5-8D31-F3B5A66B5BCB}" dt="2021-07-21T06:54:06.236" v="11" actId="47"/>
        <pc:sldMkLst>
          <pc:docMk/>
          <pc:sldMk cId="982414151" sldId="14956"/>
        </pc:sldMkLst>
        <pc:spChg chg="mod">
          <ac:chgData name="Vladimir Marchenko" userId="c36603cb-6785-419b-81f9-614e814f607a" providerId="ADAL" clId="{C1BD373B-A2A0-41F5-8D31-F3B5A66B5BCB}" dt="2021-07-21T06:53:22.161" v="5" actId="20577"/>
          <ac:spMkLst>
            <pc:docMk/>
            <pc:sldMk cId="982414151" sldId="14956"/>
            <ac:spMk id="7" creationId="{177C74EE-4661-4801-B146-BB383E0EAF9C}"/>
          </ac:spMkLst>
        </pc:spChg>
        <pc:cxnChg chg="del">
          <ac:chgData name="Vladimir Marchenko" userId="c36603cb-6785-419b-81f9-614e814f607a" providerId="ADAL" clId="{C1BD373B-A2A0-41F5-8D31-F3B5A66B5BCB}" dt="2021-07-21T06:53:24.905" v="6" actId="478"/>
          <ac:cxnSpMkLst>
            <pc:docMk/>
            <pc:sldMk cId="982414151" sldId="14956"/>
            <ac:cxnSpMk id="17" creationId="{1A48F75A-A00C-4702-9FAC-219E312E7BD4}"/>
          </ac:cxnSpMkLst>
        </pc:cxnChg>
      </pc:sldChg>
      <pc:sldChg chg="addSp delSp modSp add mod">
        <pc:chgData name="Vladimir Marchenko" userId="c36603cb-6785-419b-81f9-614e814f607a" providerId="ADAL" clId="{C1BD373B-A2A0-41F5-8D31-F3B5A66B5BCB}" dt="2021-07-22T18:22:18.461" v="109" actId="14100"/>
        <pc:sldMkLst>
          <pc:docMk/>
          <pc:sldMk cId="492058628" sldId="14963"/>
        </pc:sldMkLst>
        <pc:spChg chg="mod">
          <ac:chgData name="Vladimir Marchenko" userId="c36603cb-6785-419b-81f9-614e814f607a" providerId="ADAL" clId="{C1BD373B-A2A0-41F5-8D31-F3B5A66B5BCB}" dt="2021-07-22T18:20:42.800" v="102" actId="1035"/>
          <ac:spMkLst>
            <pc:docMk/>
            <pc:sldMk cId="492058628" sldId="14963"/>
            <ac:spMk id="4" creationId="{C968E714-5FB7-4FED-BB6F-374760979964}"/>
          </ac:spMkLst>
        </pc:spChg>
        <pc:spChg chg="mod">
          <ac:chgData name="Vladimir Marchenko" userId="c36603cb-6785-419b-81f9-614e814f607a" providerId="ADAL" clId="{C1BD373B-A2A0-41F5-8D31-F3B5A66B5BCB}" dt="2021-07-22T18:16:46.928" v="78" actId="1076"/>
          <ac:spMkLst>
            <pc:docMk/>
            <pc:sldMk cId="492058628" sldId="14963"/>
            <ac:spMk id="9" creationId="{90A24D2A-66DF-4017-A0E1-6299C0B93081}"/>
          </ac:spMkLst>
        </pc:spChg>
        <pc:spChg chg="mod">
          <ac:chgData name="Vladimir Marchenko" userId="c36603cb-6785-419b-81f9-614e814f607a" providerId="ADAL" clId="{C1BD373B-A2A0-41F5-8D31-F3B5A66B5BCB}" dt="2021-07-22T18:15:57.442" v="70" actId="1076"/>
          <ac:spMkLst>
            <pc:docMk/>
            <pc:sldMk cId="492058628" sldId="14963"/>
            <ac:spMk id="19" creationId="{D94CD6BC-D984-4EFE-95CF-AF8A8637DFA2}"/>
          </ac:spMkLst>
        </pc:spChg>
        <pc:spChg chg="mod">
          <ac:chgData name="Vladimir Marchenko" userId="c36603cb-6785-419b-81f9-614e814f607a" providerId="ADAL" clId="{C1BD373B-A2A0-41F5-8D31-F3B5A66B5BCB}" dt="2021-07-22T18:15:57.442" v="70" actId="1076"/>
          <ac:spMkLst>
            <pc:docMk/>
            <pc:sldMk cId="492058628" sldId="14963"/>
            <ac:spMk id="20" creationId="{A0213FEA-CEFF-476F-8AFF-7E3EBF8665DF}"/>
          </ac:spMkLst>
        </pc:spChg>
        <pc:spChg chg="del mod">
          <ac:chgData name="Vladimir Marchenko" userId="c36603cb-6785-419b-81f9-614e814f607a" providerId="ADAL" clId="{C1BD373B-A2A0-41F5-8D31-F3B5A66B5BCB}" dt="2021-07-22T18:19:51.547" v="86" actId="478"/>
          <ac:spMkLst>
            <pc:docMk/>
            <pc:sldMk cId="492058628" sldId="14963"/>
            <ac:spMk id="21" creationId="{ACE4B6C1-0BA9-4ED9-944F-7D461573A44C}"/>
          </ac:spMkLst>
        </pc:spChg>
        <pc:spChg chg="mod">
          <ac:chgData name="Vladimir Marchenko" userId="c36603cb-6785-419b-81f9-614e814f607a" providerId="ADAL" clId="{C1BD373B-A2A0-41F5-8D31-F3B5A66B5BCB}" dt="2021-07-22T18:15:57.442" v="70" actId="1076"/>
          <ac:spMkLst>
            <pc:docMk/>
            <pc:sldMk cId="492058628" sldId="14963"/>
            <ac:spMk id="22" creationId="{8D896C27-BCEB-47FA-A152-53894C0D22F2}"/>
          </ac:spMkLst>
        </pc:spChg>
        <pc:spChg chg="mod">
          <ac:chgData name="Vladimir Marchenko" userId="c36603cb-6785-419b-81f9-614e814f607a" providerId="ADAL" clId="{C1BD373B-A2A0-41F5-8D31-F3B5A66B5BCB}" dt="2021-07-22T18:21:52.714" v="108" actId="14100"/>
          <ac:spMkLst>
            <pc:docMk/>
            <pc:sldMk cId="492058628" sldId="14963"/>
            <ac:spMk id="26" creationId="{8F2C8393-6F7E-4260-84A1-1576FEC45265}"/>
          </ac:spMkLst>
        </pc:spChg>
        <pc:spChg chg="mod">
          <ac:chgData name="Vladimir Marchenko" userId="c36603cb-6785-419b-81f9-614e814f607a" providerId="ADAL" clId="{C1BD373B-A2A0-41F5-8D31-F3B5A66B5BCB}" dt="2021-07-22T18:12:55.060" v="28" actId="20577"/>
          <ac:spMkLst>
            <pc:docMk/>
            <pc:sldMk cId="492058628" sldId="14963"/>
            <ac:spMk id="29" creationId="{CCC374B9-185F-44EA-A687-EEEECC16710E}"/>
          </ac:spMkLst>
        </pc:spChg>
        <pc:spChg chg="mod">
          <ac:chgData name="Vladimir Marchenko" userId="c36603cb-6785-419b-81f9-614e814f607a" providerId="ADAL" clId="{C1BD373B-A2A0-41F5-8D31-F3B5A66B5BCB}" dt="2021-07-22T18:22:18.461" v="109" actId="14100"/>
          <ac:spMkLst>
            <pc:docMk/>
            <pc:sldMk cId="492058628" sldId="14963"/>
            <ac:spMk id="30" creationId="{F2C090EB-0F4F-470A-BDEE-442EA792DF6D}"/>
          </ac:spMkLst>
        </pc:spChg>
        <pc:cxnChg chg="mod">
          <ac:chgData name="Vladimir Marchenko" userId="c36603cb-6785-419b-81f9-614e814f607a" providerId="ADAL" clId="{C1BD373B-A2A0-41F5-8D31-F3B5A66B5BCB}" dt="2021-07-22T18:20:46.809" v="104" actId="1038"/>
          <ac:cxnSpMkLst>
            <pc:docMk/>
            <pc:sldMk cId="492058628" sldId="14963"/>
            <ac:cxnSpMk id="5" creationId="{773C34B5-705B-4B48-AF8B-DD66ED9414BC}"/>
          </ac:cxnSpMkLst>
        </pc:cxnChg>
        <pc:cxnChg chg="del mod">
          <ac:chgData name="Vladimir Marchenko" userId="c36603cb-6785-419b-81f9-614e814f607a" providerId="ADAL" clId="{C1BD373B-A2A0-41F5-8D31-F3B5A66B5BCB}" dt="2021-07-22T18:18:48.004" v="82" actId="478"/>
          <ac:cxnSpMkLst>
            <pc:docMk/>
            <pc:sldMk cId="492058628" sldId="14963"/>
            <ac:cxnSpMk id="13" creationId="{34BD0E31-CD13-4813-B799-FB67193EFDEC}"/>
          </ac:cxnSpMkLst>
        </pc:cxnChg>
        <pc:cxnChg chg="del mod">
          <ac:chgData name="Vladimir Marchenko" userId="c36603cb-6785-419b-81f9-614e814f607a" providerId="ADAL" clId="{C1BD373B-A2A0-41F5-8D31-F3B5A66B5BCB}" dt="2021-07-22T18:13:36.306" v="36" actId="21"/>
          <ac:cxnSpMkLst>
            <pc:docMk/>
            <pc:sldMk cId="492058628" sldId="14963"/>
            <ac:cxnSpMk id="14" creationId="{65867ACA-CE25-4218-8ACB-50542875A9C9}"/>
          </ac:cxnSpMkLst>
        </pc:cxnChg>
        <pc:cxnChg chg="add mod">
          <ac:chgData name="Vladimir Marchenko" userId="c36603cb-6785-419b-81f9-614e814f607a" providerId="ADAL" clId="{C1BD373B-A2A0-41F5-8D31-F3B5A66B5BCB}" dt="2021-07-22T18:16:26.286" v="75" actId="14100"/>
          <ac:cxnSpMkLst>
            <pc:docMk/>
            <pc:sldMk cId="492058628" sldId="14963"/>
            <ac:cxnSpMk id="18" creationId="{42BEAD8E-F134-4C65-85DD-A809DE2AFE7C}"/>
          </ac:cxnSpMkLst>
        </pc:cxnChg>
        <pc:cxnChg chg="add mod">
          <ac:chgData name="Vladimir Marchenko" userId="c36603cb-6785-419b-81f9-614e814f607a" providerId="ADAL" clId="{C1BD373B-A2A0-41F5-8D31-F3B5A66B5BCB}" dt="2021-07-22T18:16:41.686" v="77" actId="1076"/>
          <ac:cxnSpMkLst>
            <pc:docMk/>
            <pc:sldMk cId="492058628" sldId="14963"/>
            <ac:cxnSpMk id="23" creationId="{7B87ED4E-E2EB-461F-AB98-01E9D5BF101A}"/>
          </ac:cxnSpMkLst>
        </pc:cxnChg>
      </pc:sldChg>
    </pc:docChg>
  </pc:docChgLst>
  <pc:docChgLst>
    <pc:chgData name="Vladimir Marchenko" userId="c36603cb-6785-419b-81f9-614e814f607a" providerId="ADAL" clId="{066A1169-3F81-4DF9-8CD1-E7008692D12D}"/>
    <pc:docChg chg="undo custSel addSld modSld sldOrd">
      <pc:chgData name="Vladimir Marchenko" userId="c36603cb-6785-419b-81f9-614e814f607a" providerId="ADAL" clId="{066A1169-3F81-4DF9-8CD1-E7008692D12D}" dt="2021-08-26T13:09:01.220" v="156" actId="20577"/>
      <pc:docMkLst>
        <pc:docMk/>
      </pc:docMkLst>
      <pc:sldChg chg="addSp delSp modSp add mod ord">
        <pc:chgData name="Vladimir Marchenko" userId="c36603cb-6785-419b-81f9-614e814f607a" providerId="ADAL" clId="{066A1169-3F81-4DF9-8CD1-E7008692D12D}" dt="2021-08-26T13:09:01.220" v="156" actId="20577"/>
        <pc:sldMkLst>
          <pc:docMk/>
          <pc:sldMk cId="1961994146" sldId="14956"/>
        </pc:sldMkLst>
        <pc:spChg chg="mod">
          <ac:chgData name="Vladimir Marchenko" userId="c36603cb-6785-419b-81f9-614e814f607a" providerId="ADAL" clId="{066A1169-3F81-4DF9-8CD1-E7008692D12D}" dt="2021-08-26T13:02:16.416" v="75" actId="1076"/>
          <ac:spMkLst>
            <pc:docMk/>
            <pc:sldMk cId="1961994146" sldId="14956"/>
            <ac:spMk id="2" creationId="{66B49C65-9D93-0940-A2D2-FDC728ABEBFC}"/>
          </ac:spMkLst>
        </pc:spChg>
        <pc:spChg chg="del">
          <ac:chgData name="Vladimir Marchenko" userId="c36603cb-6785-419b-81f9-614e814f607a" providerId="ADAL" clId="{066A1169-3F81-4DF9-8CD1-E7008692D12D}" dt="2021-08-26T07:32:04.043" v="4" actId="478"/>
          <ac:spMkLst>
            <pc:docMk/>
            <pc:sldMk cId="1961994146" sldId="14956"/>
            <ac:spMk id="3" creationId="{B2B7B049-B18C-714D-B2D8-47DBFC9F9B00}"/>
          </ac:spMkLst>
        </pc:spChg>
        <pc:spChg chg="add del mod">
          <ac:chgData name="Vladimir Marchenko" userId="c36603cb-6785-419b-81f9-614e814f607a" providerId="ADAL" clId="{066A1169-3F81-4DF9-8CD1-E7008692D12D}" dt="2021-08-26T07:32:06.103" v="5" actId="478"/>
          <ac:spMkLst>
            <pc:docMk/>
            <pc:sldMk cId="1961994146" sldId="14956"/>
            <ac:spMk id="5" creationId="{47112221-9056-41C9-874E-D9DC7564F7ED}"/>
          </ac:spMkLst>
        </pc:spChg>
        <pc:spChg chg="mod">
          <ac:chgData name="Vladimir Marchenko" userId="c36603cb-6785-419b-81f9-614e814f607a" providerId="ADAL" clId="{066A1169-3F81-4DF9-8CD1-E7008692D12D}" dt="2021-08-26T13:02:22.748" v="76" actId="1076"/>
          <ac:spMkLst>
            <pc:docMk/>
            <pc:sldMk cId="1961994146" sldId="14956"/>
            <ac:spMk id="7" creationId="{905104DD-E2CB-4A8A-925F-DA0436758A10}"/>
          </ac:spMkLst>
        </pc:spChg>
        <pc:spChg chg="mod">
          <ac:chgData name="Vladimir Marchenko" userId="c36603cb-6785-419b-81f9-614e814f607a" providerId="ADAL" clId="{066A1169-3F81-4DF9-8CD1-E7008692D12D}" dt="2021-08-26T13:05:41.437" v="106" actId="948"/>
          <ac:spMkLst>
            <pc:docMk/>
            <pc:sldMk cId="1961994146" sldId="14956"/>
            <ac:spMk id="8" creationId="{F902E442-80C4-485D-A684-DBAE4FA2132D}"/>
          </ac:spMkLst>
        </pc:spChg>
        <pc:spChg chg="mod">
          <ac:chgData name="Vladimir Marchenko" userId="c36603cb-6785-419b-81f9-614e814f607a" providerId="ADAL" clId="{066A1169-3F81-4DF9-8CD1-E7008692D12D}" dt="2021-08-26T13:07:16.642" v="113" actId="20577"/>
          <ac:spMkLst>
            <pc:docMk/>
            <pc:sldMk cId="1961994146" sldId="14956"/>
            <ac:spMk id="9" creationId="{E6BE769A-E12A-4E20-91D0-A0D592592F4A}"/>
          </ac:spMkLst>
        </pc:spChg>
        <pc:spChg chg="mod">
          <ac:chgData name="Vladimir Marchenko" userId="c36603cb-6785-419b-81f9-614e814f607a" providerId="ADAL" clId="{066A1169-3F81-4DF9-8CD1-E7008692D12D}" dt="2021-08-26T13:05:28.593" v="105" actId="948"/>
          <ac:spMkLst>
            <pc:docMk/>
            <pc:sldMk cId="1961994146" sldId="14956"/>
            <ac:spMk id="10" creationId="{AC42DAEB-7B16-41C1-AB32-2C0F7BF787C4}"/>
          </ac:spMkLst>
        </pc:spChg>
        <pc:spChg chg="mod">
          <ac:chgData name="Vladimir Marchenko" userId="c36603cb-6785-419b-81f9-614e814f607a" providerId="ADAL" clId="{066A1169-3F81-4DF9-8CD1-E7008692D12D}" dt="2021-08-26T13:02:22.748" v="76" actId="1076"/>
          <ac:spMkLst>
            <pc:docMk/>
            <pc:sldMk cId="1961994146" sldId="14956"/>
            <ac:spMk id="11" creationId="{7971A8AF-B10D-4AF2-BF3B-8D580C81F1DD}"/>
          </ac:spMkLst>
        </pc:spChg>
        <pc:spChg chg="mod">
          <ac:chgData name="Vladimir Marchenko" userId="c36603cb-6785-419b-81f9-614e814f607a" providerId="ADAL" clId="{066A1169-3F81-4DF9-8CD1-E7008692D12D}" dt="2021-08-26T13:02:22.748" v="76" actId="1076"/>
          <ac:spMkLst>
            <pc:docMk/>
            <pc:sldMk cId="1961994146" sldId="14956"/>
            <ac:spMk id="12" creationId="{F6C91735-30A1-491D-BC96-A82D77183B64}"/>
          </ac:spMkLst>
        </pc:spChg>
        <pc:spChg chg="mod">
          <ac:chgData name="Vladimir Marchenko" userId="c36603cb-6785-419b-81f9-614e814f607a" providerId="ADAL" clId="{066A1169-3F81-4DF9-8CD1-E7008692D12D}" dt="2021-08-26T13:02:22.748" v="76" actId="1076"/>
          <ac:spMkLst>
            <pc:docMk/>
            <pc:sldMk cId="1961994146" sldId="14956"/>
            <ac:spMk id="13" creationId="{A63C8E85-BE7B-4FE5-9694-BB8EBF312473}"/>
          </ac:spMkLst>
        </pc:spChg>
        <pc:spChg chg="mod">
          <ac:chgData name="Vladimir Marchenko" userId="c36603cb-6785-419b-81f9-614e814f607a" providerId="ADAL" clId="{066A1169-3F81-4DF9-8CD1-E7008692D12D}" dt="2021-08-26T13:08:09.066" v="116" actId="1076"/>
          <ac:spMkLst>
            <pc:docMk/>
            <pc:sldMk cId="1961994146" sldId="14956"/>
            <ac:spMk id="14" creationId="{6B7D5A78-171F-435C-A748-0D975BFC8D7A}"/>
          </ac:spMkLst>
        </pc:spChg>
        <pc:spChg chg="mod">
          <ac:chgData name="Vladimir Marchenko" userId="c36603cb-6785-419b-81f9-614e814f607a" providerId="ADAL" clId="{066A1169-3F81-4DF9-8CD1-E7008692D12D}" dt="2021-08-26T13:01:21.821" v="69" actId="14100"/>
          <ac:spMkLst>
            <pc:docMk/>
            <pc:sldMk cId="1961994146" sldId="14956"/>
            <ac:spMk id="15" creationId="{7FB0CDE3-1AEC-4E33-950D-0EF4165790CD}"/>
          </ac:spMkLst>
        </pc:spChg>
        <pc:spChg chg="mod">
          <ac:chgData name="Vladimir Marchenko" userId="c36603cb-6785-419b-81f9-614e814f607a" providerId="ADAL" clId="{066A1169-3F81-4DF9-8CD1-E7008692D12D}" dt="2021-08-26T12:57:10.617" v="31" actId="948"/>
          <ac:spMkLst>
            <pc:docMk/>
            <pc:sldMk cId="1961994146" sldId="14956"/>
            <ac:spMk id="16" creationId="{58DAE17C-A09A-42DC-B522-653084D04356}"/>
          </ac:spMkLst>
        </pc:spChg>
        <pc:spChg chg="mod">
          <ac:chgData name="Vladimir Marchenko" userId="c36603cb-6785-419b-81f9-614e814f607a" providerId="ADAL" clId="{066A1169-3F81-4DF9-8CD1-E7008692D12D}" dt="2021-08-26T13:09:01.220" v="156" actId="20577"/>
          <ac:spMkLst>
            <pc:docMk/>
            <pc:sldMk cId="1961994146" sldId="14956"/>
            <ac:spMk id="17" creationId="{55E836FF-C8EC-4B97-A12A-18F445DE5952}"/>
          </ac:spMkLst>
        </pc:spChg>
      </pc:sldChg>
    </pc:docChg>
  </pc:docChgLst>
</pc:chgInfo>
</file>

<file path=ppt/comments/comment1.xml><?xml version="1.0" encoding="utf-8"?>
<p:cmLst xmlns:a="http://schemas.openxmlformats.org/drawingml/2006/main" xmlns:r="http://schemas.openxmlformats.org/officeDocument/2006/relationships" xmlns:p="http://schemas.openxmlformats.org/presentationml/2006/main">
  <p:cm authorId="3" dt="2021-09-27T16:31:25.780" idx="2">
    <p:pos x="3699" y="300"/>
    <p:text>No target here</p:text>
    <p:extLst>
      <p:ext uri="{C676402C-5697-4E1C-873F-D02D1690AC5C}">
        <p15:threadingInfo xmlns:p15="http://schemas.microsoft.com/office/powerpoint/2012/main" timeZoneBias="420"/>
      </p:ext>
    </p:extLst>
  </p:cm>
  <p:cm authorId="4" dt="2021-09-30T15:36:35.905" idx="3">
    <p:pos x="5166" y="686"/>
    <p:text>[@Stefano Cadario] amended the name in the diagram</p:text>
    <p:extLst>
      <p:ext uri="{C676402C-5697-4E1C-873F-D02D1690AC5C}">
        <p15:threadingInfo xmlns:p15="http://schemas.microsoft.com/office/powerpoint/2012/main" timeZoneBias="-60"/>
      </p:ext>
    </p:extLst>
  </p:cm>
</p:cmLst>
</file>

<file path=ppt/comments/comment10.xml><?xml version="1.0" encoding="utf-8"?>
<p:cmLst xmlns:a="http://schemas.openxmlformats.org/drawingml/2006/main" xmlns:r="http://schemas.openxmlformats.org/officeDocument/2006/relationships" xmlns:p="http://schemas.openxmlformats.org/presentationml/2006/main">
  <p:cm authorId="2" dt="2021-05-11T11:14:30.593" idx="1">
    <p:pos x="10" y="10"/>
    <p:text>i like this slide but would probably remove the box about tf-m because that's a much larger discussion and is a little orthogonal to orta itself - granted, tf-m must be part of the platform (or "total solution" as we are calling it now).</p:text>
    <p:extLst>
      <p:ext uri="{C676402C-5697-4E1C-873F-D02D1690AC5C}">
        <p15:threadingInfo xmlns:p15="http://schemas.microsoft.com/office/powerpoint/2012/main" timeZoneBias="420"/>
      </p:ext>
    </p:extLst>
  </p:cm>
  <p:cm authorId="2" dt="2021-05-11T23:44:33.691" idx="2">
    <p:pos x="10" y="146"/>
    <p:text>Reworded TF-M box to a clear message (no judgement)</p:text>
    <p:extLst>
      <p:ext uri="{C676402C-5697-4E1C-873F-D02D1690AC5C}">
        <p15:threadingInfo xmlns:p15="http://schemas.microsoft.com/office/powerpoint/2012/main" timeZoneBias="420">
          <p15:parentCm authorId="2" idx="1"/>
        </p15:threadingInfo>
      </p:ext>
    </p:extLst>
  </p:cm>
</p:cmLst>
</file>

<file path=ppt/comments/comment11.xml><?xml version="1.0" encoding="utf-8"?>
<p:cmLst xmlns:a="http://schemas.openxmlformats.org/drawingml/2006/main" xmlns:r="http://schemas.openxmlformats.org/officeDocument/2006/relationships" xmlns:p="http://schemas.openxmlformats.org/presentationml/2006/main">
  <p:cm authorId="1" dt="2021-07-06T15:39:08.074" idx="2">
    <p:pos x="10" y="10"/>
    <p:text>[@Matthias Hertel] can you help me to complete this slide?</p:text>
    <p:extLst>
      <p:ext uri="{C676402C-5697-4E1C-873F-D02D1690AC5C}">
        <p15:threadingInfo xmlns:p15="http://schemas.microsoft.com/office/powerpoint/2012/main" timeZoneBias="-12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3" dt="2021-09-27T16:35:07.725" idx="1">
    <p:pos x="1181" y="300"/>
    <p:text>Arm Virtual Hardware</p:text>
    <p:extLst>
      <p:ext uri="{C676402C-5697-4E1C-873F-D02D1690AC5C}">
        <p15:threadingInfo xmlns:p15="http://schemas.microsoft.com/office/powerpoint/2012/main" timeZoneBias="420"/>
      </p:ext>
    </p:extLst>
  </p:cm>
  <p:cm authorId="4" dt="2021-09-30T15:59:22.126" idx="1">
    <p:pos x="1181" y="396"/>
    <p:text>It was too long, amended to Virtual hardware</p:text>
    <p:extLst>
      <p:ext uri="{C676402C-5697-4E1C-873F-D02D1690AC5C}">
        <p15:threadingInfo xmlns:p15="http://schemas.microsoft.com/office/powerpoint/2012/main" timeZoneBias="-60">
          <p15:parentCm authorId="3" idx="1"/>
        </p15:threadingInfo>
      </p:ext>
    </p:extLst>
  </p:cm>
</p:cmLst>
</file>

<file path=ppt/comments/comment3.xml><?xml version="1.0" encoding="utf-8"?>
<p:cmLst xmlns:a="http://schemas.openxmlformats.org/drawingml/2006/main" xmlns:r="http://schemas.openxmlformats.org/officeDocument/2006/relationships" xmlns:p="http://schemas.openxmlformats.org/presentationml/2006/main">
  <p:cm authorId="4" dt="2021-09-30T15:59:32.957" idx="2">
    <p:pos x="2066" y="302"/>
    <p:text>[@Stefano Cadario] Amended Arm VHT</p:text>
    <p:extLst>
      <p:ext uri="{C676402C-5697-4E1C-873F-D02D1690AC5C}">
        <p15:threadingInfo xmlns:p15="http://schemas.microsoft.com/office/powerpoint/2012/main" timeZoneBias="-60"/>
      </p:ext>
    </p:extLst>
  </p:cm>
</p:cmLst>
</file>

<file path=ppt/comments/comment4.xml><?xml version="1.0" encoding="utf-8"?>
<p:cmLst xmlns:a="http://schemas.openxmlformats.org/drawingml/2006/main" xmlns:r="http://schemas.openxmlformats.org/officeDocument/2006/relationships" xmlns:p="http://schemas.openxmlformats.org/presentationml/2006/main">
  <p:cm authorId="1" dt="2021-05-20T09:16:27.684" idx="8">
    <p:pos x="10" y="10"/>
    <p:text/>
    <p:extLst>
      <p:ext uri="{C676402C-5697-4E1C-873F-D02D1690AC5C}">
        <p15:threadingInfo xmlns:p15="http://schemas.microsoft.com/office/powerpoint/2012/main" timeZoneBias="-120"/>
      </p:ext>
    </p:extLst>
  </p:cm>
</p:cmLst>
</file>

<file path=ppt/comments/comment5.xml><?xml version="1.0" encoding="utf-8"?>
<p:cmLst xmlns:a="http://schemas.openxmlformats.org/drawingml/2006/main" xmlns:r="http://schemas.openxmlformats.org/officeDocument/2006/relationships" xmlns:p="http://schemas.openxmlformats.org/presentationml/2006/main">
  <p:cm authorId="1" dt="2021-07-22T09:07:25.347" idx="12">
    <p:pos x="10" y="10"/>
    <p:text>@Vladimir: swap Cortex-M with Pyton</p:text>
    <p:extLst>
      <p:ext uri="{C676402C-5697-4E1C-873F-D02D1690AC5C}">
        <p15:threadingInfo xmlns:p15="http://schemas.microsoft.com/office/powerpoint/2012/main" timeZoneBias="-120"/>
      </p:ext>
    </p:extLst>
  </p:cm>
</p:cmLst>
</file>

<file path=ppt/comments/comment6.xml><?xml version="1.0" encoding="utf-8"?>
<p:cmLst xmlns:a="http://schemas.openxmlformats.org/drawingml/2006/main" xmlns:r="http://schemas.openxmlformats.org/officeDocument/2006/relationships" xmlns:p="http://schemas.openxmlformats.org/presentationml/2006/main">
  <p:cm authorId="1" dt="2021-07-22T09:07:25.347" idx="11">
    <p:pos x="10" y="10"/>
    <p:text>@Vladimir: swap Cortex-M with Pyton</p:text>
    <p:extLst>
      <p:ext uri="{C676402C-5697-4E1C-873F-D02D1690AC5C}">
        <p15:threadingInfo xmlns:p15="http://schemas.microsoft.com/office/powerpoint/2012/main" timeZoneBias="-120"/>
      </p:ext>
    </p:extLst>
  </p:cm>
</p:cmLst>
</file>

<file path=ppt/comments/comment7.xml><?xml version="1.0" encoding="utf-8"?>
<p:cmLst xmlns:a="http://schemas.openxmlformats.org/drawingml/2006/main" xmlns:r="http://schemas.openxmlformats.org/officeDocument/2006/relationships" xmlns:p="http://schemas.openxmlformats.org/presentationml/2006/main">
  <p:cm authorId="1" dt="2021-07-22T09:07:25.347" idx="13">
    <p:pos x="10" y="10"/>
    <p:text>@Vladimir: swap Cortex-M with Pyton</p:text>
    <p:extLst>
      <p:ext uri="{C676402C-5697-4E1C-873F-D02D1690AC5C}">
        <p15:threadingInfo xmlns:p15="http://schemas.microsoft.com/office/powerpoint/2012/main" timeZoneBias="-120"/>
      </p:ext>
    </p:extLst>
  </p:cm>
</p:cmLst>
</file>

<file path=ppt/comments/comment8.xml><?xml version="1.0" encoding="utf-8"?>
<p:cmLst xmlns:a="http://schemas.openxmlformats.org/drawingml/2006/main" xmlns:r="http://schemas.openxmlformats.org/officeDocument/2006/relationships" xmlns:p="http://schemas.openxmlformats.org/presentationml/2006/main">
  <p:cm authorId="1" dt="2021-07-22T09:07:25.347" idx="9">
    <p:pos x="10" y="10"/>
    <p:text>@Vladimir: swap Cortex-M with Pyton</p:text>
    <p:extLst>
      <p:ext uri="{C676402C-5697-4E1C-873F-D02D1690AC5C}">
        <p15:threadingInfo xmlns:p15="http://schemas.microsoft.com/office/powerpoint/2012/main" timeZoneBias="-120"/>
      </p:ext>
    </p:extLst>
  </p:cm>
</p:cmLst>
</file>

<file path=ppt/comments/comment9.xml><?xml version="1.0" encoding="utf-8"?>
<p:cmLst xmlns:a="http://schemas.openxmlformats.org/drawingml/2006/main" xmlns:r="http://schemas.openxmlformats.org/officeDocument/2006/relationships" xmlns:p="http://schemas.openxmlformats.org/presentationml/2006/main">
  <p:cm authorId="1" dt="2021-05-20T09:16:27.684" idx="3">
    <p:pos x="10" y="10"/>
    <p:text/>
    <p:extLst>
      <p:ext uri="{C676402C-5697-4E1C-873F-D02D1690AC5C}">
        <p15:threadingInfo xmlns:p15="http://schemas.microsoft.com/office/powerpoint/2012/main" timeZoneBias="-12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27B394A5-FD1F-430F-BB3A-F7878AC293E0}"/>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4" name="Footer Placeholder 3">
            <a:extLst>
              <a:ext uri="{FF2B5EF4-FFF2-40B4-BE49-F238E27FC236}">
                <a16:creationId xmlns:a16="http://schemas.microsoft.com/office/drawing/2014/main" id="{363CE605-DAD4-4C64-BE6E-BE3D8E5504AE}"/>
              </a:ext>
            </a:extLst>
          </p:cNvPr>
          <p:cNvSpPr>
            <a:spLocks noGrp="1"/>
          </p:cNvSpPr>
          <p:nvPr>
            <p:ph type="ftr" sz="quarter" idx="2"/>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5" name="Slide Number Placeholder 4">
            <a:extLst>
              <a:ext uri="{FF2B5EF4-FFF2-40B4-BE49-F238E27FC236}">
                <a16:creationId xmlns:a16="http://schemas.microsoft.com/office/drawing/2014/main" id="{5F699187-58AF-4D6B-8526-D5C98A6AF82B}"/>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79C45C6D-DBFC-4B67-A8DE-9C2360ACC98E}" type="slidenum">
              <a:rPr lang="en-US" altLang="en-US"/>
              <a:pPr>
                <a:defRPr/>
              </a:pPr>
              <a:t>‹#›</a:t>
            </a:fld>
            <a:endParaRPr lang="en-US" altLang="en-US"/>
          </a:p>
        </p:txBody>
      </p:sp>
    </p:spTree>
    <p:extLst>
      <p:ext uri="{BB962C8B-B14F-4D97-AF65-F5344CB8AC3E}">
        <p14:creationId xmlns:p14="http://schemas.microsoft.com/office/powerpoint/2010/main" val="8531822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97C0424-39BA-4205-9510-7D8372B40FAD}"/>
              </a:ext>
            </a:extLst>
          </p:cNvPr>
          <p:cNvSpPr>
            <a:spLocks noGrp="1"/>
          </p:cNvSpPr>
          <p:nvPr>
            <p:ph type="hdr" sz="quarter"/>
          </p:nvPr>
        </p:nvSpPr>
        <p:spPr>
          <a:xfrm>
            <a:off x="0" y="0"/>
            <a:ext cx="2971800" cy="458788"/>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3" name="Date Placeholder 2">
            <a:extLst>
              <a:ext uri="{FF2B5EF4-FFF2-40B4-BE49-F238E27FC236}">
                <a16:creationId xmlns:a16="http://schemas.microsoft.com/office/drawing/2014/main" id="{190861BC-4E89-4909-9F41-7A6E20183733}"/>
              </a:ext>
            </a:extLst>
          </p:cNvPr>
          <p:cNvSpPr>
            <a:spLocks noGrp="1"/>
          </p:cNvSpPr>
          <p:nvPr>
            <p:ph type="dt" idx="1"/>
          </p:nvPr>
        </p:nvSpPr>
        <p:spPr>
          <a:xfrm>
            <a:off x="3884613" y="0"/>
            <a:ext cx="2971800" cy="458788"/>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Calibri" charset="0"/>
                <a:ea typeface="ＭＳ Ｐゴシック" charset="-128"/>
              </a:defRPr>
            </a:lvl1pPr>
          </a:lstStyle>
          <a:p>
            <a:pPr>
              <a:defRPr/>
            </a:pPr>
            <a:fld id="{5B25F150-DB0B-4758-AFA9-222A6E446235}" type="datetimeFigureOut">
              <a:rPr lang="en-US" altLang="en-US"/>
              <a:pPr>
                <a:defRPr/>
              </a:pPr>
              <a:t>5/17/2022</a:t>
            </a:fld>
            <a:endParaRPr lang="en-US" altLang="en-US"/>
          </a:p>
        </p:txBody>
      </p:sp>
      <p:sp>
        <p:nvSpPr>
          <p:cNvPr id="4" name="Slide Image Placeholder 3">
            <a:extLst>
              <a:ext uri="{FF2B5EF4-FFF2-40B4-BE49-F238E27FC236}">
                <a16:creationId xmlns:a16="http://schemas.microsoft.com/office/drawing/2014/main" id="{D5B20C51-CC4D-4C34-9C63-92F50CE02E99}"/>
              </a:ext>
            </a:extLst>
          </p:cNvPr>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DAC138B7-E2A5-4B5D-ADC2-E53A511B52FC}"/>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59A61A1A-4481-471C-A253-BE997586AA04}"/>
              </a:ext>
            </a:extLst>
          </p:cNvPr>
          <p:cNvSpPr>
            <a:spLocks noGrp="1"/>
          </p:cNvSpPr>
          <p:nvPr>
            <p:ph type="ftr" sz="quarter" idx="4"/>
          </p:nvPr>
        </p:nvSpPr>
        <p:spPr>
          <a:xfrm>
            <a:off x="0" y="8685213"/>
            <a:ext cx="2971800" cy="458787"/>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charset="0"/>
                <a:ea typeface="ＭＳ Ｐゴシック" charset="0"/>
                <a:cs typeface="ＭＳ Ｐゴシック" charset="0"/>
              </a:defRPr>
            </a:lvl1pPr>
          </a:lstStyle>
          <a:p>
            <a:pPr>
              <a:defRPr/>
            </a:pPr>
            <a:endParaRPr lang="en-US"/>
          </a:p>
        </p:txBody>
      </p:sp>
      <p:sp>
        <p:nvSpPr>
          <p:cNvPr id="7" name="Slide Number Placeholder 6">
            <a:extLst>
              <a:ext uri="{FF2B5EF4-FFF2-40B4-BE49-F238E27FC236}">
                <a16:creationId xmlns:a16="http://schemas.microsoft.com/office/drawing/2014/main" id="{1BC0DDD9-A1C6-46BA-89ED-AF0DD2672605}"/>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charset="0"/>
                <a:ea typeface="ＭＳ Ｐゴシック" charset="-128"/>
              </a:defRPr>
            </a:lvl1pPr>
          </a:lstStyle>
          <a:p>
            <a:pPr>
              <a:defRPr/>
            </a:pPr>
            <a:fld id="{3B16354E-6974-4833-AB87-3220A0835E84}" type="slidenum">
              <a:rPr lang="en-US" altLang="en-US"/>
              <a:pPr>
                <a:defRPr/>
              </a:pPr>
              <a:t>‹#›</a:t>
            </a:fld>
            <a:endParaRPr lang="en-US" altLang="en-US"/>
          </a:p>
        </p:txBody>
      </p:sp>
    </p:spTree>
    <p:extLst>
      <p:ext uri="{BB962C8B-B14F-4D97-AF65-F5344CB8AC3E}">
        <p14:creationId xmlns:p14="http://schemas.microsoft.com/office/powerpoint/2010/main" val="976758004"/>
      </p:ext>
    </p:extLst>
  </p:cSld>
  <p:clrMap bg1="lt1" tx1="dk1" bg2="lt2" tx2="dk2" accent1="accent1" accent2="accent2" accent3="accent3" accent4="accent4" accent5="accent5" accent6="accent6" hlink="hlink" folHlink="folHlink"/>
  <p:notesStyle>
    <a:lvl1pPr algn="l" rtl="0" eaLnBrk="0" fontAlgn="base" hangingPunct="0">
      <a:spcBef>
        <a:spcPts val="600"/>
      </a:spcBef>
      <a:spcAft>
        <a:spcPct val="0"/>
      </a:spcAft>
      <a:defRPr sz="1200" kern="1200">
        <a:solidFill>
          <a:schemeClr val="tx1"/>
        </a:solidFill>
        <a:latin typeface="+mn-lt"/>
        <a:ea typeface="ＭＳ Ｐゴシック" charset="0"/>
        <a:cs typeface="ＭＳ Ｐゴシック" charset="0"/>
      </a:defRPr>
    </a:lvl1pPr>
    <a:lvl2pPr marL="457200" algn="l" rtl="0" eaLnBrk="0" fontAlgn="base" hangingPunct="0">
      <a:spcBef>
        <a:spcPts val="0"/>
      </a:spcBef>
      <a:spcAft>
        <a:spcPct val="0"/>
      </a:spcAft>
      <a:defRPr sz="1200" kern="1200">
        <a:solidFill>
          <a:schemeClr val="tx1"/>
        </a:solidFill>
        <a:latin typeface="+mn-lt"/>
        <a:ea typeface="ＭＳ Ｐゴシック" charset="0"/>
        <a:cs typeface="+mn-cs"/>
      </a:defRPr>
    </a:lvl2pPr>
    <a:lvl3pPr marL="914400" algn="l" rtl="0" eaLnBrk="0" fontAlgn="base" hangingPunct="0">
      <a:spcBef>
        <a:spcPts val="0"/>
      </a:spcBef>
      <a:spcAft>
        <a:spcPct val="0"/>
      </a:spcAft>
      <a:defRPr sz="1200" kern="1200">
        <a:solidFill>
          <a:schemeClr val="tx1"/>
        </a:solidFill>
        <a:latin typeface="+mn-lt"/>
        <a:ea typeface="ＭＳ Ｐゴシック" charset="0"/>
        <a:cs typeface="+mn-cs"/>
      </a:defRPr>
    </a:lvl3pPr>
    <a:lvl4pPr marL="1371600" algn="l" rtl="0" eaLnBrk="0" fontAlgn="base" hangingPunct="0">
      <a:spcBef>
        <a:spcPts val="0"/>
      </a:spcBef>
      <a:spcAft>
        <a:spcPct val="0"/>
      </a:spcAft>
      <a:defRPr sz="1200" kern="1200">
        <a:solidFill>
          <a:schemeClr val="tx1"/>
        </a:solidFill>
        <a:latin typeface="+mn-lt"/>
        <a:ea typeface="ＭＳ Ｐゴシック" charset="0"/>
        <a:cs typeface="+mn-cs"/>
      </a:defRPr>
    </a:lvl4pPr>
    <a:lvl5pPr marL="1828800" algn="l" rtl="0" eaLnBrk="0" fontAlgn="base" hangingPunct="0">
      <a:spcBef>
        <a:spcPts val="0"/>
      </a:spcBef>
      <a:spcAft>
        <a:spcPct val="0"/>
      </a:spcAft>
      <a:defRPr sz="1200" kern="1200">
        <a:solidFill>
          <a:schemeClr val="tx1"/>
        </a:solidFill>
        <a:latin typeface="+mn-lt"/>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2.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4.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26.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2.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3.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5.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6.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mailto:pbeckmann@dspconcepts.com" TargetMode="External"/><Relationship Id="rId2" Type="http://schemas.openxmlformats.org/officeDocument/2006/relationships/slide" Target="../slides/slide19.xml"/><Relationship Id="rId1" Type="http://schemas.openxmlformats.org/officeDocument/2006/relationships/notesMaster" Target="../notesMasters/notesMaster1.xml"/><Relationship Id="rId4" Type="http://schemas.openxmlformats.org/officeDocument/2006/relationships/hyperlink" Target="mailto:Reinhard.Keil@arm.com"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a:t>
            </a:fld>
            <a:endParaRPr lang="en-US" altLang="en-US"/>
          </a:p>
        </p:txBody>
      </p:sp>
    </p:spTree>
    <p:extLst>
      <p:ext uri="{BB962C8B-B14F-4D97-AF65-F5344CB8AC3E}">
        <p14:creationId xmlns:p14="http://schemas.microsoft.com/office/powerpoint/2010/main" val="15877766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22</a:t>
            </a:fld>
            <a:endParaRPr lang="en-US" altLang="en-US"/>
          </a:p>
        </p:txBody>
      </p:sp>
    </p:spTree>
    <p:extLst>
      <p:ext uri="{BB962C8B-B14F-4D97-AF65-F5344CB8AC3E}">
        <p14:creationId xmlns:p14="http://schemas.microsoft.com/office/powerpoint/2010/main" val="16373664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23</a:t>
            </a:fld>
            <a:endParaRPr lang="en-US" altLang="en-US"/>
          </a:p>
        </p:txBody>
      </p:sp>
    </p:spTree>
    <p:extLst>
      <p:ext uri="{BB962C8B-B14F-4D97-AF65-F5344CB8AC3E}">
        <p14:creationId xmlns:p14="http://schemas.microsoft.com/office/powerpoint/2010/main" val="23890157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24</a:t>
            </a:fld>
            <a:endParaRPr lang="en-US" altLang="en-US"/>
          </a:p>
        </p:txBody>
      </p:sp>
    </p:spTree>
    <p:extLst>
      <p:ext uri="{BB962C8B-B14F-4D97-AF65-F5344CB8AC3E}">
        <p14:creationId xmlns:p14="http://schemas.microsoft.com/office/powerpoint/2010/main" val="24910604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fld id="{579786E7-EDAB-724E-B5AE-1BDD6B8AC677}" type="slidenum">
              <a:rPr lang="en-US" smtClean="0"/>
              <a:pPr/>
              <a:t>26</a:t>
            </a:fld>
            <a:endParaRPr lang="en-US"/>
          </a:p>
        </p:txBody>
      </p:sp>
    </p:spTree>
    <p:extLst>
      <p:ext uri="{BB962C8B-B14F-4D97-AF65-F5344CB8AC3E}">
        <p14:creationId xmlns:p14="http://schemas.microsoft.com/office/powerpoint/2010/main" val="143011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4</a:t>
            </a:fld>
            <a:endParaRPr lang="en-US" altLang="en-US"/>
          </a:p>
        </p:txBody>
      </p:sp>
    </p:spTree>
    <p:extLst>
      <p:ext uri="{BB962C8B-B14F-4D97-AF65-F5344CB8AC3E}">
        <p14:creationId xmlns:p14="http://schemas.microsoft.com/office/powerpoint/2010/main" val="11015997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5</a:t>
            </a:fld>
            <a:endParaRPr lang="en-US" altLang="en-US"/>
          </a:p>
        </p:txBody>
      </p:sp>
    </p:spTree>
    <p:extLst>
      <p:ext uri="{BB962C8B-B14F-4D97-AF65-F5344CB8AC3E}">
        <p14:creationId xmlns:p14="http://schemas.microsoft.com/office/powerpoint/2010/main" val="40551443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6</a:t>
            </a:fld>
            <a:endParaRPr lang="en-US" altLang="en-US"/>
          </a:p>
        </p:txBody>
      </p:sp>
    </p:spTree>
    <p:extLst>
      <p:ext uri="{BB962C8B-B14F-4D97-AF65-F5344CB8AC3E}">
        <p14:creationId xmlns:p14="http://schemas.microsoft.com/office/powerpoint/2010/main" val="27993849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7</a:t>
            </a:fld>
            <a:endParaRPr lang="en-US" altLang="en-US"/>
          </a:p>
        </p:txBody>
      </p:sp>
    </p:spTree>
    <p:extLst>
      <p:ext uri="{BB962C8B-B14F-4D97-AF65-F5344CB8AC3E}">
        <p14:creationId xmlns:p14="http://schemas.microsoft.com/office/powerpoint/2010/main" val="6599608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8</a:t>
            </a:fld>
            <a:endParaRPr lang="en-US" altLang="en-US"/>
          </a:p>
        </p:txBody>
      </p:sp>
    </p:spTree>
    <p:extLst>
      <p:ext uri="{BB962C8B-B14F-4D97-AF65-F5344CB8AC3E}">
        <p14:creationId xmlns:p14="http://schemas.microsoft.com/office/powerpoint/2010/main" val="35412473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12</a:t>
            </a:fld>
            <a:endParaRPr lang="en-US" altLang="en-US"/>
          </a:p>
        </p:txBody>
      </p:sp>
    </p:spTree>
    <p:extLst>
      <p:ext uri="{BB962C8B-B14F-4D97-AF65-F5344CB8AC3E}">
        <p14:creationId xmlns:p14="http://schemas.microsoft.com/office/powerpoint/2010/main" val="1854982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13</a:t>
            </a:fld>
            <a:endParaRPr lang="en-US" altLang="en-US"/>
          </a:p>
        </p:txBody>
      </p:sp>
    </p:spTree>
    <p:extLst>
      <p:ext uri="{BB962C8B-B14F-4D97-AF65-F5344CB8AC3E}">
        <p14:creationId xmlns:p14="http://schemas.microsoft.com/office/powerpoint/2010/main" val="42934732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a:t>Potential key customer: DSP Concepts.  See email exchange:</a:t>
            </a:r>
          </a:p>
          <a:p>
            <a:endParaRPr lang="en-GB"/>
          </a:p>
          <a:p>
            <a:pPr marL="0" marR="0">
              <a:spcBef>
                <a:spcPts val="0"/>
              </a:spcBef>
              <a:spcAft>
                <a:spcPts val="0"/>
              </a:spcAft>
            </a:pPr>
            <a:r>
              <a:rPr lang="en-US" sz="1100" b="1">
                <a:effectLst/>
                <a:latin typeface="Calibri" panose="020F0502020204030204" pitchFamily="34" charset="0"/>
                <a:ea typeface="DengXian" panose="02010600030101010101" pitchFamily="2" charset="-122"/>
              </a:rPr>
              <a:t>From:</a:t>
            </a:r>
            <a:r>
              <a:rPr lang="en-US" sz="1100">
                <a:effectLst/>
                <a:latin typeface="Calibri" panose="020F0502020204030204" pitchFamily="34" charset="0"/>
                <a:ea typeface="DengXian" panose="02010600030101010101" pitchFamily="2" charset="-122"/>
              </a:rPr>
              <a:t> Paul Beckmann &lt;</a:t>
            </a:r>
            <a:r>
              <a:rPr lang="en-US" sz="1100" u="sng">
                <a:solidFill>
                  <a:srgbClr val="0000FF"/>
                </a:solidFill>
                <a:effectLst/>
                <a:latin typeface="Calibri" panose="020F0502020204030204" pitchFamily="34" charset="0"/>
                <a:ea typeface="DengXian" panose="02010600030101010101" pitchFamily="2" charset="-122"/>
                <a:hlinkClick r:id="rId3"/>
              </a:rPr>
              <a:t>pbeckmann@dspconcepts.com</a:t>
            </a:r>
            <a:r>
              <a:rPr lang="en-US" sz="1100">
                <a:effectLst/>
                <a:latin typeface="Calibri" panose="020F0502020204030204" pitchFamily="34" charset="0"/>
                <a:ea typeface="DengXian" panose="02010600030101010101" pitchFamily="2" charset="-122"/>
              </a:rPr>
              <a:t>&gt; </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Sent:</a:t>
            </a:r>
            <a:r>
              <a:rPr lang="en-US" sz="1100">
                <a:effectLst/>
                <a:latin typeface="Calibri" panose="020F0502020204030204" pitchFamily="34" charset="0"/>
                <a:ea typeface="DengXian" panose="02010600030101010101" pitchFamily="2" charset="-122"/>
              </a:rPr>
              <a:t> Wednesday, April 7, 2021 9:05 PM</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To:</a:t>
            </a:r>
            <a:r>
              <a:rPr lang="en-US" sz="1100">
                <a:effectLst/>
                <a:latin typeface="Calibri" panose="020F0502020204030204" pitchFamily="34" charset="0"/>
                <a:ea typeface="DengXian" panose="02010600030101010101" pitchFamily="2" charset="-122"/>
              </a:rPr>
              <a:t> Reinhard Keil &lt;</a:t>
            </a:r>
            <a:r>
              <a:rPr lang="en-US" sz="1100" u="sng">
                <a:solidFill>
                  <a:srgbClr val="0000FF"/>
                </a:solidFill>
                <a:effectLst/>
                <a:latin typeface="Calibri" panose="020F0502020204030204" pitchFamily="34" charset="0"/>
                <a:ea typeface="DengXian" panose="02010600030101010101" pitchFamily="2" charset="-122"/>
                <a:hlinkClick r:id="rId4"/>
              </a:rPr>
              <a:t>Reinhard.Keil@arm.com</a:t>
            </a:r>
            <a:r>
              <a:rPr lang="en-US" sz="1100">
                <a:effectLst/>
                <a:latin typeface="Calibri" panose="020F0502020204030204" pitchFamily="34" charset="0"/>
                <a:ea typeface="DengXian" panose="02010600030101010101" pitchFamily="2" charset="-122"/>
              </a:rPr>
              <a:t>&gt;</a:t>
            </a:r>
            <a:br>
              <a:rPr lang="en-US" sz="1100">
                <a:effectLst/>
                <a:latin typeface="Calibri" panose="020F0502020204030204" pitchFamily="34" charset="0"/>
                <a:ea typeface="DengXian" panose="02010600030101010101" pitchFamily="2" charset="-122"/>
              </a:rPr>
            </a:br>
            <a:r>
              <a:rPr lang="en-US" sz="1100" b="1">
                <a:effectLst/>
                <a:latin typeface="Calibri" panose="020F0502020204030204" pitchFamily="34" charset="0"/>
                <a:ea typeface="DengXian" panose="02010600030101010101" pitchFamily="2" charset="-122"/>
              </a:rPr>
              <a:t>Subject:</a:t>
            </a:r>
            <a:r>
              <a:rPr lang="en-US" sz="1100">
                <a:effectLst/>
                <a:latin typeface="Calibri" panose="020F0502020204030204" pitchFamily="34" charset="0"/>
                <a:ea typeface="DengXian" panose="02010600030101010101" pitchFamily="2" charset="-122"/>
              </a:rPr>
              <a:t> Re: Compiler comparison / Feedback on Audio API interface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Hi Reinhard,</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our testing with MDK V5.31.0.0.  Here is the detailed info:</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For IAR, we used v8.50.1.  For GCC, it was the version included with the ST tools.  Not sure exactly which version this was.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We have done further benchmarking across different signal processing operations.  I picked this one because it was a recent issue with a customer and highlights how GCC can be slow.  For other kernels, the cycle counts are comparable.</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Being able to run on the FVP would be very interesting for us.  I see several advantages:</a:t>
            </a: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We can optimize and profile for cores before they are publicly available.  For example, we are getting requests for M55 performance numbers but there are no announced CPUs.</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Get accurate measurements of system level issues.  Caching and memory accesses have a huge impact.</a:t>
            </a:r>
            <a:endParaRPr lang="en-GB" sz="1100">
              <a:effectLst/>
              <a:latin typeface="Calibri" panose="020F0502020204030204" pitchFamily="34" charset="0"/>
              <a:ea typeface="DengXian" panose="02010600030101010101" pitchFamily="2" charset="-122"/>
            </a:endParaRPr>
          </a:p>
          <a:p>
            <a:pPr marL="342900" marR="0" lvl="0" indent="-342900">
              <a:spcBef>
                <a:spcPts val="0"/>
              </a:spcBef>
              <a:spcAft>
                <a:spcPts val="0"/>
              </a:spcAft>
              <a:buFont typeface="+mj-lt"/>
              <a:buAutoNum type="arabicPeriod"/>
              <a:tabLst>
                <a:tab pos="457200" algn="l"/>
              </a:tabLst>
            </a:pPr>
            <a:r>
              <a:rPr lang="en-GB" sz="1100">
                <a:effectLst/>
                <a:latin typeface="Calibri" panose="020F0502020204030204" pitchFamily="34" charset="0"/>
                <a:ea typeface="Times New Roman" panose="02020603050405020304" pitchFamily="18" charset="0"/>
              </a:rPr>
              <a:t>Could fit with our continuous integration plans so that we don't have to (always) test on external hardware.</a:t>
            </a:r>
            <a:endParaRPr lang="en-GB" sz="1100">
              <a:effectLst/>
              <a:latin typeface="Calibri" panose="020F0502020204030204" pitchFamily="34" charset="0"/>
              <a:ea typeface="DengXian" panose="02010600030101010101" pitchFamily="2" charset="-122"/>
            </a:endParaRPr>
          </a:p>
          <a:p>
            <a:pPr marL="0" marR="0">
              <a:spcBef>
                <a:spcPts val="0"/>
              </a:spcBef>
              <a:spcAft>
                <a:spcPts val="0"/>
              </a:spcAft>
            </a:pPr>
            <a:r>
              <a:rPr lang="en-GB" sz="1100">
                <a:effectLst/>
                <a:latin typeface="Calibri" panose="020F0502020204030204" pitchFamily="34" charset="0"/>
                <a:ea typeface="DengXian" panose="02010600030101010101" pitchFamily="2" charset="-122"/>
              </a:rPr>
              <a:t>We are speaking with Reed Hinkel about "cloud based profiling".  I would like our customers to create a design in Audio Weaver and then upload the design to our website for profiling.  They can select which processors to run on and then get detailed results showing where resources are consumed.  The VFP would be ideal for this.</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 also had one of my firmware engineers review the SAI interface.  I'll provide all of his comments and you can see what is relevant:</a:t>
            </a:r>
          </a:p>
          <a:p>
            <a:pPr marL="0" marR="0">
              <a:spcBef>
                <a:spcPts val="0"/>
              </a:spcBef>
              <a:spcAft>
                <a:spcPts val="0"/>
              </a:spcAft>
            </a:pPr>
            <a:r>
              <a:rPr lang="en-GB" sz="1100">
                <a:effectLst/>
                <a:latin typeface="Calibri" panose="020F0502020204030204" pitchFamily="34" charset="0"/>
                <a:ea typeface="DengXian" panose="02010600030101010101" pitchFamily="2" charset="-122"/>
              </a:rPr>
              <a:t> </a:t>
            </a:r>
          </a:p>
          <a:p>
            <a:pPr marL="0" marR="0">
              <a:spcBef>
                <a:spcPts val="0"/>
              </a:spcBef>
              <a:spcAft>
                <a:spcPts val="0"/>
              </a:spcAft>
            </a:pPr>
            <a:r>
              <a:rPr lang="en-GB" sz="1100">
                <a:effectLst/>
                <a:latin typeface="Calibri" panose="020F0502020204030204" pitchFamily="34" charset="0"/>
                <a:ea typeface="DengXian" panose="02010600030101010101" pitchFamily="2" charset="-122"/>
              </a:rPr>
              <a:t>It is well written and to make sure I understand it, low-level drivers must be written depending on the device.</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You have to kickstart the driver with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which are non-blocking.</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A </a:t>
            </a:r>
            <a:r>
              <a:rPr lang="en-GB" sz="1100" err="1">
                <a:effectLst/>
                <a:latin typeface="Calibri" panose="020F0502020204030204" pitchFamily="34" charset="0"/>
                <a:ea typeface="DengXian" panose="02010600030101010101" pitchFamily="2" charset="-122"/>
                <a:cs typeface="Times New Roman" panose="02020603050405020304" pitchFamily="18" charset="0"/>
              </a:rPr>
              <a:t>callback</a:t>
            </a:r>
            <a:r>
              <a:rPr lang="en-GB" sz="1100">
                <a:effectLst/>
                <a:latin typeface="Calibri" panose="020F0502020204030204" pitchFamily="34" charset="0"/>
                <a:ea typeface="DengXian" panose="02010600030101010101" pitchFamily="2" charset="-122"/>
                <a:cs typeface="Times New Roman" panose="02020603050405020304" pitchFamily="18" charset="0"/>
              </a:rPr>
              <a:t> function is registered during </a:t>
            </a:r>
            <a:r>
              <a:rPr lang="en-GB" sz="1100" err="1">
                <a:effectLst/>
                <a:latin typeface="Calibri" panose="020F0502020204030204" pitchFamily="34" charset="0"/>
                <a:ea typeface="DengXian" panose="02010600030101010101" pitchFamily="2" charset="-122"/>
                <a:cs typeface="Times New Roman" panose="02020603050405020304" pitchFamily="18" charset="0"/>
              </a:rPr>
              <a:t>init</a:t>
            </a:r>
            <a:r>
              <a:rPr lang="en-GB" sz="1100">
                <a:effectLst/>
                <a:latin typeface="Calibri" panose="020F0502020204030204" pitchFamily="34" charset="0"/>
                <a:ea typeface="DengXian" panose="02010600030101010101" pitchFamily="2" charset="-122"/>
                <a:cs typeface="Times New Roman" panose="02020603050405020304" pitchFamily="18" charset="0"/>
              </a:rPr>
              <a:t> called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which is called when the above completes with respective bits in the parameter "event" for each.</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ARM_SAI_Receive</a:t>
            </a:r>
            <a:r>
              <a:rPr lang="en-GB" sz="1100">
                <a:effectLst/>
                <a:latin typeface="Calibri" panose="020F0502020204030204" pitchFamily="34" charset="0"/>
                <a:ea typeface="DengXian" panose="02010600030101010101" pitchFamily="2" charset="-122"/>
                <a:cs typeface="Times New Roman" panose="02020603050405020304" pitchFamily="18" charset="0"/>
              </a:rPr>
              <a:t>() or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ARM_SAI_Send</a:t>
            </a:r>
            <a:r>
              <a:rPr lang="en-GB" sz="1100">
                <a:effectLst/>
                <a:latin typeface="Calibri" panose="020F0502020204030204" pitchFamily="34" charset="0"/>
                <a:ea typeface="DengXian" panose="02010600030101010101" pitchFamily="2" charset="-122"/>
                <a:cs typeface="Times New Roman" panose="02020603050405020304" pitchFamily="18" charset="0"/>
              </a:rPr>
              <a:t>() mention that DMA is typical, but I am not sure if those two calls can be one time only and then the guts of the driver can provide calls to  </a:t>
            </a:r>
            <a:r>
              <a:rPr lang="en-GB" sz="1100" err="1">
                <a:effectLst/>
                <a:latin typeface="Calibri" panose="020F0502020204030204" pitchFamily="34" charset="0"/>
                <a:ea typeface="DengXian" panose="02010600030101010101" pitchFamily="2" charset="-122"/>
                <a:cs typeface="Times New Roman" panose="02020603050405020304" pitchFamily="18" charset="0"/>
              </a:rPr>
              <a:t>ARM_SAI_SignalEvent</a:t>
            </a:r>
            <a:r>
              <a:rPr lang="en-GB" sz="1100">
                <a:effectLst/>
                <a:latin typeface="Calibri" panose="020F0502020204030204" pitchFamily="34" charset="0"/>
                <a:ea typeface="DengXian" panose="02010600030101010101" pitchFamily="2" charset="-122"/>
                <a:cs typeface="Times New Roman" panose="02020603050405020304" pitchFamily="18" charset="0"/>
              </a:rPr>
              <a:t>(event) on each DMA interrupt afterward. If yes, then it can work with our BSP's.</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protocols cover about everything with User Defined Protocol allowing for generic TDM configuration.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They are missing specification of left or right adjusted data and now to save captured data in memory. For instance if the data is 24-bits, is it saved right adjusted with sign extension or left adjusted?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In general, you may capture even 16-bit data and want to save it in 32-bit memory left or right adjusted.</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same API and supported protocols should include PDM (DMIC) input. The RT685 and NXP PDM IP in general have a means to convert to I2S, but that may not be on all parts and should not be necessary.</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Most devices have multiple stereo PDM ports that can capture data and send to two different DMA channels (left and right). </a:t>
            </a:r>
          </a:p>
          <a:p>
            <a:pPr marL="1143000" marR="0" lvl="2" indent="-228600">
              <a:spcBef>
                <a:spcPts val="0"/>
              </a:spcBef>
              <a:spcAft>
                <a:spcPts val="0"/>
              </a:spcAft>
              <a:buSzPts val="1000"/>
              <a:buFont typeface="Wingdings" panose="05000000000000000000" pitchFamily="2" charset="2"/>
              <a:buChar char=""/>
              <a:tabLst>
                <a:tab pos="1371600" algn="l"/>
              </a:tabLst>
            </a:pPr>
            <a:r>
              <a:rPr lang="en-GB" sz="1100">
                <a:effectLst/>
                <a:latin typeface="Calibri" panose="020F0502020204030204" pitchFamily="34" charset="0"/>
                <a:ea typeface="DengXian" panose="02010600030101010101" pitchFamily="2" charset="-122"/>
              </a:rPr>
              <a:t>This API seems to support single stream, interleaved, not multi-stream from one device. Is that correct?</a:t>
            </a:r>
          </a:p>
          <a:p>
            <a:pPr marL="742950" marR="0" lvl="1" indent="-285750">
              <a:spcBef>
                <a:spcPts val="0"/>
              </a:spcBef>
              <a:spcAft>
                <a:spcPts val="0"/>
              </a:spcAft>
              <a:buSzPts val="1000"/>
              <a:buFont typeface="Courier New" panose="02070309020205020404" pitchFamily="49" charset="0"/>
              <a:buChar char="o"/>
              <a:tabLst>
                <a:tab pos="914400" algn="l"/>
              </a:tabLst>
            </a:pPr>
            <a:r>
              <a:rPr lang="en-GB" sz="1100">
                <a:effectLst/>
                <a:latin typeface="Calibri" panose="020F0502020204030204" pitchFamily="34" charset="0"/>
                <a:ea typeface="DengXian" panose="02010600030101010101" pitchFamily="2" charset="-122"/>
                <a:cs typeface="Times New Roman" panose="02020603050405020304" pitchFamily="18" charset="0"/>
              </a:rPr>
              <a:t>The documentation is not clear how you mask the TX event, bot allow the RX event and so on. Guessing it is in there.</a:t>
            </a:r>
          </a:p>
          <a:p>
            <a:endParaRPr lang="en-GB"/>
          </a:p>
        </p:txBody>
      </p:sp>
      <p:sp>
        <p:nvSpPr>
          <p:cNvPr id="4" name="Slide Number Placeholder 3"/>
          <p:cNvSpPr>
            <a:spLocks noGrp="1"/>
          </p:cNvSpPr>
          <p:nvPr>
            <p:ph type="sldNum" sz="quarter" idx="5"/>
          </p:nvPr>
        </p:nvSpPr>
        <p:spPr/>
        <p:txBody>
          <a:bodyPr/>
          <a:lstStyle/>
          <a:p>
            <a:pPr>
              <a:defRPr/>
            </a:pPr>
            <a:fld id="{3B16354E-6974-4833-AB87-3220A0835E84}" type="slidenum">
              <a:rPr lang="en-US" altLang="en-US" smtClean="0"/>
              <a:pPr>
                <a:defRPr/>
              </a:pPr>
              <a:t>19</a:t>
            </a:fld>
            <a:endParaRPr lang="en-US" altLang="en-US"/>
          </a:p>
        </p:txBody>
      </p:sp>
    </p:spTree>
    <p:extLst>
      <p:ext uri="{BB962C8B-B14F-4D97-AF65-F5344CB8AC3E}">
        <p14:creationId xmlns:p14="http://schemas.microsoft.com/office/powerpoint/2010/main" val="32055087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9_Section Divider slide">
    <p:bg>
      <p:bgPr>
        <a:solidFill>
          <a:schemeClr val="tx1"/>
        </a:solidFill>
        <a:effectLst/>
      </p:bgPr>
    </p:bg>
    <p:spTree>
      <p:nvGrpSpPr>
        <p:cNvPr id="1" name=""/>
        <p:cNvGrpSpPr/>
        <p:nvPr/>
      </p:nvGrpSpPr>
      <p:grpSpPr>
        <a:xfrm>
          <a:off x="0" y="0"/>
          <a:ext cx="0" cy="0"/>
          <a:chOff x="0" y="0"/>
          <a:chExt cx="0" cy="0"/>
        </a:xfrm>
      </p:grpSpPr>
      <p:sp>
        <p:nvSpPr>
          <p:cNvPr id="14" name="Subtitle 2">
            <a:extLst>
              <a:ext uri="{FF2B5EF4-FFF2-40B4-BE49-F238E27FC236}">
                <a16:creationId xmlns:a16="http://schemas.microsoft.com/office/drawing/2014/main" id="{764D7468-B6ED-8B46-A799-873C6CBB00EF}"/>
              </a:ext>
            </a:extLst>
          </p:cNvPr>
          <p:cNvSpPr txBox="1">
            <a:spLocks/>
          </p:cNvSpPr>
          <p:nvPr userDrawn="1"/>
        </p:nvSpPr>
        <p:spPr bwMode="auto">
          <a:xfrm>
            <a:off x="5016500" y="1952625"/>
            <a:ext cx="6307138" cy="741363"/>
          </a:xfrm>
          <a:prstGeom prst="rect">
            <a:avLst/>
          </a:prstGeom>
          <a:noFill/>
          <a:ln>
            <a:noFill/>
          </a:ln>
        </p:spPr>
        <p:txBody>
          <a:bodyPr lIns="0" tIns="0" rIns="0" bIns="0"/>
          <a:lstStyle>
            <a:lvl1pPr marL="342900" indent="-342900">
              <a:defRPr>
                <a:solidFill>
                  <a:schemeClr val="tx1"/>
                </a:solidFill>
                <a:latin typeface="Calibri" charset="0"/>
                <a:ea typeface="ＭＳ Ｐゴシック" charset="0"/>
                <a:cs typeface="ＭＳ Ｐゴシック" charset="0"/>
              </a:defRPr>
            </a:lvl1pPr>
            <a:lvl2pPr>
              <a:defRPr>
                <a:solidFill>
                  <a:schemeClr val="tx1"/>
                </a:solidFill>
                <a:latin typeface="Calibri" charset="0"/>
                <a:ea typeface="ＭＳ Ｐゴシック" charset="0"/>
              </a:defRPr>
            </a:lvl2pPr>
            <a:lvl3pPr marL="1143000" indent="-228600">
              <a:defRPr>
                <a:solidFill>
                  <a:schemeClr val="tx1"/>
                </a:solidFill>
                <a:latin typeface="Calibri" charset="0"/>
                <a:ea typeface="ＭＳ Ｐゴシック" charset="0"/>
              </a:defRPr>
            </a:lvl3pPr>
            <a:lvl4pPr marL="1600200" indent="-228600">
              <a:defRPr>
                <a:solidFill>
                  <a:schemeClr val="tx1"/>
                </a:solidFill>
                <a:latin typeface="Calibri" charset="0"/>
                <a:ea typeface="ＭＳ Ｐゴシック" charset="0"/>
              </a:defRPr>
            </a:lvl4pPr>
            <a:lvl5pPr marL="2057400" indent="-228600">
              <a:defRPr>
                <a:solidFill>
                  <a:schemeClr val="tx1"/>
                </a:solidFill>
                <a:latin typeface="Calibri" charset="0"/>
                <a:ea typeface="ＭＳ Ｐゴシック" charset="0"/>
              </a:defRPr>
            </a:lvl5pPr>
            <a:lvl6pPr marL="2514600" indent="-228600" eaLnBrk="0" fontAlgn="base" hangingPunct="0">
              <a:spcBef>
                <a:spcPct val="0"/>
              </a:spcBef>
              <a:spcAft>
                <a:spcPct val="0"/>
              </a:spcAft>
              <a:defRPr>
                <a:solidFill>
                  <a:schemeClr val="tx1"/>
                </a:solidFill>
                <a:latin typeface="Calibri" charset="0"/>
                <a:ea typeface="ＭＳ Ｐゴシック" charset="0"/>
              </a:defRPr>
            </a:lvl6pPr>
            <a:lvl7pPr marL="2971800" indent="-228600" eaLnBrk="0" fontAlgn="base" hangingPunct="0">
              <a:spcBef>
                <a:spcPct val="0"/>
              </a:spcBef>
              <a:spcAft>
                <a:spcPct val="0"/>
              </a:spcAft>
              <a:defRPr>
                <a:solidFill>
                  <a:schemeClr val="tx1"/>
                </a:solidFill>
                <a:latin typeface="Calibri" charset="0"/>
                <a:ea typeface="ＭＳ Ｐゴシック" charset="0"/>
              </a:defRPr>
            </a:lvl7pPr>
            <a:lvl8pPr marL="3429000" indent="-228600" eaLnBrk="0" fontAlgn="base" hangingPunct="0">
              <a:spcBef>
                <a:spcPct val="0"/>
              </a:spcBef>
              <a:spcAft>
                <a:spcPct val="0"/>
              </a:spcAft>
              <a:defRPr>
                <a:solidFill>
                  <a:schemeClr val="tx1"/>
                </a:solidFill>
                <a:latin typeface="Calibri" charset="0"/>
                <a:ea typeface="ＭＳ Ｐゴシック" charset="0"/>
              </a:defRPr>
            </a:lvl8pPr>
            <a:lvl9pPr marL="3886200" indent="-228600" eaLnBrk="0" fontAlgn="base" hangingPunct="0">
              <a:spcBef>
                <a:spcPct val="0"/>
              </a:spcBef>
              <a:spcAft>
                <a:spcPct val="0"/>
              </a:spcAft>
              <a:defRPr>
                <a:solidFill>
                  <a:schemeClr val="tx1"/>
                </a:solidFill>
                <a:latin typeface="Calibri" charset="0"/>
                <a:ea typeface="ＭＳ Ｐゴシック" charset="0"/>
              </a:defRPr>
            </a:lvl9pPr>
          </a:lstStyle>
          <a:p>
            <a:pPr lvl="1" algn="r" eaLnBrk="1" hangingPunct="1">
              <a:lnSpc>
                <a:spcPct val="104000"/>
              </a:lnSpc>
              <a:buFont typeface="Arial" charset="0"/>
              <a:buNone/>
              <a:defRPr/>
            </a:pPr>
            <a:endParaRPr lang="en-GB" sz="1600">
              <a:solidFill>
                <a:schemeClr val="bg1"/>
              </a:solidFill>
              <a:cs typeface="ＭＳ Ｐゴシック" charset="0"/>
            </a:endParaRPr>
          </a:p>
        </p:txBody>
      </p:sp>
      <p:sp>
        <p:nvSpPr>
          <p:cNvPr id="16" name="Text Placeholder 28">
            <a:extLst>
              <a:ext uri="{FF2B5EF4-FFF2-40B4-BE49-F238E27FC236}">
                <a16:creationId xmlns:a16="http://schemas.microsoft.com/office/drawing/2014/main" id="{CBA493B4-A47A-AF4F-8961-DFC7E525A748}"/>
              </a:ext>
            </a:extLst>
          </p:cNvPr>
          <p:cNvSpPr>
            <a:spLocks noGrp="1"/>
          </p:cNvSpPr>
          <p:nvPr>
            <p:ph type="body" sz="quarter" idx="12" hasCustomPrompt="1"/>
          </p:nvPr>
        </p:nvSpPr>
        <p:spPr>
          <a:xfrm>
            <a:off x="6941131" y="5770761"/>
            <a:ext cx="4264272" cy="295077"/>
          </a:xfrm>
        </p:spPr>
        <p:txBody>
          <a:bodyPr anchor="t"/>
          <a:lstStyle>
            <a:lvl1pPr marL="0" indent="0" algn="r">
              <a:spcAft>
                <a:spcPts val="600"/>
              </a:spcAft>
              <a:buFontTx/>
              <a:buNone/>
              <a:defRPr sz="2000">
                <a:solidFill>
                  <a:schemeClr val="bg1"/>
                </a:solidFill>
              </a:defRPr>
            </a:lvl1pPr>
          </a:lstStyle>
          <a:p>
            <a:pPr lvl="0"/>
            <a:r>
              <a:rPr lang="en-US"/>
              <a:t>Author Name</a:t>
            </a:r>
          </a:p>
        </p:txBody>
      </p:sp>
      <p:sp>
        <p:nvSpPr>
          <p:cNvPr id="17" name="Text Placeholder 28">
            <a:extLst>
              <a:ext uri="{FF2B5EF4-FFF2-40B4-BE49-F238E27FC236}">
                <a16:creationId xmlns:a16="http://schemas.microsoft.com/office/drawing/2014/main" id="{CE333105-CFBC-7646-89A1-C700547214C0}"/>
              </a:ext>
            </a:extLst>
          </p:cNvPr>
          <p:cNvSpPr>
            <a:spLocks noGrp="1"/>
          </p:cNvSpPr>
          <p:nvPr>
            <p:ph type="body" sz="quarter" idx="13" hasCustomPrompt="1"/>
          </p:nvPr>
        </p:nvSpPr>
        <p:spPr>
          <a:xfrm>
            <a:off x="6941131" y="6080641"/>
            <a:ext cx="4264272" cy="301109"/>
          </a:xfrm>
        </p:spPr>
        <p:txBody>
          <a:bodyPr anchor="t"/>
          <a:lstStyle>
            <a:lvl1pPr marL="0" indent="0" algn="r">
              <a:spcAft>
                <a:spcPts val="600"/>
              </a:spcAft>
              <a:buFontTx/>
              <a:buNone/>
              <a:defRPr sz="2000">
                <a:solidFill>
                  <a:schemeClr val="bg1"/>
                </a:solidFill>
              </a:defRPr>
            </a:lvl1pPr>
          </a:lstStyle>
          <a:p>
            <a:pPr lvl="0"/>
            <a:r>
              <a:rPr lang="en-US"/>
              <a:t>Date</a:t>
            </a:r>
          </a:p>
        </p:txBody>
      </p:sp>
      <p:sp>
        <p:nvSpPr>
          <p:cNvPr id="18" name="Title 1">
            <a:extLst>
              <a:ext uri="{FF2B5EF4-FFF2-40B4-BE49-F238E27FC236}">
                <a16:creationId xmlns:a16="http://schemas.microsoft.com/office/drawing/2014/main" id="{B82DC592-EAC9-634F-9EE1-EDC89A262412}"/>
              </a:ext>
            </a:extLst>
          </p:cNvPr>
          <p:cNvSpPr>
            <a:spLocks noGrp="1"/>
          </p:cNvSpPr>
          <p:nvPr>
            <p:ph type="title" hasCustomPrompt="1"/>
          </p:nvPr>
        </p:nvSpPr>
        <p:spPr>
          <a:xfrm>
            <a:off x="5016499" y="1207042"/>
            <a:ext cx="6192840" cy="2574186"/>
          </a:xfrm>
        </p:spPr>
        <p:txBody>
          <a:bodyPr anchor="t" anchorCtr="0"/>
          <a:lstStyle>
            <a:lvl1pPr algn="r">
              <a:lnSpc>
                <a:spcPct val="85000"/>
              </a:lnSpc>
              <a:defRPr sz="5000" b="0" spc="-100" baseline="0">
                <a:solidFill>
                  <a:schemeClr val="bg1"/>
                </a:solidFill>
              </a:defRPr>
            </a:lvl1pPr>
          </a:lstStyle>
          <a:p>
            <a:r>
              <a:rPr lang="en-US"/>
              <a:t>Click to Edit </a:t>
            </a:r>
            <a:br>
              <a:rPr lang="en-US"/>
            </a:br>
            <a:r>
              <a:rPr lang="en-US"/>
              <a:t>Master Title Style</a:t>
            </a:r>
            <a:br>
              <a:rPr lang="en-US"/>
            </a:br>
            <a:r>
              <a:rPr lang="en-US"/>
              <a:t>Line 3</a:t>
            </a:r>
            <a:br>
              <a:rPr lang="en-US"/>
            </a:br>
            <a:r>
              <a:rPr lang="en-US"/>
              <a:t>Line 4</a:t>
            </a:r>
          </a:p>
        </p:txBody>
      </p:sp>
      <p:sp>
        <p:nvSpPr>
          <p:cNvPr id="19" name="Text Placeholder 3">
            <a:extLst>
              <a:ext uri="{FF2B5EF4-FFF2-40B4-BE49-F238E27FC236}">
                <a16:creationId xmlns:a16="http://schemas.microsoft.com/office/drawing/2014/main" id="{767D5806-7916-AE44-A8CA-0060927C5E56}"/>
              </a:ext>
            </a:extLst>
          </p:cNvPr>
          <p:cNvSpPr>
            <a:spLocks noGrp="1"/>
          </p:cNvSpPr>
          <p:nvPr>
            <p:ph type="body" sz="quarter" idx="14"/>
          </p:nvPr>
        </p:nvSpPr>
        <p:spPr>
          <a:xfrm>
            <a:off x="5016499" y="788740"/>
            <a:ext cx="6192839" cy="289871"/>
          </a:xfrm>
        </p:spPr>
        <p:txBody>
          <a:bodyPr/>
          <a:lstStyle>
            <a:lvl1pPr marL="0" indent="0" algn="r">
              <a:buNone/>
              <a:defRPr sz="2400" baseline="0">
                <a:solidFill>
                  <a:schemeClr val="bg1"/>
                </a:solidFill>
              </a:defRPr>
            </a:lvl1pPr>
          </a:lstStyle>
          <a:p>
            <a:pPr lvl="0"/>
            <a:r>
              <a:rPr lang="en-US"/>
              <a:t>Click to edit Master text styles</a:t>
            </a:r>
          </a:p>
        </p:txBody>
      </p:sp>
      <p:sp>
        <p:nvSpPr>
          <p:cNvPr id="20" name="Subtitle 2">
            <a:extLst>
              <a:ext uri="{FF2B5EF4-FFF2-40B4-BE49-F238E27FC236}">
                <a16:creationId xmlns:a16="http://schemas.microsoft.com/office/drawing/2014/main" id="{200936EE-7EE0-D441-851D-618ACC029F66}"/>
              </a:ext>
            </a:extLst>
          </p:cNvPr>
          <p:cNvSpPr>
            <a:spLocks noGrp="1"/>
          </p:cNvSpPr>
          <p:nvPr>
            <p:ph type="subTitle" idx="1"/>
          </p:nvPr>
        </p:nvSpPr>
        <p:spPr>
          <a:xfrm>
            <a:off x="5016498" y="3973626"/>
            <a:ext cx="6192840" cy="702444"/>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pic>
        <p:nvPicPr>
          <p:cNvPr id="15" name="Picture 14" descr="A picture containing building, drawing&#10;&#10;Description automatically generated">
            <a:extLst>
              <a:ext uri="{FF2B5EF4-FFF2-40B4-BE49-F238E27FC236}">
                <a16:creationId xmlns:a16="http://schemas.microsoft.com/office/drawing/2014/main" id="{3DE2A1EC-11A7-6C45-AE97-813BACFCF89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13" name="TextBox 20">
            <a:extLst>
              <a:ext uri="{FF2B5EF4-FFF2-40B4-BE49-F238E27FC236}">
                <a16:creationId xmlns:a16="http://schemas.microsoft.com/office/drawing/2014/main" id="{3292D234-E25F-7F41-ABB8-C75FCF5CD524}"/>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Tree>
    <p:extLst>
      <p:ext uri="{BB962C8B-B14F-4D97-AF65-F5344CB8AC3E}">
        <p14:creationId xmlns:p14="http://schemas.microsoft.com/office/powerpoint/2010/main" val="24094906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column text with imag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Picture Placeholder 5"/>
          <p:cNvSpPr>
            <a:spLocks noGrp="1"/>
          </p:cNvSpPr>
          <p:nvPr>
            <p:ph type="pic" sz="quarter" idx="17"/>
          </p:nvPr>
        </p:nvSpPr>
        <p:spPr>
          <a:xfrm>
            <a:off x="3354388" y="1618445"/>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04" name="Picture Placeholder 5"/>
          <p:cNvSpPr>
            <a:spLocks noGrp="1"/>
          </p:cNvSpPr>
          <p:nvPr>
            <p:ph type="pic" sz="quarter" idx="18"/>
          </p:nvPr>
        </p:nvSpPr>
        <p:spPr>
          <a:xfrm>
            <a:off x="3354388" y="3755872"/>
            <a:ext cx="2606675"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05" name="Picture Placeholder 5"/>
          <p:cNvSpPr>
            <a:spLocks noGrp="1"/>
          </p:cNvSpPr>
          <p:nvPr>
            <p:ph type="pic" sz="quarter" idx="19"/>
          </p:nvPr>
        </p:nvSpPr>
        <p:spPr>
          <a:xfrm>
            <a:off x="9066213" y="1618445"/>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06" name="Picture Placeholder 5"/>
          <p:cNvSpPr>
            <a:spLocks noGrp="1"/>
          </p:cNvSpPr>
          <p:nvPr>
            <p:ph type="pic" sz="quarter" idx="20"/>
          </p:nvPr>
        </p:nvSpPr>
        <p:spPr>
          <a:xfrm>
            <a:off x="9066213" y="3755872"/>
            <a:ext cx="2646362" cy="1953683"/>
          </a:xfrm>
        </p:spPr>
        <p:txBody>
          <a:bodyPr/>
          <a:lstStyle>
            <a:lvl1pPr marL="0" indent="0">
              <a:buClr>
                <a:schemeClr val="accent1"/>
              </a:buClr>
              <a:buNone/>
              <a:defRPr sz="2200">
                <a:solidFill>
                  <a:srgbClr val="333E48"/>
                </a:solidFill>
              </a:defRPr>
            </a:lvl1pPr>
          </a:lstStyle>
          <a:p>
            <a:pPr lvl="0"/>
            <a:r>
              <a:rPr lang="en-US" noProof="0"/>
              <a:t>Click icon to add picture</a:t>
            </a:r>
          </a:p>
        </p:txBody>
      </p:sp>
      <p:sp>
        <p:nvSpPr>
          <p:cNvPr id="14" name="Text Placeholder 7"/>
          <p:cNvSpPr>
            <a:spLocks noGrp="1"/>
          </p:cNvSpPr>
          <p:nvPr>
            <p:ph type="body" sz="quarter" idx="21"/>
          </p:nvPr>
        </p:nvSpPr>
        <p:spPr>
          <a:xfrm>
            <a:off x="479425" y="1618445"/>
            <a:ext cx="26193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6" name="Text Placeholder 7"/>
          <p:cNvSpPr>
            <a:spLocks noGrp="1"/>
          </p:cNvSpPr>
          <p:nvPr>
            <p:ph type="body" sz="quarter" idx="22"/>
          </p:nvPr>
        </p:nvSpPr>
        <p:spPr>
          <a:xfrm>
            <a:off x="6220216" y="1618445"/>
            <a:ext cx="2606675" cy="4086225"/>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a:lnSpc>
                <a:spcPct val="100000"/>
              </a:lnSpc>
              <a:spcBef>
                <a:spcPts val="0"/>
              </a:spcBef>
              <a:spcAft>
                <a:spcPts val="0"/>
              </a:spcAft>
              <a:buClr>
                <a:schemeClr val="accent1"/>
              </a:buClr>
              <a:defRPr>
                <a:solidFill>
                  <a:srgbClr val="333E48"/>
                </a:solidFill>
              </a:defRPr>
            </a:lvl2pPr>
            <a:lvl3pPr>
              <a:lnSpc>
                <a:spcPct val="100000"/>
              </a:lnSpc>
              <a:spcBef>
                <a:spcPts val="0"/>
              </a:spcBef>
              <a:spcAft>
                <a:spcPts val="0"/>
              </a:spcAft>
              <a:buClr>
                <a:schemeClr val="accent1"/>
              </a:buClr>
              <a:defRPr>
                <a:solidFill>
                  <a:srgbClr val="333E48"/>
                </a:solidFill>
              </a:defRPr>
            </a:lvl3pPr>
            <a:lvl4pPr marL="1201738" indent="-173038">
              <a:lnSpc>
                <a:spcPct val="100000"/>
              </a:lnSpc>
              <a:spcBef>
                <a:spcPts val="0"/>
              </a:spcBef>
              <a:spcAft>
                <a:spcPts val="0"/>
              </a:spcAft>
              <a:buClr>
                <a:schemeClr val="accent1"/>
              </a:buClr>
              <a:buFont typeface="Arial" charset="0"/>
              <a:buChar char="•"/>
              <a:defRPr>
                <a:solidFill>
                  <a:srgbClr val="333E48"/>
                </a:solidFill>
              </a:defRPr>
            </a:lvl4pPr>
            <a:lvl5pPr>
              <a:lnSpc>
                <a:spcPct val="100000"/>
              </a:lnSpc>
              <a:spcBef>
                <a:spcPts val="0"/>
              </a:spcBef>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14441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 with image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29"/>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629079"/>
            <a:ext cx="5481108" cy="4455197"/>
          </a:xfrm>
          <a:prstGeom prst="rect">
            <a:avLst/>
          </a:prstGeom>
        </p:spPr>
        <p:txBody>
          <a:bodyPr/>
          <a:lstStyle>
            <a:lvl1pPr marL="342900" indent="-342900">
              <a:lnSpc>
                <a:spcPct val="100000"/>
              </a:lnSpc>
              <a:spcAft>
                <a:spcPts val="0"/>
              </a:spcAft>
              <a:buClr>
                <a:schemeClr val="accent1"/>
              </a:buClr>
              <a:buFont typeface="Arial" charset="0"/>
              <a:buChar char="•"/>
              <a:defRPr sz="2400">
                <a:solidFill>
                  <a:srgbClr val="333E48"/>
                </a:solidFill>
              </a:defRPr>
            </a:lvl1pPr>
            <a:lvl2pPr>
              <a:lnSpc>
                <a:spcPct val="100000"/>
              </a:lnSpc>
              <a:spcBef>
                <a:spcPts val="0"/>
              </a:spcBef>
              <a:spcAft>
                <a:spcPts val="0"/>
              </a:spcAft>
              <a:buClr>
                <a:schemeClr val="accent1"/>
              </a:buClr>
              <a:defRPr sz="2000">
                <a:solidFill>
                  <a:srgbClr val="333E48"/>
                </a:solidFill>
              </a:defRPr>
            </a:lvl2pPr>
            <a:lvl3pPr>
              <a:lnSpc>
                <a:spcPct val="100000"/>
              </a:lnSpc>
              <a:spcBef>
                <a:spcPts val="0"/>
              </a:spcBef>
              <a:spcAft>
                <a:spcPts val="0"/>
              </a:spcAft>
              <a:buClr>
                <a:schemeClr val="accent1"/>
              </a:buClr>
              <a:defRPr sz="1800">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50" name="Picture Placeholder 5"/>
          <p:cNvSpPr>
            <a:spLocks noGrp="1"/>
          </p:cNvSpPr>
          <p:nvPr>
            <p:ph type="pic" sz="quarter" idx="17"/>
          </p:nvPr>
        </p:nvSpPr>
        <p:spPr>
          <a:xfrm>
            <a:off x="6250924" y="1629080"/>
            <a:ext cx="5461651" cy="4455198"/>
          </a:xfrm>
        </p:spPr>
        <p:txBody>
          <a:bodyPr/>
          <a:lstStyle>
            <a:lvl1pPr marL="0" indent="0">
              <a:buClr>
                <a:schemeClr val="accent1"/>
              </a:buClr>
              <a:buNone/>
              <a:defRPr sz="2200">
                <a:solidFill>
                  <a:srgbClr val="333E48"/>
                </a:solidFill>
              </a:defRPr>
            </a:lvl1pPr>
          </a:lstStyle>
          <a:p>
            <a:pPr lvl="0"/>
            <a:r>
              <a:rPr lang="en-US" noProof="0"/>
              <a:t>Click icon to add picture</a:t>
            </a:r>
          </a:p>
        </p:txBody>
      </p:sp>
    </p:spTree>
    <p:extLst>
      <p:ext uri="{BB962C8B-B14F-4D97-AF65-F5344CB8AC3E}">
        <p14:creationId xmlns:p14="http://schemas.microsoft.com/office/powerpoint/2010/main" val="15842164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Sldi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atin typeface="+mn-lt"/>
              </a:defRPr>
            </a:lvl1pPr>
          </a:lstStyle>
          <a:p>
            <a:r>
              <a:rPr lang="en-US"/>
              <a:t>Click to Edit Master Title Style</a:t>
            </a:r>
          </a:p>
        </p:txBody>
      </p:sp>
      <p:sp>
        <p:nvSpPr>
          <p:cNvPr id="10" name="Table Placeholder 3"/>
          <p:cNvSpPr>
            <a:spLocks noGrp="1"/>
          </p:cNvSpPr>
          <p:nvPr>
            <p:ph type="tbl" sz="quarter" idx="13"/>
          </p:nvPr>
        </p:nvSpPr>
        <p:spPr>
          <a:xfrm>
            <a:off x="479425" y="1259574"/>
            <a:ext cx="11233150" cy="4836426"/>
          </a:xfrm>
        </p:spPr>
        <p:txBody>
          <a:bodyPr/>
          <a:lstStyle>
            <a:lvl1pPr marL="0" indent="0">
              <a:buNone/>
              <a:defRPr/>
            </a:lvl1pPr>
          </a:lstStyle>
          <a:p>
            <a:pPr lvl="0"/>
            <a:r>
              <a:rPr lang="en-US" noProof="0"/>
              <a:t>Click icon to add table</a:t>
            </a:r>
          </a:p>
        </p:txBody>
      </p:sp>
    </p:spTree>
    <p:extLst>
      <p:ext uri="{BB962C8B-B14F-4D97-AF65-F5344CB8AC3E}">
        <p14:creationId xmlns:p14="http://schemas.microsoft.com/office/powerpoint/2010/main" val="775123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Master Title Style</a:t>
            </a:r>
          </a:p>
        </p:txBody>
      </p:sp>
    </p:spTree>
    <p:extLst>
      <p:ext uri="{BB962C8B-B14F-4D97-AF65-F5344CB8AC3E}">
        <p14:creationId xmlns:p14="http://schemas.microsoft.com/office/powerpoint/2010/main" val="151418806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2_Closing Slide">
    <p:bg>
      <p:bgPr>
        <a:solidFill>
          <a:schemeClr val="accent1"/>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828AC5A-7EFB-CA43-8A9B-3B442C5C9A1B}"/>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a:extLst>
              <a:ext uri="{FF2B5EF4-FFF2-40B4-BE49-F238E27FC236}">
                <a16:creationId xmlns:a16="http://schemas.microsoft.com/office/drawing/2014/main" id="{E2B5F482-A1DF-47CF-A799-587634BE9938}"/>
              </a:ext>
            </a:extLst>
          </p:cNvPr>
          <p:cNvSpPr/>
          <p:nvPr userDrawn="1"/>
        </p:nvSpPr>
        <p:spPr>
          <a:xfrm>
            <a:off x="10683875" y="5937250"/>
            <a:ext cx="1095375" cy="68262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solidFill>
                <a:srgbClr val="FFFFFF"/>
              </a:solidFill>
              <a:ea typeface="ＭＳ Ｐゴシック" charset="0"/>
              <a:cs typeface="ＭＳ Ｐゴシック" charset="0"/>
            </a:endParaRPr>
          </a:p>
        </p:txBody>
      </p:sp>
      <p:pic>
        <p:nvPicPr>
          <p:cNvPr id="11" name="Picture 10" descr="A picture containing building, drawing&#10;&#10;Description automatically generated">
            <a:extLst>
              <a:ext uri="{FF2B5EF4-FFF2-40B4-BE49-F238E27FC236}">
                <a16:creationId xmlns:a16="http://schemas.microsoft.com/office/drawing/2014/main" id="{C1198ECC-03BB-F84C-8B27-CF6053626C9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10" name="TextBox 20">
            <a:extLst>
              <a:ext uri="{FF2B5EF4-FFF2-40B4-BE49-F238E27FC236}">
                <a16:creationId xmlns:a16="http://schemas.microsoft.com/office/drawing/2014/main" id="{2EFD6F9F-6DEB-6F4D-BE5A-D3540160B34B}"/>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
        <p:nvSpPr>
          <p:cNvPr id="7" name="Rectangle 6">
            <a:extLst>
              <a:ext uri="{FF2B5EF4-FFF2-40B4-BE49-F238E27FC236}">
                <a16:creationId xmlns:a16="http://schemas.microsoft.com/office/drawing/2014/main" id="{45A82B8D-79F0-2840-A348-51E15B608C54}"/>
              </a:ext>
            </a:extLst>
          </p:cNvPr>
          <p:cNvSpPr>
            <a:spLocks noChangeArrowheads="1"/>
          </p:cNvSpPr>
          <p:nvPr userDrawn="1"/>
        </p:nvSpPr>
        <p:spPr bwMode="auto">
          <a:xfrm>
            <a:off x="6670505" y="952143"/>
            <a:ext cx="4655186"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r">
              <a:defRPr/>
            </a:pPr>
            <a:r>
              <a:rPr lang="en-US" altLang="en-US" sz="2800">
                <a:solidFill>
                  <a:schemeClr val="bg1"/>
                </a:solidFill>
              </a:rPr>
              <a:t>Thank You</a:t>
            </a:r>
          </a:p>
          <a:p>
            <a:pPr algn="r">
              <a:defRPr/>
            </a:pPr>
            <a:r>
              <a:rPr lang="en-US" altLang="en-US" sz="2800" err="1">
                <a:solidFill>
                  <a:schemeClr val="bg1"/>
                </a:solidFill>
              </a:rPr>
              <a:t>Danke</a:t>
            </a:r>
            <a:endParaRPr lang="en-US" altLang="en-US" sz="2800">
              <a:solidFill>
                <a:schemeClr val="bg1"/>
              </a:solidFill>
            </a:endParaRPr>
          </a:p>
          <a:p>
            <a:pPr algn="r">
              <a:defRPr/>
            </a:pPr>
            <a:r>
              <a:rPr lang="en-US" altLang="en-US" sz="2800">
                <a:solidFill>
                  <a:schemeClr val="bg1"/>
                </a:solidFill>
              </a:rPr>
              <a:t>Gracias</a:t>
            </a:r>
          </a:p>
          <a:p>
            <a:pPr algn="r">
              <a:defRPr/>
            </a:pPr>
            <a:r>
              <a:rPr lang="en-US" altLang="en-US" sz="2800" err="1">
                <a:solidFill>
                  <a:schemeClr val="bg1"/>
                </a:solidFill>
              </a:rPr>
              <a:t>谢谢</a:t>
            </a:r>
            <a:endParaRPr lang="en-US" altLang="en-US" sz="2800">
              <a:solidFill>
                <a:schemeClr val="bg1"/>
              </a:solidFill>
            </a:endParaRPr>
          </a:p>
          <a:p>
            <a:pPr algn="r">
              <a:defRPr/>
            </a:pPr>
            <a:r>
              <a:rPr lang="en-US" altLang="en-US" sz="2800" err="1">
                <a:solidFill>
                  <a:schemeClr val="bg1"/>
                </a:solidFill>
              </a:rPr>
              <a:t>ありがとう</a:t>
            </a:r>
            <a:endParaRPr lang="en-US" altLang="en-US" sz="2800">
              <a:solidFill>
                <a:schemeClr val="bg1"/>
              </a:solidFill>
            </a:endParaRPr>
          </a:p>
          <a:p>
            <a:pPr algn="r">
              <a:defRPr/>
            </a:pPr>
            <a:r>
              <a:rPr lang="en-US" altLang="en-US" sz="2800">
                <a:solidFill>
                  <a:schemeClr val="bg1"/>
                </a:solidFill>
              </a:rPr>
              <a:t>Asante</a:t>
            </a:r>
          </a:p>
          <a:p>
            <a:pPr algn="r">
              <a:defRPr/>
            </a:pPr>
            <a:r>
              <a:rPr lang="en-US" altLang="en-US" sz="2800">
                <a:solidFill>
                  <a:schemeClr val="bg1"/>
                </a:solidFill>
              </a:rPr>
              <a:t>Merci</a:t>
            </a:r>
          </a:p>
          <a:p>
            <a:pPr algn="r">
              <a:defRPr/>
            </a:pPr>
            <a:r>
              <a:rPr lang="en-US" altLang="en-US" sz="2800" err="1">
                <a:solidFill>
                  <a:schemeClr val="bg1"/>
                </a:solidFill>
              </a:rPr>
              <a:t>감사합니다</a:t>
            </a:r>
            <a:endParaRPr lang="en-US" altLang="en-US" sz="2800">
              <a:solidFill>
                <a:schemeClr val="bg1"/>
              </a:solidFill>
            </a:endParaRPr>
          </a:p>
          <a:p>
            <a:pPr algn="r">
              <a:defRPr/>
            </a:pPr>
            <a:r>
              <a:rPr lang="en-US" altLang="en-US" sz="2800" err="1">
                <a:solidFill>
                  <a:schemeClr val="bg1"/>
                </a:solidFill>
              </a:rPr>
              <a:t>धन्यवाद</a:t>
            </a:r>
            <a:endParaRPr lang="en-US" altLang="en-US" sz="2800">
              <a:solidFill>
                <a:schemeClr val="bg1"/>
              </a:solidFill>
            </a:endParaRPr>
          </a:p>
          <a:p>
            <a:pPr marL="0" marR="0" lvl="0" indent="0" algn="r" defTabSz="914400" rtl="0" eaLnBrk="0" fontAlgn="base" latinLnBrk="0" hangingPunct="0">
              <a:lnSpc>
                <a:spcPct val="100000"/>
              </a:lnSpc>
              <a:spcBef>
                <a:spcPct val="0"/>
              </a:spcBef>
              <a:spcAft>
                <a:spcPct val="0"/>
              </a:spcAft>
              <a:buClrTx/>
              <a:buSzTx/>
              <a:buFontTx/>
              <a:buNone/>
              <a:tabLst/>
              <a:defRPr/>
            </a:pPr>
            <a:r>
              <a:rPr lang="en-US" altLang="en-US" sz="2800">
                <a:solidFill>
                  <a:schemeClr val="bg1"/>
                </a:solidFill>
              </a:rPr>
              <a:t>Kiitos</a:t>
            </a:r>
          </a:p>
          <a:p>
            <a:pPr algn="r">
              <a:defRPr/>
            </a:pPr>
            <a:r>
              <a:rPr lang="ar-SA" sz="2800" kern="1200">
                <a:solidFill>
                  <a:schemeClr val="bg1"/>
                </a:solidFill>
                <a:latin typeface="Calibri" charset="0"/>
                <a:ea typeface="ＭＳ Ｐゴシック" charset="-128"/>
                <a:cs typeface="+mn-cs"/>
              </a:rPr>
              <a:t>شكرًا</a:t>
            </a:r>
            <a:endParaRPr lang="en-GB" sz="2800" kern="1200">
              <a:solidFill>
                <a:schemeClr val="bg1"/>
              </a:solidFill>
              <a:latin typeface="Calibri" charset="0"/>
              <a:ea typeface="ＭＳ Ｐゴシック" charset="-128"/>
              <a:cs typeface="+mn-cs"/>
            </a:endParaRPr>
          </a:p>
          <a:p>
            <a:pPr algn="r">
              <a:defRPr/>
            </a:pPr>
            <a:r>
              <a:rPr lang="as-IN" altLang="en-US" sz="2800">
                <a:solidFill>
                  <a:schemeClr val="bg1"/>
                </a:solidFill>
              </a:rPr>
              <a:t>ধন্যবাদ</a:t>
            </a:r>
            <a:br>
              <a:rPr lang="en-US" altLang="en-US" sz="2800">
                <a:solidFill>
                  <a:schemeClr val="bg1"/>
                </a:solidFill>
              </a:rPr>
            </a:br>
            <a:r>
              <a:rPr lang="he-IL" altLang="en-US" sz="2800">
                <a:solidFill>
                  <a:schemeClr val="bg1"/>
                </a:solidFill>
              </a:rPr>
              <a:t>תודה</a:t>
            </a:r>
            <a:endParaRPr lang="en-US" altLang="en-US" sz="2800">
              <a:solidFill>
                <a:schemeClr val="bg1"/>
              </a:solidFill>
            </a:endParaRPr>
          </a:p>
        </p:txBody>
      </p:sp>
    </p:spTree>
    <p:extLst>
      <p:ext uri="{BB962C8B-B14F-4D97-AF65-F5344CB8AC3E}">
        <p14:creationId xmlns:p14="http://schemas.microsoft.com/office/powerpoint/2010/main" val="3116273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3_Closing Slide">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511E887-F2DD-9743-B321-E6625A63F4D3}"/>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pic>
        <p:nvPicPr>
          <p:cNvPr id="10" name="Picture 9" descr="A picture containing building, drawing&#10;&#10;Description automatically generated">
            <a:extLst>
              <a:ext uri="{FF2B5EF4-FFF2-40B4-BE49-F238E27FC236}">
                <a16:creationId xmlns:a16="http://schemas.microsoft.com/office/drawing/2014/main" id="{AF5F647F-3DD2-E04B-AC85-5BB3FF099940}"/>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9" name="TextBox 20">
            <a:extLst>
              <a:ext uri="{FF2B5EF4-FFF2-40B4-BE49-F238E27FC236}">
                <a16:creationId xmlns:a16="http://schemas.microsoft.com/office/drawing/2014/main" id="{1BE84E2F-085C-6E4E-8174-736F84DE3A1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
        <p:nvSpPr>
          <p:cNvPr id="6" name="Rectangle 5">
            <a:extLst>
              <a:ext uri="{FF2B5EF4-FFF2-40B4-BE49-F238E27FC236}">
                <a16:creationId xmlns:a16="http://schemas.microsoft.com/office/drawing/2014/main" id="{8630E328-7BED-1141-A027-0EEE09BB1F0B}"/>
              </a:ext>
            </a:extLst>
          </p:cNvPr>
          <p:cNvSpPr>
            <a:spLocks noChangeArrowheads="1"/>
          </p:cNvSpPr>
          <p:nvPr userDrawn="1"/>
        </p:nvSpPr>
        <p:spPr bwMode="auto">
          <a:xfrm>
            <a:off x="6670505" y="952143"/>
            <a:ext cx="4655186" cy="56938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r">
              <a:defRPr/>
            </a:pPr>
            <a:r>
              <a:rPr lang="en-US" altLang="en-US" sz="2800">
                <a:solidFill>
                  <a:schemeClr val="bg1"/>
                </a:solidFill>
              </a:rPr>
              <a:t>Thank You</a:t>
            </a:r>
          </a:p>
          <a:p>
            <a:pPr algn="r">
              <a:defRPr/>
            </a:pPr>
            <a:r>
              <a:rPr lang="en-US" altLang="en-US" sz="2800" err="1">
                <a:solidFill>
                  <a:schemeClr val="bg1"/>
                </a:solidFill>
              </a:rPr>
              <a:t>Danke</a:t>
            </a:r>
            <a:endParaRPr lang="en-US" altLang="en-US" sz="2800">
              <a:solidFill>
                <a:schemeClr val="bg1"/>
              </a:solidFill>
            </a:endParaRPr>
          </a:p>
          <a:p>
            <a:pPr algn="r">
              <a:defRPr/>
            </a:pPr>
            <a:r>
              <a:rPr lang="en-US" altLang="en-US" sz="2800">
                <a:solidFill>
                  <a:schemeClr val="bg1"/>
                </a:solidFill>
              </a:rPr>
              <a:t>Gracias</a:t>
            </a:r>
          </a:p>
          <a:p>
            <a:pPr algn="r">
              <a:defRPr/>
            </a:pPr>
            <a:r>
              <a:rPr lang="en-US" altLang="en-US" sz="2800" err="1">
                <a:solidFill>
                  <a:schemeClr val="bg1"/>
                </a:solidFill>
              </a:rPr>
              <a:t>谢谢</a:t>
            </a:r>
            <a:endParaRPr lang="en-US" altLang="en-US" sz="2800">
              <a:solidFill>
                <a:schemeClr val="bg1"/>
              </a:solidFill>
            </a:endParaRPr>
          </a:p>
          <a:p>
            <a:pPr algn="r">
              <a:defRPr/>
            </a:pPr>
            <a:r>
              <a:rPr lang="en-US" altLang="en-US" sz="2800" err="1">
                <a:solidFill>
                  <a:schemeClr val="bg1"/>
                </a:solidFill>
              </a:rPr>
              <a:t>ありがとう</a:t>
            </a:r>
            <a:endParaRPr lang="en-US" altLang="en-US" sz="2800">
              <a:solidFill>
                <a:schemeClr val="bg1"/>
              </a:solidFill>
            </a:endParaRPr>
          </a:p>
          <a:p>
            <a:pPr algn="r">
              <a:defRPr/>
            </a:pPr>
            <a:r>
              <a:rPr lang="en-US" altLang="en-US" sz="2800">
                <a:solidFill>
                  <a:schemeClr val="bg1"/>
                </a:solidFill>
              </a:rPr>
              <a:t>Asante</a:t>
            </a:r>
          </a:p>
          <a:p>
            <a:pPr algn="r">
              <a:defRPr/>
            </a:pPr>
            <a:r>
              <a:rPr lang="en-US" altLang="en-US" sz="2800">
                <a:solidFill>
                  <a:schemeClr val="bg1"/>
                </a:solidFill>
              </a:rPr>
              <a:t>Merci</a:t>
            </a:r>
          </a:p>
          <a:p>
            <a:pPr algn="r">
              <a:defRPr/>
            </a:pPr>
            <a:r>
              <a:rPr lang="en-US" altLang="en-US" sz="2800" err="1">
                <a:solidFill>
                  <a:schemeClr val="bg1"/>
                </a:solidFill>
              </a:rPr>
              <a:t>감사합니다</a:t>
            </a:r>
            <a:endParaRPr lang="en-US" altLang="en-US" sz="2800">
              <a:solidFill>
                <a:schemeClr val="bg1"/>
              </a:solidFill>
            </a:endParaRPr>
          </a:p>
          <a:p>
            <a:pPr algn="r">
              <a:defRPr/>
            </a:pPr>
            <a:r>
              <a:rPr lang="en-US" altLang="en-US" sz="2800" err="1">
                <a:solidFill>
                  <a:schemeClr val="bg1"/>
                </a:solidFill>
              </a:rPr>
              <a:t>धन्यवाद</a:t>
            </a:r>
            <a:endParaRPr lang="en-US" altLang="en-US" sz="2800">
              <a:solidFill>
                <a:schemeClr val="bg1"/>
              </a:solidFill>
            </a:endParaRPr>
          </a:p>
          <a:p>
            <a:pPr marL="0" marR="0" lvl="0" indent="0" algn="r" defTabSz="914400" rtl="0" eaLnBrk="0" fontAlgn="base" latinLnBrk="0" hangingPunct="0">
              <a:lnSpc>
                <a:spcPct val="100000"/>
              </a:lnSpc>
              <a:spcBef>
                <a:spcPct val="0"/>
              </a:spcBef>
              <a:spcAft>
                <a:spcPct val="0"/>
              </a:spcAft>
              <a:buClrTx/>
              <a:buSzTx/>
              <a:buFontTx/>
              <a:buNone/>
              <a:tabLst/>
              <a:defRPr/>
            </a:pPr>
            <a:r>
              <a:rPr lang="en-US" altLang="en-US" sz="2800">
                <a:solidFill>
                  <a:schemeClr val="bg1"/>
                </a:solidFill>
              </a:rPr>
              <a:t>Kiitos</a:t>
            </a:r>
          </a:p>
          <a:p>
            <a:pPr algn="r">
              <a:defRPr/>
            </a:pPr>
            <a:r>
              <a:rPr lang="ar-SA" sz="2800" kern="1200">
                <a:solidFill>
                  <a:schemeClr val="bg1"/>
                </a:solidFill>
                <a:latin typeface="Calibri" charset="0"/>
                <a:ea typeface="ＭＳ Ｐゴシック" charset="-128"/>
                <a:cs typeface="+mn-cs"/>
              </a:rPr>
              <a:t>شكرًا</a:t>
            </a:r>
            <a:endParaRPr lang="en-GB" sz="2800" kern="1200">
              <a:solidFill>
                <a:schemeClr val="bg1"/>
              </a:solidFill>
              <a:latin typeface="Calibri" charset="0"/>
              <a:ea typeface="ＭＳ Ｐゴシック" charset="-128"/>
              <a:cs typeface="+mn-cs"/>
            </a:endParaRPr>
          </a:p>
          <a:p>
            <a:pPr algn="r">
              <a:defRPr/>
            </a:pPr>
            <a:r>
              <a:rPr lang="as-IN" altLang="en-US" sz="2800">
                <a:solidFill>
                  <a:schemeClr val="bg1"/>
                </a:solidFill>
              </a:rPr>
              <a:t>ধন্যবাদ</a:t>
            </a:r>
            <a:br>
              <a:rPr lang="en-US" altLang="en-US" sz="2800">
                <a:solidFill>
                  <a:schemeClr val="bg1"/>
                </a:solidFill>
              </a:rPr>
            </a:br>
            <a:r>
              <a:rPr lang="he-IL" altLang="en-US" sz="2800">
                <a:solidFill>
                  <a:schemeClr val="bg1"/>
                </a:solidFill>
              </a:rPr>
              <a:t>תודה</a:t>
            </a:r>
            <a:endParaRPr lang="en-US" altLang="en-US" sz="2800">
              <a:solidFill>
                <a:schemeClr val="bg1"/>
              </a:solidFill>
            </a:endParaRPr>
          </a:p>
        </p:txBody>
      </p:sp>
    </p:spTree>
    <p:extLst>
      <p:ext uri="{BB962C8B-B14F-4D97-AF65-F5344CB8AC3E}">
        <p14:creationId xmlns:p14="http://schemas.microsoft.com/office/powerpoint/2010/main" val="3769446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Closing Slide">
    <p:bg>
      <p:bgPr>
        <a:solidFill>
          <a:schemeClr val="accent1"/>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733539DD-CEDA-3A48-A36A-6D3775392ACF}"/>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p:cNvSpPr>
            <a:spLocks noChangeArrowheads="1"/>
          </p:cNvSpPr>
          <p:nvPr userDrawn="1"/>
        </p:nvSpPr>
        <p:spPr bwMode="auto">
          <a:xfrm>
            <a:off x="7078942" y="1087378"/>
            <a:ext cx="423330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lgn="r">
              <a:defRPr/>
            </a:pPr>
            <a:r>
              <a:rPr lang="en-US" altLang="x-none" sz="120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lgn="r">
              <a:defRPr/>
            </a:pPr>
            <a:br>
              <a:rPr lang="en-US" altLang="x-none" sz="1200">
                <a:solidFill>
                  <a:schemeClr val="bg1"/>
                </a:solidFill>
              </a:rPr>
            </a:br>
            <a:r>
              <a:rPr lang="en-US" altLang="x-none" sz="1200" err="1">
                <a:solidFill>
                  <a:schemeClr val="bg1"/>
                </a:solidFill>
              </a:rPr>
              <a:t>www.arm.com</a:t>
            </a:r>
            <a:r>
              <a:rPr lang="en-US" altLang="x-none" sz="1200">
                <a:solidFill>
                  <a:schemeClr val="bg1"/>
                </a:solidFill>
              </a:rPr>
              <a:t>/company/policies/trademarks</a:t>
            </a:r>
          </a:p>
        </p:txBody>
      </p:sp>
      <p:pic>
        <p:nvPicPr>
          <p:cNvPr id="9" name="Picture 8" descr="A picture containing building, drawing&#10;&#10;Description automatically generated">
            <a:extLst>
              <a:ext uri="{FF2B5EF4-FFF2-40B4-BE49-F238E27FC236}">
                <a16:creationId xmlns:a16="http://schemas.microsoft.com/office/drawing/2014/main" id="{05C774FB-6A72-C34E-AAAD-07547EC9639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8" name="TextBox 20">
            <a:extLst>
              <a:ext uri="{FF2B5EF4-FFF2-40B4-BE49-F238E27FC236}">
                <a16:creationId xmlns:a16="http://schemas.microsoft.com/office/drawing/2014/main" id="{870DFC52-AE4C-654B-A714-C2006FAE0419}"/>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Tree>
    <p:extLst>
      <p:ext uri="{BB962C8B-B14F-4D97-AF65-F5344CB8AC3E}">
        <p14:creationId xmlns:p14="http://schemas.microsoft.com/office/powerpoint/2010/main" val="68071610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4_Closing Slide">
    <p:bg>
      <p:bgPr>
        <a:solidFill>
          <a:schemeClr val="accent2"/>
        </a:soli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2720845-44B5-8345-A55E-DF3DBAF7C289}"/>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Rectangle 5"/>
          <p:cNvSpPr>
            <a:spLocks noChangeArrowheads="1"/>
          </p:cNvSpPr>
          <p:nvPr userDrawn="1"/>
        </p:nvSpPr>
        <p:spPr bwMode="auto">
          <a:xfrm>
            <a:off x="7078942" y="1087378"/>
            <a:ext cx="423330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Calibri" charset="0"/>
                <a:ea typeface="ＭＳ Ｐゴシック" charset="-128"/>
              </a:defRPr>
            </a:lvl1pPr>
            <a:lvl2pPr marL="742950" indent="-285750">
              <a:defRPr>
                <a:solidFill>
                  <a:schemeClr val="tx1"/>
                </a:solidFill>
                <a:latin typeface="Calibri" charset="0"/>
                <a:ea typeface="ＭＳ Ｐゴシック" charset="-128"/>
              </a:defRPr>
            </a:lvl2pPr>
            <a:lvl3pPr marL="1143000" indent="-228600">
              <a:defRPr>
                <a:solidFill>
                  <a:schemeClr val="tx1"/>
                </a:solidFill>
                <a:latin typeface="Calibri" charset="0"/>
                <a:ea typeface="ＭＳ Ｐゴシック" charset="-128"/>
              </a:defRPr>
            </a:lvl3pPr>
            <a:lvl4pPr marL="1600200" indent="-228600">
              <a:defRPr>
                <a:solidFill>
                  <a:schemeClr val="tx1"/>
                </a:solidFill>
                <a:latin typeface="Calibri" charset="0"/>
                <a:ea typeface="ＭＳ Ｐゴシック" charset="-128"/>
              </a:defRPr>
            </a:lvl4pPr>
            <a:lvl5pPr marL="2057400" indent="-228600">
              <a:defRPr>
                <a:solidFill>
                  <a:schemeClr val="tx1"/>
                </a:solidFill>
                <a:latin typeface="Calibri" charset="0"/>
                <a:ea typeface="ＭＳ Ｐゴシック" charset="-128"/>
              </a:defRPr>
            </a:lvl5pPr>
            <a:lvl6pPr marL="2514600" indent="-228600" eaLnBrk="0" fontAlgn="base" hangingPunct="0">
              <a:spcBef>
                <a:spcPct val="0"/>
              </a:spcBef>
              <a:spcAft>
                <a:spcPct val="0"/>
              </a:spcAft>
              <a:defRPr>
                <a:solidFill>
                  <a:schemeClr val="tx1"/>
                </a:solidFill>
                <a:latin typeface="Calibri" charset="0"/>
                <a:ea typeface="ＭＳ Ｐゴシック" charset="-128"/>
              </a:defRPr>
            </a:lvl6pPr>
            <a:lvl7pPr marL="2971800" indent="-228600" eaLnBrk="0" fontAlgn="base" hangingPunct="0">
              <a:spcBef>
                <a:spcPct val="0"/>
              </a:spcBef>
              <a:spcAft>
                <a:spcPct val="0"/>
              </a:spcAft>
              <a:defRPr>
                <a:solidFill>
                  <a:schemeClr val="tx1"/>
                </a:solidFill>
                <a:latin typeface="Calibri" charset="0"/>
                <a:ea typeface="ＭＳ Ｐゴシック" charset="-128"/>
              </a:defRPr>
            </a:lvl7pPr>
            <a:lvl8pPr marL="3429000" indent="-228600" eaLnBrk="0" fontAlgn="base" hangingPunct="0">
              <a:spcBef>
                <a:spcPct val="0"/>
              </a:spcBef>
              <a:spcAft>
                <a:spcPct val="0"/>
              </a:spcAft>
              <a:defRPr>
                <a:solidFill>
                  <a:schemeClr val="tx1"/>
                </a:solidFill>
                <a:latin typeface="Calibri" charset="0"/>
                <a:ea typeface="ＭＳ Ｐゴシック" charset="-128"/>
              </a:defRPr>
            </a:lvl8pPr>
            <a:lvl9pPr marL="3886200" indent="-228600" eaLnBrk="0" fontAlgn="base" hangingPunct="0">
              <a:spcBef>
                <a:spcPct val="0"/>
              </a:spcBef>
              <a:spcAft>
                <a:spcPct val="0"/>
              </a:spcAft>
              <a:defRPr>
                <a:solidFill>
                  <a:schemeClr val="tx1"/>
                </a:solidFill>
                <a:latin typeface="Calibri" charset="0"/>
                <a:ea typeface="ＭＳ Ｐゴシック" charset="-128"/>
              </a:defRPr>
            </a:lvl9pPr>
          </a:lstStyle>
          <a:p>
            <a:pPr algn="r">
              <a:defRPr/>
            </a:pPr>
            <a:r>
              <a:rPr lang="en-US" altLang="x-none" sz="1200">
                <a:solidFill>
                  <a:schemeClr val="bg1"/>
                </a:solidFill>
              </a:rPr>
              <a:t>The Arm trademarks featured in this presentation are registered trademarks or trademarks of Arm Limited (or its subsidiaries) in the US and/or elsewhere.  All rights reserved.  All other marks featured may be trademarks of their respective owners.</a:t>
            </a:r>
          </a:p>
          <a:p>
            <a:pPr algn="r">
              <a:defRPr/>
            </a:pPr>
            <a:br>
              <a:rPr lang="en-US" altLang="x-none" sz="1200">
                <a:solidFill>
                  <a:schemeClr val="bg1"/>
                </a:solidFill>
              </a:rPr>
            </a:br>
            <a:r>
              <a:rPr lang="en-US" altLang="x-none" sz="1200" err="1">
                <a:solidFill>
                  <a:schemeClr val="bg1"/>
                </a:solidFill>
              </a:rPr>
              <a:t>www.arm.com</a:t>
            </a:r>
            <a:r>
              <a:rPr lang="en-US" altLang="x-none" sz="1200">
                <a:solidFill>
                  <a:schemeClr val="bg1"/>
                </a:solidFill>
              </a:rPr>
              <a:t>/company/policies/trademarks</a:t>
            </a:r>
          </a:p>
        </p:txBody>
      </p:sp>
      <p:pic>
        <p:nvPicPr>
          <p:cNvPr id="9" name="Picture 8" descr="A picture containing building, drawing&#10;&#10;Description automatically generated">
            <a:extLst>
              <a:ext uri="{FF2B5EF4-FFF2-40B4-BE49-F238E27FC236}">
                <a16:creationId xmlns:a16="http://schemas.microsoft.com/office/drawing/2014/main" id="{0A3F307A-54EB-9747-ABE8-8A816CDDD8D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8" name="TextBox 20">
            <a:extLst>
              <a:ext uri="{FF2B5EF4-FFF2-40B4-BE49-F238E27FC236}">
                <a16:creationId xmlns:a16="http://schemas.microsoft.com/office/drawing/2014/main" id="{EA133D04-5236-D641-B03F-0BE645CEB92A}"/>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chemeClr val="bg2"/>
                </a:solidFill>
              </a:rPr>
              <a:t>© 2021 Arm</a:t>
            </a:r>
            <a:endParaRPr lang="en-US" altLang="en-US" sz="1000">
              <a:solidFill>
                <a:schemeClr val="bg2"/>
              </a:solidFill>
            </a:endParaRPr>
          </a:p>
        </p:txBody>
      </p:sp>
    </p:spTree>
    <p:extLst>
      <p:ext uri="{BB962C8B-B14F-4D97-AF65-F5344CB8AC3E}">
        <p14:creationId xmlns:p14="http://schemas.microsoft.com/office/powerpoint/2010/main" val="22250506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0_Title Slide">
    <p:bg>
      <p:bgPr>
        <a:solidFill>
          <a:schemeClr val="accent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3223CC0-C7A1-BC40-9A1F-09EBC27A25E6}"/>
              </a:ext>
            </a:extLst>
          </p:cNvPr>
          <p:cNvPicPr>
            <a:picLocks noChangeAspect="1"/>
          </p:cNvPicPr>
          <p:nvPr userDrawn="1"/>
        </p:nvPicPr>
        <p:blipFill rotWithShape="1">
          <a:blip r:embed="rId2" cstate="screen">
            <a:alphaModFix amt="60000"/>
            <a:extLst>
              <a:ext uri="{28A0092B-C50C-407E-A947-70E740481C1C}">
                <a14:useLocalDpi xmlns:a14="http://schemas.microsoft.com/office/drawing/2010/main"/>
              </a:ext>
            </a:extLst>
          </a:blip>
          <a:srcRect l="2082" t="3803" r="2134" b="12930"/>
          <a:stretch/>
        </p:blipFill>
        <p:spPr>
          <a:xfrm>
            <a:off x="0" y="-1"/>
            <a:ext cx="12192000" cy="6857999"/>
          </a:xfrm>
          <a:prstGeom prst="rect">
            <a:avLst/>
          </a:prstGeom>
        </p:spPr>
      </p:pic>
      <p:sp>
        <p:nvSpPr>
          <p:cNvPr id="6" name="Title 1">
            <a:extLst>
              <a:ext uri="{FF2B5EF4-FFF2-40B4-BE49-F238E27FC236}">
                <a16:creationId xmlns:a16="http://schemas.microsoft.com/office/drawing/2014/main" id="{A0CD7DAB-58BC-C442-ABC0-6D7414DFC22E}"/>
              </a:ext>
            </a:extLst>
          </p:cNvPr>
          <p:cNvSpPr>
            <a:spLocks noGrp="1"/>
          </p:cNvSpPr>
          <p:nvPr>
            <p:ph type="title" hasCustomPrompt="1"/>
          </p:nvPr>
        </p:nvSpPr>
        <p:spPr>
          <a:xfrm>
            <a:off x="5016499" y="1207042"/>
            <a:ext cx="6192840" cy="2574186"/>
          </a:xfrm>
        </p:spPr>
        <p:txBody>
          <a:bodyPr anchor="t" anchorCtr="0"/>
          <a:lstStyle>
            <a:lvl1pPr algn="r">
              <a:lnSpc>
                <a:spcPct val="85000"/>
              </a:lnSpc>
              <a:defRPr sz="5000" b="0" spc="-100" baseline="0">
                <a:solidFill>
                  <a:schemeClr val="bg1"/>
                </a:solidFill>
              </a:defRPr>
            </a:lvl1pPr>
          </a:lstStyle>
          <a:p>
            <a:r>
              <a:rPr lang="en-US"/>
              <a:t>Click to Edit </a:t>
            </a:r>
            <a:br>
              <a:rPr lang="en-US"/>
            </a:br>
            <a:r>
              <a:rPr lang="en-US"/>
              <a:t>Divider Page Title</a:t>
            </a:r>
            <a:br>
              <a:rPr lang="en-US"/>
            </a:br>
            <a:r>
              <a:rPr lang="en-US"/>
              <a:t>Line 3</a:t>
            </a:r>
            <a:br>
              <a:rPr lang="en-US"/>
            </a:br>
            <a:r>
              <a:rPr lang="en-US"/>
              <a:t>Line 4</a:t>
            </a:r>
          </a:p>
        </p:txBody>
      </p:sp>
      <p:sp>
        <p:nvSpPr>
          <p:cNvPr id="7" name="Subtitle 2">
            <a:extLst>
              <a:ext uri="{FF2B5EF4-FFF2-40B4-BE49-F238E27FC236}">
                <a16:creationId xmlns:a16="http://schemas.microsoft.com/office/drawing/2014/main" id="{9CDE2EBD-0FA3-D24B-AC33-4F98A57EE244}"/>
              </a:ext>
            </a:extLst>
          </p:cNvPr>
          <p:cNvSpPr>
            <a:spLocks noGrp="1"/>
          </p:cNvSpPr>
          <p:nvPr>
            <p:ph type="subTitle" idx="1"/>
          </p:nvPr>
        </p:nvSpPr>
        <p:spPr>
          <a:xfrm>
            <a:off x="5016498" y="3973626"/>
            <a:ext cx="6192840" cy="702444"/>
          </a:xfrm>
        </p:spPr>
        <p:txBody>
          <a:bodyPr/>
          <a:lstStyle>
            <a:lvl1pPr marL="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2400">
                <a:solidFill>
                  <a:schemeClr val="bg1"/>
                </a:solidFill>
              </a:defRPr>
            </a:lvl1pPr>
            <a:lvl2pPr marL="457200" marR="0" indent="0" algn="r" defTabSz="914400" rtl="0" eaLnBrk="1" fontAlgn="auto" latinLnBrk="0" hangingPunct="1">
              <a:lnSpc>
                <a:spcPct val="104000"/>
              </a:lnSpc>
              <a:spcBef>
                <a:spcPts val="0"/>
              </a:spcBef>
              <a:spcAft>
                <a:spcPts val="600"/>
              </a:spcAft>
              <a:buClrTx/>
              <a:buSzTx/>
              <a:buFont typeface="Arial" panose="020B0604020202020204" pitchFamily="34" charset="0"/>
              <a:buNone/>
              <a:tabLst/>
              <a:defRPr sz="1600">
                <a:solidFill>
                  <a:schemeClr val="tx1">
                    <a:lumMod val="50000"/>
                    <a:lumOff val="50000"/>
                  </a:schemeClr>
                </a:solidFill>
              </a:defRPr>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a:t>Click to edit Master subtitle style</a:t>
            </a:r>
            <a:endParaRPr lang="en-GB"/>
          </a:p>
        </p:txBody>
      </p:sp>
      <p:pic>
        <p:nvPicPr>
          <p:cNvPr id="11" name="Picture 10" descr="A picture containing building, drawing&#10;&#10;Description automatically generated">
            <a:extLst>
              <a:ext uri="{FF2B5EF4-FFF2-40B4-BE49-F238E27FC236}">
                <a16:creationId xmlns:a16="http://schemas.microsoft.com/office/drawing/2014/main" id="{FF51B5E8-1A64-CC4C-8297-18A3B49396C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76311" y="1167639"/>
            <a:ext cx="1700213" cy="530640"/>
          </a:xfrm>
          <a:prstGeom prst="rect">
            <a:avLst/>
          </a:prstGeom>
        </p:spPr>
      </p:pic>
      <p:sp>
        <p:nvSpPr>
          <p:cNvPr id="10" name="TextBox 20">
            <a:extLst>
              <a:ext uri="{FF2B5EF4-FFF2-40B4-BE49-F238E27FC236}">
                <a16:creationId xmlns:a16="http://schemas.microsoft.com/office/drawing/2014/main" id="{CF3F483E-C28F-8C43-8AF4-54DEBAF1D61F}"/>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dirty="0">
                <a:solidFill>
                  <a:schemeClr val="bg2"/>
                </a:solidFill>
              </a:rPr>
              <a:t>© 2022 Arm</a:t>
            </a:r>
            <a:endParaRPr lang="en-US" altLang="en-US" sz="1000" dirty="0">
              <a:solidFill>
                <a:schemeClr val="bg2"/>
              </a:solidFill>
            </a:endParaRPr>
          </a:p>
        </p:txBody>
      </p:sp>
    </p:spTree>
    <p:extLst>
      <p:ext uri="{BB962C8B-B14F-4D97-AF65-F5344CB8AC3E}">
        <p14:creationId xmlns:p14="http://schemas.microsoft.com/office/powerpoint/2010/main" val="1313727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6250"/>
            <a:ext cx="11233150" cy="654760"/>
          </a:xfrm>
        </p:spPr>
        <p:txBody>
          <a:bodyPr anchor="t"/>
          <a:lstStyle>
            <a:lvl1pPr>
              <a:defRPr b="0"/>
            </a:lvl1pPr>
          </a:lstStyle>
          <a:p>
            <a:r>
              <a:rPr lang="en-US"/>
              <a:t>Click to Edit Master Title Style</a:t>
            </a:r>
          </a:p>
        </p:txBody>
      </p:sp>
      <p:sp>
        <p:nvSpPr>
          <p:cNvPr id="4" name="Text Placeholder 2"/>
          <p:cNvSpPr>
            <a:spLocks noGrp="1"/>
          </p:cNvSpPr>
          <p:nvPr>
            <p:ph idx="1" hasCustomPrompt="1"/>
          </p:nvPr>
        </p:nvSpPr>
        <p:spPr>
          <a:xfrm>
            <a:off x="479425" y="1171111"/>
            <a:ext cx="11233150" cy="4948335"/>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marL="672783">
              <a:lnSpc>
                <a:spcPct val="100000"/>
              </a:lnSpc>
              <a:spcAft>
                <a:spcPts val="0"/>
              </a:spcAft>
              <a:defRPr sz="2000">
                <a:solidFill>
                  <a:schemeClr val="tx2"/>
                </a:solidFill>
              </a:defRPr>
            </a:lvl2pPr>
            <a:lvl3pPr marL="947103">
              <a:lnSpc>
                <a:spcPct val="100000"/>
              </a:lnSpc>
              <a:spcAft>
                <a:spcPts val="0"/>
              </a:spcAft>
              <a:defRPr sz="1800">
                <a:solidFill>
                  <a:schemeClr val="tx2"/>
                </a:solidFill>
              </a:defRPr>
            </a:lvl3pPr>
            <a:lvl4pPr marL="1293178">
              <a:lnSpc>
                <a:spcPct val="100000"/>
              </a:lnSpc>
              <a:spcAft>
                <a:spcPts val="0"/>
              </a:spcAft>
              <a:defRPr sz="1800">
                <a:solidFill>
                  <a:schemeClr val="tx2"/>
                </a:solidFill>
              </a:defRPr>
            </a:lvl4pPr>
            <a:lvl5pPr marL="1518603">
              <a:lnSpc>
                <a:spcPct val="100000"/>
              </a:lnSpc>
              <a:spcAft>
                <a:spcPts val="0"/>
              </a:spcAft>
              <a:defRPr sz="1800">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noProof="0"/>
              <a:t>Click to edit Master text styles with Top Level Bullet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13250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column slide w/ Su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nchor="t"/>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7" name="Text Placeholder 2"/>
          <p:cNvSpPr>
            <a:spLocks noGrp="1"/>
          </p:cNvSpPr>
          <p:nvPr>
            <p:ph idx="1"/>
          </p:nvPr>
        </p:nvSpPr>
        <p:spPr>
          <a:xfrm>
            <a:off x="479425" y="1554489"/>
            <a:ext cx="11233150" cy="455323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chemeClr val="tx2"/>
                </a:solidFill>
              </a:defRPr>
            </a:lvl1pPr>
            <a:lvl2pPr>
              <a:lnSpc>
                <a:spcPct val="100000"/>
              </a:lnSpc>
              <a:spcAft>
                <a:spcPts val="0"/>
              </a:spcAft>
              <a:buClr>
                <a:schemeClr val="accent1"/>
              </a:buClr>
              <a:defRPr sz="2000">
                <a:solidFill>
                  <a:schemeClr val="tx2"/>
                </a:solidFill>
              </a:defRPr>
            </a:lvl2pPr>
            <a:lvl3pPr>
              <a:lnSpc>
                <a:spcPct val="100000"/>
              </a:lnSpc>
              <a:spcAft>
                <a:spcPts val="0"/>
              </a:spcAft>
              <a:buClr>
                <a:schemeClr val="accent1"/>
              </a:buClr>
              <a:defRPr>
                <a:solidFill>
                  <a:schemeClr val="tx2"/>
                </a:solidFill>
              </a:defRPr>
            </a:lvl3pPr>
            <a:lvl4pPr>
              <a:lnSpc>
                <a:spcPct val="100000"/>
              </a:lnSpc>
              <a:spcAft>
                <a:spcPts val="0"/>
              </a:spcAft>
              <a:buClr>
                <a:schemeClr val="accent1"/>
              </a:buClr>
              <a:defRPr>
                <a:solidFill>
                  <a:schemeClr val="tx2"/>
                </a:solidFill>
              </a:defRPr>
            </a:lvl4pPr>
            <a:lvl5pPr>
              <a:lnSpc>
                <a:spcPct val="100000"/>
              </a:lnSpc>
              <a:spcAft>
                <a:spcPts val="0"/>
              </a:spcAft>
              <a:buClr>
                <a:schemeClr val="accent1"/>
              </a:buCl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47750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3E00537-4172-4053-A616-87E429C679AC}"/>
              </a:ext>
            </a:extLst>
          </p:cNvPr>
          <p:cNvCxnSpPr>
            <a:cxnSpLocks/>
          </p:cNvCxnSpPr>
          <p:nvPr userDrawn="1"/>
        </p:nvCxnSpPr>
        <p:spPr>
          <a:xfrm>
            <a:off x="6096000" y="1620481"/>
            <a:ext cx="0" cy="451520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p:ph type="body" sz="quarter" idx="13" hasCustomPrompt="1"/>
          </p:nvPr>
        </p:nvSpPr>
        <p:spPr>
          <a:xfrm>
            <a:off x="479425" y="991131"/>
            <a:ext cx="11233150" cy="359204"/>
          </a:xfrm>
        </p:spPr>
        <p:txBody>
          <a:bodyPr anchor="t"/>
          <a:lstStyle>
            <a:lvl1pPr marL="0" indent="0">
              <a:spcAft>
                <a:spcPts val="0"/>
              </a:spcAft>
              <a:buNone/>
              <a:defRPr sz="2400">
                <a:solidFill>
                  <a:schemeClr val="accent6"/>
                </a:solidFill>
              </a:defRPr>
            </a:lvl1pPr>
          </a:lstStyle>
          <a:p>
            <a:pPr lvl="0"/>
            <a:r>
              <a:rPr lang="en-US"/>
              <a:t>Click to edit Master text styles</a:t>
            </a:r>
          </a:p>
        </p:txBody>
      </p:sp>
      <p:sp>
        <p:nvSpPr>
          <p:cNvPr id="9" name="Text Placeholder 131"/>
          <p:cNvSpPr>
            <a:spLocks noGrp="1"/>
          </p:cNvSpPr>
          <p:nvPr>
            <p:ph type="body" sz="quarter" idx="16" hasCustomPrompt="1"/>
          </p:nvPr>
        </p:nvSpPr>
        <p:spPr>
          <a:xfrm>
            <a:off x="479425" y="1620481"/>
            <a:ext cx="53456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 name="Content Placeholder 3"/>
          <p:cNvSpPr>
            <a:spLocks noGrp="1"/>
          </p:cNvSpPr>
          <p:nvPr>
            <p:ph sz="quarter" idx="19"/>
          </p:nvPr>
        </p:nvSpPr>
        <p:spPr>
          <a:xfrm>
            <a:off x="477587" y="2202443"/>
            <a:ext cx="5347480" cy="3933245"/>
          </a:xfrm>
        </p:spPr>
        <p:txBody>
          <a:bodyPr/>
          <a:lstStyle>
            <a:lvl1pPr marL="342900" indent="-342900" algn="just">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131"/>
          <p:cNvSpPr>
            <a:spLocks noGrp="1"/>
          </p:cNvSpPr>
          <p:nvPr>
            <p:ph type="body" sz="quarter" idx="18" hasCustomPrompt="1"/>
          </p:nvPr>
        </p:nvSpPr>
        <p:spPr>
          <a:xfrm>
            <a:off x="6341534" y="1620481"/>
            <a:ext cx="5371042"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12" name="Content Placeholder 3"/>
          <p:cNvSpPr>
            <a:spLocks noGrp="1"/>
          </p:cNvSpPr>
          <p:nvPr>
            <p:ph sz="quarter" idx="21" hasCustomPrompt="1"/>
          </p:nvPr>
        </p:nvSpPr>
        <p:spPr>
          <a:xfrm>
            <a:off x="6339947" y="2202442"/>
            <a:ext cx="5372628" cy="3933246"/>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marL="947103">
              <a:lnSpc>
                <a:spcPct val="100000"/>
              </a:lnSpc>
              <a:spcAft>
                <a:spcPts val="0"/>
              </a:spcAft>
              <a:buClr>
                <a:schemeClr val="accent1"/>
              </a:buClr>
              <a:defRPr>
                <a:solidFill>
                  <a:srgbClr val="333E48"/>
                </a:solidFill>
              </a:defRPr>
            </a:lvl3pPr>
            <a:lvl4pPr marL="1293178" indent="-173038">
              <a:lnSpc>
                <a:spcPct val="100000"/>
              </a:lnSpc>
              <a:spcAft>
                <a:spcPts val="0"/>
              </a:spcAft>
              <a:buClr>
                <a:schemeClr val="accent1"/>
              </a:buClr>
              <a:buFont typeface="Arial" charset="0"/>
              <a:buChar char="•"/>
              <a:defRPr>
                <a:solidFill>
                  <a:srgbClr val="333E48"/>
                </a:solidFill>
              </a:defRPr>
            </a:lvl4pPr>
            <a:lvl5pPr marL="1518603">
              <a:lnSpc>
                <a:spcPct val="100000"/>
              </a:lnSpc>
              <a:spcAft>
                <a:spcPts val="0"/>
              </a:spcAft>
              <a:buClr>
                <a:schemeClr val="accent1"/>
              </a:buClr>
              <a:defRPr>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26211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 column slide ">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E9795D2F-D322-4144-8DA8-55D6A2942740}"/>
              </a:ext>
            </a:extLst>
          </p:cNvPr>
          <p:cNvCxnSpPr>
            <a:cxnSpLocks/>
          </p:cNvCxnSpPr>
          <p:nvPr userDrawn="1"/>
        </p:nvCxnSpPr>
        <p:spPr bwMode="auto">
          <a:xfrm>
            <a:off x="4148138"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0B4D2EAD-40A5-4C0B-900F-916EB19FF748}"/>
              </a:ext>
            </a:extLst>
          </p:cNvPr>
          <p:cNvCxnSpPr>
            <a:cxnSpLocks/>
          </p:cNvCxnSpPr>
          <p:nvPr userDrawn="1"/>
        </p:nvCxnSpPr>
        <p:spPr bwMode="auto">
          <a:xfrm>
            <a:off x="8051800" y="1611050"/>
            <a:ext cx="0" cy="4448438"/>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userDrawn="1">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userDrawn="1">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7" name="Text Placeholder 2"/>
          <p:cNvSpPr>
            <a:spLocks noGrp="1"/>
          </p:cNvSpPr>
          <p:nvPr userDrawn="1">
            <p:ph idx="1"/>
          </p:nvPr>
        </p:nvSpPr>
        <p:spPr>
          <a:xfrm>
            <a:off x="479426" y="2373786"/>
            <a:ext cx="3372644"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defRPr>
                <a:solidFill>
                  <a:srgbClr val="383838"/>
                </a:solidFill>
              </a:defRPr>
            </a:lvl3pPr>
            <a:lvl4pPr>
              <a:defRPr>
                <a:solidFill>
                  <a:srgbClr val="383838"/>
                </a:solidFill>
              </a:defRPr>
            </a:lvl4pPr>
            <a:lvl5pPr>
              <a:defRPr>
                <a:solidFill>
                  <a:srgbClr val="383838"/>
                </a:solidFill>
              </a:defRPr>
            </a:lvl5pPr>
          </a:lstStyle>
          <a:p>
            <a:pPr lvl="0"/>
            <a:r>
              <a:rPr lang="en-US"/>
              <a:t>Click to edit Master text styles</a:t>
            </a:r>
          </a:p>
          <a:p>
            <a:pPr lvl="1"/>
            <a:r>
              <a:rPr lang="en-US"/>
              <a:t>Second level</a:t>
            </a:r>
          </a:p>
        </p:txBody>
      </p:sp>
      <p:sp>
        <p:nvSpPr>
          <p:cNvPr id="100" name="Text Placeholder 131"/>
          <p:cNvSpPr>
            <a:spLocks noGrp="1"/>
          </p:cNvSpPr>
          <p:nvPr userDrawn="1">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13" name="Text Placeholder 2"/>
          <p:cNvSpPr>
            <a:spLocks noGrp="1"/>
          </p:cNvSpPr>
          <p:nvPr userDrawn="1">
            <p:ph idx="17"/>
          </p:nvPr>
        </p:nvSpPr>
        <p:spPr>
          <a:xfrm>
            <a:off x="4416359" y="2373786"/>
            <a:ext cx="3359281"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4" name="Text Placeholder 2"/>
          <p:cNvSpPr>
            <a:spLocks noGrp="1"/>
          </p:cNvSpPr>
          <p:nvPr userDrawn="1">
            <p:ph idx="18"/>
          </p:nvPr>
        </p:nvSpPr>
        <p:spPr>
          <a:xfrm>
            <a:off x="8300113" y="2373786"/>
            <a:ext cx="3412462" cy="3685702"/>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stStyle>
          <a:p>
            <a:pPr lvl="0"/>
            <a:r>
              <a:rPr lang="en-US"/>
              <a:t>Click to edit Master text styles</a:t>
            </a:r>
          </a:p>
          <a:p>
            <a:pPr lvl="1"/>
            <a:r>
              <a:rPr lang="en-US"/>
              <a:t>Second level</a:t>
            </a:r>
          </a:p>
        </p:txBody>
      </p:sp>
      <p:sp>
        <p:nvSpPr>
          <p:cNvPr id="15" name="Text Placeholder 131"/>
          <p:cNvSpPr>
            <a:spLocks noGrp="1"/>
          </p:cNvSpPr>
          <p:nvPr userDrawn="1">
            <p:ph type="body" sz="quarter" idx="19" hasCustomPrompt="1"/>
          </p:nvPr>
        </p:nvSpPr>
        <p:spPr>
          <a:xfrm>
            <a:off x="4419997"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16" name="Text Placeholder 131"/>
          <p:cNvSpPr>
            <a:spLocks noGrp="1"/>
          </p:cNvSpPr>
          <p:nvPr userDrawn="1">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Tree>
    <p:extLst>
      <p:ext uri="{BB962C8B-B14F-4D97-AF65-F5344CB8AC3E}">
        <p14:creationId xmlns:p14="http://schemas.microsoft.com/office/powerpoint/2010/main" val="1200007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 column slide with image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79425" y="478302"/>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9" name="Content Placeholder 8"/>
          <p:cNvSpPr>
            <a:spLocks noGrp="1"/>
          </p:cNvSpPr>
          <p:nvPr>
            <p:ph sz="quarter" idx="21"/>
          </p:nvPr>
        </p:nvSpPr>
        <p:spPr>
          <a:xfrm>
            <a:off x="8299119" y="2372564"/>
            <a:ext cx="3413455"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grpSp>
        <p:nvGrpSpPr>
          <p:cNvPr id="36" name="Group 6">
            <a:extLst>
              <a:ext uri="{FF2B5EF4-FFF2-40B4-BE49-F238E27FC236}">
                <a16:creationId xmlns:a16="http://schemas.microsoft.com/office/drawing/2014/main" id="{CCE81F77-7204-0241-970A-63C43B1D7B80}"/>
              </a:ext>
            </a:extLst>
          </p:cNvPr>
          <p:cNvGrpSpPr>
            <a:grpSpLocks/>
          </p:cNvGrpSpPr>
          <p:nvPr userDrawn="1"/>
        </p:nvGrpSpPr>
        <p:grpSpPr bwMode="auto">
          <a:xfrm>
            <a:off x="4148138" y="1611050"/>
            <a:ext cx="3903662" cy="4448438"/>
            <a:chOff x="3706307" y="1883391"/>
            <a:chExt cx="3803176" cy="4472959"/>
          </a:xfrm>
        </p:grpSpPr>
        <p:cxnSp>
          <p:nvCxnSpPr>
            <p:cNvPr id="37" name="Straight Connector 36">
              <a:extLst>
                <a:ext uri="{FF2B5EF4-FFF2-40B4-BE49-F238E27FC236}">
                  <a16:creationId xmlns:a16="http://schemas.microsoft.com/office/drawing/2014/main" id="{7266E339-1F3B-8E41-B64F-AA6A42EDF799}"/>
                </a:ext>
              </a:extLst>
            </p:cNvPr>
            <p:cNvCxnSpPr>
              <a:cxnSpLocks/>
            </p:cNvCxnSpPr>
            <p:nvPr userDrawn="1"/>
          </p:nvCxnSpPr>
          <p:spPr>
            <a:xfrm>
              <a:off x="3706307"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22B3030-62BD-3440-A850-5C6E7CCDD54A}"/>
                </a:ext>
              </a:extLst>
            </p:cNvPr>
            <p:cNvCxnSpPr>
              <a:cxnSpLocks/>
            </p:cNvCxnSpPr>
            <p:nvPr userDrawn="1"/>
          </p:nvCxnSpPr>
          <p:spPr>
            <a:xfrm>
              <a:off x="7509483" y="1883391"/>
              <a:ext cx="0" cy="4472959"/>
            </a:xfrm>
            <a:prstGeom prst="line">
              <a:avLst/>
            </a:prstGeom>
            <a:ln w="12700"/>
          </p:spPr>
          <p:style>
            <a:lnRef idx="1">
              <a:schemeClr val="accent1"/>
            </a:lnRef>
            <a:fillRef idx="0">
              <a:schemeClr val="accent1"/>
            </a:fillRef>
            <a:effectRef idx="0">
              <a:schemeClr val="accent1"/>
            </a:effectRef>
            <a:fontRef idx="minor">
              <a:schemeClr val="tx1"/>
            </a:fontRef>
          </p:style>
        </p:cxnSp>
      </p:grpSp>
      <p:sp>
        <p:nvSpPr>
          <p:cNvPr id="40" name="Text Placeholder 131">
            <a:extLst>
              <a:ext uri="{FF2B5EF4-FFF2-40B4-BE49-F238E27FC236}">
                <a16:creationId xmlns:a16="http://schemas.microsoft.com/office/drawing/2014/main" id="{B54BFFD1-D378-D841-B5DD-88788B48D029}"/>
              </a:ext>
            </a:extLst>
          </p:cNvPr>
          <p:cNvSpPr>
            <a:spLocks noGrp="1"/>
          </p:cNvSpPr>
          <p:nvPr>
            <p:ph type="body" sz="quarter" idx="16" hasCustomPrompt="1"/>
          </p:nvPr>
        </p:nvSpPr>
        <p:spPr>
          <a:xfrm>
            <a:off x="479425" y="1611050"/>
            <a:ext cx="33726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3" name="Text Placeholder 131">
            <a:extLst>
              <a:ext uri="{FF2B5EF4-FFF2-40B4-BE49-F238E27FC236}">
                <a16:creationId xmlns:a16="http://schemas.microsoft.com/office/drawing/2014/main" id="{E3125198-F65A-8049-9D3E-A6AF258DAEBF}"/>
              </a:ext>
            </a:extLst>
          </p:cNvPr>
          <p:cNvSpPr>
            <a:spLocks noGrp="1"/>
          </p:cNvSpPr>
          <p:nvPr>
            <p:ph type="body" sz="quarter" idx="19" hasCustomPrompt="1"/>
          </p:nvPr>
        </p:nvSpPr>
        <p:spPr>
          <a:xfrm>
            <a:off x="4416192" y="1611050"/>
            <a:ext cx="3359945"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5" name="Text Placeholder 131">
            <a:extLst>
              <a:ext uri="{FF2B5EF4-FFF2-40B4-BE49-F238E27FC236}">
                <a16:creationId xmlns:a16="http://schemas.microsoft.com/office/drawing/2014/main" id="{7C8008EA-19DB-814F-9284-A055A2AB89CD}"/>
              </a:ext>
            </a:extLst>
          </p:cNvPr>
          <p:cNvSpPr>
            <a:spLocks noGrp="1"/>
          </p:cNvSpPr>
          <p:nvPr>
            <p:ph type="body" sz="quarter" idx="20" hasCustomPrompt="1"/>
          </p:nvPr>
        </p:nvSpPr>
        <p:spPr>
          <a:xfrm>
            <a:off x="8299449" y="1611050"/>
            <a:ext cx="3413126" cy="560696"/>
          </a:xfrm>
        </p:spPr>
        <p:txBody>
          <a:bodyPr anchor="t" anchorCtr="0"/>
          <a:lstStyle>
            <a:lvl1pPr marL="0" marR="0" indent="0" algn="l" defTabSz="914400" rtl="0" eaLnBrk="1" fontAlgn="auto" latinLnBrk="0" hangingPunct="1">
              <a:lnSpc>
                <a:spcPct val="90000"/>
              </a:lnSpc>
              <a:spcBef>
                <a:spcPts val="0"/>
              </a:spcBef>
              <a:spcAft>
                <a:spcPts val="600"/>
              </a:spcAft>
              <a:buClr>
                <a:schemeClr val="accent1"/>
              </a:buClr>
              <a:buSzTx/>
              <a:buFont typeface="Arial" panose="020B0604020202020204" pitchFamily="34" charset="0"/>
              <a:buNone/>
              <a:tabLst/>
              <a:defRPr b="0">
                <a:solidFill>
                  <a:schemeClr val="accent1"/>
                </a:solidFill>
              </a:defRPr>
            </a:lvl1pPr>
          </a:lstStyle>
          <a:p>
            <a:pPr lvl="0"/>
            <a:r>
              <a:rPr lang="en-US"/>
              <a:t>Click to edit Master text styles</a:t>
            </a:r>
          </a:p>
        </p:txBody>
      </p:sp>
      <p:sp>
        <p:nvSpPr>
          <p:cNvPr id="46" name="Content Placeholder 8">
            <a:extLst>
              <a:ext uri="{FF2B5EF4-FFF2-40B4-BE49-F238E27FC236}">
                <a16:creationId xmlns:a16="http://schemas.microsoft.com/office/drawing/2014/main" id="{DD4BA2E6-FACA-5C45-B75F-9327959A672A}"/>
              </a:ext>
            </a:extLst>
          </p:cNvPr>
          <p:cNvSpPr>
            <a:spLocks noGrp="1"/>
          </p:cNvSpPr>
          <p:nvPr>
            <p:ph sz="quarter" idx="22"/>
          </p:nvPr>
        </p:nvSpPr>
        <p:spPr>
          <a:xfrm>
            <a:off x="4415863"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
        <p:nvSpPr>
          <p:cNvPr id="47" name="Content Placeholder 8">
            <a:extLst>
              <a:ext uri="{FF2B5EF4-FFF2-40B4-BE49-F238E27FC236}">
                <a16:creationId xmlns:a16="http://schemas.microsoft.com/office/drawing/2014/main" id="{5AB0A5A2-CEF5-6E44-BACF-2C0296FE306B}"/>
              </a:ext>
            </a:extLst>
          </p:cNvPr>
          <p:cNvSpPr>
            <a:spLocks noGrp="1"/>
          </p:cNvSpPr>
          <p:nvPr>
            <p:ph sz="quarter" idx="23"/>
          </p:nvPr>
        </p:nvSpPr>
        <p:spPr>
          <a:xfrm>
            <a:off x="479425" y="2372564"/>
            <a:ext cx="3360274" cy="3686924"/>
          </a:xfrm>
        </p:spPr>
        <p:txBody>
          <a:bodyPr/>
          <a:lstStyle>
            <a:lvl1pPr marL="342900" indent="-342900">
              <a:lnSpc>
                <a:spcPct val="100000"/>
              </a:lnSpc>
              <a:spcBef>
                <a:spcPts val="600"/>
              </a:spcBef>
              <a:spcAft>
                <a:spcPts val="0"/>
              </a:spcAft>
              <a:buClr>
                <a:schemeClr val="accent1"/>
              </a:buClr>
              <a:buFont typeface="Arial" charset="0"/>
              <a:buChar char="•"/>
              <a:defRPr sz="2000">
                <a:solidFill>
                  <a:srgbClr val="333E48"/>
                </a:solidFill>
              </a:defRPr>
            </a:lvl1pPr>
            <a:lvl2pPr marL="581343">
              <a:lnSpc>
                <a:spcPct val="100000"/>
              </a:lnSpc>
              <a:spcAft>
                <a:spcPts val="0"/>
              </a:spcAft>
              <a:buClr>
                <a:schemeClr val="accent1"/>
              </a:buClr>
              <a:defRPr>
                <a:solidFill>
                  <a:srgbClr val="333E48"/>
                </a:solidFill>
              </a:defRPr>
            </a:lvl2pPr>
            <a:lvl3pPr>
              <a:lnSpc>
                <a:spcPct val="100000"/>
              </a:lnSpc>
              <a:spcAft>
                <a:spcPts val="0"/>
              </a:spcAft>
              <a:buClr>
                <a:schemeClr val="accent1"/>
              </a:buClr>
              <a:defRPr>
                <a:solidFill>
                  <a:srgbClr val="333E48"/>
                </a:solidFill>
              </a:defRPr>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537187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col_narrow_wide">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D505B7A5-C1F7-41D3-815C-A3728D81DBDD}"/>
              </a:ext>
            </a:extLst>
          </p:cNvPr>
          <p:cNvCxnSpPr>
            <a:cxnSpLocks/>
          </p:cNvCxnSpPr>
          <p:nvPr userDrawn="1"/>
        </p:nvCxnSpPr>
        <p:spPr>
          <a:xfrm>
            <a:off x="3255004" y="1631950"/>
            <a:ext cx="0" cy="444060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dirty="0">
                <a:solidFill>
                  <a:schemeClr val="accent6"/>
                </a:solidFill>
              </a:defRPr>
            </a:lvl1pPr>
          </a:lstStyle>
          <a:p>
            <a:pPr lvl="0"/>
            <a:r>
              <a:rPr lang="en-US"/>
              <a:t>Click to edit Master text styles</a:t>
            </a:r>
          </a:p>
        </p:txBody>
      </p:sp>
      <p:sp>
        <p:nvSpPr>
          <p:cNvPr id="18" name="Text Placeholder 2"/>
          <p:cNvSpPr>
            <a:spLocks noGrp="1"/>
          </p:cNvSpPr>
          <p:nvPr>
            <p:ph idx="1"/>
          </p:nvPr>
        </p:nvSpPr>
        <p:spPr>
          <a:xfrm>
            <a:off x="479425" y="1631111"/>
            <a:ext cx="2619375" cy="4440603"/>
          </a:xfrm>
          <a:prstGeom prst="rect">
            <a:avLst/>
          </a:prstGeo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7" name="Content Placeholder 3"/>
          <p:cNvSpPr>
            <a:spLocks noGrp="1"/>
          </p:cNvSpPr>
          <p:nvPr>
            <p:ph sz="quarter" idx="21"/>
          </p:nvPr>
        </p:nvSpPr>
        <p:spPr>
          <a:xfrm>
            <a:off x="3416035" y="1631111"/>
            <a:ext cx="8296540" cy="4440603"/>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629991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3 column slide ">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C41881F-8B1A-4F78-926D-54E8F515C458}"/>
              </a:ext>
            </a:extLst>
          </p:cNvPr>
          <p:cNvCxnSpPr>
            <a:cxnSpLocks/>
          </p:cNvCxnSpPr>
          <p:nvPr userDrawn="1"/>
        </p:nvCxnSpPr>
        <p:spPr>
          <a:xfrm>
            <a:off x="8932863" y="1629287"/>
            <a:ext cx="0" cy="4443267"/>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hasCustomPrompt="1"/>
          </p:nvPr>
        </p:nvSpPr>
        <p:spPr>
          <a:xfrm>
            <a:off x="479425" y="478301"/>
            <a:ext cx="11233150" cy="512830"/>
          </a:xfrm>
        </p:spPr>
        <p:txBody>
          <a:bodyPr/>
          <a:lstStyle/>
          <a:p>
            <a:r>
              <a:rPr lang="en-US"/>
              <a:t>Click to Edit Master Title Style</a:t>
            </a:r>
          </a:p>
        </p:txBody>
      </p:sp>
      <p:sp>
        <p:nvSpPr>
          <p:cNvPr id="44" name="Text Placeholder 43"/>
          <p:cNvSpPr>
            <a:spLocks noGrp="1"/>
          </p:cNvSpPr>
          <p:nvPr>
            <p:ph type="body" sz="quarter" idx="13"/>
          </p:nvPr>
        </p:nvSpPr>
        <p:spPr>
          <a:xfrm>
            <a:off x="479425" y="991131"/>
            <a:ext cx="11233150" cy="344488"/>
          </a:xfrm>
        </p:spPr>
        <p:txBody>
          <a:bodyPr/>
          <a:lstStyle>
            <a:lvl1pPr marL="0" indent="0">
              <a:buNone/>
              <a:defRPr lang="en-US" sz="2400">
                <a:solidFill>
                  <a:schemeClr val="accent6"/>
                </a:solidFill>
              </a:defRPr>
            </a:lvl1pPr>
          </a:lstStyle>
          <a:p>
            <a:pPr lvl="0"/>
            <a:r>
              <a:rPr lang="en-US"/>
              <a:t>Click to edit Master text styles</a:t>
            </a:r>
          </a:p>
        </p:txBody>
      </p:sp>
      <p:sp>
        <p:nvSpPr>
          <p:cNvPr id="6" name="Content Placeholder 5"/>
          <p:cNvSpPr>
            <a:spLocks noGrp="1"/>
          </p:cNvSpPr>
          <p:nvPr>
            <p:ph sz="quarter" idx="15"/>
          </p:nvPr>
        </p:nvSpPr>
        <p:spPr>
          <a:xfrm>
            <a:off x="9037637" y="1629597"/>
            <a:ext cx="2674937" cy="4443488"/>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stStyle>
          <a:p>
            <a:pPr lvl="0"/>
            <a:r>
              <a:rPr lang="en-US"/>
              <a:t>Click to edit Master text styles</a:t>
            </a:r>
          </a:p>
          <a:p>
            <a:pPr lvl="1"/>
            <a:r>
              <a:rPr lang="en-US"/>
              <a:t>Second level</a:t>
            </a:r>
          </a:p>
        </p:txBody>
      </p:sp>
      <p:sp>
        <p:nvSpPr>
          <p:cNvPr id="8" name="Content Placeholder 3"/>
          <p:cNvSpPr>
            <a:spLocks noGrp="1"/>
          </p:cNvSpPr>
          <p:nvPr>
            <p:ph sz="quarter" idx="21"/>
          </p:nvPr>
        </p:nvSpPr>
        <p:spPr>
          <a:xfrm>
            <a:off x="479425" y="1629287"/>
            <a:ext cx="8348664" cy="4443267"/>
          </a:xfrm>
        </p:spPr>
        <p:txBody>
          <a:bodyPr/>
          <a:lstStyle>
            <a:lvl1pPr marL="342900" indent="-342900">
              <a:lnSpc>
                <a:spcPct val="100000"/>
              </a:lnSpc>
              <a:spcBef>
                <a:spcPts val="600"/>
              </a:spcBef>
              <a:spcAft>
                <a:spcPts val="0"/>
              </a:spcAft>
              <a:buClr>
                <a:schemeClr val="accent1"/>
              </a:buClr>
              <a:buFont typeface="Arial" charset="0"/>
              <a:buChar char="•"/>
              <a:defRPr sz="2400">
                <a:solidFill>
                  <a:srgbClr val="333E48"/>
                </a:solidFill>
              </a:defRPr>
            </a:lvl1pPr>
            <a:lvl2pPr marL="581343">
              <a:lnSpc>
                <a:spcPct val="100000"/>
              </a:lnSpc>
              <a:spcAft>
                <a:spcPts val="0"/>
              </a:spcAft>
              <a:buClr>
                <a:schemeClr val="accent1"/>
              </a:buClr>
              <a:defRPr sz="2000">
                <a:solidFill>
                  <a:srgbClr val="333E48"/>
                </a:solidFill>
              </a:defRPr>
            </a:lvl2pPr>
            <a:lvl3pPr marL="947103">
              <a:lnSpc>
                <a:spcPct val="100000"/>
              </a:lnSpc>
              <a:spcAft>
                <a:spcPts val="0"/>
              </a:spcAft>
              <a:buClr>
                <a:schemeClr val="accent1"/>
              </a:buClr>
              <a:defRPr sz="1800">
                <a:solidFill>
                  <a:srgbClr val="333E48"/>
                </a:solidFill>
              </a:defRPr>
            </a:lvl3pPr>
            <a:lvl4pPr marL="1293178" indent="-173038">
              <a:lnSpc>
                <a:spcPct val="100000"/>
              </a:lnSpc>
              <a:spcAft>
                <a:spcPts val="0"/>
              </a:spcAft>
              <a:buClr>
                <a:schemeClr val="accent1"/>
              </a:buClr>
              <a:buFont typeface="Arial" charset="0"/>
              <a:buChar char="•"/>
              <a:defRPr sz="1800">
                <a:solidFill>
                  <a:srgbClr val="333E48"/>
                </a:solidFill>
              </a:defRPr>
            </a:lvl4pPr>
            <a:lvl5pPr marL="1518603">
              <a:lnSpc>
                <a:spcPct val="100000"/>
              </a:lnSpc>
              <a:spcAft>
                <a:spcPts val="0"/>
              </a:spcAft>
              <a:buClr>
                <a:schemeClr val="accent1"/>
              </a:buClr>
              <a:defRPr sz="1800">
                <a:solidFill>
                  <a:srgbClr val="333E48"/>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659496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9425" y="478301"/>
            <a:ext cx="11233150" cy="654760"/>
          </a:xfrm>
          <a:prstGeom prst="rect">
            <a:avLst/>
          </a:prstGeom>
        </p:spPr>
        <p:txBody>
          <a:bodyPr vert="horz" lIns="0" tIns="0" rIns="0" bIns="0" rtlCol="0" anchor="t">
            <a:noAutofit/>
          </a:bodyPr>
          <a:lstStyle/>
          <a:p>
            <a:r>
              <a:rPr lang="en-US"/>
              <a:t>Click to edit Master title style</a:t>
            </a:r>
          </a:p>
        </p:txBody>
      </p:sp>
      <p:sp>
        <p:nvSpPr>
          <p:cNvPr id="1029" name="TextBox 26"/>
          <p:cNvSpPr txBox="1">
            <a:spLocks noChangeArrowheads="1"/>
          </p:cNvSpPr>
          <p:nvPr userDrawn="1"/>
        </p:nvSpPr>
        <p:spPr bwMode="auto">
          <a:xfrm>
            <a:off x="492125" y="6410643"/>
            <a:ext cx="312738" cy="138112"/>
          </a:xfrm>
          <a:prstGeom prst="rect">
            <a:avLst/>
          </a:prstGeom>
          <a:noFill/>
          <a:ln>
            <a:noFill/>
          </a:ln>
        </p:spPr>
        <p:txBody>
          <a:bodyPr lIns="0" tIns="0" rIns="0" bIns="0">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eaLnBrk="1" hangingPunct="1">
              <a:lnSpc>
                <a:spcPct val="90000"/>
              </a:lnSpc>
              <a:spcAft>
                <a:spcPts val="600"/>
              </a:spcAft>
              <a:buFont typeface="Arial" charset="0"/>
              <a:buNone/>
              <a:defRPr/>
            </a:pPr>
            <a:fld id="{2682C2D1-8EA8-E748-B66F-74D4D53CF8F8}" type="slidenum">
              <a:rPr lang="en-US" altLang="en-US" sz="1000" smtClean="0">
                <a:solidFill>
                  <a:srgbClr val="7F7F7F"/>
                </a:solidFill>
              </a:rPr>
              <a:pPr eaLnBrk="1" hangingPunct="1">
                <a:lnSpc>
                  <a:spcPct val="90000"/>
                </a:lnSpc>
                <a:spcAft>
                  <a:spcPts val="600"/>
                </a:spcAft>
                <a:buFont typeface="Arial" charset="0"/>
                <a:buNone/>
                <a:defRPr/>
              </a:pPr>
              <a:t>‹#›</a:t>
            </a:fld>
            <a:endParaRPr lang="en-US" altLang="en-US" sz="1000">
              <a:solidFill>
                <a:srgbClr val="7F7F7F"/>
              </a:solidFill>
            </a:endParaRPr>
          </a:p>
        </p:txBody>
      </p:sp>
      <p:sp>
        <p:nvSpPr>
          <p:cNvPr id="7" name="Text Placeholder 2">
            <a:extLst>
              <a:ext uri="{FF2B5EF4-FFF2-40B4-BE49-F238E27FC236}">
                <a16:creationId xmlns:a16="http://schemas.microsoft.com/office/drawing/2014/main" id="{84EB643E-3109-434C-BA97-15D4C8A5EF9E}"/>
              </a:ext>
            </a:extLst>
          </p:cNvPr>
          <p:cNvSpPr>
            <a:spLocks noGrp="1"/>
          </p:cNvSpPr>
          <p:nvPr>
            <p:ph type="body" idx="1"/>
          </p:nvPr>
        </p:nvSpPr>
        <p:spPr>
          <a:xfrm>
            <a:off x="479425" y="1133061"/>
            <a:ext cx="11243088" cy="4974662"/>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10" name="Picture 9" descr="A picture containing clock, meter&#10;&#10;Description automatically generated">
            <a:extLst>
              <a:ext uri="{FF2B5EF4-FFF2-40B4-BE49-F238E27FC236}">
                <a16:creationId xmlns:a16="http://schemas.microsoft.com/office/drawing/2014/main" id="{C88DC1F2-A377-A943-9ABE-BD7E2F2C1811}"/>
              </a:ext>
            </a:extLst>
          </p:cNvPr>
          <p:cNvPicPr>
            <a:picLocks noChangeAspect="1"/>
          </p:cNvPicPr>
          <p:nvPr userDrawn="1"/>
        </p:nvPicPr>
        <p:blipFill>
          <a:blip r:embed="rId19" cstate="screen">
            <a:extLst>
              <a:ext uri="{28A0092B-C50C-407E-A947-70E740481C1C}">
                <a14:useLocalDpi xmlns:a14="http://schemas.microsoft.com/office/drawing/2010/main"/>
              </a:ext>
            </a:extLst>
          </a:blip>
          <a:stretch>
            <a:fillRect/>
          </a:stretch>
        </p:blipFill>
        <p:spPr>
          <a:xfrm>
            <a:off x="10835847" y="6384924"/>
            <a:ext cx="879904" cy="274619"/>
          </a:xfrm>
          <a:prstGeom prst="rect">
            <a:avLst/>
          </a:prstGeom>
        </p:spPr>
      </p:pic>
      <p:sp>
        <p:nvSpPr>
          <p:cNvPr id="9" name="TextBox 20">
            <a:extLst>
              <a:ext uri="{FF2B5EF4-FFF2-40B4-BE49-F238E27FC236}">
                <a16:creationId xmlns:a16="http://schemas.microsoft.com/office/drawing/2014/main" id="{27B344F3-4498-5A4F-9DA2-CB9437A25367}"/>
              </a:ext>
            </a:extLst>
          </p:cNvPr>
          <p:cNvSpPr txBox="1">
            <a:spLocks noChangeArrowheads="1"/>
          </p:cNvSpPr>
          <p:nvPr userDrawn="1"/>
        </p:nvSpPr>
        <p:spPr bwMode="auto">
          <a:xfrm>
            <a:off x="982662" y="6413179"/>
            <a:ext cx="4636741" cy="138499"/>
          </a:xfrm>
          <a:prstGeom prst="rect">
            <a:avLst/>
          </a:prstGeom>
          <a:noFill/>
          <a:ln>
            <a:noFill/>
          </a:ln>
        </p:spPr>
        <p:txBody>
          <a:bodyPr wrap="square" lIns="0" tIns="0" rIns="0" bIns="0" anchor="t">
            <a:spAutoFit/>
          </a:bodyPr>
          <a:lstStyle>
            <a:lvl1pPr>
              <a:defRPr sz="2400">
                <a:solidFill>
                  <a:schemeClr val="tx1"/>
                </a:solidFill>
                <a:latin typeface="Calibri" charset="0"/>
                <a:ea typeface="ＭＳ Ｐゴシック" charset="-128"/>
              </a:defRPr>
            </a:lvl1pPr>
            <a:lvl2pPr marL="742950" indent="-285750">
              <a:defRPr sz="2400">
                <a:solidFill>
                  <a:schemeClr val="tx1"/>
                </a:solidFill>
                <a:latin typeface="Calibri" charset="0"/>
                <a:ea typeface="ＭＳ Ｐゴシック" charset="-128"/>
              </a:defRPr>
            </a:lvl2pPr>
            <a:lvl3pPr marL="1143000" indent="-228600">
              <a:defRPr sz="2400">
                <a:solidFill>
                  <a:schemeClr val="tx1"/>
                </a:solidFill>
                <a:latin typeface="Calibri" charset="0"/>
                <a:ea typeface="ＭＳ Ｐゴシック" charset="-128"/>
              </a:defRPr>
            </a:lvl3pPr>
            <a:lvl4pPr marL="1600200" indent="-228600">
              <a:defRPr sz="2400">
                <a:solidFill>
                  <a:schemeClr val="tx1"/>
                </a:solidFill>
                <a:latin typeface="Calibri" charset="0"/>
                <a:ea typeface="ＭＳ Ｐゴシック" charset="-128"/>
              </a:defRPr>
            </a:lvl4pPr>
            <a:lvl5pPr marL="2057400" indent="-228600">
              <a:defRPr sz="2400">
                <a:solidFill>
                  <a:schemeClr val="tx1"/>
                </a:solidFill>
                <a:latin typeface="Calibri" charset="0"/>
                <a:ea typeface="ＭＳ Ｐゴシック" charset="-128"/>
              </a:defRPr>
            </a:lvl5pPr>
            <a:lvl6pPr marL="2514600" indent="-228600" eaLnBrk="0" fontAlgn="base" hangingPunct="0">
              <a:spcBef>
                <a:spcPct val="0"/>
              </a:spcBef>
              <a:spcAft>
                <a:spcPct val="0"/>
              </a:spcAft>
              <a:defRPr sz="2400">
                <a:solidFill>
                  <a:schemeClr val="tx1"/>
                </a:solidFill>
                <a:latin typeface="Calibri" charset="0"/>
                <a:ea typeface="ＭＳ Ｐゴシック" charset="-128"/>
              </a:defRPr>
            </a:lvl6pPr>
            <a:lvl7pPr marL="2971800" indent="-228600" eaLnBrk="0" fontAlgn="base" hangingPunct="0">
              <a:spcBef>
                <a:spcPct val="0"/>
              </a:spcBef>
              <a:spcAft>
                <a:spcPct val="0"/>
              </a:spcAft>
              <a:defRPr sz="2400">
                <a:solidFill>
                  <a:schemeClr val="tx1"/>
                </a:solidFill>
                <a:latin typeface="Calibri" charset="0"/>
                <a:ea typeface="ＭＳ Ｐゴシック" charset="-128"/>
              </a:defRPr>
            </a:lvl7pPr>
            <a:lvl8pPr marL="3429000" indent="-228600" eaLnBrk="0" fontAlgn="base" hangingPunct="0">
              <a:spcBef>
                <a:spcPct val="0"/>
              </a:spcBef>
              <a:spcAft>
                <a:spcPct val="0"/>
              </a:spcAft>
              <a:defRPr sz="2400">
                <a:solidFill>
                  <a:schemeClr val="tx1"/>
                </a:solidFill>
                <a:latin typeface="Calibri" charset="0"/>
                <a:ea typeface="ＭＳ Ｐゴシック" charset="-128"/>
              </a:defRPr>
            </a:lvl8pPr>
            <a:lvl9pPr marL="3886200" indent="-228600" eaLnBrk="0" fontAlgn="base" hangingPunct="0">
              <a:spcBef>
                <a:spcPct val="0"/>
              </a:spcBef>
              <a:spcAft>
                <a:spcPct val="0"/>
              </a:spcAft>
              <a:defRPr sz="2400">
                <a:solidFill>
                  <a:schemeClr val="tx1"/>
                </a:solidFill>
                <a:latin typeface="Calibri" charset="0"/>
                <a:ea typeface="ＭＳ Ｐゴシック" charset="-128"/>
              </a:defRPr>
            </a:lvl9pPr>
          </a:lstStyle>
          <a:p>
            <a:pPr algn="l" eaLnBrk="1" hangingPunct="1">
              <a:lnSpc>
                <a:spcPct val="90000"/>
              </a:lnSpc>
              <a:spcAft>
                <a:spcPts val="600"/>
              </a:spcAft>
              <a:buFont typeface="Arial" charset="0"/>
              <a:buNone/>
              <a:defRPr/>
            </a:pPr>
            <a:r>
              <a:rPr lang="en-GB" altLang="en-US" sz="1000">
                <a:solidFill>
                  <a:srgbClr val="7F7F7F"/>
                </a:solidFill>
              </a:rPr>
              <a:t>© 2022 Arm</a:t>
            </a:r>
            <a:endParaRPr lang="en-US" altLang="en-US" sz="1000" dirty="0">
              <a:solidFill>
                <a:srgbClr val="7F7F7F"/>
              </a:solidFill>
            </a:endParaRPr>
          </a:p>
        </p:txBody>
      </p:sp>
    </p:spTree>
    <p:extLst>
      <p:ext uri="{BB962C8B-B14F-4D97-AF65-F5344CB8AC3E}">
        <p14:creationId xmlns:p14="http://schemas.microsoft.com/office/powerpoint/2010/main" val="1077791022"/>
      </p:ext>
    </p:extLst>
  </p:cSld>
  <p:clrMap bg1="lt1" tx1="dk1" bg2="lt2" tx2="dk2" accent1="accent1" accent2="accent2" accent3="accent3" accent4="accent4" accent5="accent5" accent6="accent6" hlink="hlink" folHlink="folHlink"/>
  <p:sldLayoutIdLst>
    <p:sldLayoutId id="2147485514" r:id="rId1"/>
    <p:sldLayoutId id="2147485510" r:id="rId2"/>
    <p:sldLayoutId id="2147485440" r:id="rId3"/>
    <p:sldLayoutId id="2147485441" r:id="rId4"/>
    <p:sldLayoutId id="2147485442" r:id="rId5"/>
    <p:sldLayoutId id="2147485443" r:id="rId6"/>
    <p:sldLayoutId id="2147485444" r:id="rId7"/>
    <p:sldLayoutId id="2147485445" r:id="rId8"/>
    <p:sldLayoutId id="2147485446" r:id="rId9"/>
    <p:sldLayoutId id="2147485447" r:id="rId10"/>
    <p:sldLayoutId id="2147485448" r:id="rId11"/>
    <p:sldLayoutId id="2147485449" r:id="rId12"/>
    <p:sldLayoutId id="2147485450" r:id="rId13"/>
    <p:sldLayoutId id="2147485452" r:id="rId14"/>
    <p:sldLayoutId id="2147485512" r:id="rId15"/>
    <p:sldLayoutId id="2147485453" r:id="rId16"/>
    <p:sldLayoutId id="2147485513" r:id="rId17"/>
  </p:sldLayoutIdLst>
  <p:hf hdr="0" ftr="0" dt="0"/>
  <p:txStyles>
    <p:titleStyle>
      <a:lvl1pPr algn="l" rtl="0" eaLnBrk="1" fontAlgn="base" hangingPunct="1">
        <a:lnSpc>
          <a:spcPct val="85000"/>
        </a:lnSpc>
        <a:spcBef>
          <a:spcPct val="0"/>
        </a:spcBef>
        <a:spcAft>
          <a:spcPct val="0"/>
        </a:spcAft>
        <a:defRPr sz="3600" b="0" kern="1200" spc="-50">
          <a:solidFill>
            <a:schemeClr val="accent1"/>
          </a:solidFill>
          <a:latin typeface="+mn-lt"/>
          <a:ea typeface="ＭＳ Ｐゴシック" charset="0"/>
          <a:cs typeface="ＭＳ Ｐゴシック" charset="0"/>
        </a:defRPr>
      </a:lvl1pPr>
      <a:lvl2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2pPr>
      <a:lvl3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3pPr>
      <a:lvl4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4pPr>
      <a:lvl5pPr algn="l" rtl="0" eaLnBrk="1" fontAlgn="base" hangingPunct="1">
        <a:lnSpc>
          <a:spcPct val="85000"/>
        </a:lnSpc>
        <a:spcBef>
          <a:spcPct val="0"/>
        </a:spcBef>
        <a:spcAft>
          <a:spcPct val="0"/>
        </a:spcAft>
        <a:defRPr sz="3600" b="1">
          <a:solidFill>
            <a:schemeClr val="accent1"/>
          </a:solidFill>
          <a:latin typeface="Calibri" charset="0"/>
          <a:ea typeface="ＭＳ Ｐゴシック" charset="0"/>
          <a:cs typeface="ＭＳ Ｐゴシック" charset="0"/>
        </a:defRPr>
      </a:lvl5pPr>
      <a:lvl6pPr marL="457200" algn="l" rtl="0" eaLnBrk="1" fontAlgn="base" hangingPunct="1">
        <a:lnSpc>
          <a:spcPct val="85000"/>
        </a:lnSpc>
        <a:spcBef>
          <a:spcPct val="0"/>
        </a:spcBef>
        <a:spcAft>
          <a:spcPct val="0"/>
        </a:spcAft>
        <a:defRPr sz="3600" b="1">
          <a:solidFill>
            <a:schemeClr val="accent1"/>
          </a:solidFill>
          <a:latin typeface="Calibri" charset="0"/>
        </a:defRPr>
      </a:lvl6pPr>
      <a:lvl7pPr marL="914400" algn="l" rtl="0" eaLnBrk="1" fontAlgn="base" hangingPunct="1">
        <a:lnSpc>
          <a:spcPct val="85000"/>
        </a:lnSpc>
        <a:spcBef>
          <a:spcPct val="0"/>
        </a:spcBef>
        <a:spcAft>
          <a:spcPct val="0"/>
        </a:spcAft>
        <a:defRPr sz="3600" b="1">
          <a:solidFill>
            <a:schemeClr val="accent1"/>
          </a:solidFill>
          <a:latin typeface="Calibri" charset="0"/>
        </a:defRPr>
      </a:lvl7pPr>
      <a:lvl8pPr marL="1371600" algn="l" rtl="0" eaLnBrk="1" fontAlgn="base" hangingPunct="1">
        <a:lnSpc>
          <a:spcPct val="85000"/>
        </a:lnSpc>
        <a:spcBef>
          <a:spcPct val="0"/>
        </a:spcBef>
        <a:spcAft>
          <a:spcPct val="0"/>
        </a:spcAft>
        <a:defRPr sz="3600" b="1">
          <a:solidFill>
            <a:schemeClr val="accent1"/>
          </a:solidFill>
          <a:latin typeface="Calibri" charset="0"/>
        </a:defRPr>
      </a:lvl8pPr>
      <a:lvl9pPr marL="1828800" algn="l" rtl="0" eaLnBrk="1" fontAlgn="base" hangingPunct="1">
        <a:lnSpc>
          <a:spcPct val="85000"/>
        </a:lnSpc>
        <a:spcBef>
          <a:spcPct val="0"/>
        </a:spcBef>
        <a:spcAft>
          <a:spcPct val="0"/>
        </a:spcAft>
        <a:defRPr sz="3600" b="1">
          <a:solidFill>
            <a:schemeClr val="accent1"/>
          </a:solidFill>
          <a:latin typeface="Calibri" charset="0"/>
        </a:defRPr>
      </a:lvl9pPr>
    </p:titleStyle>
    <p:bodyStyle>
      <a:lvl1pPr marL="342900" indent="-342900" algn="l" rtl="0" eaLnBrk="1" fontAlgn="base" hangingPunct="1">
        <a:lnSpc>
          <a:spcPct val="100000"/>
        </a:lnSpc>
        <a:spcBef>
          <a:spcPts val="600"/>
        </a:spcBef>
        <a:spcAft>
          <a:spcPts val="0"/>
        </a:spcAft>
        <a:buClr>
          <a:schemeClr val="accent1"/>
        </a:buClr>
        <a:buFont typeface="Arial" charset="0"/>
        <a:buChar char="•"/>
        <a:defRPr sz="2400" kern="1200">
          <a:solidFill>
            <a:srgbClr val="333E48"/>
          </a:solidFill>
          <a:latin typeface="+mn-lt"/>
          <a:ea typeface="ＭＳ Ｐゴシック" charset="0"/>
          <a:cs typeface="ＭＳ Ｐゴシック" charset="0"/>
        </a:defRPr>
      </a:lvl1pPr>
      <a:lvl2pPr marL="581343" indent="-166688" algn="l" rtl="0" eaLnBrk="1" fontAlgn="base" hangingPunct="1">
        <a:lnSpc>
          <a:spcPct val="100000"/>
        </a:lnSpc>
        <a:spcBef>
          <a:spcPts val="0"/>
        </a:spcBef>
        <a:spcAft>
          <a:spcPts val="0"/>
        </a:spcAft>
        <a:buClr>
          <a:schemeClr val="accent1"/>
        </a:buClr>
        <a:buSzPct val="80000"/>
        <a:buFont typeface="Arial" charset="0"/>
        <a:buChar char="•"/>
        <a:defRPr sz="2000" kern="1200">
          <a:solidFill>
            <a:srgbClr val="333E48"/>
          </a:solidFill>
          <a:latin typeface="+mn-lt"/>
          <a:ea typeface="ＭＳ Ｐゴシック" charset="0"/>
          <a:cs typeface="+mn-cs"/>
        </a:defRPr>
      </a:lvl2pPr>
      <a:lvl3pPr marL="855663" indent="-166688"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3pPr>
      <a:lvl4pPr marL="1201738" indent="-173038" algn="l" rtl="0" eaLnBrk="1" fontAlgn="base" hangingPunct="1">
        <a:lnSpc>
          <a:spcPct val="100000"/>
        </a:lnSpc>
        <a:spcBef>
          <a:spcPts val="0"/>
        </a:spcBef>
        <a:spcAft>
          <a:spcPts val="0"/>
        </a:spcAft>
        <a:buClr>
          <a:schemeClr val="accent1"/>
        </a:buClr>
        <a:buSzPct val="80000"/>
        <a:buFont typeface="Wingdings" charset="2"/>
        <a:buChar char="§"/>
        <a:defRPr kern="1200">
          <a:solidFill>
            <a:srgbClr val="333E48"/>
          </a:solidFill>
          <a:latin typeface="+mn-lt"/>
          <a:ea typeface="ＭＳ Ｐゴシック" charset="0"/>
          <a:cs typeface="+mn-cs"/>
        </a:defRPr>
      </a:lvl4pPr>
      <a:lvl5pPr marL="1427163" indent="-168275" algn="l" rtl="0" eaLnBrk="1" fontAlgn="base" hangingPunct="1">
        <a:lnSpc>
          <a:spcPct val="100000"/>
        </a:lnSpc>
        <a:spcBef>
          <a:spcPts val="0"/>
        </a:spcBef>
        <a:spcAft>
          <a:spcPts val="0"/>
        </a:spcAft>
        <a:buClr>
          <a:schemeClr val="accent1"/>
        </a:buClr>
        <a:buSzPct val="80000"/>
        <a:buFont typeface="Calibri" charset="0"/>
        <a:buChar char="–"/>
        <a:defRPr kern="1200">
          <a:solidFill>
            <a:srgbClr val="333E48"/>
          </a:solidFill>
          <a:latin typeface="+mn-lt"/>
          <a:ea typeface="ＭＳ Ｐゴシック" charset="0"/>
          <a:cs typeface="+mn-cs"/>
        </a:defRPr>
      </a:lvl5pPr>
      <a:lvl6pPr marL="16550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6pPr>
      <a:lvl7pPr marL="18836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7pPr>
      <a:lvl8pPr marL="2112264" indent="-164592" algn="l" defTabSz="914400"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dirty="0" smtClean="0">
          <a:solidFill>
            <a:srgbClr val="383838"/>
          </a:solidFill>
          <a:latin typeface="+mn-lt"/>
          <a:ea typeface="+mn-ea"/>
          <a:cs typeface="+mn-cs"/>
        </a:defRPr>
      </a:lvl8pPr>
      <a:lvl9pPr marL="2340864" indent="-164592" algn="l" defTabSz="914400"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dirty="0" smtClean="0">
          <a:solidFill>
            <a:srgbClr val="383838"/>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619" userDrawn="1">
          <p15:clr>
            <a:srgbClr val="F26B43"/>
          </p15:clr>
        </p15:guide>
        <p15:guide id="4" orient="horz" pos="300" userDrawn="1">
          <p15:clr>
            <a:srgbClr val="F26B43"/>
          </p15:clr>
        </p15:guide>
        <p15:guide id="5" orient="horz" pos="4020" userDrawn="1">
          <p15:clr>
            <a:srgbClr val="F26B43"/>
          </p15:clr>
        </p15:guide>
        <p15:guide id="6" pos="7378" userDrawn="1">
          <p15:clr>
            <a:srgbClr val="F26B43"/>
          </p15:clr>
        </p15:guide>
        <p15:guide id="7" pos="302" userDrawn="1">
          <p15:clr>
            <a:srgbClr val="F26B43"/>
          </p15:clr>
        </p15:guide>
        <p15:guide id="8" pos="7061"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comments" Target="../comments/comment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comments" Target="../comments/comment7.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 Id="rId5" Type="http://schemas.openxmlformats.org/officeDocument/2006/relationships/image" Target="../media/image8.png"/><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hub.docker.com/r/armswdev/cmsis_tools_m55" TargetMode="External"/><Relationship Id="rId2" Type="http://schemas.openxmlformats.org/officeDocument/2006/relationships/hyperlink" Target="https://community.arm.com/developer/tools-software/tools/b/tools-software-ides-blog/posts/infrastructure-for-continuous-integration-tests" TargetMode="Externa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comments" Target="../comments/comment8.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Layout" Target="../slideLayouts/slideLayout4.xml"/><Relationship Id="rId5" Type="http://schemas.openxmlformats.org/officeDocument/2006/relationships/image" Target="../media/image12.sv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hyperlink" Target="https://www.keil.com/mdk5/debug/" TargetMode="External"/><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comments" Target="../comments/comment9.xml"/></Relationships>
</file>

<file path=ppt/slides/_rels/slide23.xml.rels><?xml version="1.0" encoding="UTF-8" standalone="yes"?>
<Relationships xmlns="http://schemas.openxmlformats.org/package/2006/relationships"><Relationship Id="rId3" Type="http://schemas.openxmlformats.org/officeDocument/2006/relationships/comments" Target="../comments/comment10.xm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hyperlink" Target="https://www.keil.com/support/man/docs/uv4/uv4_db_dbg_evr_stat.htm"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comments" Target="../comments/comment11.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comments" Target="../comments/comment2.xml"/><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comments" Target="../comments/comment3.xml"/><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comments" Target="../comments/comment4.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comments" Target="../comments/comment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9649B-1105-A147-843A-0426774B7557}"/>
              </a:ext>
            </a:extLst>
          </p:cNvPr>
          <p:cNvSpPr>
            <a:spLocks noGrp="1"/>
          </p:cNvSpPr>
          <p:nvPr>
            <p:ph type="title"/>
          </p:nvPr>
        </p:nvSpPr>
        <p:spPr/>
        <p:txBody>
          <a:bodyPr/>
          <a:lstStyle/>
          <a:p>
            <a:r>
              <a:rPr lang="en-US" dirty="0"/>
              <a:t>Documentation </a:t>
            </a:r>
            <a:br>
              <a:rPr lang="en-US" dirty="0"/>
            </a:br>
            <a:r>
              <a:rPr lang="en-US" dirty="0"/>
              <a:t>images</a:t>
            </a:r>
          </a:p>
        </p:txBody>
      </p:sp>
      <p:sp>
        <p:nvSpPr>
          <p:cNvPr id="5" name="Subtitle 4">
            <a:extLst>
              <a:ext uri="{FF2B5EF4-FFF2-40B4-BE49-F238E27FC236}">
                <a16:creationId xmlns:a16="http://schemas.microsoft.com/office/drawing/2014/main" id="{9940C35C-7C75-43E6-8A12-D8522DCB6FD0}"/>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3783070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896C27-BCEB-47FA-A152-53894C0D22F2}"/>
              </a:ext>
            </a:extLst>
          </p:cNvPr>
          <p:cNvSpPr/>
          <p:nvPr/>
        </p:nvSpPr>
        <p:spPr>
          <a:xfrm>
            <a:off x="187569" y="3120996"/>
            <a:ext cx="3760423" cy="169176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Cortex-M User Application</a:t>
            </a:r>
            <a:endParaRPr lang="en-GB" dirty="0">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dirty="0"/>
              <a:t>FVP/FM I/O Peripheral Extension</a:t>
            </a:r>
            <a:endParaRPr lang="en-GB" dirty="0"/>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endParaRPr lang="en-GB" dirty="0"/>
          </a:p>
        </p:txBody>
      </p:sp>
      <p:sp>
        <p:nvSpPr>
          <p:cNvPr id="6" name="Rectangle 5">
            <a:extLst>
              <a:ext uri="{FF2B5EF4-FFF2-40B4-BE49-F238E27FC236}">
                <a16:creationId xmlns:a16="http://schemas.microsoft.com/office/drawing/2014/main" id="{F9BFC041-21AB-46FA-9CE9-FBF2ED06AE71}"/>
              </a:ext>
            </a:extLst>
          </p:cNvPr>
          <p:cNvSpPr/>
          <p:nvPr/>
        </p:nvSpPr>
        <p:spPr>
          <a:xfrm>
            <a:off x="4250054" y="2076450"/>
            <a:ext cx="2493645" cy="1436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3340"/>
            <a:r>
              <a:rPr lang="en-US" sz="1800" dirty="0">
                <a:solidFill>
                  <a:schemeClr val="bg1"/>
                </a:solidFill>
              </a:rPr>
              <a:t>Arm Virtual Hardware System</a:t>
            </a:r>
          </a:p>
          <a:p>
            <a:pPr algn="ctr" defTabSz="453340"/>
            <a:r>
              <a:rPr lang="en-US" sz="1600" dirty="0">
                <a:solidFill>
                  <a:schemeClr val="bg1"/>
                </a:solidFill>
              </a:rPr>
              <a:t>(example: Corstone-300)</a:t>
            </a:r>
            <a:endParaRPr lang="en-GB" sz="1600" dirty="0">
              <a:solidFill>
                <a:schemeClr val="bg1"/>
              </a:solidFill>
            </a:endParaRPr>
          </a:p>
        </p:txBody>
      </p:sp>
      <p:sp>
        <p:nvSpPr>
          <p:cNvPr id="7" name="Rectangle 6">
            <a:extLst>
              <a:ext uri="{FF2B5EF4-FFF2-40B4-BE49-F238E27FC236}">
                <a16:creationId xmlns:a16="http://schemas.microsoft.com/office/drawing/2014/main" id="{177C74EE-4661-4801-B146-BB383E0EAF9C}"/>
              </a:ext>
            </a:extLst>
          </p:cNvPr>
          <p:cNvSpPr/>
          <p:nvPr/>
        </p:nvSpPr>
        <p:spPr>
          <a:xfrm>
            <a:off x="4250054" y="3463290"/>
            <a:ext cx="2493645" cy="14363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Input/Output Interface (VIO)</a:t>
            </a:r>
            <a:br>
              <a:rPr lang="en-US" dirty="0"/>
            </a:br>
            <a:r>
              <a:rPr lang="en-US" sz="1400" dirty="0">
                <a:ea typeface="+mn-lt"/>
                <a:cs typeface="+mn-lt"/>
              </a:rPr>
              <a:t>Peripheral with </a:t>
            </a:r>
            <a:br>
              <a:rPr lang="en-US" sz="1400" dirty="0">
                <a:ea typeface="+mn-lt"/>
                <a:cs typeface="+mn-lt"/>
              </a:rPr>
            </a:br>
            <a:r>
              <a:rPr lang="en-US" sz="1400" dirty="0">
                <a:ea typeface="+mn-lt"/>
                <a:cs typeface="+mn-lt"/>
              </a:rPr>
              <a:t>Register Interface</a:t>
            </a:r>
            <a:endParaRPr lang="en-US" dirty="0">
              <a:cs typeface="Calibri"/>
            </a:endParaRPr>
          </a:p>
        </p:txBody>
      </p:sp>
      <p:sp>
        <p:nvSpPr>
          <p:cNvPr id="9" name="Rectangle 8">
            <a:extLst>
              <a:ext uri="{FF2B5EF4-FFF2-40B4-BE49-F238E27FC236}">
                <a16:creationId xmlns:a16="http://schemas.microsoft.com/office/drawing/2014/main" id="{90A24D2A-66DF-4017-A0E1-6299C0B93081}"/>
              </a:ext>
            </a:extLst>
          </p:cNvPr>
          <p:cNvSpPr/>
          <p:nvPr/>
        </p:nvSpPr>
        <p:spPr>
          <a:xfrm>
            <a:off x="7139939" y="3548674"/>
            <a:ext cx="2217737" cy="109454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script</a:t>
            </a:r>
            <a:br>
              <a:rPr lang="en-US" dirty="0"/>
            </a:br>
            <a:r>
              <a:rPr lang="en-US" sz="1400" dirty="0"/>
              <a:t>VIO controls</a:t>
            </a:r>
            <a:endParaRPr lang="en-GB" sz="1400" dirty="0"/>
          </a:p>
        </p:txBody>
      </p:sp>
      <p:sp>
        <p:nvSpPr>
          <p:cNvPr id="19" name="Rectangle 18">
            <a:extLst>
              <a:ext uri="{FF2B5EF4-FFF2-40B4-BE49-F238E27FC236}">
                <a16:creationId xmlns:a16="http://schemas.microsoft.com/office/drawing/2014/main" id="{D94CD6BC-D984-4EFE-95CF-AF8A8637DFA2}"/>
              </a:ext>
            </a:extLst>
          </p:cNvPr>
          <p:cNvSpPr/>
          <p:nvPr/>
        </p:nvSpPr>
        <p:spPr>
          <a:xfrm>
            <a:off x="2047631" y="3541054"/>
            <a:ext cx="1818436"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CMSIS-Driver VIO</a:t>
            </a:r>
            <a:br>
              <a:rPr lang="en-US" dirty="0"/>
            </a:br>
            <a:r>
              <a:rPr lang="en-US" sz="1400" dirty="0"/>
              <a:t>Peripheral Driver</a:t>
            </a:r>
            <a:endParaRPr lang="en-GB" dirty="0"/>
          </a:p>
        </p:txBody>
      </p:sp>
      <p:sp>
        <p:nvSpPr>
          <p:cNvPr id="20" name="Rectangle 19">
            <a:extLst>
              <a:ext uri="{FF2B5EF4-FFF2-40B4-BE49-F238E27FC236}">
                <a16:creationId xmlns:a16="http://schemas.microsoft.com/office/drawing/2014/main" id="{A0213FEA-CEFF-476F-8AFF-7E3EBF8665DF}"/>
              </a:ext>
            </a:extLst>
          </p:cNvPr>
          <p:cNvSpPr/>
          <p:nvPr/>
        </p:nvSpPr>
        <p:spPr>
          <a:xfrm>
            <a:off x="511176" y="3548674"/>
            <a:ext cx="1385424"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a:t>
            </a:r>
            <a:endParaRPr lang="en-GB" dirty="0"/>
          </a:p>
        </p:txBody>
      </p:sp>
      <p:cxnSp>
        <p:nvCxnSpPr>
          <p:cNvPr id="18" name="Straight Arrow Connector 17">
            <a:extLst>
              <a:ext uri="{FF2B5EF4-FFF2-40B4-BE49-F238E27FC236}">
                <a16:creationId xmlns:a16="http://schemas.microsoft.com/office/drawing/2014/main" id="{42BEAD8E-F134-4C65-85DD-A809DE2AFE7C}"/>
              </a:ext>
            </a:extLst>
          </p:cNvPr>
          <p:cNvCxnSpPr>
            <a:cxnSpLocks/>
          </p:cNvCxnSpPr>
          <p:nvPr/>
        </p:nvCxnSpPr>
        <p:spPr>
          <a:xfrm>
            <a:off x="3878320" y="4088424"/>
            <a:ext cx="371734"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B87ED4E-E2EB-461F-AB98-01E9D5BF101A}"/>
              </a:ext>
            </a:extLst>
          </p:cNvPr>
          <p:cNvCxnSpPr>
            <a:cxnSpLocks/>
          </p:cNvCxnSpPr>
          <p:nvPr/>
        </p:nvCxnSpPr>
        <p:spPr>
          <a:xfrm>
            <a:off x="6743699" y="4100148"/>
            <a:ext cx="371734"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2C052E9-DC42-4261-A951-51B04966D51D}"/>
              </a:ext>
            </a:extLst>
          </p:cNvPr>
          <p:cNvSpPr txBox="1"/>
          <p:nvPr/>
        </p:nvSpPr>
        <p:spPr>
          <a:xfrm>
            <a:off x="564562" y="2389996"/>
            <a:ext cx="3685492"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Application on the Cortex-M side can use CMSIS-Driver VIO for the peripheral control</a:t>
            </a:r>
            <a:endParaRPr lang="en-GB" sz="1600" kern="1200" dirty="0">
              <a:solidFill>
                <a:schemeClr val="tx2"/>
              </a:solidFill>
              <a:latin typeface="+mn-lt"/>
              <a:ea typeface="+mn-ea"/>
              <a:cs typeface="+mn-cs"/>
            </a:endParaRPr>
          </a:p>
        </p:txBody>
      </p:sp>
    </p:spTree>
    <p:extLst>
      <p:ext uri="{BB962C8B-B14F-4D97-AF65-F5344CB8AC3E}">
        <p14:creationId xmlns:p14="http://schemas.microsoft.com/office/powerpoint/2010/main" val="534060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896C27-BCEB-47FA-A152-53894C0D22F2}"/>
              </a:ext>
            </a:extLst>
          </p:cNvPr>
          <p:cNvSpPr/>
          <p:nvPr/>
        </p:nvSpPr>
        <p:spPr>
          <a:xfrm>
            <a:off x="187569" y="3120996"/>
            <a:ext cx="3760423" cy="169176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Cortex-M User Application</a:t>
            </a:r>
            <a:endParaRPr lang="en-GB" dirty="0">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dirty="0"/>
              <a:t>FVP/FM IP Socket Peripheral Extension</a:t>
            </a:r>
            <a:endParaRPr lang="en-GB" dirty="0"/>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endParaRPr lang="en-GB" dirty="0"/>
          </a:p>
        </p:txBody>
      </p:sp>
      <p:sp>
        <p:nvSpPr>
          <p:cNvPr id="6" name="Rectangle 5">
            <a:extLst>
              <a:ext uri="{FF2B5EF4-FFF2-40B4-BE49-F238E27FC236}">
                <a16:creationId xmlns:a16="http://schemas.microsoft.com/office/drawing/2014/main" id="{F9BFC041-21AB-46FA-9CE9-FBF2ED06AE71}"/>
              </a:ext>
            </a:extLst>
          </p:cNvPr>
          <p:cNvSpPr/>
          <p:nvPr/>
        </p:nvSpPr>
        <p:spPr>
          <a:xfrm>
            <a:off x="4250054" y="2076450"/>
            <a:ext cx="2493645" cy="1436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3340"/>
            <a:r>
              <a:rPr lang="en-US" sz="1800" dirty="0">
                <a:solidFill>
                  <a:schemeClr val="bg1"/>
                </a:solidFill>
              </a:rPr>
              <a:t>Arm Virtual Hardware System</a:t>
            </a:r>
          </a:p>
          <a:p>
            <a:pPr algn="ctr" defTabSz="453340"/>
            <a:r>
              <a:rPr lang="en-US" sz="1600" dirty="0">
                <a:solidFill>
                  <a:schemeClr val="bg1"/>
                </a:solidFill>
              </a:rPr>
              <a:t>(example: Corstone-300)</a:t>
            </a:r>
            <a:endParaRPr lang="en-GB" sz="1600" dirty="0">
              <a:solidFill>
                <a:schemeClr val="bg1"/>
              </a:solidFill>
            </a:endParaRPr>
          </a:p>
        </p:txBody>
      </p:sp>
      <p:sp>
        <p:nvSpPr>
          <p:cNvPr id="7" name="Rectangle 6">
            <a:extLst>
              <a:ext uri="{FF2B5EF4-FFF2-40B4-BE49-F238E27FC236}">
                <a16:creationId xmlns:a16="http://schemas.microsoft.com/office/drawing/2014/main" id="{177C74EE-4661-4801-B146-BB383E0EAF9C}"/>
              </a:ext>
            </a:extLst>
          </p:cNvPr>
          <p:cNvSpPr/>
          <p:nvPr/>
        </p:nvSpPr>
        <p:spPr>
          <a:xfrm>
            <a:off x="4250054" y="3463290"/>
            <a:ext cx="2493645" cy="14363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Socket Interface (VSocket)</a:t>
            </a:r>
            <a:br>
              <a:rPr lang="en-US" dirty="0"/>
            </a:br>
            <a:r>
              <a:rPr lang="en-US" sz="1400" dirty="0">
                <a:ea typeface="+mn-lt"/>
                <a:cs typeface="+mn-lt"/>
              </a:rPr>
              <a:t>Peripheral with </a:t>
            </a:r>
            <a:br>
              <a:rPr lang="en-US" sz="1400" dirty="0">
                <a:ea typeface="+mn-lt"/>
                <a:cs typeface="+mn-lt"/>
              </a:rPr>
            </a:br>
            <a:r>
              <a:rPr lang="en-US" sz="1400" dirty="0">
                <a:ea typeface="+mn-lt"/>
                <a:cs typeface="+mn-lt"/>
              </a:rPr>
              <a:t>Register Interface</a:t>
            </a:r>
            <a:endParaRPr lang="en-US" dirty="0">
              <a:cs typeface="Calibri"/>
            </a:endParaRPr>
          </a:p>
        </p:txBody>
      </p:sp>
      <p:sp>
        <p:nvSpPr>
          <p:cNvPr id="9" name="Rectangle 8">
            <a:extLst>
              <a:ext uri="{FF2B5EF4-FFF2-40B4-BE49-F238E27FC236}">
                <a16:creationId xmlns:a16="http://schemas.microsoft.com/office/drawing/2014/main" id="{90A24D2A-66DF-4017-A0E1-6299C0B93081}"/>
              </a:ext>
            </a:extLst>
          </p:cNvPr>
          <p:cNvSpPr/>
          <p:nvPr/>
        </p:nvSpPr>
        <p:spPr>
          <a:xfrm>
            <a:off x="7115433" y="3548873"/>
            <a:ext cx="2217737" cy="109454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Host</a:t>
            </a:r>
            <a:br>
              <a:rPr lang="en-US" dirty="0"/>
            </a:br>
            <a:r>
              <a:rPr lang="en-US" sz="1400" dirty="0"/>
              <a:t>BSD Sockets</a:t>
            </a:r>
            <a:endParaRPr lang="en-GB" sz="1400" dirty="0"/>
          </a:p>
        </p:txBody>
      </p:sp>
      <p:sp>
        <p:nvSpPr>
          <p:cNvPr id="19" name="Rectangle 18">
            <a:extLst>
              <a:ext uri="{FF2B5EF4-FFF2-40B4-BE49-F238E27FC236}">
                <a16:creationId xmlns:a16="http://schemas.microsoft.com/office/drawing/2014/main" id="{D94CD6BC-D984-4EFE-95CF-AF8A8637DFA2}"/>
              </a:ext>
            </a:extLst>
          </p:cNvPr>
          <p:cNvSpPr/>
          <p:nvPr/>
        </p:nvSpPr>
        <p:spPr>
          <a:xfrm>
            <a:off x="2047631" y="3541054"/>
            <a:ext cx="1818436"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IP Socket API</a:t>
            </a:r>
            <a:br>
              <a:rPr lang="en-US" dirty="0"/>
            </a:br>
            <a:r>
              <a:rPr lang="en-US" sz="1400" dirty="0"/>
              <a:t>example: IoT Socket</a:t>
            </a:r>
            <a:endParaRPr lang="en-GB" sz="1400" dirty="0"/>
          </a:p>
        </p:txBody>
      </p:sp>
      <p:sp>
        <p:nvSpPr>
          <p:cNvPr id="20" name="Rectangle 19">
            <a:extLst>
              <a:ext uri="{FF2B5EF4-FFF2-40B4-BE49-F238E27FC236}">
                <a16:creationId xmlns:a16="http://schemas.microsoft.com/office/drawing/2014/main" id="{A0213FEA-CEFF-476F-8AFF-7E3EBF8665DF}"/>
              </a:ext>
            </a:extLst>
          </p:cNvPr>
          <p:cNvSpPr/>
          <p:nvPr/>
        </p:nvSpPr>
        <p:spPr>
          <a:xfrm>
            <a:off x="511176" y="3548674"/>
            <a:ext cx="1385424"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Application</a:t>
            </a:r>
            <a:endParaRPr lang="en-GB" dirty="0"/>
          </a:p>
        </p:txBody>
      </p:sp>
      <p:cxnSp>
        <p:nvCxnSpPr>
          <p:cNvPr id="18" name="Straight Arrow Connector 17">
            <a:extLst>
              <a:ext uri="{FF2B5EF4-FFF2-40B4-BE49-F238E27FC236}">
                <a16:creationId xmlns:a16="http://schemas.microsoft.com/office/drawing/2014/main" id="{42BEAD8E-F134-4C65-85DD-A809DE2AFE7C}"/>
              </a:ext>
            </a:extLst>
          </p:cNvPr>
          <p:cNvCxnSpPr>
            <a:cxnSpLocks/>
          </p:cNvCxnSpPr>
          <p:nvPr/>
        </p:nvCxnSpPr>
        <p:spPr>
          <a:xfrm>
            <a:off x="3878320" y="4088424"/>
            <a:ext cx="371734"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B87ED4E-E2EB-461F-AB98-01E9D5BF101A}"/>
              </a:ext>
            </a:extLst>
          </p:cNvPr>
          <p:cNvCxnSpPr>
            <a:cxnSpLocks/>
          </p:cNvCxnSpPr>
          <p:nvPr/>
        </p:nvCxnSpPr>
        <p:spPr>
          <a:xfrm>
            <a:off x="6743699" y="4100148"/>
            <a:ext cx="371734"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12C052E9-DC42-4261-A951-51B04966D51D}"/>
              </a:ext>
            </a:extLst>
          </p:cNvPr>
          <p:cNvSpPr txBox="1"/>
          <p:nvPr/>
        </p:nvSpPr>
        <p:spPr>
          <a:xfrm>
            <a:off x="378695" y="2463959"/>
            <a:ext cx="3685492"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Application on the Cortex-M side can use</a:t>
            </a:r>
            <a:br>
              <a:rPr lang="en-US" sz="1600" dirty="0">
                <a:solidFill>
                  <a:schemeClr val="tx2"/>
                </a:solidFill>
                <a:latin typeface="+mn-lt"/>
                <a:ea typeface="+mn-ea"/>
              </a:rPr>
            </a:br>
            <a:r>
              <a:rPr lang="en-US" sz="1600" dirty="0">
                <a:solidFill>
                  <a:schemeClr val="tx2"/>
                </a:solidFill>
                <a:latin typeface="+mn-lt"/>
                <a:ea typeface="+mn-ea"/>
              </a:rPr>
              <a:t>IoT Socket API for the peripheral control</a:t>
            </a:r>
            <a:endParaRPr lang="en-GB" sz="1600" kern="1200" dirty="0">
              <a:solidFill>
                <a:schemeClr val="tx2"/>
              </a:solidFill>
              <a:latin typeface="+mn-lt"/>
              <a:ea typeface="+mn-ea"/>
              <a:cs typeface="+mn-cs"/>
            </a:endParaRPr>
          </a:p>
        </p:txBody>
      </p:sp>
    </p:spTree>
    <p:extLst>
      <p:ext uri="{BB962C8B-B14F-4D97-AF65-F5344CB8AC3E}">
        <p14:creationId xmlns:p14="http://schemas.microsoft.com/office/powerpoint/2010/main" val="14441715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Rectangle: Rounded Corners 2">
            <a:extLst>
              <a:ext uri="{FF2B5EF4-FFF2-40B4-BE49-F238E27FC236}">
                <a16:creationId xmlns:a16="http://schemas.microsoft.com/office/drawing/2014/main" id="{18D2DA40-45DE-B745-91B9-5CB906F1046F}"/>
              </a:ext>
            </a:extLst>
          </p:cNvPr>
          <p:cNvSpPr/>
          <p:nvPr/>
        </p:nvSpPr>
        <p:spPr>
          <a:xfrm>
            <a:off x="645718" y="483064"/>
            <a:ext cx="3600000" cy="2654604"/>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a:p>
          <a:p>
            <a:pPr algn="ctr"/>
            <a:endParaRPr lang="en-US"/>
          </a:p>
          <a:p>
            <a:pPr algn="ctr"/>
            <a:r>
              <a:rPr lang="en-US" sz="2800"/>
              <a:t>IDE development</a:t>
            </a:r>
          </a:p>
          <a:p>
            <a:pPr algn="ctr"/>
            <a:r>
              <a:rPr lang="en-US" sz="2400"/>
              <a:t>Local installation</a:t>
            </a:r>
          </a:p>
        </p:txBody>
      </p:sp>
      <p:sp>
        <p:nvSpPr>
          <p:cNvPr id="127" name="Rectangle 126">
            <a:extLst>
              <a:ext uri="{FF2B5EF4-FFF2-40B4-BE49-F238E27FC236}">
                <a16:creationId xmlns:a16="http://schemas.microsoft.com/office/drawing/2014/main" id="{2A3DA98E-45D2-1F43-A24A-E0C7572DC7F9}"/>
              </a:ext>
            </a:extLst>
          </p:cNvPr>
          <p:cNvSpPr/>
          <p:nvPr/>
        </p:nvSpPr>
        <p:spPr>
          <a:xfrm>
            <a:off x="903639" y="653937"/>
            <a:ext cx="3060000" cy="324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8" name="Rectangle: Rounded Corners 1">
            <a:extLst>
              <a:ext uri="{FF2B5EF4-FFF2-40B4-BE49-F238E27FC236}">
                <a16:creationId xmlns:a16="http://schemas.microsoft.com/office/drawing/2014/main" id="{D68EBEAD-6724-4D47-97C1-9CD8E8970BD4}"/>
              </a:ext>
            </a:extLst>
          </p:cNvPr>
          <p:cNvSpPr/>
          <p:nvPr/>
        </p:nvSpPr>
        <p:spPr>
          <a:xfrm>
            <a:off x="645718" y="3288197"/>
            <a:ext cx="5206123" cy="2781940"/>
          </a:xfrm>
          <a:prstGeom prst="roundRect">
            <a:avLst>
              <a:gd name="adj" fmla="val 0"/>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solidFill>
                <a:schemeClr val="tx2"/>
              </a:solidFill>
            </a:endParaRPr>
          </a:p>
        </p:txBody>
      </p:sp>
      <p:sp>
        <p:nvSpPr>
          <p:cNvPr id="9" name="Rectangle: Rounded Corners 73">
            <a:extLst>
              <a:ext uri="{FF2B5EF4-FFF2-40B4-BE49-F238E27FC236}">
                <a16:creationId xmlns:a16="http://schemas.microsoft.com/office/drawing/2014/main" id="{EC065EE2-B8FA-AD4C-B2F0-A559D64B7850}"/>
              </a:ext>
            </a:extLst>
          </p:cNvPr>
          <p:cNvSpPr/>
          <p:nvPr/>
        </p:nvSpPr>
        <p:spPr>
          <a:xfrm>
            <a:off x="6223322" y="3288197"/>
            <a:ext cx="5206124" cy="278194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sp>
        <p:nvSpPr>
          <p:cNvPr id="10" name="Rectangle 9">
            <a:extLst>
              <a:ext uri="{FF2B5EF4-FFF2-40B4-BE49-F238E27FC236}">
                <a16:creationId xmlns:a16="http://schemas.microsoft.com/office/drawing/2014/main" id="{CA681FFC-CA84-EF4B-A621-7F4151E53581}"/>
              </a:ext>
            </a:extLst>
          </p:cNvPr>
          <p:cNvSpPr/>
          <p:nvPr/>
        </p:nvSpPr>
        <p:spPr>
          <a:xfrm>
            <a:off x="4245718" y="3284957"/>
            <a:ext cx="3572398" cy="919889"/>
          </a:xfrm>
          <a:prstGeom prst="rect">
            <a:avLst/>
          </a:prstGeom>
          <a:solidFill>
            <a:schemeClr val="accent3">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1" name="Rectangle: Rounded Corners 52">
            <a:extLst>
              <a:ext uri="{FF2B5EF4-FFF2-40B4-BE49-F238E27FC236}">
                <a16:creationId xmlns:a16="http://schemas.microsoft.com/office/drawing/2014/main" id="{595D72E1-CA0C-4141-B0D2-41FE2BFE8C9E}"/>
              </a:ext>
            </a:extLst>
          </p:cNvPr>
          <p:cNvSpPr/>
          <p:nvPr/>
        </p:nvSpPr>
        <p:spPr>
          <a:xfrm>
            <a:off x="4209613" y="4411339"/>
            <a:ext cx="1498208" cy="540158"/>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‘n’ Local Builds</a:t>
            </a:r>
          </a:p>
        </p:txBody>
      </p:sp>
      <p:sp>
        <p:nvSpPr>
          <p:cNvPr id="42" name="Rectangle: Rounded Corners 54">
            <a:extLst>
              <a:ext uri="{FF2B5EF4-FFF2-40B4-BE49-F238E27FC236}">
                <a16:creationId xmlns:a16="http://schemas.microsoft.com/office/drawing/2014/main" id="{9C05F61A-3F91-7C4B-B440-418DB6D12E0C}"/>
              </a:ext>
            </a:extLst>
          </p:cNvPr>
          <p:cNvSpPr/>
          <p:nvPr/>
        </p:nvSpPr>
        <p:spPr>
          <a:xfrm>
            <a:off x="4209613" y="5362439"/>
            <a:ext cx="1498208" cy="542096"/>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‘n’ Local Debug</a:t>
            </a:r>
          </a:p>
        </p:txBody>
      </p:sp>
      <p:sp>
        <p:nvSpPr>
          <p:cNvPr id="46" name="Rectangle: Rounded Corners 68">
            <a:extLst>
              <a:ext uri="{FF2B5EF4-FFF2-40B4-BE49-F238E27FC236}">
                <a16:creationId xmlns:a16="http://schemas.microsoft.com/office/drawing/2014/main" id="{D461B252-F15C-9745-BBBF-D8D8D925CF7E}"/>
              </a:ext>
            </a:extLst>
          </p:cNvPr>
          <p:cNvSpPr/>
          <p:nvPr/>
        </p:nvSpPr>
        <p:spPr>
          <a:xfrm>
            <a:off x="4402723" y="3421510"/>
            <a:ext cx="3204376" cy="666405"/>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Version Control System </a:t>
            </a:r>
            <a:br>
              <a:rPr lang="en-US"/>
            </a:br>
            <a:r>
              <a:rPr lang="en-US"/>
              <a:t>Code Repository</a:t>
            </a:r>
          </a:p>
        </p:txBody>
      </p:sp>
      <p:sp>
        <p:nvSpPr>
          <p:cNvPr id="48" name="Freeform 26">
            <a:extLst>
              <a:ext uri="{FF2B5EF4-FFF2-40B4-BE49-F238E27FC236}">
                <a16:creationId xmlns:a16="http://schemas.microsoft.com/office/drawing/2014/main" id="{761BFB84-4412-D84F-A720-1A25FA33F306}"/>
              </a:ext>
            </a:extLst>
          </p:cNvPr>
          <p:cNvSpPr/>
          <p:nvPr/>
        </p:nvSpPr>
        <p:spPr>
          <a:xfrm>
            <a:off x="823875" y="573203"/>
            <a:ext cx="3214869" cy="471885"/>
          </a:xfrm>
          <a:custGeom>
            <a:avLst/>
            <a:gdLst>
              <a:gd name="connsiteX0" fmla="*/ 1783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75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68348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0259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42700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3329 w 1430409"/>
              <a:gd name="connsiteY4" fmla="*/ 113541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45201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2842 w 1430409"/>
              <a:gd name="connsiteY4" fmla="*/ 159303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9303 h 717102"/>
              <a:gd name="connsiteX0" fmla="*/ 131546 w 1434429"/>
              <a:gd name="connsiteY0" fmla="*/ 0 h 717102"/>
              <a:gd name="connsiteX1" fmla="*/ 1434429 w 1434429"/>
              <a:gd name="connsiteY1" fmla="*/ 0 h 717102"/>
              <a:gd name="connsiteX2" fmla="*/ 1434429 w 1434429"/>
              <a:gd name="connsiteY2" fmla="*/ 717102 h 717102"/>
              <a:gd name="connsiteX3" fmla="*/ 4020 w 1434429"/>
              <a:gd name="connsiteY3" fmla="*/ 717102 h 717102"/>
              <a:gd name="connsiteX4" fmla="*/ 0 w 1434429"/>
              <a:gd name="connsiteY4" fmla="*/ 141748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0526 h 717102"/>
              <a:gd name="connsiteX0" fmla="*/ 131546 w 1434429"/>
              <a:gd name="connsiteY0" fmla="*/ 0 h 717102"/>
              <a:gd name="connsiteX1" fmla="*/ 1434429 w 1434429"/>
              <a:gd name="connsiteY1" fmla="*/ 0 h 717102"/>
              <a:gd name="connsiteX2" fmla="*/ 1434429 w 1434429"/>
              <a:gd name="connsiteY2" fmla="*/ 717102 h 717102"/>
              <a:gd name="connsiteX3" fmla="*/ 4020 w 1434429"/>
              <a:gd name="connsiteY3" fmla="*/ 717102 h 717102"/>
              <a:gd name="connsiteX4" fmla="*/ 0 w 1434429"/>
              <a:gd name="connsiteY4" fmla="*/ 150526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 name="connsiteX0" fmla="*/ 75532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 name="connsiteX0" fmla="*/ 54992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998" h="717102">
                <a:moveTo>
                  <a:pt x="54992" y="0"/>
                </a:moveTo>
                <a:lnTo>
                  <a:pt x="1430998" y="0"/>
                </a:lnTo>
                <a:lnTo>
                  <a:pt x="1430998" y="717102"/>
                </a:lnTo>
                <a:lnTo>
                  <a:pt x="589" y="717102"/>
                </a:lnTo>
                <a:cubicBezTo>
                  <a:pt x="589" y="525635"/>
                  <a:pt x="0" y="346382"/>
                  <a:pt x="0" y="154915"/>
                </a:cubicBezTo>
              </a:path>
            </a:pathLst>
          </a:custGeom>
          <a:noFill/>
          <a:ln w="28575">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solidFill>
              </a:rPr>
              <a:t>Create and Debug</a:t>
            </a:r>
          </a:p>
        </p:txBody>
      </p:sp>
      <p:sp>
        <p:nvSpPr>
          <p:cNvPr id="49" name="Freeform 16">
            <a:extLst>
              <a:ext uri="{FF2B5EF4-FFF2-40B4-BE49-F238E27FC236}">
                <a16:creationId xmlns:a16="http://schemas.microsoft.com/office/drawing/2014/main" id="{59A32FD5-4DE6-6E4A-BF40-F27B87DFD7D3}"/>
              </a:ext>
            </a:extLst>
          </p:cNvPr>
          <p:cNvSpPr/>
          <p:nvPr/>
        </p:nvSpPr>
        <p:spPr>
          <a:xfrm rot="5400000" flipV="1">
            <a:off x="767615" y="512835"/>
            <a:ext cx="113485" cy="113485"/>
          </a:xfrm>
          <a:custGeom>
            <a:avLst/>
            <a:gdLst>
              <a:gd name="connsiteX0" fmla="*/ 1716375 w 4433572"/>
              <a:gd name="connsiteY0" fmla="*/ 1716373 h 4433570"/>
              <a:gd name="connsiteX1" fmla="*/ 1716375 w 4433572"/>
              <a:gd name="connsiteY1" fmla="*/ 0 h 4433570"/>
              <a:gd name="connsiteX2" fmla="*/ 2717199 w 4433572"/>
              <a:gd name="connsiteY2" fmla="*/ 0 h 4433570"/>
              <a:gd name="connsiteX3" fmla="*/ 2717199 w 4433572"/>
              <a:gd name="connsiteY3" fmla="*/ 1716373 h 4433570"/>
              <a:gd name="connsiteX4" fmla="*/ 4433572 w 4433572"/>
              <a:gd name="connsiteY4" fmla="*/ 1716373 h 4433570"/>
              <a:gd name="connsiteX5" fmla="*/ 4433572 w 4433572"/>
              <a:gd name="connsiteY5" fmla="*/ 2717197 h 4433570"/>
              <a:gd name="connsiteX6" fmla="*/ 2717199 w 4433572"/>
              <a:gd name="connsiteY6" fmla="*/ 2717197 h 4433570"/>
              <a:gd name="connsiteX7" fmla="*/ 2717199 w 4433572"/>
              <a:gd name="connsiteY7" fmla="*/ 1716373 h 4433570"/>
              <a:gd name="connsiteX8" fmla="*/ 1716374 w 4433572"/>
              <a:gd name="connsiteY8" fmla="*/ 4433570 h 4433570"/>
              <a:gd name="connsiteX9" fmla="*/ 1716374 w 4433572"/>
              <a:gd name="connsiteY9" fmla="*/ 2717197 h 4433570"/>
              <a:gd name="connsiteX10" fmla="*/ 2717198 w 4433572"/>
              <a:gd name="connsiteY10" fmla="*/ 2717197 h 4433570"/>
              <a:gd name="connsiteX11" fmla="*/ 2717198 w 4433572"/>
              <a:gd name="connsiteY11" fmla="*/ 4433570 h 4433570"/>
              <a:gd name="connsiteX12" fmla="*/ 0 w 4433572"/>
              <a:gd name="connsiteY12" fmla="*/ 2717197 h 4433570"/>
              <a:gd name="connsiteX13" fmla="*/ 0 w 4433572"/>
              <a:gd name="connsiteY13" fmla="*/ 1716373 h 4433570"/>
              <a:gd name="connsiteX14" fmla="*/ 1716373 w 4433572"/>
              <a:gd name="connsiteY14" fmla="*/ 1716373 h 4433570"/>
              <a:gd name="connsiteX15" fmla="*/ 1716373 w 4433572"/>
              <a:gd name="connsiteY15" fmla="*/ 2717197 h 4433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33572" h="4433570">
                <a:moveTo>
                  <a:pt x="1716375" y="1716373"/>
                </a:moveTo>
                <a:lnTo>
                  <a:pt x="1716375" y="0"/>
                </a:lnTo>
                <a:lnTo>
                  <a:pt x="2717199" y="0"/>
                </a:lnTo>
                <a:lnTo>
                  <a:pt x="2717199" y="1716373"/>
                </a:lnTo>
                <a:lnTo>
                  <a:pt x="4433572" y="1716373"/>
                </a:lnTo>
                <a:lnTo>
                  <a:pt x="4433572" y="2717197"/>
                </a:lnTo>
                <a:lnTo>
                  <a:pt x="2717199" y="2717197"/>
                </a:lnTo>
                <a:lnTo>
                  <a:pt x="2717199" y="1716373"/>
                </a:lnTo>
                <a:close/>
                <a:moveTo>
                  <a:pt x="1716374" y="4433570"/>
                </a:moveTo>
                <a:lnTo>
                  <a:pt x="1716374" y="2717197"/>
                </a:lnTo>
                <a:lnTo>
                  <a:pt x="2717198" y="2717197"/>
                </a:lnTo>
                <a:lnTo>
                  <a:pt x="2717198" y="4433570"/>
                </a:lnTo>
                <a:close/>
                <a:moveTo>
                  <a:pt x="0" y="2717197"/>
                </a:moveTo>
                <a:lnTo>
                  <a:pt x="0" y="1716373"/>
                </a:lnTo>
                <a:lnTo>
                  <a:pt x="1716373" y="1716373"/>
                </a:lnTo>
                <a:lnTo>
                  <a:pt x="1716373" y="2717197"/>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52" name="Rectangle: Rounded Corners 80">
            <a:extLst>
              <a:ext uri="{FF2B5EF4-FFF2-40B4-BE49-F238E27FC236}">
                <a16:creationId xmlns:a16="http://schemas.microsoft.com/office/drawing/2014/main" id="{16394C9A-B152-1E49-B65D-1C96562FEAD0}"/>
              </a:ext>
            </a:extLst>
          </p:cNvPr>
          <p:cNvSpPr/>
          <p:nvPr/>
        </p:nvSpPr>
        <p:spPr>
          <a:xfrm>
            <a:off x="2504760" y="4411339"/>
            <a:ext cx="1498208" cy="540158"/>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2 Local Builds</a:t>
            </a:r>
          </a:p>
        </p:txBody>
      </p:sp>
      <p:sp>
        <p:nvSpPr>
          <p:cNvPr id="53" name="Rectangle: Rounded Corners 81">
            <a:extLst>
              <a:ext uri="{FF2B5EF4-FFF2-40B4-BE49-F238E27FC236}">
                <a16:creationId xmlns:a16="http://schemas.microsoft.com/office/drawing/2014/main" id="{589F02ED-0B9D-214A-85CE-CB93AB43D3A7}"/>
              </a:ext>
            </a:extLst>
          </p:cNvPr>
          <p:cNvSpPr/>
          <p:nvPr/>
        </p:nvSpPr>
        <p:spPr>
          <a:xfrm>
            <a:off x="2504760" y="5362439"/>
            <a:ext cx="1498208" cy="542096"/>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2 Local Debug</a:t>
            </a:r>
          </a:p>
        </p:txBody>
      </p:sp>
      <p:sp>
        <p:nvSpPr>
          <p:cNvPr id="57" name="Rectangle: Rounded Corners 99">
            <a:extLst>
              <a:ext uri="{FF2B5EF4-FFF2-40B4-BE49-F238E27FC236}">
                <a16:creationId xmlns:a16="http://schemas.microsoft.com/office/drawing/2014/main" id="{199A6B98-F309-DB4B-A447-9D62CA99CAD4}"/>
              </a:ext>
            </a:extLst>
          </p:cNvPr>
          <p:cNvSpPr/>
          <p:nvPr/>
        </p:nvSpPr>
        <p:spPr>
          <a:xfrm>
            <a:off x="799905" y="4408998"/>
            <a:ext cx="1498208" cy="540158"/>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1 Local Builds</a:t>
            </a:r>
          </a:p>
        </p:txBody>
      </p:sp>
      <p:sp>
        <p:nvSpPr>
          <p:cNvPr id="58" name="Rectangle: Rounded Corners 100">
            <a:extLst>
              <a:ext uri="{FF2B5EF4-FFF2-40B4-BE49-F238E27FC236}">
                <a16:creationId xmlns:a16="http://schemas.microsoft.com/office/drawing/2014/main" id="{477B31F7-EFCE-EE47-AC64-AE9D09C9806C}"/>
              </a:ext>
            </a:extLst>
          </p:cNvPr>
          <p:cNvSpPr/>
          <p:nvPr/>
        </p:nvSpPr>
        <p:spPr>
          <a:xfrm>
            <a:off x="799906" y="5362439"/>
            <a:ext cx="1498208" cy="542096"/>
          </a:xfrm>
          <a:prstGeom prst="roundRect">
            <a:avLst>
              <a:gd name="adj" fmla="val 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Developer 1 Local Debug</a:t>
            </a:r>
          </a:p>
        </p:txBody>
      </p:sp>
      <p:grpSp>
        <p:nvGrpSpPr>
          <p:cNvPr id="83" name="Group 82">
            <a:extLst>
              <a:ext uri="{FF2B5EF4-FFF2-40B4-BE49-F238E27FC236}">
                <a16:creationId xmlns:a16="http://schemas.microsoft.com/office/drawing/2014/main" id="{C68284F9-502C-9043-A555-9DC3F8FBC224}"/>
              </a:ext>
            </a:extLst>
          </p:cNvPr>
          <p:cNvGrpSpPr/>
          <p:nvPr/>
        </p:nvGrpSpPr>
        <p:grpSpPr>
          <a:xfrm>
            <a:off x="6386908" y="4421247"/>
            <a:ext cx="1431210" cy="1472382"/>
            <a:chOff x="6422789" y="4063443"/>
            <a:chExt cx="1431210" cy="1472382"/>
          </a:xfrm>
        </p:grpSpPr>
        <p:sp>
          <p:nvSpPr>
            <p:cNvPr id="11" name="Rectangle: Rounded Corners 32">
              <a:extLst>
                <a:ext uri="{FF2B5EF4-FFF2-40B4-BE49-F238E27FC236}">
                  <a16:creationId xmlns:a16="http://schemas.microsoft.com/office/drawing/2014/main" id="{7762481B-AF70-A94D-84E6-E286711039C8}"/>
                </a:ext>
              </a:extLst>
            </p:cNvPr>
            <p:cNvSpPr/>
            <p:nvPr/>
          </p:nvSpPr>
          <p:spPr>
            <a:xfrm>
              <a:off x="6422789" y="4363289"/>
              <a:ext cx="1431210" cy="872691"/>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Multiple Builds</a:t>
              </a:r>
            </a:p>
          </p:txBody>
        </p:sp>
        <p:grpSp>
          <p:nvGrpSpPr>
            <p:cNvPr id="66" name="Group 65">
              <a:extLst>
                <a:ext uri="{FF2B5EF4-FFF2-40B4-BE49-F238E27FC236}">
                  <a16:creationId xmlns:a16="http://schemas.microsoft.com/office/drawing/2014/main" id="{5A4D8D9F-D670-6F4E-9F26-2D8927473CC4}"/>
                </a:ext>
              </a:extLst>
            </p:cNvPr>
            <p:cNvGrpSpPr/>
            <p:nvPr/>
          </p:nvGrpSpPr>
          <p:grpSpPr>
            <a:xfrm>
              <a:off x="6567616" y="4063443"/>
              <a:ext cx="1141557" cy="213243"/>
              <a:chOff x="6589388" y="3959939"/>
              <a:chExt cx="1141557" cy="213243"/>
            </a:xfrm>
          </p:grpSpPr>
          <p:sp>
            <p:nvSpPr>
              <p:cNvPr id="12" name="Rectangle: Rounded Corners 33">
                <a:extLst>
                  <a:ext uri="{FF2B5EF4-FFF2-40B4-BE49-F238E27FC236}">
                    <a16:creationId xmlns:a16="http://schemas.microsoft.com/office/drawing/2014/main" id="{020FAF87-2A1B-6445-96D9-514834407C28}"/>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34">
                <a:extLst>
                  <a:ext uri="{FF2B5EF4-FFF2-40B4-BE49-F238E27FC236}">
                    <a16:creationId xmlns:a16="http://schemas.microsoft.com/office/drawing/2014/main" id="{8954C377-83C6-114A-A8F2-369FE3CF3159}"/>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35">
                <a:extLst>
                  <a:ext uri="{FF2B5EF4-FFF2-40B4-BE49-F238E27FC236}">
                    <a16:creationId xmlns:a16="http://schemas.microsoft.com/office/drawing/2014/main" id="{3C4CB99E-72A9-8B4A-A610-4AFF6DE1A2D7}"/>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36">
                <a:extLst>
                  <a:ext uri="{FF2B5EF4-FFF2-40B4-BE49-F238E27FC236}">
                    <a16:creationId xmlns:a16="http://schemas.microsoft.com/office/drawing/2014/main" id="{005D03C6-C492-EE42-A4BD-17A1FE2A0B34}"/>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7" name="Group 66">
              <a:extLst>
                <a:ext uri="{FF2B5EF4-FFF2-40B4-BE49-F238E27FC236}">
                  <a16:creationId xmlns:a16="http://schemas.microsoft.com/office/drawing/2014/main" id="{21A85D54-871F-9E40-B4E2-7A196325C025}"/>
                </a:ext>
              </a:extLst>
            </p:cNvPr>
            <p:cNvGrpSpPr/>
            <p:nvPr/>
          </p:nvGrpSpPr>
          <p:grpSpPr>
            <a:xfrm>
              <a:off x="6567616" y="5322582"/>
              <a:ext cx="1141557" cy="213243"/>
              <a:chOff x="6589388" y="3959939"/>
              <a:chExt cx="1141557" cy="213243"/>
            </a:xfrm>
          </p:grpSpPr>
          <p:sp>
            <p:nvSpPr>
              <p:cNvPr id="68" name="Rectangle: Rounded Corners 33">
                <a:extLst>
                  <a:ext uri="{FF2B5EF4-FFF2-40B4-BE49-F238E27FC236}">
                    <a16:creationId xmlns:a16="http://schemas.microsoft.com/office/drawing/2014/main" id="{25F8B38A-B40D-5443-8944-93C809C68AB1}"/>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Rectangle: Rounded Corners 34">
                <a:extLst>
                  <a:ext uri="{FF2B5EF4-FFF2-40B4-BE49-F238E27FC236}">
                    <a16:creationId xmlns:a16="http://schemas.microsoft.com/office/drawing/2014/main" id="{8FE947A0-97EC-6C42-84EA-61773EC46D75}"/>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Rounded Corners 35">
                <a:extLst>
                  <a:ext uri="{FF2B5EF4-FFF2-40B4-BE49-F238E27FC236}">
                    <a16:creationId xmlns:a16="http://schemas.microsoft.com/office/drawing/2014/main" id="{A9955536-5722-BE44-A7AD-75ED514B01F7}"/>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Rounded Corners 36">
                <a:extLst>
                  <a:ext uri="{FF2B5EF4-FFF2-40B4-BE49-F238E27FC236}">
                    <a16:creationId xmlns:a16="http://schemas.microsoft.com/office/drawing/2014/main" id="{C0B50029-E745-DD46-AB36-70DB7E0C7880}"/>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84" name="Group 83">
            <a:extLst>
              <a:ext uri="{FF2B5EF4-FFF2-40B4-BE49-F238E27FC236}">
                <a16:creationId xmlns:a16="http://schemas.microsoft.com/office/drawing/2014/main" id="{4A856A2A-7F76-E942-B8AE-47A3437FDBFD}"/>
              </a:ext>
            </a:extLst>
          </p:cNvPr>
          <p:cNvGrpSpPr/>
          <p:nvPr/>
        </p:nvGrpSpPr>
        <p:grpSpPr>
          <a:xfrm>
            <a:off x="8103573" y="4421247"/>
            <a:ext cx="1431210" cy="1472382"/>
            <a:chOff x="6422789" y="4063443"/>
            <a:chExt cx="1431210" cy="1472382"/>
          </a:xfrm>
        </p:grpSpPr>
        <p:sp>
          <p:nvSpPr>
            <p:cNvPr id="85" name="Rectangle: Rounded Corners 32">
              <a:extLst>
                <a:ext uri="{FF2B5EF4-FFF2-40B4-BE49-F238E27FC236}">
                  <a16:creationId xmlns:a16="http://schemas.microsoft.com/office/drawing/2014/main" id="{AE335A95-31AB-CB42-9CE1-FCFC9B0D2DF8}"/>
                </a:ext>
              </a:extLst>
            </p:cNvPr>
            <p:cNvSpPr/>
            <p:nvPr/>
          </p:nvSpPr>
          <p:spPr>
            <a:xfrm>
              <a:off x="6422789" y="4363289"/>
              <a:ext cx="1431210" cy="872691"/>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Regression Tests</a:t>
              </a:r>
            </a:p>
          </p:txBody>
        </p:sp>
        <p:grpSp>
          <p:nvGrpSpPr>
            <p:cNvPr id="86" name="Group 85">
              <a:extLst>
                <a:ext uri="{FF2B5EF4-FFF2-40B4-BE49-F238E27FC236}">
                  <a16:creationId xmlns:a16="http://schemas.microsoft.com/office/drawing/2014/main" id="{056E03C2-56D6-A049-A5A6-EF4054085619}"/>
                </a:ext>
              </a:extLst>
            </p:cNvPr>
            <p:cNvGrpSpPr/>
            <p:nvPr/>
          </p:nvGrpSpPr>
          <p:grpSpPr>
            <a:xfrm>
              <a:off x="6567616" y="4063443"/>
              <a:ext cx="1141557" cy="213243"/>
              <a:chOff x="6589388" y="3959939"/>
              <a:chExt cx="1141557" cy="213243"/>
            </a:xfrm>
          </p:grpSpPr>
          <p:sp>
            <p:nvSpPr>
              <p:cNvPr id="92" name="Rectangle: Rounded Corners 33">
                <a:extLst>
                  <a:ext uri="{FF2B5EF4-FFF2-40B4-BE49-F238E27FC236}">
                    <a16:creationId xmlns:a16="http://schemas.microsoft.com/office/drawing/2014/main" id="{E4EB6934-D2D5-A447-BB36-6D38F1142A7A}"/>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Rectangle: Rounded Corners 34">
                <a:extLst>
                  <a:ext uri="{FF2B5EF4-FFF2-40B4-BE49-F238E27FC236}">
                    <a16:creationId xmlns:a16="http://schemas.microsoft.com/office/drawing/2014/main" id="{4CF73863-2DA9-1F4A-9CF7-7BDE8DAE00C0}"/>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Rounded Corners 35">
                <a:extLst>
                  <a:ext uri="{FF2B5EF4-FFF2-40B4-BE49-F238E27FC236}">
                    <a16:creationId xmlns:a16="http://schemas.microsoft.com/office/drawing/2014/main" id="{AD2F1DD9-3675-6A40-AB2C-AE1BADDC3AA1}"/>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Rectangle: Rounded Corners 36">
                <a:extLst>
                  <a:ext uri="{FF2B5EF4-FFF2-40B4-BE49-F238E27FC236}">
                    <a16:creationId xmlns:a16="http://schemas.microsoft.com/office/drawing/2014/main" id="{7D6B44AD-EA4E-7443-9077-313D2811CD3F}"/>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a:extLst>
                <a:ext uri="{FF2B5EF4-FFF2-40B4-BE49-F238E27FC236}">
                  <a16:creationId xmlns:a16="http://schemas.microsoft.com/office/drawing/2014/main" id="{A862492D-40B3-8045-B0FB-2645095085FF}"/>
                </a:ext>
              </a:extLst>
            </p:cNvPr>
            <p:cNvGrpSpPr/>
            <p:nvPr/>
          </p:nvGrpSpPr>
          <p:grpSpPr>
            <a:xfrm>
              <a:off x="6567616" y="5322582"/>
              <a:ext cx="1141557" cy="213243"/>
              <a:chOff x="6589388" y="3959939"/>
              <a:chExt cx="1141557" cy="213243"/>
            </a:xfrm>
          </p:grpSpPr>
          <p:sp>
            <p:nvSpPr>
              <p:cNvPr id="88" name="Rectangle: Rounded Corners 33">
                <a:extLst>
                  <a:ext uri="{FF2B5EF4-FFF2-40B4-BE49-F238E27FC236}">
                    <a16:creationId xmlns:a16="http://schemas.microsoft.com/office/drawing/2014/main" id="{512291D3-D14A-3849-A617-4132029DE069}"/>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Rounded Corners 34">
                <a:extLst>
                  <a:ext uri="{FF2B5EF4-FFF2-40B4-BE49-F238E27FC236}">
                    <a16:creationId xmlns:a16="http://schemas.microsoft.com/office/drawing/2014/main" id="{A24026EC-E650-784C-BDAA-1D3C24AD2D2A}"/>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Rounded Corners 35">
                <a:extLst>
                  <a:ext uri="{FF2B5EF4-FFF2-40B4-BE49-F238E27FC236}">
                    <a16:creationId xmlns:a16="http://schemas.microsoft.com/office/drawing/2014/main" id="{90AC8DB9-1870-684B-AC06-0EC80E8B7D21}"/>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Rounded Corners 36">
                <a:extLst>
                  <a:ext uri="{FF2B5EF4-FFF2-40B4-BE49-F238E27FC236}">
                    <a16:creationId xmlns:a16="http://schemas.microsoft.com/office/drawing/2014/main" id="{C73B20FC-27F5-204F-9E19-70DB4C3E8AE7}"/>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96" name="Group 95">
            <a:extLst>
              <a:ext uri="{FF2B5EF4-FFF2-40B4-BE49-F238E27FC236}">
                <a16:creationId xmlns:a16="http://schemas.microsoft.com/office/drawing/2014/main" id="{4EC5343C-9F97-BA49-98CE-68CB97F571F6}"/>
              </a:ext>
            </a:extLst>
          </p:cNvPr>
          <p:cNvGrpSpPr/>
          <p:nvPr/>
        </p:nvGrpSpPr>
        <p:grpSpPr>
          <a:xfrm>
            <a:off x="9820238" y="4421247"/>
            <a:ext cx="1431210" cy="1472382"/>
            <a:chOff x="6422789" y="4063443"/>
            <a:chExt cx="1431210" cy="1472382"/>
          </a:xfrm>
        </p:grpSpPr>
        <p:sp>
          <p:nvSpPr>
            <p:cNvPr id="97" name="Rectangle: Rounded Corners 32">
              <a:extLst>
                <a:ext uri="{FF2B5EF4-FFF2-40B4-BE49-F238E27FC236}">
                  <a16:creationId xmlns:a16="http://schemas.microsoft.com/office/drawing/2014/main" id="{35200B16-E48C-F440-8A9D-C2F71E6E3351}"/>
                </a:ext>
              </a:extLst>
            </p:cNvPr>
            <p:cNvSpPr/>
            <p:nvPr/>
          </p:nvSpPr>
          <p:spPr>
            <a:xfrm>
              <a:off x="6422789" y="4363289"/>
              <a:ext cx="1431210" cy="872691"/>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t>Verification</a:t>
              </a:r>
            </a:p>
            <a:p>
              <a:pPr algn="ctr"/>
              <a:r>
                <a:rPr lang="en-US" sz="1600"/>
                <a:t>Results</a:t>
              </a:r>
            </a:p>
          </p:txBody>
        </p:sp>
        <p:grpSp>
          <p:nvGrpSpPr>
            <p:cNvPr id="98" name="Group 97">
              <a:extLst>
                <a:ext uri="{FF2B5EF4-FFF2-40B4-BE49-F238E27FC236}">
                  <a16:creationId xmlns:a16="http://schemas.microsoft.com/office/drawing/2014/main" id="{9CA74C0B-1183-124E-9B2C-DF3282C06F02}"/>
                </a:ext>
              </a:extLst>
            </p:cNvPr>
            <p:cNvGrpSpPr/>
            <p:nvPr/>
          </p:nvGrpSpPr>
          <p:grpSpPr>
            <a:xfrm>
              <a:off x="6567616" y="4063443"/>
              <a:ext cx="1141557" cy="213243"/>
              <a:chOff x="6589388" y="3959939"/>
              <a:chExt cx="1141557" cy="213243"/>
            </a:xfrm>
          </p:grpSpPr>
          <p:sp>
            <p:nvSpPr>
              <p:cNvPr id="104" name="Rectangle: Rounded Corners 33">
                <a:extLst>
                  <a:ext uri="{FF2B5EF4-FFF2-40B4-BE49-F238E27FC236}">
                    <a16:creationId xmlns:a16="http://schemas.microsoft.com/office/drawing/2014/main" id="{0DB1248F-ABC8-5D46-8015-5A1DF05FDD24}"/>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Rectangle: Rounded Corners 34">
                <a:extLst>
                  <a:ext uri="{FF2B5EF4-FFF2-40B4-BE49-F238E27FC236}">
                    <a16:creationId xmlns:a16="http://schemas.microsoft.com/office/drawing/2014/main" id="{4A5C7543-E5DA-1B42-8138-28390FB0CEAE}"/>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Rounded Corners 35">
                <a:extLst>
                  <a:ext uri="{FF2B5EF4-FFF2-40B4-BE49-F238E27FC236}">
                    <a16:creationId xmlns:a16="http://schemas.microsoft.com/office/drawing/2014/main" id="{4E4C8824-D309-2444-86FA-B679CD06F313}"/>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Rectangle: Rounded Corners 36">
                <a:extLst>
                  <a:ext uri="{FF2B5EF4-FFF2-40B4-BE49-F238E27FC236}">
                    <a16:creationId xmlns:a16="http://schemas.microsoft.com/office/drawing/2014/main" id="{7EB979FD-F29D-9742-BE90-5F0BF45A751B}"/>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9" name="Group 98">
              <a:extLst>
                <a:ext uri="{FF2B5EF4-FFF2-40B4-BE49-F238E27FC236}">
                  <a16:creationId xmlns:a16="http://schemas.microsoft.com/office/drawing/2014/main" id="{026B1691-9C49-EB41-93C9-3574518B2B2C}"/>
                </a:ext>
              </a:extLst>
            </p:cNvPr>
            <p:cNvGrpSpPr/>
            <p:nvPr/>
          </p:nvGrpSpPr>
          <p:grpSpPr>
            <a:xfrm>
              <a:off x="6567616" y="5322582"/>
              <a:ext cx="1141557" cy="213243"/>
              <a:chOff x="6589388" y="3959939"/>
              <a:chExt cx="1141557" cy="213243"/>
            </a:xfrm>
          </p:grpSpPr>
          <p:sp>
            <p:nvSpPr>
              <p:cNvPr id="100" name="Rectangle: Rounded Corners 33">
                <a:extLst>
                  <a:ext uri="{FF2B5EF4-FFF2-40B4-BE49-F238E27FC236}">
                    <a16:creationId xmlns:a16="http://schemas.microsoft.com/office/drawing/2014/main" id="{6D80229F-7D66-844A-9AAC-E9FA5D53EDD4}"/>
                  </a:ext>
                </a:extLst>
              </p:cNvPr>
              <p:cNvSpPr/>
              <p:nvPr/>
            </p:nvSpPr>
            <p:spPr>
              <a:xfrm>
                <a:off x="658938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Rectangle: Rounded Corners 34">
                <a:extLst>
                  <a:ext uri="{FF2B5EF4-FFF2-40B4-BE49-F238E27FC236}">
                    <a16:creationId xmlns:a16="http://schemas.microsoft.com/office/drawing/2014/main" id="{09EE13E5-1AC0-5549-B269-A9A6924B67C8}"/>
                  </a:ext>
                </a:extLst>
              </p:cNvPr>
              <p:cNvSpPr/>
              <p:nvPr/>
            </p:nvSpPr>
            <p:spPr>
              <a:xfrm>
                <a:off x="6896075"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Rounded Corners 35">
                <a:extLst>
                  <a:ext uri="{FF2B5EF4-FFF2-40B4-BE49-F238E27FC236}">
                    <a16:creationId xmlns:a16="http://schemas.microsoft.com/office/drawing/2014/main" id="{443DC41B-DBC4-FB43-A11B-0AF626B4B8E6}"/>
                  </a:ext>
                </a:extLst>
              </p:cNvPr>
              <p:cNvSpPr/>
              <p:nvPr/>
            </p:nvSpPr>
            <p:spPr>
              <a:xfrm>
                <a:off x="7202762"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ectangle: Rounded Corners 36">
                <a:extLst>
                  <a:ext uri="{FF2B5EF4-FFF2-40B4-BE49-F238E27FC236}">
                    <a16:creationId xmlns:a16="http://schemas.microsoft.com/office/drawing/2014/main" id="{C0E91262-FE29-E243-B75F-CB08A56B8437}"/>
                  </a:ext>
                </a:extLst>
              </p:cNvPr>
              <p:cNvSpPr/>
              <p:nvPr/>
            </p:nvSpPr>
            <p:spPr>
              <a:xfrm>
                <a:off x="7509448" y="3959939"/>
                <a:ext cx="221497" cy="21324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cxnSp>
        <p:nvCxnSpPr>
          <p:cNvPr id="109" name="Elbow Connector 108">
            <a:extLst>
              <a:ext uri="{FF2B5EF4-FFF2-40B4-BE49-F238E27FC236}">
                <a16:creationId xmlns:a16="http://schemas.microsoft.com/office/drawing/2014/main" id="{0E039180-D8DD-3A4A-8D34-DE682FBD3362}"/>
              </a:ext>
            </a:extLst>
          </p:cNvPr>
          <p:cNvCxnSpPr>
            <a:cxnSpLocks/>
            <a:stCxn id="10" idx="1"/>
            <a:endCxn id="57" idx="0"/>
          </p:cNvCxnSpPr>
          <p:nvPr/>
        </p:nvCxnSpPr>
        <p:spPr>
          <a:xfrm rot="10800000" flipV="1">
            <a:off x="1549010" y="3744902"/>
            <a:ext cx="2696709" cy="664096"/>
          </a:xfrm>
          <a:prstGeom prst="bentConnector2">
            <a:avLst/>
          </a:prstGeom>
          <a:ln w="444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Elbow Connector 109">
            <a:extLst>
              <a:ext uri="{FF2B5EF4-FFF2-40B4-BE49-F238E27FC236}">
                <a16:creationId xmlns:a16="http://schemas.microsoft.com/office/drawing/2014/main" id="{896F6C2A-CD20-BA43-8DC6-4713037F8866}"/>
              </a:ext>
            </a:extLst>
          </p:cNvPr>
          <p:cNvCxnSpPr>
            <a:cxnSpLocks/>
            <a:endCxn id="52" idx="0"/>
          </p:cNvCxnSpPr>
          <p:nvPr/>
        </p:nvCxnSpPr>
        <p:spPr>
          <a:xfrm rot="10800000" flipV="1">
            <a:off x="3253865" y="3953119"/>
            <a:ext cx="991853" cy="458220"/>
          </a:xfrm>
          <a:prstGeom prst="bentConnector2">
            <a:avLst/>
          </a:prstGeom>
          <a:ln w="44450" cap="flat">
            <a:solidFill>
              <a:schemeClr val="accent5"/>
            </a:solidFill>
            <a:miter lim="800000"/>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E8CE54E6-E939-8540-8DA8-6F5648817764}"/>
              </a:ext>
            </a:extLst>
          </p:cNvPr>
          <p:cNvCxnSpPr>
            <a:cxnSpLocks/>
            <a:endCxn id="41" idx="0"/>
          </p:cNvCxnSpPr>
          <p:nvPr/>
        </p:nvCxnSpPr>
        <p:spPr>
          <a:xfrm>
            <a:off x="4958717" y="4204846"/>
            <a:ext cx="0" cy="206493"/>
          </a:xfrm>
          <a:prstGeom prst="straightConnector1">
            <a:avLst/>
          </a:prstGeom>
          <a:ln w="444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1FE2C0A5-38FD-5542-A197-7C0077DC8643}"/>
              </a:ext>
            </a:extLst>
          </p:cNvPr>
          <p:cNvCxnSpPr>
            <a:cxnSpLocks/>
            <a:endCxn id="42" idx="0"/>
          </p:cNvCxnSpPr>
          <p:nvPr/>
        </p:nvCxnSpPr>
        <p:spPr>
          <a:xfrm>
            <a:off x="4958717" y="4949156"/>
            <a:ext cx="0" cy="413283"/>
          </a:xfrm>
          <a:prstGeom prst="straightConnector1">
            <a:avLst/>
          </a:prstGeom>
          <a:ln w="444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6CED8FB9-C02D-7344-93FC-F33178465BAC}"/>
              </a:ext>
            </a:extLst>
          </p:cNvPr>
          <p:cNvCxnSpPr>
            <a:cxnSpLocks/>
          </p:cNvCxnSpPr>
          <p:nvPr/>
        </p:nvCxnSpPr>
        <p:spPr>
          <a:xfrm flipH="1">
            <a:off x="3248779" y="4949156"/>
            <a:ext cx="1059" cy="413283"/>
          </a:xfrm>
          <a:prstGeom prst="straightConnector1">
            <a:avLst/>
          </a:prstGeom>
          <a:ln w="444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BD36EE36-349D-3942-9F75-2CB8C9436460}"/>
              </a:ext>
            </a:extLst>
          </p:cNvPr>
          <p:cNvCxnSpPr>
            <a:cxnSpLocks/>
          </p:cNvCxnSpPr>
          <p:nvPr/>
        </p:nvCxnSpPr>
        <p:spPr>
          <a:xfrm>
            <a:off x="1548455" y="4949156"/>
            <a:ext cx="554" cy="413283"/>
          </a:xfrm>
          <a:prstGeom prst="straightConnector1">
            <a:avLst/>
          </a:prstGeom>
          <a:ln w="4445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
        <p:nvSpPr>
          <p:cNvPr id="123" name="Rectangle: Rounded Corners 2">
            <a:extLst>
              <a:ext uri="{FF2B5EF4-FFF2-40B4-BE49-F238E27FC236}">
                <a16:creationId xmlns:a16="http://schemas.microsoft.com/office/drawing/2014/main" id="{EB7979A5-549B-0F4F-842D-C3711805D7AC}"/>
              </a:ext>
            </a:extLst>
          </p:cNvPr>
          <p:cNvSpPr/>
          <p:nvPr/>
        </p:nvSpPr>
        <p:spPr>
          <a:xfrm>
            <a:off x="7824385" y="478146"/>
            <a:ext cx="3600000" cy="2654604"/>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2400" dirty="0"/>
          </a:p>
          <a:p>
            <a:pPr algn="ctr"/>
            <a:endParaRPr lang="en-US" dirty="0"/>
          </a:p>
          <a:p>
            <a:pPr algn="ctr"/>
            <a:r>
              <a:rPr lang="en-US" sz="2800" dirty="0"/>
              <a:t>CI development</a:t>
            </a:r>
          </a:p>
          <a:p>
            <a:pPr algn="ctr"/>
            <a:r>
              <a:rPr lang="en-US" sz="2400" dirty="0"/>
              <a:t>Jenkins/GitHub/GitLab/…</a:t>
            </a:r>
          </a:p>
        </p:txBody>
      </p:sp>
      <p:cxnSp>
        <p:nvCxnSpPr>
          <p:cNvPr id="128" name="Straight Arrow Connector 127">
            <a:extLst>
              <a:ext uri="{FF2B5EF4-FFF2-40B4-BE49-F238E27FC236}">
                <a16:creationId xmlns:a16="http://schemas.microsoft.com/office/drawing/2014/main" id="{351E371A-643F-074E-B39D-756AE2D733F4}"/>
              </a:ext>
            </a:extLst>
          </p:cNvPr>
          <p:cNvCxnSpPr>
            <a:cxnSpLocks/>
          </p:cNvCxnSpPr>
          <p:nvPr/>
        </p:nvCxnSpPr>
        <p:spPr>
          <a:xfrm>
            <a:off x="7099003" y="4204846"/>
            <a:ext cx="0" cy="216401"/>
          </a:xfrm>
          <a:prstGeom prst="straightConnector1">
            <a:avLst/>
          </a:prstGeom>
          <a:ln w="444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595C623E-7334-CC4E-B896-BF9BF4EBC636}"/>
              </a:ext>
            </a:extLst>
          </p:cNvPr>
          <p:cNvCxnSpPr>
            <a:cxnSpLocks/>
            <a:stCxn id="11" idx="3"/>
            <a:endCxn id="85" idx="1"/>
          </p:cNvCxnSpPr>
          <p:nvPr/>
        </p:nvCxnSpPr>
        <p:spPr>
          <a:xfrm>
            <a:off x="7818118" y="5157439"/>
            <a:ext cx="285455" cy="0"/>
          </a:xfrm>
          <a:prstGeom prst="straightConnector1">
            <a:avLst/>
          </a:prstGeom>
          <a:ln w="444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CBB7E833-199F-0C42-AEAA-22909262BDC4}"/>
              </a:ext>
            </a:extLst>
          </p:cNvPr>
          <p:cNvCxnSpPr>
            <a:cxnSpLocks/>
            <a:stCxn id="85" idx="3"/>
            <a:endCxn id="97" idx="1"/>
          </p:cNvCxnSpPr>
          <p:nvPr/>
        </p:nvCxnSpPr>
        <p:spPr>
          <a:xfrm>
            <a:off x="9534783" y="5157439"/>
            <a:ext cx="285455" cy="0"/>
          </a:xfrm>
          <a:prstGeom prst="straightConnector1">
            <a:avLst/>
          </a:prstGeom>
          <a:ln w="4445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pic>
        <p:nvPicPr>
          <p:cNvPr id="145" name="Picture 144">
            <a:extLst>
              <a:ext uri="{FF2B5EF4-FFF2-40B4-BE49-F238E27FC236}">
                <a16:creationId xmlns:a16="http://schemas.microsoft.com/office/drawing/2014/main" id="{9112E929-50FD-7E46-BD8F-59BE6651B229}"/>
              </a:ext>
            </a:extLst>
          </p:cNvPr>
          <p:cNvPicPr>
            <a:picLocks noChangeAspect="1"/>
          </p:cNvPicPr>
          <p:nvPr/>
        </p:nvPicPr>
        <p:blipFill>
          <a:blip r:embed="rId3"/>
          <a:stretch>
            <a:fillRect/>
          </a:stretch>
        </p:blipFill>
        <p:spPr>
          <a:xfrm>
            <a:off x="4341704" y="853233"/>
            <a:ext cx="1186135" cy="1042361"/>
          </a:xfrm>
          <a:prstGeom prst="rect">
            <a:avLst/>
          </a:prstGeom>
        </p:spPr>
      </p:pic>
      <p:sp>
        <p:nvSpPr>
          <p:cNvPr id="148" name="Rectangle 147">
            <a:extLst>
              <a:ext uri="{FF2B5EF4-FFF2-40B4-BE49-F238E27FC236}">
                <a16:creationId xmlns:a16="http://schemas.microsoft.com/office/drawing/2014/main" id="{2B05360A-3713-6A4E-AA1E-0ED5AD6BDA95}"/>
              </a:ext>
            </a:extLst>
          </p:cNvPr>
          <p:cNvSpPr/>
          <p:nvPr/>
        </p:nvSpPr>
        <p:spPr>
          <a:xfrm>
            <a:off x="8073613" y="652585"/>
            <a:ext cx="3060000" cy="324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49" name="Freeform 26">
            <a:extLst>
              <a:ext uri="{FF2B5EF4-FFF2-40B4-BE49-F238E27FC236}">
                <a16:creationId xmlns:a16="http://schemas.microsoft.com/office/drawing/2014/main" id="{99E14652-A8B8-9B4E-B88C-EB70E7F5CEFF}"/>
              </a:ext>
            </a:extLst>
          </p:cNvPr>
          <p:cNvSpPr/>
          <p:nvPr/>
        </p:nvSpPr>
        <p:spPr>
          <a:xfrm>
            <a:off x="7993849" y="571851"/>
            <a:ext cx="3214869" cy="471885"/>
          </a:xfrm>
          <a:custGeom>
            <a:avLst/>
            <a:gdLst>
              <a:gd name="connsiteX0" fmla="*/ 1783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783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7527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68348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20259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0 w 1430409"/>
              <a:gd name="connsiteY4" fmla="*/ 142700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3329 w 1430409"/>
              <a:gd name="connsiteY4" fmla="*/ 113541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45201 h 717102"/>
              <a:gd name="connsiteX0" fmla="*/ 127526 w 1430409"/>
              <a:gd name="connsiteY0" fmla="*/ 0 h 717102"/>
              <a:gd name="connsiteX1" fmla="*/ 1430409 w 1430409"/>
              <a:gd name="connsiteY1" fmla="*/ 0 h 717102"/>
              <a:gd name="connsiteX2" fmla="*/ 1430409 w 1430409"/>
              <a:gd name="connsiteY2" fmla="*/ 717102 h 717102"/>
              <a:gd name="connsiteX3" fmla="*/ 0 w 1430409"/>
              <a:gd name="connsiteY3" fmla="*/ 717102 h 717102"/>
              <a:gd name="connsiteX4" fmla="*/ 2842 w 1430409"/>
              <a:gd name="connsiteY4" fmla="*/ 159303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9303 h 717102"/>
              <a:gd name="connsiteX0" fmla="*/ 131546 w 1434429"/>
              <a:gd name="connsiteY0" fmla="*/ 0 h 717102"/>
              <a:gd name="connsiteX1" fmla="*/ 1434429 w 1434429"/>
              <a:gd name="connsiteY1" fmla="*/ 0 h 717102"/>
              <a:gd name="connsiteX2" fmla="*/ 1434429 w 1434429"/>
              <a:gd name="connsiteY2" fmla="*/ 717102 h 717102"/>
              <a:gd name="connsiteX3" fmla="*/ 4020 w 1434429"/>
              <a:gd name="connsiteY3" fmla="*/ 717102 h 717102"/>
              <a:gd name="connsiteX4" fmla="*/ 0 w 1434429"/>
              <a:gd name="connsiteY4" fmla="*/ 141748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0526 h 717102"/>
              <a:gd name="connsiteX0" fmla="*/ 131546 w 1434429"/>
              <a:gd name="connsiteY0" fmla="*/ 0 h 717102"/>
              <a:gd name="connsiteX1" fmla="*/ 1434429 w 1434429"/>
              <a:gd name="connsiteY1" fmla="*/ 0 h 717102"/>
              <a:gd name="connsiteX2" fmla="*/ 1434429 w 1434429"/>
              <a:gd name="connsiteY2" fmla="*/ 717102 h 717102"/>
              <a:gd name="connsiteX3" fmla="*/ 4020 w 1434429"/>
              <a:gd name="connsiteY3" fmla="*/ 717102 h 717102"/>
              <a:gd name="connsiteX4" fmla="*/ 0 w 1434429"/>
              <a:gd name="connsiteY4" fmla="*/ 150526 h 717102"/>
              <a:gd name="connsiteX0" fmla="*/ 128115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 name="connsiteX0" fmla="*/ 75532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 name="connsiteX0" fmla="*/ 54992 w 1430998"/>
              <a:gd name="connsiteY0" fmla="*/ 0 h 717102"/>
              <a:gd name="connsiteX1" fmla="*/ 1430998 w 1430998"/>
              <a:gd name="connsiteY1" fmla="*/ 0 h 717102"/>
              <a:gd name="connsiteX2" fmla="*/ 1430998 w 1430998"/>
              <a:gd name="connsiteY2" fmla="*/ 717102 h 717102"/>
              <a:gd name="connsiteX3" fmla="*/ 589 w 1430998"/>
              <a:gd name="connsiteY3" fmla="*/ 717102 h 717102"/>
              <a:gd name="connsiteX4" fmla="*/ 0 w 1430998"/>
              <a:gd name="connsiteY4" fmla="*/ 154915 h 717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30998" h="717102">
                <a:moveTo>
                  <a:pt x="54992" y="0"/>
                </a:moveTo>
                <a:lnTo>
                  <a:pt x="1430998" y="0"/>
                </a:lnTo>
                <a:lnTo>
                  <a:pt x="1430998" y="717102"/>
                </a:lnTo>
                <a:lnTo>
                  <a:pt x="589" y="717102"/>
                </a:lnTo>
                <a:cubicBezTo>
                  <a:pt x="589" y="525635"/>
                  <a:pt x="0" y="346382"/>
                  <a:pt x="0" y="154915"/>
                </a:cubicBezTo>
              </a:path>
            </a:pathLst>
          </a:custGeom>
          <a:noFill/>
          <a:ln w="28575">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a:solidFill>
                  <a:schemeClr val="bg1"/>
                </a:solidFill>
              </a:rPr>
              <a:t>Test Automation</a:t>
            </a:r>
          </a:p>
        </p:txBody>
      </p:sp>
      <p:sp>
        <p:nvSpPr>
          <p:cNvPr id="150" name="Freeform 16">
            <a:extLst>
              <a:ext uri="{FF2B5EF4-FFF2-40B4-BE49-F238E27FC236}">
                <a16:creationId xmlns:a16="http://schemas.microsoft.com/office/drawing/2014/main" id="{3538F1AC-84DC-7F43-91B9-E9AD7E72CD3A}"/>
              </a:ext>
            </a:extLst>
          </p:cNvPr>
          <p:cNvSpPr/>
          <p:nvPr/>
        </p:nvSpPr>
        <p:spPr>
          <a:xfrm rot="5400000" flipV="1">
            <a:off x="7937589" y="511483"/>
            <a:ext cx="113485" cy="113485"/>
          </a:xfrm>
          <a:custGeom>
            <a:avLst/>
            <a:gdLst>
              <a:gd name="connsiteX0" fmla="*/ 1716375 w 4433572"/>
              <a:gd name="connsiteY0" fmla="*/ 1716373 h 4433570"/>
              <a:gd name="connsiteX1" fmla="*/ 1716375 w 4433572"/>
              <a:gd name="connsiteY1" fmla="*/ 0 h 4433570"/>
              <a:gd name="connsiteX2" fmla="*/ 2717199 w 4433572"/>
              <a:gd name="connsiteY2" fmla="*/ 0 h 4433570"/>
              <a:gd name="connsiteX3" fmla="*/ 2717199 w 4433572"/>
              <a:gd name="connsiteY3" fmla="*/ 1716373 h 4433570"/>
              <a:gd name="connsiteX4" fmla="*/ 4433572 w 4433572"/>
              <a:gd name="connsiteY4" fmla="*/ 1716373 h 4433570"/>
              <a:gd name="connsiteX5" fmla="*/ 4433572 w 4433572"/>
              <a:gd name="connsiteY5" fmla="*/ 2717197 h 4433570"/>
              <a:gd name="connsiteX6" fmla="*/ 2717199 w 4433572"/>
              <a:gd name="connsiteY6" fmla="*/ 2717197 h 4433570"/>
              <a:gd name="connsiteX7" fmla="*/ 2717199 w 4433572"/>
              <a:gd name="connsiteY7" fmla="*/ 1716373 h 4433570"/>
              <a:gd name="connsiteX8" fmla="*/ 1716374 w 4433572"/>
              <a:gd name="connsiteY8" fmla="*/ 4433570 h 4433570"/>
              <a:gd name="connsiteX9" fmla="*/ 1716374 w 4433572"/>
              <a:gd name="connsiteY9" fmla="*/ 2717197 h 4433570"/>
              <a:gd name="connsiteX10" fmla="*/ 2717198 w 4433572"/>
              <a:gd name="connsiteY10" fmla="*/ 2717197 h 4433570"/>
              <a:gd name="connsiteX11" fmla="*/ 2717198 w 4433572"/>
              <a:gd name="connsiteY11" fmla="*/ 4433570 h 4433570"/>
              <a:gd name="connsiteX12" fmla="*/ 0 w 4433572"/>
              <a:gd name="connsiteY12" fmla="*/ 2717197 h 4433570"/>
              <a:gd name="connsiteX13" fmla="*/ 0 w 4433572"/>
              <a:gd name="connsiteY13" fmla="*/ 1716373 h 4433570"/>
              <a:gd name="connsiteX14" fmla="*/ 1716373 w 4433572"/>
              <a:gd name="connsiteY14" fmla="*/ 1716373 h 4433570"/>
              <a:gd name="connsiteX15" fmla="*/ 1716373 w 4433572"/>
              <a:gd name="connsiteY15" fmla="*/ 2717197 h 4433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33572" h="4433570">
                <a:moveTo>
                  <a:pt x="1716375" y="1716373"/>
                </a:moveTo>
                <a:lnTo>
                  <a:pt x="1716375" y="0"/>
                </a:lnTo>
                <a:lnTo>
                  <a:pt x="2717199" y="0"/>
                </a:lnTo>
                <a:lnTo>
                  <a:pt x="2717199" y="1716373"/>
                </a:lnTo>
                <a:lnTo>
                  <a:pt x="4433572" y="1716373"/>
                </a:lnTo>
                <a:lnTo>
                  <a:pt x="4433572" y="2717197"/>
                </a:lnTo>
                <a:lnTo>
                  <a:pt x="2717199" y="2717197"/>
                </a:lnTo>
                <a:lnTo>
                  <a:pt x="2717199" y="1716373"/>
                </a:lnTo>
                <a:close/>
                <a:moveTo>
                  <a:pt x="1716374" y="4433570"/>
                </a:moveTo>
                <a:lnTo>
                  <a:pt x="1716374" y="2717197"/>
                </a:lnTo>
                <a:lnTo>
                  <a:pt x="2717198" y="2717197"/>
                </a:lnTo>
                <a:lnTo>
                  <a:pt x="2717198" y="4433570"/>
                </a:lnTo>
                <a:close/>
                <a:moveTo>
                  <a:pt x="0" y="2717197"/>
                </a:moveTo>
                <a:lnTo>
                  <a:pt x="0" y="1716373"/>
                </a:lnTo>
                <a:lnTo>
                  <a:pt x="1716373" y="1716373"/>
                </a:lnTo>
                <a:lnTo>
                  <a:pt x="1716373" y="2717197"/>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74" name="Rectangle 73">
            <a:extLst>
              <a:ext uri="{FF2B5EF4-FFF2-40B4-BE49-F238E27FC236}">
                <a16:creationId xmlns:a16="http://schemas.microsoft.com/office/drawing/2014/main" id="{BCC1788A-428B-449D-B69E-734606A7DE40}"/>
              </a:ext>
            </a:extLst>
          </p:cNvPr>
          <p:cNvSpPr/>
          <p:nvPr/>
        </p:nvSpPr>
        <p:spPr>
          <a:xfrm>
            <a:off x="8027849" y="1991622"/>
            <a:ext cx="2892485" cy="7386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400" b="1"/>
              <a:t>Cloud Service with:</a:t>
            </a:r>
          </a:p>
          <a:p>
            <a:pPr marL="285750" indent="-285750">
              <a:buFont typeface="Arial" panose="020B0604020202020204" pitchFamily="34" charset="0"/>
              <a:buChar char="•"/>
            </a:pPr>
            <a:r>
              <a:rPr lang="en-US" sz="1400"/>
              <a:t>Arm Virtual Hardware</a:t>
            </a:r>
          </a:p>
          <a:p>
            <a:pPr marL="285750" indent="-285750">
              <a:buFont typeface="Arial" panose="020B0604020202020204" pitchFamily="34" charset="0"/>
              <a:buChar char="•"/>
            </a:pPr>
            <a:r>
              <a:rPr lang="en-US" sz="1400"/>
              <a:t>Virtual development boards</a:t>
            </a:r>
          </a:p>
        </p:txBody>
      </p:sp>
      <p:sp>
        <p:nvSpPr>
          <p:cNvPr id="79" name="Rectangle 78">
            <a:extLst>
              <a:ext uri="{FF2B5EF4-FFF2-40B4-BE49-F238E27FC236}">
                <a16:creationId xmlns:a16="http://schemas.microsoft.com/office/drawing/2014/main" id="{7B8DDB39-DF8F-4912-8D4B-199F16937E1A}"/>
              </a:ext>
            </a:extLst>
          </p:cNvPr>
          <p:cNvSpPr/>
          <p:nvPr/>
        </p:nvSpPr>
        <p:spPr>
          <a:xfrm>
            <a:off x="900217" y="1991622"/>
            <a:ext cx="3060000" cy="9541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r>
              <a:rPr lang="en-US" sz="1400" b="1" dirty="0"/>
              <a:t>Keil MDK with:</a:t>
            </a:r>
          </a:p>
          <a:p>
            <a:pPr marL="285750" indent="-285750">
              <a:buFont typeface="Arial" panose="020B0604020202020204" pitchFamily="34" charset="0"/>
              <a:buChar char="•"/>
            </a:pPr>
            <a:r>
              <a:rPr lang="en-US" sz="1400" dirty="0"/>
              <a:t>Interactive Debug and Trace Views</a:t>
            </a:r>
          </a:p>
          <a:p>
            <a:pPr marL="285750" indent="-285750">
              <a:buFont typeface="Arial" panose="020B0604020202020204" pitchFamily="34" charset="0"/>
              <a:buChar char="•"/>
            </a:pPr>
            <a:r>
              <a:rPr lang="en-US" sz="1400" dirty="0"/>
              <a:t>Arm Compiler</a:t>
            </a:r>
          </a:p>
          <a:p>
            <a:pPr marL="285750" indent="-285750">
              <a:buFont typeface="Arial" panose="020B0604020202020204" pitchFamily="34" charset="0"/>
              <a:buChar char="•"/>
            </a:pPr>
            <a:r>
              <a:rPr lang="en-US" sz="1400" dirty="0"/>
              <a:t>Arm Virtual Hardware</a:t>
            </a:r>
          </a:p>
        </p:txBody>
      </p:sp>
      <p:sp>
        <p:nvSpPr>
          <p:cNvPr id="2" name="Arrow: Bent-Up 1">
            <a:extLst>
              <a:ext uri="{FF2B5EF4-FFF2-40B4-BE49-F238E27FC236}">
                <a16:creationId xmlns:a16="http://schemas.microsoft.com/office/drawing/2014/main" id="{6C164BAD-C763-47FA-AE4F-C6EBE6D60517}"/>
              </a:ext>
            </a:extLst>
          </p:cNvPr>
          <p:cNvSpPr/>
          <p:nvPr/>
        </p:nvSpPr>
        <p:spPr>
          <a:xfrm flipV="1">
            <a:off x="4207212" y="2244216"/>
            <a:ext cx="989940" cy="1042361"/>
          </a:xfrm>
          <a:prstGeom prst="bentUpArrow">
            <a:avLst>
              <a:gd name="adj1" fmla="val 25000"/>
              <a:gd name="adj2" fmla="val 25402"/>
              <a:gd name="adj3" fmla="val 2500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GB" sz="2400"/>
          </a:p>
        </p:txBody>
      </p:sp>
      <p:sp>
        <p:nvSpPr>
          <p:cNvPr id="72" name="Arrow: Bent-Up 71">
            <a:extLst>
              <a:ext uri="{FF2B5EF4-FFF2-40B4-BE49-F238E27FC236}">
                <a16:creationId xmlns:a16="http://schemas.microsoft.com/office/drawing/2014/main" id="{8DD559BB-885A-4940-B94B-F62696EE9B82}"/>
              </a:ext>
            </a:extLst>
          </p:cNvPr>
          <p:cNvSpPr/>
          <p:nvPr/>
        </p:nvSpPr>
        <p:spPr>
          <a:xfrm flipH="1" flipV="1">
            <a:off x="6838422" y="2245836"/>
            <a:ext cx="989940" cy="1042361"/>
          </a:xfrm>
          <a:prstGeom prst="bentUp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descr="A picture containing text, clipart, vector graphics, light&#10;&#10;Description automatically generated">
            <a:extLst>
              <a:ext uri="{FF2B5EF4-FFF2-40B4-BE49-F238E27FC236}">
                <a16:creationId xmlns:a16="http://schemas.microsoft.com/office/drawing/2014/main" id="{E0C63B63-8969-472D-ABAC-60F397C3CF1B}"/>
              </a:ext>
            </a:extLst>
          </p:cNvPr>
          <p:cNvPicPr>
            <a:picLocks noChangeAspect="1"/>
          </p:cNvPicPr>
          <p:nvPr/>
        </p:nvPicPr>
        <p:blipFill>
          <a:blip r:embed="rId4"/>
          <a:stretch>
            <a:fillRect/>
          </a:stretch>
        </p:blipFill>
        <p:spPr>
          <a:xfrm>
            <a:off x="6707764" y="853233"/>
            <a:ext cx="920576" cy="920576"/>
          </a:xfrm>
          <a:prstGeom prst="rect">
            <a:avLst/>
          </a:prstGeom>
        </p:spPr>
      </p:pic>
    </p:spTree>
    <p:extLst>
      <p:ext uri="{BB962C8B-B14F-4D97-AF65-F5344CB8AC3E}">
        <p14:creationId xmlns:p14="http://schemas.microsoft.com/office/powerpoint/2010/main" val="32936800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Rectangle: Rounded Corners 73">
            <a:extLst>
              <a:ext uri="{FF2B5EF4-FFF2-40B4-BE49-F238E27FC236}">
                <a16:creationId xmlns:a16="http://schemas.microsoft.com/office/drawing/2014/main" id="{4DD7BE48-C7B4-4E0D-B6F5-01B378FDADF7}"/>
              </a:ext>
            </a:extLst>
          </p:cNvPr>
          <p:cNvSpPr/>
          <p:nvPr/>
        </p:nvSpPr>
        <p:spPr>
          <a:xfrm>
            <a:off x="4935595" y="1590149"/>
            <a:ext cx="5305368" cy="1316965"/>
          </a:xfrm>
          <a:prstGeom prst="roundRect">
            <a:avLst>
              <a:gd name="adj" fmla="val 1467"/>
            </a:avLst>
          </a:prstGeom>
          <a:noFill/>
          <a:ln w="19050">
            <a:solidFill>
              <a:srgbClr val="002B49"/>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a:p>
        </p:txBody>
      </p:sp>
      <p:pic>
        <p:nvPicPr>
          <p:cNvPr id="49" name="Picture 4" descr="Image result for typing icon">
            <a:extLst>
              <a:ext uri="{FF2B5EF4-FFF2-40B4-BE49-F238E27FC236}">
                <a16:creationId xmlns:a16="http://schemas.microsoft.com/office/drawing/2014/main" id="{EB16FBFE-F864-479F-884C-416AB13946FC}"/>
              </a:ext>
            </a:extLst>
          </p:cNvPr>
          <p:cNvPicPr>
            <a:picLocks noChangeAspect="1" noChangeArrowheads="1"/>
          </p:cNvPicPr>
          <p:nvPr/>
        </p:nvPicPr>
        <p:blipFill>
          <a:blip r:embed="rId3">
            <a:lum bright="70000" contrast="-70000"/>
            <a:extLst>
              <a:ext uri="{28A0092B-C50C-407E-A947-70E740481C1C}">
                <a14:useLocalDpi xmlns:a14="http://schemas.microsoft.com/office/drawing/2010/main" val="0"/>
              </a:ext>
            </a:extLst>
          </a:blip>
          <a:srcRect/>
          <a:stretch>
            <a:fillRect/>
          </a:stretch>
        </p:blipFill>
        <p:spPr bwMode="auto">
          <a:xfrm>
            <a:off x="347842" y="2447625"/>
            <a:ext cx="1273212" cy="1273212"/>
          </a:xfrm>
          <a:prstGeom prst="rect">
            <a:avLst/>
          </a:prstGeom>
          <a:solidFill>
            <a:schemeClr val="bg1"/>
          </a:solidFill>
        </p:spPr>
      </p:pic>
      <p:sp>
        <p:nvSpPr>
          <p:cNvPr id="66" name="Rectangle: Rounded Corners 65">
            <a:extLst>
              <a:ext uri="{FF2B5EF4-FFF2-40B4-BE49-F238E27FC236}">
                <a16:creationId xmlns:a16="http://schemas.microsoft.com/office/drawing/2014/main" id="{7ED14286-FAE0-40A8-BB99-3D4B08E3B8C7}"/>
              </a:ext>
            </a:extLst>
          </p:cNvPr>
          <p:cNvSpPr/>
          <p:nvPr/>
        </p:nvSpPr>
        <p:spPr>
          <a:xfrm>
            <a:off x="2698083" y="1748017"/>
            <a:ext cx="1228515" cy="746999"/>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Code Repository</a:t>
            </a:r>
          </a:p>
        </p:txBody>
      </p:sp>
      <p:sp>
        <p:nvSpPr>
          <p:cNvPr id="75" name="TextBox 74">
            <a:extLst>
              <a:ext uri="{FF2B5EF4-FFF2-40B4-BE49-F238E27FC236}">
                <a16:creationId xmlns:a16="http://schemas.microsoft.com/office/drawing/2014/main" id="{962EE36E-A9B2-4B08-B767-7622C25AE15F}"/>
              </a:ext>
            </a:extLst>
          </p:cNvPr>
          <p:cNvSpPr txBox="1"/>
          <p:nvPr/>
        </p:nvSpPr>
        <p:spPr>
          <a:xfrm>
            <a:off x="4821982" y="2624896"/>
            <a:ext cx="1507476"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CI Pipeline</a:t>
            </a:r>
          </a:p>
        </p:txBody>
      </p:sp>
      <p:pic>
        <p:nvPicPr>
          <p:cNvPr id="77" name="Picture 76">
            <a:extLst>
              <a:ext uri="{FF2B5EF4-FFF2-40B4-BE49-F238E27FC236}">
                <a16:creationId xmlns:a16="http://schemas.microsoft.com/office/drawing/2014/main" id="{ECCA8917-770A-48C5-B121-E7BC298314CD}"/>
              </a:ext>
            </a:extLst>
          </p:cNvPr>
          <p:cNvPicPr>
            <a:picLocks noChangeAspect="1"/>
          </p:cNvPicPr>
          <p:nvPr/>
        </p:nvPicPr>
        <p:blipFill>
          <a:blip r:embed="rId4"/>
          <a:stretch>
            <a:fillRect/>
          </a:stretch>
        </p:blipFill>
        <p:spPr>
          <a:xfrm>
            <a:off x="5138617" y="1025265"/>
            <a:ext cx="510661" cy="536493"/>
          </a:xfrm>
          <a:prstGeom prst="rect">
            <a:avLst/>
          </a:prstGeom>
        </p:spPr>
      </p:pic>
      <p:sp>
        <p:nvSpPr>
          <p:cNvPr id="83" name="TextBox 82">
            <a:extLst>
              <a:ext uri="{FF2B5EF4-FFF2-40B4-BE49-F238E27FC236}">
                <a16:creationId xmlns:a16="http://schemas.microsoft.com/office/drawing/2014/main" id="{CA0CB3E5-601F-4448-8C48-E5698751A43E}"/>
              </a:ext>
            </a:extLst>
          </p:cNvPr>
          <p:cNvSpPr txBox="1"/>
          <p:nvPr/>
        </p:nvSpPr>
        <p:spPr>
          <a:xfrm>
            <a:off x="1165823" y="1758844"/>
            <a:ext cx="1412410"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Code update</a:t>
            </a:r>
          </a:p>
        </p:txBody>
      </p:sp>
      <p:cxnSp>
        <p:nvCxnSpPr>
          <p:cNvPr id="84" name="Connector: Elbow 67">
            <a:extLst>
              <a:ext uri="{FF2B5EF4-FFF2-40B4-BE49-F238E27FC236}">
                <a16:creationId xmlns:a16="http://schemas.microsoft.com/office/drawing/2014/main" id="{560E88FD-6185-4B02-9019-FD6AC964E5A5}"/>
              </a:ext>
            </a:extLst>
          </p:cNvPr>
          <p:cNvCxnSpPr>
            <a:cxnSpLocks/>
          </p:cNvCxnSpPr>
          <p:nvPr/>
        </p:nvCxnSpPr>
        <p:spPr>
          <a:xfrm rot="5400000" flipH="1" flipV="1">
            <a:off x="1740985" y="1541233"/>
            <a:ext cx="304204" cy="1461731"/>
          </a:xfrm>
          <a:prstGeom prst="bentConnector2">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0" name="TextBox 89">
            <a:extLst>
              <a:ext uri="{FF2B5EF4-FFF2-40B4-BE49-F238E27FC236}">
                <a16:creationId xmlns:a16="http://schemas.microsoft.com/office/drawing/2014/main" id="{A8D7A857-680E-46BC-BE81-FA957AA4EB5C}"/>
              </a:ext>
            </a:extLst>
          </p:cNvPr>
          <p:cNvSpPr txBox="1"/>
          <p:nvPr/>
        </p:nvSpPr>
        <p:spPr>
          <a:xfrm>
            <a:off x="3970468" y="1753121"/>
            <a:ext cx="921920"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Start CI</a:t>
            </a:r>
          </a:p>
        </p:txBody>
      </p:sp>
      <p:cxnSp>
        <p:nvCxnSpPr>
          <p:cNvPr id="91" name="Connector: Elbow 67">
            <a:extLst>
              <a:ext uri="{FF2B5EF4-FFF2-40B4-BE49-F238E27FC236}">
                <a16:creationId xmlns:a16="http://schemas.microsoft.com/office/drawing/2014/main" id="{E02F5243-42AB-42F6-A793-D6AC01DC8BCE}"/>
              </a:ext>
            </a:extLst>
          </p:cNvPr>
          <p:cNvCxnSpPr>
            <a:cxnSpLocks/>
          </p:cNvCxnSpPr>
          <p:nvPr/>
        </p:nvCxnSpPr>
        <p:spPr>
          <a:xfrm>
            <a:off x="3994794" y="2092288"/>
            <a:ext cx="827188" cy="0"/>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3" name="AutoShape 4">
            <a:extLst>
              <a:ext uri="{FF2B5EF4-FFF2-40B4-BE49-F238E27FC236}">
                <a16:creationId xmlns:a16="http://schemas.microsoft.com/office/drawing/2014/main" id="{D6021673-1082-49E1-8855-F8AF88937087}"/>
              </a:ext>
            </a:extLst>
          </p:cNvPr>
          <p:cNvSpPr>
            <a:spLocks noChangeAspect="1" noChangeArrowheads="1"/>
          </p:cNvSpPr>
          <p:nvPr/>
        </p:nvSpPr>
        <p:spPr bwMode="auto">
          <a:xfrm>
            <a:off x="5518430" y="1285349"/>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
        <p:nvSpPr>
          <p:cNvPr id="92" name="Rectangle: Rounded Corners 91">
            <a:extLst>
              <a:ext uri="{FF2B5EF4-FFF2-40B4-BE49-F238E27FC236}">
                <a16:creationId xmlns:a16="http://schemas.microsoft.com/office/drawing/2014/main" id="{95985936-72C9-4617-87AC-F85E8E0E3CF9}"/>
              </a:ext>
            </a:extLst>
          </p:cNvPr>
          <p:cNvSpPr/>
          <p:nvPr/>
        </p:nvSpPr>
        <p:spPr>
          <a:xfrm>
            <a:off x="5138617" y="1753122"/>
            <a:ext cx="1228515" cy="746999"/>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Build</a:t>
            </a:r>
          </a:p>
        </p:txBody>
      </p:sp>
      <p:cxnSp>
        <p:nvCxnSpPr>
          <p:cNvPr id="94" name="Straight Arrow Connector 93">
            <a:extLst>
              <a:ext uri="{FF2B5EF4-FFF2-40B4-BE49-F238E27FC236}">
                <a16:creationId xmlns:a16="http://schemas.microsoft.com/office/drawing/2014/main" id="{9CF2530F-8A5A-4684-9F71-E47E14D15BB5}"/>
              </a:ext>
            </a:extLst>
          </p:cNvPr>
          <p:cNvCxnSpPr>
            <a:cxnSpLocks/>
          </p:cNvCxnSpPr>
          <p:nvPr/>
        </p:nvCxnSpPr>
        <p:spPr>
          <a:xfrm>
            <a:off x="6410338" y="2092288"/>
            <a:ext cx="522786" cy="1904"/>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5" name="Rectangle: Rounded Corners 94">
            <a:extLst>
              <a:ext uri="{FF2B5EF4-FFF2-40B4-BE49-F238E27FC236}">
                <a16:creationId xmlns:a16="http://schemas.microsoft.com/office/drawing/2014/main" id="{54C3D6FB-0357-4AAA-AAEA-E2366DC0CFD6}"/>
              </a:ext>
            </a:extLst>
          </p:cNvPr>
          <p:cNvSpPr/>
          <p:nvPr/>
        </p:nvSpPr>
        <p:spPr>
          <a:xfrm>
            <a:off x="6965514" y="1745271"/>
            <a:ext cx="1228515" cy="754849"/>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a:t>
            </a:r>
          </a:p>
        </p:txBody>
      </p:sp>
      <p:cxnSp>
        <p:nvCxnSpPr>
          <p:cNvPr id="97" name="Straight Arrow Connector 96">
            <a:extLst>
              <a:ext uri="{FF2B5EF4-FFF2-40B4-BE49-F238E27FC236}">
                <a16:creationId xmlns:a16="http://schemas.microsoft.com/office/drawing/2014/main" id="{39CB2D46-A3AD-4C15-B698-315FF3E36A43}"/>
              </a:ext>
            </a:extLst>
          </p:cNvPr>
          <p:cNvCxnSpPr>
            <a:cxnSpLocks/>
          </p:cNvCxnSpPr>
          <p:nvPr/>
        </p:nvCxnSpPr>
        <p:spPr>
          <a:xfrm>
            <a:off x="8260005" y="2108612"/>
            <a:ext cx="522786" cy="1904"/>
          </a:xfrm>
          <a:prstGeom prst="straightConnector1">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98" name="Rectangle: Rounded Corners 97">
            <a:extLst>
              <a:ext uri="{FF2B5EF4-FFF2-40B4-BE49-F238E27FC236}">
                <a16:creationId xmlns:a16="http://schemas.microsoft.com/office/drawing/2014/main" id="{FDE26E54-3264-4D3E-B1D7-A2818B9C1D64}"/>
              </a:ext>
            </a:extLst>
          </p:cNvPr>
          <p:cNvSpPr/>
          <p:nvPr/>
        </p:nvSpPr>
        <p:spPr>
          <a:xfrm>
            <a:off x="8830788" y="1744981"/>
            <a:ext cx="1228515" cy="750033"/>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Results</a:t>
            </a:r>
          </a:p>
        </p:txBody>
      </p:sp>
      <p:sp>
        <p:nvSpPr>
          <p:cNvPr id="99" name="TextBox 98">
            <a:extLst>
              <a:ext uri="{FF2B5EF4-FFF2-40B4-BE49-F238E27FC236}">
                <a16:creationId xmlns:a16="http://schemas.microsoft.com/office/drawing/2014/main" id="{C2DFBB97-3A73-4AA0-8AE1-D06A8AA53D77}"/>
              </a:ext>
            </a:extLst>
          </p:cNvPr>
          <p:cNvSpPr txBox="1"/>
          <p:nvPr/>
        </p:nvSpPr>
        <p:spPr>
          <a:xfrm>
            <a:off x="5575721" y="1143704"/>
            <a:ext cx="2818121" cy="208519"/>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900" b="1" dirty="0">
                <a:solidFill>
                  <a:srgbClr val="333E48"/>
                </a:solidFill>
                <a:latin typeface="Lato" panose="020F0502020204030203" pitchFamily="34" charset="0"/>
                <a:ea typeface="+mn-ea"/>
              </a:rPr>
              <a:t>Arm Virtual Hardware</a:t>
            </a:r>
          </a:p>
        </p:txBody>
      </p:sp>
      <p:cxnSp>
        <p:nvCxnSpPr>
          <p:cNvPr id="105" name="Connector: Elbow 67">
            <a:extLst>
              <a:ext uri="{FF2B5EF4-FFF2-40B4-BE49-F238E27FC236}">
                <a16:creationId xmlns:a16="http://schemas.microsoft.com/office/drawing/2014/main" id="{5CBBEBBF-028A-4E20-99FE-C6B014D38EB0}"/>
              </a:ext>
            </a:extLst>
          </p:cNvPr>
          <p:cNvCxnSpPr>
            <a:cxnSpLocks/>
          </p:cNvCxnSpPr>
          <p:nvPr/>
        </p:nvCxnSpPr>
        <p:spPr>
          <a:xfrm rot="10800000">
            <a:off x="3548772" y="2511416"/>
            <a:ext cx="5945149" cy="1024740"/>
          </a:xfrm>
          <a:prstGeom prst="bentConnector3">
            <a:avLst>
              <a:gd name="adj1" fmla="val 100003"/>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4C1DDEA7-A496-4574-B216-17970B65D055}"/>
              </a:ext>
            </a:extLst>
          </p:cNvPr>
          <p:cNvCxnSpPr>
            <a:cxnSpLocks/>
          </p:cNvCxnSpPr>
          <p:nvPr/>
        </p:nvCxnSpPr>
        <p:spPr>
          <a:xfrm flipH="1">
            <a:off x="9493919" y="2495014"/>
            <a:ext cx="720" cy="1041143"/>
          </a:xfrm>
          <a:prstGeom prst="straightConnector1">
            <a:avLst/>
          </a:prstGeom>
          <a:ln w="28575">
            <a:solidFill>
              <a:schemeClr val="tx2"/>
            </a:solidFill>
            <a:tailEnd type="none"/>
          </a:ln>
        </p:spPr>
        <p:style>
          <a:lnRef idx="1">
            <a:schemeClr val="accent1"/>
          </a:lnRef>
          <a:fillRef idx="0">
            <a:schemeClr val="accent1"/>
          </a:fillRef>
          <a:effectRef idx="0">
            <a:schemeClr val="accent1"/>
          </a:effectRef>
          <a:fontRef idx="minor">
            <a:schemeClr val="tx1"/>
          </a:fontRef>
        </p:style>
      </p:cxnSp>
      <p:sp>
        <p:nvSpPr>
          <p:cNvPr id="117" name="TextBox 116">
            <a:extLst>
              <a:ext uri="{FF2B5EF4-FFF2-40B4-BE49-F238E27FC236}">
                <a16:creationId xmlns:a16="http://schemas.microsoft.com/office/drawing/2014/main" id="{EDA9E666-A8B7-401E-A6E2-AFBBBE3E5F5F}"/>
              </a:ext>
            </a:extLst>
          </p:cNvPr>
          <p:cNvSpPr txBox="1"/>
          <p:nvPr/>
        </p:nvSpPr>
        <p:spPr>
          <a:xfrm>
            <a:off x="6410339" y="3259174"/>
            <a:ext cx="1596391"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Return CI results</a:t>
            </a:r>
          </a:p>
        </p:txBody>
      </p:sp>
      <p:cxnSp>
        <p:nvCxnSpPr>
          <p:cNvPr id="128" name="Connector: Elbow 67">
            <a:extLst>
              <a:ext uri="{FF2B5EF4-FFF2-40B4-BE49-F238E27FC236}">
                <a16:creationId xmlns:a16="http://schemas.microsoft.com/office/drawing/2014/main" id="{D6C84574-00F2-4E34-9EC6-E6834A2D21F7}"/>
              </a:ext>
            </a:extLst>
          </p:cNvPr>
          <p:cNvCxnSpPr>
            <a:cxnSpLocks/>
          </p:cNvCxnSpPr>
          <p:nvPr/>
        </p:nvCxnSpPr>
        <p:spPr>
          <a:xfrm rot="10800000" flipV="1">
            <a:off x="1472248" y="2540000"/>
            <a:ext cx="1596390" cy="1008004"/>
          </a:xfrm>
          <a:prstGeom prst="bentConnector3">
            <a:avLst>
              <a:gd name="adj1" fmla="val 278"/>
            </a:avLst>
          </a:prstGeom>
          <a:ln w="28575">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8" name="TextBox 137">
            <a:extLst>
              <a:ext uri="{FF2B5EF4-FFF2-40B4-BE49-F238E27FC236}">
                <a16:creationId xmlns:a16="http://schemas.microsoft.com/office/drawing/2014/main" id="{FBB74153-F5C5-4325-8376-0B700DCA5AD7}"/>
              </a:ext>
            </a:extLst>
          </p:cNvPr>
          <p:cNvSpPr txBox="1"/>
          <p:nvPr/>
        </p:nvSpPr>
        <p:spPr>
          <a:xfrm>
            <a:off x="1471529" y="3226856"/>
            <a:ext cx="1485989" cy="208006"/>
          </a:xfrm>
          <a:prstGeom prst="rect">
            <a:avLst/>
          </a:prstGeom>
          <a:noFill/>
        </p:spPr>
        <p:txBody>
          <a:bodyPr wrap="square" lIns="0" tIns="0" rIns="0" bIns="0" rtlCol="0">
            <a:spAutoFit/>
          </a:bodyPr>
          <a:lstStyle/>
          <a:p>
            <a:pPr algn="ctr" defTabSz="914431" eaLnBrk="1" hangingPunct="1">
              <a:lnSpc>
                <a:spcPts val="1620"/>
              </a:lnSpc>
              <a:spcBef>
                <a:spcPts val="0"/>
              </a:spcBef>
              <a:spcAft>
                <a:spcPts val="600"/>
              </a:spcAft>
            </a:pPr>
            <a:r>
              <a:rPr lang="en-US" sz="1600" dirty="0">
                <a:solidFill>
                  <a:schemeClr val="tx2"/>
                </a:solidFill>
                <a:latin typeface="+mn-lt"/>
                <a:ea typeface="+mn-ea"/>
              </a:rPr>
              <a:t>Obtain CI results</a:t>
            </a:r>
          </a:p>
        </p:txBody>
      </p:sp>
      <p:pic>
        <p:nvPicPr>
          <p:cNvPr id="1032" name="Picture 8" descr="GitHub Logo, history, meaning, symbol, PNG">
            <a:extLst>
              <a:ext uri="{FF2B5EF4-FFF2-40B4-BE49-F238E27FC236}">
                <a16:creationId xmlns:a16="http://schemas.microsoft.com/office/drawing/2014/main" id="{8343E6DF-BC61-4A89-BB44-A19C28DB88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24765" y="939172"/>
            <a:ext cx="1097891" cy="6175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45503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C7D91FDF-1354-4BFF-9061-DCECE22C44E0}"/>
              </a:ext>
            </a:extLst>
          </p:cNvPr>
          <p:cNvSpPr>
            <a:spLocks noGrp="1"/>
          </p:cNvSpPr>
          <p:nvPr>
            <p:ph type="body" sz="quarter" idx="12"/>
          </p:nvPr>
        </p:nvSpPr>
        <p:spPr/>
        <p:txBody>
          <a:bodyPr/>
          <a:lstStyle/>
          <a:p>
            <a:r>
              <a:rPr lang="en-US"/>
              <a:t>Reinhard Keil</a:t>
            </a:r>
            <a:endParaRPr lang="en-GB"/>
          </a:p>
        </p:txBody>
      </p:sp>
      <p:sp>
        <p:nvSpPr>
          <p:cNvPr id="3" name="Text Placeholder 2">
            <a:extLst>
              <a:ext uri="{FF2B5EF4-FFF2-40B4-BE49-F238E27FC236}">
                <a16:creationId xmlns:a16="http://schemas.microsoft.com/office/drawing/2014/main" id="{6E8E28E6-200F-4065-B267-38AC9AFC7F0A}"/>
              </a:ext>
            </a:extLst>
          </p:cNvPr>
          <p:cNvSpPr>
            <a:spLocks noGrp="1"/>
          </p:cNvSpPr>
          <p:nvPr>
            <p:ph type="body" sz="quarter" idx="13"/>
          </p:nvPr>
        </p:nvSpPr>
        <p:spPr/>
        <p:txBody>
          <a:bodyPr/>
          <a:lstStyle/>
          <a:p>
            <a:r>
              <a:rPr lang="en-US"/>
              <a:t>1. July 2021</a:t>
            </a:r>
            <a:endParaRPr lang="en-GB"/>
          </a:p>
        </p:txBody>
      </p:sp>
      <p:sp>
        <p:nvSpPr>
          <p:cNvPr id="4" name="Title 3">
            <a:extLst>
              <a:ext uri="{FF2B5EF4-FFF2-40B4-BE49-F238E27FC236}">
                <a16:creationId xmlns:a16="http://schemas.microsoft.com/office/drawing/2014/main" id="{A443998A-8246-4A65-8C39-2A7E46108053}"/>
              </a:ext>
            </a:extLst>
          </p:cNvPr>
          <p:cNvSpPr>
            <a:spLocks noGrp="1"/>
          </p:cNvSpPr>
          <p:nvPr>
            <p:ph type="title"/>
          </p:nvPr>
        </p:nvSpPr>
        <p:spPr/>
        <p:txBody>
          <a:bodyPr/>
          <a:lstStyle/>
          <a:p>
            <a:r>
              <a:rPr lang="en-US" err="1"/>
              <a:t>Orta</a:t>
            </a:r>
            <a:r>
              <a:rPr lang="en-US"/>
              <a:t> Tools</a:t>
            </a:r>
            <a:br>
              <a:rPr lang="en-US"/>
            </a:br>
            <a:r>
              <a:rPr lang="en-US"/>
              <a:t>PoC Phase </a:t>
            </a:r>
            <a:br>
              <a:rPr lang="en-US"/>
            </a:br>
            <a:r>
              <a:rPr lang="en-US" sz="4000"/>
              <a:t>(Audio Use Case)</a:t>
            </a:r>
            <a:endParaRPr lang="en-GB" sz="4000"/>
          </a:p>
        </p:txBody>
      </p:sp>
      <p:sp>
        <p:nvSpPr>
          <p:cNvPr id="5" name="Text Placeholder 4">
            <a:extLst>
              <a:ext uri="{FF2B5EF4-FFF2-40B4-BE49-F238E27FC236}">
                <a16:creationId xmlns:a16="http://schemas.microsoft.com/office/drawing/2014/main" id="{86D272DB-7651-4F4A-B913-7E1EB45655BF}"/>
              </a:ext>
            </a:extLst>
          </p:cNvPr>
          <p:cNvSpPr>
            <a:spLocks noGrp="1"/>
          </p:cNvSpPr>
          <p:nvPr>
            <p:ph type="body" sz="quarter" idx="14"/>
          </p:nvPr>
        </p:nvSpPr>
        <p:spPr/>
        <p:txBody>
          <a:bodyPr/>
          <a:lstStyle/>
          <a:p>
            <a:endParaRPr lang="en-GB"/>
          </a:p>
        </p:txBody>
      </p:sp>
      <p:sp>
        <p:nvSpPr>
          <p:cNvPr id="6" name="Subtitle 5">
            <a:extLst>
              <a:ext uri="{FF2B5EF4-FFF2-40B4-BE49-F238E27FC236}">
                <a16:creationId xmlns:a16="http://schemas.microsoft.com/office/drawing/2014/main" id="{350BB0B5-930F-491B-8FBA-7A4276AD6148}"/>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3396254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22514C0D-9B1C-4E0E-930B-252FDB02053D}"/>
              </a:ext>
            </a:extLst>
          </p:cNvPr>
          <p:cNvSpPr>
            <a:spLocks noGrp="1"/>
          </p:cNvSpPr>
          <p:nvPr>
            <p:ph type="title"/>
          </p:nvPr>
        </p:nvSpPr>
        <p:spPr/>
        <p:txBody>
          <a:bodyPr/>
          <a:lstStyle/>
          <a:p>
            <a:r>
              <a:rPr lang="en-US"/>
              <a:t>Current Docker Container</a:t>
            </a:r>
            <a:endParaRPr lang="en-GB"/>
          </a:p>
        </p:txBody>
      </p:sp>
      <p:sp>
        <p:nvSpPr>
          <p:cNvPr id="11" name="Text Placeholder 10">
            <a:extLst>
              <a:ext uri="{FF2B5EF4-FFF2-40B4-BE49-F238E27FC236}">
                <a16:creationId xmlns:a16="http://schemas.microsoft.com/office/drawing/2014/main" id="{9CB35A73-80AC-4DD9-BBF5-CC49076C6FBA}"/>
              </a:ext>
            </a:extLst>
          </p:cNvPr>
          <p:cNvSpPr>
            <a:spLocks noGrp="1"/>
          </p:cNvSpPr>
          <p:nvPr>
            <p:ph type="body" sz="quarter" idx="13"/>
          </p:nvPr>
        </p:nvSpPr>
        <p:spPr/>
        <p:txBody>
          <a:bodyPr/>
          <a:lstStyle/>
          <a:p>
            <a:r>
              <a:rPr lang="en-GB" sz="1400">
                <a:hlinkClick r:id="rId2"/>
              </a:rPr>
              <a:t>https://community.arm.com/developer/tools-software/tools/b/tools-software-ides-blog/posts/infrastructure-for-continuous-integration-tests</a:t>
            </a:r>
            <a:endParaRPr lang="en-GB" sz="1400"/>
          </a:p>
        </p:txBody>
      </p:sp>
      <p:sp>
        <p:nvSpPr>
          <p:cNvPr id="10" name="Content Placeholder 9">
            <a:extLst>
              <a:ext uri="{FF2B5EF4-FFF2-40B4-BE49-F238E27FC236}">
                <a16:creationId xmlns:a16="http://schemas.microsoft.com/office/drawing/2014/main" id="{619718D8-A026-4725-8E3A-F8AA72371DCB}"/>
              </a:ext>
            </a:extLst>
          </p:cNvPr>
          <p:cNvSpPr>
            <a:spLocks noGrp="1"/>
          </p:cNvSpPr>
          <p:nvPr>
            <p:ph idx="1"/>
          </p:nvPr>
        </p:nvSpPr>
        <p:spPr/>
        <p:txBody>
          <a:bodyPr/>
          <a:lstStyle/>
          <a:p>
            <a:r>
              <a:rPr lang="en-US"/>
              <a:t>Content </a:t>
            </a:r>
            <a:r>
              <a:rPr lang="en-US">
                <a:hlinkClick r:id="rId3"/>
              </a:rPr>
              <a:t>https://hub.docker.com/r/armswdev/cmsis_tools_m55</a:t>
            </a:r>
            <a:endParaRPr lang="en-US"/>
          </a:p>
          <a:p>
            <a:pPr lvl="1"/>
            <a:r>
              <a:rPr lang="en-US"/>
              <a:t>GCC, AC6, FVP Corstone-300 (Cortex-M55), CMSIS pack</a:t>
            </a:r>
          </a:p>
          <a:p>
            <a:pPr lvl="1"/>
            <a:endParaRPr lang="en-US"/>
          </a:p>
          <a:p>
            <a:r>
              <a:rPr lang="en-US"/>
              <a:t>Improvement potential</a:t>
            </a:r>
          </a:p>
          <a:p>
            <a:pPr lvl="1"/>
            <a:r>
              <a:rPr lang="en-US"/>
              <a:t>Better integration to </a:t>
            </a:r>
            <a:r>
              <a:rPr lang="en-US" err="1"/>
              <a:t>github</a:t>
            </a:r>
            <a:r>
              <a:rPr lang="en-US"/>
              <a:t> flows</a:t>
            </a:r>
          </a:p>
          <a:p>
            <a:pPr lvl="1"/>
            <a:r>
              <a:rPr lang="en-US"/>
              <a:t>Event Recorder for timing measurement</a:t>
            </a:r>
          </a:p>
          <a:p>
            <a:pPr lvl="1"/>
            <a:r>
              <a:rPr lang="en-US"/>
              <a:t>Ways to specify packs that are outside of the container</a:t>
            </a:r>
          </a:p>
          <a:p>
            <a:pPr lvl="1"/>
            <a:r>
              <a:rPr lang="en-US"/>
              <a:t>Ways to specify python scripts and simulation data that are outside of the container</a:t>
            </a:r>
          </a:p>
          <a:p>
            <a:pPr lvl="1"/>
            <a:r>
              <a:rPr lang="en-US"/>
              <a:t>Better examples that show real-world cases </a:t>
            </a:r>
          </a:p>
          <a:p>
            <a:pPr lvl="1"/>
            <a:endParaRPr lang="en-US"/>
          </a:p>
          <a:p>
            <a:r>
              <a:rPr lang="en-US"/>
              <a:t>Getting test results to the user</a:t>
            </a:r>
          </a:p>
          <a:p>
            <a:pPr lvl="1"/>
            <a:r>
              <a:rPr lang="en-US"/>
              <a:t>We need to simplify the way to get useful test results to the user (ideally to the persons that did the commit).</a:t>
            </a:r>
          </a:p>
          <a:p>
            <a:pPr lvl="1"/>
            <a:endParaRPr lang="en-US"/>
          </a:p>
          <a:p>
            <a:pPr lvl="1"/>
            <a:endParaRPr lang="en-US"/>
          </a:p>
          <a:p>
            <a:pPr lvl="1"/>
            <a:endParaRPr lang="en-GB"/>
          </a:p>
        </p:txBody>
      </p:sp>
    </p:spTree>
    <p:extLst>
      <p:ext uri="{BB962C8B-B14F-4D97-AF65-F5344CB8AC3E}">
        <p14:creationId xmlns:p14="http://schemas.microsoft.com/office/powerpoint/2010/main" val="37948288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896C27-BCEB-47FA-A152-53894C0D22F2}"/>
              </a:ext>
            </a:extLst>
          </p:cNvPr>
          <p:cNvSpPr/>
          <p:nvPr/>
        </p:nvSpPr>
        <p:spPr>
          <a:xfrm>
            <a:off x="6972300" y="3044190"/>
            <a:ext cx="2891790" cy="198501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rPr>
              <a:t>Cortex-M User Application</a:t>
            </a:r>
            <a:endParaRPr lang="en-GB">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a:t>FVP/FM Streaming Peripheral Extension</a:t>
            </a:r>
            <a:endParaRPr lang="en-GB"/>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r>
              <a:rPr lang="en-US"/>
              <a:t>First PoC implementation of Streaming Interface</a:t>
            </a:r>
            <a:endParaRPr lang="en-GB"/>
          </a:p>
        </p:txBody>
      </p:sp>
      <p:sp>
        <p:nvSpPr>
          <p:cNvPr id="6" name="Rectangle 5">
            <a:extLst>
              <a:ext uri="{FF2B5EF4-FFF2-40B4-BE49-F238E27FC236}">
                <a16:creationId xmlns:a16="http://schemas.microsoft.com/office/drawing/2014/main" id="{F9BFC041-21AB-46FA-9CE9-FBF2ED06AE71}"/>
              </a:ext>
            </a:extLst>
          </p:cNvPr>
          <p:cNvSpPr/>
          <p:nvPr/>
        </p:nvSpPr>
        <p:spPr>
          <a:xfrm>
            <a:off x="4250054" y="2076450"/>
            <a:ext cx="2493645" cy="1436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Corstone-300</a:t>
            </a:r>
            <a:br>
              <a:rPr lang="en-US" dirty="0"/>
            </a:br>
            <a:r>
              <a:rPr lang="en-US" dirty="0"/>
              <a:t>Model</a:t>
            </a:r>
            <a:endParaRPr lang="en-GB" dirty="0"/>
          </a:p>
        </p:txBody>
      </p:sp>
      <p:sp>
        <p:nvSpPr>
          <p:cNvPr id="7" name="Rectangle 6">
            <a:extLst>
              <a:ext uri="{FF2B5EF4-FFF2-40B4-BE49-F238E27FC236}">
                <a16:creationId xmlns:a16="http://schemas.microsoft.com/office/drawing/2014/main" id="{177C74EE-4661-4801-B146-BB383E0EAF9C}"/>
              </a:ext>
            </a:extLst>
          </p:cNvPr>
          <p:cNvSpPr/>
          <p:nvPr/>
        </p:nvSpPr>
        <p:spPr>
          <a:xfrm>
            <a:off x="4250054" y="3463290"/>
            <a:ext cx="2493645" cy="14363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Streaming Interface (VSI)</a:t>
            </a:r>
            <a:br>
              <a:rPr lang="en-US" dirty="0"/>
            </a:br>
            <a:r>
              <a:rPr lang="en-US" sz="1400" dirty="0">
                <a:ea typeface="+mn-lt"/>
                <a:cs typeface="+mn-lt"/>
              </a:rPr>
              <a:t>Peripheral with </a:t>
            </a:r>
            <a:br>
              <a:rPr lang="en-US" sz="1400" dirty="0">
                <a:ea typeface="+mn-lt"/>
                <a:cs typeface="+mn-lt"/>
              </a:rPr>
            </a:br>
            <a:r>
              <a:rPr lang="en-US" sz="1400" dirty="0">
                <a:ea typeface="+mn-lt"/>
                <a:cs typeface="+mn-lt"/>
              </a:rPr>
              <a:t>Register Interface</a:t>
            </a:r>
            <a:endParaRPr lang="en-US" dirty="0">
              <a:cs typeface="Calibri"/>
            </a:endParaRPr>
          </a:p>
        </p:txBody>
      </p:sp>
      <p:sp>
        <p:nvSpPr>
          <p:cNvPr id="9" name="Rectangle 8">
            <a:extLst>
              <a:ext uri="{FF2B5EF4-FFF2-40B4-BE49-F238E27FC236}">
                <a16:creationId xmlns:a16="http://schemas.microsoft.com/office/drawing/2014/main" id="{90A24D2A-66DF-4017-A0E1-6299C0B93081}"/>
              </a:ext>
            </a:extLst>
          </p:cNvPr>
          <p:cNvSpPr/>
          <p:nvPr/>
        </p:nvSpPr>
        <p:spPr>
          <a:xfrm>
            <a:off x="982663" y="3727450"/>
            <a:ext cx="3005137" cy="107950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test script</a:t>
            </a:r>
            <a:br>
              <a:rPr lang="en-US" dirty="0"/>
            </a:br>
            <a:r>
              <a:rPr lang="en-US" sz="1400" dirty="0"/>
              <a:t>Audio Streaming Interface</a:t>
            </a:r>
            <a:endParaRPr lang="en-GB" sz="1400" dirty="0"/>
          </a:p>
        </p:txBody>
      </p:sp>
      <p:cxnSp>
        <p:nvCxnSpPr>
          <p:cNvPr id="13" name="Straight Arrow Connector 12">
            <a:extLst>
              <a:ext uri="{FF2B5EF4-FFF2-40B4-BE49-F238E27FC236}">
                <a16:creationId xmlns:a16="http://schemas.microsoft.com/office/drawing/2014/main" id="{34BD0E31-CD13-4813-B799-FB67193EFDEC}"/>
              </a:ext>
            </a:extLst>
          </p:cNvPr>
          <p:cNvCxnSpPr>
            <a:cxnSpLocks/>
            <a:endCxn id="7" idx="1"/>
          </p:cNvCxnSpPr>
          <p:nvPr/>
        </p:nvCxnSpPr>
        <p:spPr>
          <a:xfrm>
            <a:off x="3977640" y="4177665"/>
            <a:ext cx="272414"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5867ACA-CE25-4218-8ACB-50542875A9C9}"/>
              </a:ext>
            </a:extLst>
          </p:cNvPr>
          <p:cNvCxnSpPr>
            <a:cxnSpLocks/>
            <a:endCxn id="19" idx="1"/>
          </p:cNvCxnSpPr>
          <p:nvPr/>
        </p:nvCxnSpPr>
        <p:spPr>
          <a:xfrm flipV="1">
            <a:off x="6747510" y="4154805"/>
            <a:ext cx="354330"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D94CD6BC-D984-4EFE-95CF-AF8A8637DFA2}"/>
              </a:ext>
            </a:extLst>
          </p:cNvPr>
          <p:cNvSpPr/>
          <p:nvPr/>
        </p:nvSpPr>
        <p:spPr>
          <a:xfrm>
            <a:off x="7101840" y="3429000"/>
            <a:ext cx="1264920" cy="145161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a:t>
            </a:r>
            <a:br>
              <a:rPr lang="en-US" dirty="0"/>
            </a:br>
            <a:r>
              <a:rPr lang="en-US" dirty="0"/>
              <a:t>Input</a:t>
            </a:r>
            <a:br>
              <a:rPr lang="en-US" dirty="0"/>
            </a:br>
            <a:r>
              <a:rPr lang="en-US" sz="1400" dirty="0"/>
              <a:t>Peripheral Driver</a:t>
            </a:r>
            <a:endParaRPr lang="en-GB" dirty="0"/>
          </a:p>
        </p:txBody>
      </p:sp>
      <p:sp>
        <p:nvSpPr>
          <p:cNvPr id="20" name="Rectangle 19">
            <a:extLst>
              <a:ext uri="{FF2B5EF4-FFF2-40B4-BE49-F238E27FC236}">
                <a16:creationId xmlns:a16="http://schemas.microsoft.com/office/drawing/2014/main" id="{A0213FEA-CEFF-476F-8AFF-7E3EBF8665DF}"/>
              </a:ext>
            </a:extLst>
          </p:cNvPr>
          <p:cNvSpPr/>
          <p:nvPr/>
        </p:nvSpPr>
        <p:spPr>
          <a:xfrm>
            <a:off x="8522970" y="3429000"/>
            <a:ext cx="1264920" cy="144018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Algorithm</a:t>
            </a:r>
            <a:br>
              <a:rPr lang="en-US" dirty="0"/>
            </a:br>
            <a:r>
              <a:rPr lang="en-US" dirty="0"/>
              <a:t>under </a:t>
            </a:r>
            <a:br>
              <a:rPr lang="en-US" dirty="0"/>
            </a:br>
            <a:r>
              <a:rPr lang="en-US" dirty="0"/>
              <a:t>Test</a:t>
            </a:r>
            <a:endParaRPr lang="en-GB" dirty="0"/>
          </a:p>
        </p:txBody>
      </p:sp>
      <p:sp>
        <p:nvSpPr>
          <p:cNvPr id="26" name="TextBox 25">
            <a:extLst>
              <a:ext uri="{FF2B5EF4-FFF2-40B4-BE49-F238E27FC236}">
                <a16:creationId xmlns:a16="http://schemas.microsoft.com/office/drawing/2014/main" id="{8F2C8393-6F7E-4260-84A1-1576FEC45265}"/>
              </a:ext>
            </a:extLst>
          </p:cNvPr>
          <p:cNvSpPr txBox="1"/>
          <p:nvPr/>
        </p:nvSpPr>
        <p:spPr>
          <a:xfrm>
            <a:off x="6964680" y="5219700"/>
            <a:ext cx="372618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In an example we provide the same Audio Peripheral Driver API implemented on a real microcontroller</a:t>
            </a:r>
            <a:endParaRPr lang="en-GB" sz="1600" kern="1200" dirty="0">
              <a:solidFill>
                <a:schemeClr val="tx2"/>
              </a:solidFill>
              <a:latin typeface="+mn-lt"/>
              <a:ea typeface="+mn-ea"/>
              <a:cs typeface="+mn-cs"/>
            </a:endParaRPr>
          </a:p>
        </p:txBody>
      </p:sp>
      <p:sp>
        <p:nvSpPr>
          <p:cNvPr id="29" name="TextBox 28">
            <a:extLst>
              <a:ext uri="{FF2B5EF4-FFF2-40B4-BE49-F238E27FC236}">
                <a16:creationId xmlns:a16="http://schemas.microsoft.com/office/drawing/2014/main" id="{CCC374B9-185F-44EA-A687-EEEECC16710E}"/>
              </a:ext>
            </a:extLst>
          </p:cNvPr>
          <p:cNvSpPr txBox="1"/>
          <p:nvPr/>
        </p:nvSpPr>
        <p:spPr>
          <a:xfrm>
            <a:off x="6998970" y="2072640"/>
            <a:ext cx="38481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Also, the Cortex-M side implements a flexible streaming peripheral that can serve a wide range of use cases. Initially we show audio.</a:t>
            </a:r>
            <a:endParaRPr lang="en-GB" sz="1600" kern="1200" err="1">
              <a:solidFill>
                <a:schemeClr val="tx2"/>
              </a:solidFill>
              <a:latin typeface="+mn-lt"/>
              <a:ea typeface="+mn-ea"/>
              <a:cs typeface="+mn-cs"/>
            </a:endParaRPr>
          </a:p>
        </p:txBody>
      </p:sp>
      <p:sp>
        <p:nvSpPr>
          <p:cNvPr id="30" name="TextBox 29">
            <a:extLst>
              <a:ext uri="{FF2B5EF4-FFF2-40B4-BE49-F238E27FC236}">
                <a16:creationId xmlns:a16="http://schemas.microsoft.com/office/drawing/2014/main" id="{F2C090EB-0F4F-470A-BDEE-442EA792DF6D}"/>
              </a:ext>
            </a:extLst>
          </p:cNvPr>
          <p:cNvSpPr txBox="1"/>
          <p:nvPr/>
        </p:nvSpPr>
        <p:spPr>
          <a:xfrm>
            <a:off x="982663" y="2053590"/>
            <a:ext cx="3063557" cy="8863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The streaming peripheral is flexible and allows to implement a wide range of use cases. We show an audio interface in the first example.</a:t>
            </a:r>
            <a:endParaRPr lang="en-GB" sz="1600" kern="1200" dirty="0">
              <a:solidFill>
                <a:schemeClr val="tx2"/>
              </a:solidFill>
              <a:latin typeface="+mn-lt"/>
              <a:ea typeface="+mn-ea"/>
              <a:cs typeface="+mn-cs"/>
            </a:endParaRPr>
          </a:p>
        </p:txBody>
      </p:sp>
      <p:sp>
        <p:nvSpPr>
          <p:cNvPr id="21" name="TextBox 20">
            <a:extLst>
              <a:ext uri="{FF2B5EF4-FFF2-40B4-BE49-F238E27FC236}">
                <a16:creationId xmlns:a16="http://schemas.microsoft.com/office/drawing/2014/main" id="{ACE4B6C1-0BA9-4ED9-944F-7D461573A44C}"/>
              </a:ext>
            </a:extLst>
          </p:cNvPr>
          <p:cNvSpPr txBox="1"/>
          <p:nvPr/>
        </p:nvSpPr>
        <p:spPr>
          <a:xfrm>
            <a:off x="3692100" y="1586212"/>
            <a:ext cx="3848100"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b="1" kern="1200" dirty="0">
                <a:solidFill>
                  <a:schemeClr val="tx2"/>
                </a:solidFill>
                <a:latin typeface="+mn-lt"/>
                <a:ea typeface="+mn-ea"/>
                <a:cs typeface="+mn-cs"/>
              </a:rPr>
              <a:t>FVP Implementation for Linux and Windows</a:t>
            </a:r>
            <a:endParaRPr lang="en-GB" sz="1600" b="1" kern="1200" dirty="0">
              <a:solidFill>
                <a:schemeClr val="tx2"/>
              </a:solidFill>
              <a:latin typeface="+mn-lt"/>
              <a:ea typeface="+mn-ea"/>
              <a:cs typeface="+mn-cs"/>
            </a:endParaRPr>
          </a:p>
        </p:txBody>
      </p:sp>
      <p:cxnSp>
        <p:nvCxnSpPr>
          <p:cNvPr id="5" name="Straight Arrow Connector 4">
            <a:extLst>
              <a:ext uri="{FF2B5EF4-FFF2-40B4-BE49-F238E27FC236}">
                <a16:creationId xmlns:a16="http://schemas.microsoft.com/office/drawing/2014/main" id="{773C34B5-705B-4B48-AF8B-DD66ED9414BC}"/>
              </a:ext>
            </a:extLst>
          </p:cNvPr>
          <p:cNvCxnSpPr>
            <a:cxnSpLocks/>
          </p:cNvCxnSpPr>
          <p:nvPr/>
        </p:nvCxnSpPr>
        <p:spPr>
          <a:xfrm flipV="1">
            <a:off x="2476977" y="4801870"/>
            <a:ext cx="0" cy="4328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4" name="Flowchart: Document 3">
            <a:extLst>
              <a:ext uri="{FF2B5EF4-FFF2-40B4-BE49-F238E27FC236}">
                <a16:creationId xmlns:a16="http://schemas.microsoft.com/office/drawing/2014/main" id="{C968E714-5FB7-4FED-BB6F-374760979964}"/>
              </a:ext>
            </a:extLst>
          </p:cNvPr>
          <p:cNvSpPr/>
          <p:nvPr/>
        </p:nvSpPr>
        <p:spPr>
          <a:xfrm>
            <a:off x="1758950" y="5207000"/>
            <a:ext cx="1441450" cy="958850"/>
          </a:xfrm>
          <a:prstGeom prst="flowChart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a:t>
            </a:r>
            <a:br>
              <a:rPr lang="en-US" dirty="0"/>
            </a:br>
            <a:r>
              <a:rPr lang="en-US" sz="1400" dirty="0"/>
              <a:t>‘test.wav’</a:t>
            </a:r>
            <a:endParaRPr lang="en-GB" dirty="0"/>
          </a:p>
        </p:txBody>
      </p:sp>
    </p:spTree>
    <p:extLst>
      <p:ext uri="{BB962C8B-B14F-4D97-AF65-F5344CB8AC3E}">
        <p14:creationId xmlns:p14="http://schemas.microsoft.com/office/powerpoint/2010/main" val="19933553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22B26-188E-9245-AB7A-3FE62164D511}"/>
              </a:ext>
            </a:extLst>
          </p:cNvPr>
          <p:cNvSpPr>
            <a:spLocks noGrp="1"/>
          </p:cNvSpPr>
          <p:nvPr>
            <p:ph type="title"/>
          </p:nvPr>
        </p:nvSpPr>
        <p:spPr/>
        <p:txBody>
          <a:bodyPr/>
          <a:lstStyle/>
          <a:p>
            <a:r>
              <a:rPr lang="en-US"/>
              <a:t>Audio Driver</a:t>
            </a:r>
          </a:p>
        </p:txBody>
      </p:sp>
      <p:sp>
        <p:nvSpPr>
          <p:cNvPr id="3" name="Text Placeholder 2">
            <a:extLst>
              <a:ext uri="{FF2B5EF4-FFF2-40B4-BE49-F238E27FC236}">
                <a16:creationId xmlns:a16="http://schemas.microsoft.com/office/drawing/2014/main" id="{DEE07DF9-1503-2C45-9B96-0DC82048771F}"/>
              </a:ext>
            </a:extLst>
          </p:cNvPr>
          <p:cNvSpPr>
            <a:spLocks noGrp="1"/>
          </p:cNvSpPr>
          <p:nvPr>
            <p:ph type="body" sz="quarter" idx="13"/>
          </p:nvPr>
        </p:nvSpPr>
        <p:spPr/>
        <p:txBody>
          <a:bodyPr/>
          <a:lstStyle/>
          <a:p>
            <a:endParaRPr lang="en-US"/>
          </a:p>
          <a:p>
            <a:endParaRPr lang="en-US"/>
          </a:p>
        </p:txBody>
      </p:sp>
      <p:sp>
        <p:nvSpPr>
          <p:cNvPr id="5" name="Rectangle 4">
            <a:extLst>
              <a:ext uri="{FF2B5EF4-FFF2-40B4-BE49-F238E27FC236}">
                <a16:creationId xmlns:a16="http://schemas.microsoft.com/office/drawing/2014/main" id="{806A0EFE-F812-4D71-B793-E31444DF0E59}"/>
              </a:ext>
            </a:extLst>
          </p:cNvPr>
          <p:cNvSpPr/>
          <p:nvPr/>
        </p:nvSpPr>
        <p:spPr>
          <a:xfrm>
            <a:off x="6417137" y="2159044"/>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59F100FA-51B5-4DE5-BA2A-FF1F15E0422F}"/>
              </a:ext>
            </a:extLst>
          </p:cNvPr>
          <p:cNvSpPr txBox="1"/>
          <p:nvPr/>
        </p:nvSpPr>
        <p:spPr>
          <a:xfrm>
            <a:off x="6421399" y="2159331"/>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9" name="TextBox 8">
            <a:extLst>
              <a:ext uri="{FF2B5EF4-FFF2-40B4-BE49-F238E27FC236}">
                <a16:creationId xmlns:a16="http://schemas.microsoft.com/office/drawing/2014/main" id="{3FAC32E4-FE2D-4DCF-9627-549E82FCBCEB}"/>
              </a:ext>
            </a:extLst>
          </p:cNvPr>
          <p:cNvSpPr txBox="1"/>
          <p:nvPr/>
        </p:nvSpPr>
        <p:spPr>
          <a:xfrm>
            <a:off x="6417137" y="233052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10" name="TextBox 9">
            <a:extLst>
              <a:ext uri="{FF2B5EF4-FFF2-40B4-BE49-F238E27FC236}">
                <a16:creationId xmlns:a16="http://schemas.microsoft.com/office/drawing/2014/main" id="{461DE0DE-CBA0-49A8-B485-6422F0D53355}"/>
              </a:ext>
            </a:extLst>
          </p:cNvPr>
          <p:cNvSpPr txBox="1"/>
          <p:nvPr/>
        </p:nvSpPr>
        <p:spPr>
          <a:xfrm>
            <a:off x="6419225" y="2495446"/>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11" name="TextBox 10">
            <a:extLst>
              <a:ext uri="{FF2B5EF4-FFF2-40B4-BE49-F238E27FC236}">
                <a16:creationId xmlns:a16="http://schemas.microsoft.com/office/drawing/2014/main" id="{0314C939-35FB-450F-819F-6C3569E4DF32}"/>
              </a:ext>
            </a:extLst>
          </p:cNvPr>
          <p:cNvSpPr txBox="1"/>
          <p:nvPr/>
        </p:nvSpPr>
        <p:spPr>
          <a:xfrm>
            <a:off x="6421400" y="266037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12" name="TextBox 11">
            <a:extLst>
              <a:ext uri="{FF2B5EF4-FFF2-40B4-BE49-F238E27FC236}">
                <a16:creationId xmlns:a16="http://schemas.microsoft.com/office/drawing/2014/main" id="{CD31F392-1F81-4CB9-9BD2-F861B3E0F513}"/>
              </a:ext>
            </a:extLst>
          </p:cNvPr>
          <p:cNvSpPr txBox="1"/>
          <p:nvPr/>
        </p:nvSpPr>
        <p:spPr>
          <a:xfrm>
            <a:off x="6422683" y="472753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13" name="TextBox 12">
            <a:extLst>
              <a:ext uri="{FF2B5EF4-FFF2-40B4-BE49-F238E27FC236}">
                <a16:creationId xmlns:a16="http://schemas.microsoft.com/office/drawing/2014/main" id="{F7BF319A-9109-4BB0-B0E4-2D7FE90144BE}"/>
              </a:ext>
            </a:extLst>
          </p:cNvPr>
          <p:cNvSpPr txBox="1"/>
          <p:nvPr/>
        </p:nvSpPr>
        <p:spPr>
          <a:xfrm>
            <a:off x="6410156" y="498572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#0</a:t>
            </a:r>
            <a:endParaRPr lang="en-GB" sz="2100" kern="1200" err="1">
              <a:solidFill>
                <a:schemeClr val="tx2"/>
              </a:solidFill>
              <a:latin typeface="+mn-lt"/>
              <a:ea typeface="+mn-ea"/>
              <a:cs typeface="+mn-cs"/>
            </a:endParaRPr>
          </a:p>
        </p:txBody>
      </p:sp>
      <p:sp>
        <p:nvSpPr>
          <p:cNvPr id="14" name="Rectangle 13">
            <a:extLst>
              <a:ext uri="{FF2B5EF4-FFF2-40B4-BE49-F238E27FC236}">
                <a16:creationId xmlns:a16="http://schemas.microsoft.com/office/drawing/2014/main" id="{E9BAF1CE-19EE-4D5C-827B-E7393101BFA7}"/>
              </a:ext>
            </a:extLst>
          </p:cNvPr>
          <p:cNvSpPr/>
          <p:nvPr/>
        </p:nvSpPr>
        <p:spPr>
          <a:xfrm>
            <a:off x="7513298" y="2154150"/>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TextBox 14">
            <a:extLst>
              <a:ext uri="{FF2B5EF4-FFF2-40B4-BE49-F238E27FC236}">
                <a16:creationId xmlns:a16="http://schemas.microsoft.com/office/drawing/2014/main" id="{DDAC9535-A5D9-4CDD-B0C7-331326B73F60}"/>
              </a:ext>
            </a:extLst>
          </p:cNvPr>
          <p:cNvSpPr txBox="1"/>
          <p:nvPr/>
        </p:nvSpPr>
        <p:spPr>
          <a:xfrm>
            <a:off x="7511210" y="2154437"/>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16" name="TextBox 15">
            <a:extLst>
              <a:ext uri="{FF2B5EF4-FFF2-40B4-BE49-F238E27FC236}">
                <a16:creationId xmlns:a16="http://schemas.microsoft.com/office/drawing/2014/main" id="{6CB9C985-8E9F-4252-A85B-905E0C31107D}"/>
              </a:ext>
            </a:extLst>
          </p:cNvPr>
          <p:cNvSpPr txBox="1"/>
          <p:nvPr/>
        </p:nvSpPr>
        <p:spPr>
          <a:xfrm>
            <a:off x="7513298" y="2325626"/>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17" name="TextBox 16">
            <a:extLst>
              <a:ext uri="{FF2B5EF4-FFF2-40B4-BE49-F238E27FC236}">
                <a16:creationId xmlns:a16="http://schemas.microsoft.com/office/drawing/2014/main" id="{711C40F5-A6DF-4008-8387-D9D5BF49AF6C}"/>
              </a:ext>
            </a:extLst>
          </p:cNvPr>
          <p:cNvSpPr txBox="1"/>
          <p:nvPr/>
        </p:nvSpPr>
        <p:spPr>
          <a:xfrm>
            <a:off x="7515386" y="249055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18" name="TextBox 17">
            <a:extLst>
              <a:ext uri="{FF2B5EF4-FFF2-40B4-BE49-F238E27FC236}">
                <a16:creationId xmlns:a16="http://schemas.microsoft.com/office/drawing/2014/main" id="{5364205F-3CF3-42CC-B31D-D3D997CAAC1C}"/>
              </a:ext>
            </a:extLst>
          </p:cNvPr>
          <p:cNvSpPr txBox="1"/>
          <p:nvPr/>
        </p:nvSpPr>
        <p:spPr>
          <a:xfrm>
            <a:off x="7511211" y="265547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19" name="TextBox 18">
            <a:extLst>
              <a:ext uri="{FF2B5EF4-FFF2-40B4-BE49-F238E27FC236}">
                <a16:creationId xmlns:a16="http://schemas.microsoft.com/office/drawing/2014/main" id="{DB3C2A63-FBAB-4277-AFD6-44230C4BF8DC}"/>
              </a:ext>
            </a:extLst>
          </p:cNvPr>
          <p:cNvSpPr txBox="1"/>
          <p:nvPr/>
        </p:nvSpPr>
        <p:spPr>
          <a:xfrm>
            <a:off x="7514684" y="4722636"/>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20" name="TextBox 19">
            <a:extLst>
              <a:ext uri="{FF2B5EF4-FFF2-40B4-BE49-F238E27FC236}">
                <a16:creationId xmlns:a16="http://schemas.microsoft.com/office/drawing/2014/main" id="{81F43772-C2F4-4F05-BA7E-7BF544FAD02A}"/>
              </a:ext>
            </a:extLst>
          </p:cNvPr>
          <p:cNvSpPr txBox="1"/>
          <p:nvPr/>
        </p:nvSpPr>
        <p:spPr>
          <a:xfrm>
            <a:off x="7506317" y="498082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#1</a:t>
            </a:r>
            <a:endParaRPr lang="en-GB" sz="2100" kern="1200" err="1">
              <a:solidFill>
                <a:schemeClr val="tx2"/>
              </a:solidFill>
              <a:latin typeface="+mn-lt"/>
              <a:ea typeface="+mn-ea"/>
              <a:cs typeface="+mn-cs"/>
            </a:endParaRPr>
          </a:p>
        </p:txBody>
      </p:sp>
      <p:sp>
        <p:nvSpPr>
          <p:cNvPr id="21" name="Rectangle 20">
            <a:extLst>
              <a:ext uri="{FF2B5EF4-FFF2-40B4-BE49-F238E27FC236}">
                <a16:creationId xmlns:a16="http://schemas.microsoft.com/office/drawing/2014/main" id="{93F8A830-08BC-45B3-B70C-DA90A195011E}"/>
              </a:ext>
            </a:extLst>
          </p:cNvPr>
          <p:cNvSpPr/>
          <p:nvPr/>
        </p:nvSpPr>
        <p:spPr>
          <a:xfrm>
            <a:off x="8609459" y="2149256"/>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TextBox 21">
            <a:extLst>
              <a:ext uri="{FF2B5EF4-FFF2-40B4-BE49-F238E27FC236}">
                <a16:creationId xmlns:a16="http://schemas.microsoft.com/office/drawing/2014/main" id="{E4206D88-6DE4-45DF-A20E-328F7504EF97}"/>
              </a:ext>
            </a:extLst>
          </p:cNvPr>
          <p:cNvSpPr txBox="1"/>
          <p:nvPr/>
        </p:nvSpPr>
        <p:spPr>
          <a:xfrm>
            <a:off x="8613721" y="2149543"/>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23" name="TextBox 22">
            <a:extLst>
              <a:ext uri="{FF2B5EF4-FFF2-40B4-BE49-F238E27FC236}">
                <a16:creationId xmlns:a16="http://schemas.microsoft.com/office/drawing/2014/main" id="{0304256A-898C-48A3-96CD-CDC90683103A}"/>
              </a:ext>
            </a:extLst>
          </p:cNvPr>
          <p:cNvSpPr txBox="1"/>
          <p:nvPr/>
        </p:nvSpPr>
        <p:spPr>
          <a:xfrm>
            <a:off x="8609459" y="232073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24" name="TextBox 23">
            <a:extLst>
              <a:ext uri="{FF2B5EF4-FFF2-40B4-BE49-F238E27FC236}">
                <a16:creationId xmlns:a16="http://schemas.microsoft.com/office/drawing/2014/main" id="{10A7C41E-1370-4C90-95CA-439C0CAC4D5E}"/>
              </a:ext>
            </a:extLst>
          </p:cNvPr>
          <p:cNvSpPr txBox="1"/>
          <p:nvPr/>
        </p:nvSpPr>
        <p:spPr>
          <a:xfrm>
            <a:off x="8611547" y="248565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25" name="TextBox 24">
            <a:extLst>
              <a:ext uri="{FF2B5EF4-FFF2-40B4-BE49-F238E27FC236}">
                <a16:creationId xmlns:a16="http://schemas.microsoft.com/office/drawing/2014/main" id="{E3DAB633-3FC7-4C99-AB5B-60576BCADB75}"/>
              </a:ext>
            </a:extLst>
          </p:cNvPr>
          <p:cNvSpPr txBox="1"/>
          <p:nvPr/>
        </p:nvSpPr>
        <p:spPr>
          <a:xfrm>
            <a:off x="8613722" y="2650584"/>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26" name="TextBox 25">
            <a:extLst>
              <a:ext uri="{FF2B5EF4-FFF2-40B4-BE49-F238E27FC236}">
                <a16:creationId xmlns:a16="http://schemas.microsoft.com/office/drawing/2014/main" id="{1CBED969-7685-4236-8255-1F4A3C6E1514}"/>
              </a:ext>
            </a:extLst>
          </p:cNvPr>
          <p:cNvSpPr txBox="1"/>
          <p:nvPr/>
        </p:nvSpPr>
        <p:spPr>
          <a:xfrm>
            <a:off x="8615005" y="4717742"/>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27" name="TextBox 26">
            <a:extLst>
              <a:ext uri="{FF2B5EF4-FFF2-40B4-BE49-F238E27FC236}">
                <a16:creationId xmlns:a16="http://schemas.microsoft.com/office/drawing/2014/main" id="{B8E42FB0-490D-4E2A-AE85-4128FD90D747}"/>
              </a:ext>
            </a:extLst>
          </p:cNvPr>
          <p:cNvSpPr txBox="1"/>
          <p:nvPr/>
        </p:nvSpPr>
        <p:spPr>
          <a:xfrm>
            <a:off x="8602478" y="4975934"/>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#2</a:t>
            </a:r>
            <a:endParaRPr lang="en-GB" sz="2100" kern="1200" err="1">
              <a:solidFill>
                <a:schemeClr val="tx2"/>
              </a:solidFill>
              <a:latin typeface="+mn-lt"/>
              <a:ea typeface="+mn-ea"/>
              <a:cs typeface="+mn-cs"/>
            </a:endParaRPr>
          </a:p>
        </p:txBody>
      </p:sp>
      <p:sp>
        <p:nvSpPr>
          <p:cNvPr id="28" name="Rectangle 27">
            <a:extLst>
              <a:ext uri="{FF2B5EF4-FFF2-40B4-BE49-F238E27FC236}">
                <a16:creationId xmlns:a16="http://schemas.microsoft.com/office/drawing/2014/main" id="{FB135E02-4880-4A8C-9F18-470DA384815C}"/>
              </a:ext>
            </a:extLst>
          </p:cNvPr>
          <p:cNvSpPr/>
          <p:nvPr/>
        </p:nvSpPr>
        <p:spPr>
          <a:xfrm>
            <a:off x="10409811" y="2144362"/>
            <a:ext cx="924910" cy="27309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9F1EDEAE-9A19-4636-9078-CB9A2F1C5FDF}"/>
              </a:ext>
            </a:extLst>
          </p:cNvPr>
          <p:cNvSpPr txBox="1"/>
          <p:nvPr/>
        </p:nvSpPr>
        <p:spPr>
          <a:xfrm>
            <a:off x="10407723" y="2144649"/>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#0</a:t>
            </a:r>
            <a:endParaRPr lang="en-GB" sz="2100" kern="1200" err="1">
              <a:solidFill>
                <a:schemeClr val="tx2"/>
              </a:solidFill>
              <a:latin typeface="+mn-lt"/>
              <a:ea typeface="+mn-ea"/>
              <a:cs typeface="+mn-cs"/>
            </a:endParaRPr>
          </a:p>
        </p:txBody>
      </p:sp>
      <p:sp>
        <p:nvSpPr>
          <p:cNvPr id="30" name="TextBox 29">
            <a:extLst>
              <a:ext uri="{FF2B5EF4-FFF2-40B4-BE49-F238E27FC236}">
                <a16:creationId xmlns:a16="http://schemas.microsoft.com/office/drawing/2014/main" id="{CC42A9F6-4181-4285-9644-20A3E9935AAA}"/>
              </a:ext>
            </a:extLst>
          </p:cNvPr>
          <p:cNvSpPr txBox="1"/>
          <p:nvPr/>
        </p:nvSpPr>
        <p:spPr>
          <a:xfrm>
            <a:off x="10409811" y="231583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#1</a:t>
            </a:r>
            <a:endParaRPr lang="en-GB" sz="2100" kern="1200" err="1">
              <a:solidFill>
                <a:schemeClr val="tx2"/>
              </a:solidFill>
              <a:latin typeface="+mn-lt"/>
              <a:ea typeface="+mn-ea"/>
              <a:cs typeface="+mn-cs"/>
            </a:endParaRPr>
          </a:p>
        </p:txBody>
      </p:sp>
      <p:sp>
        <p:nvSpPr>
          <p:cNvPr id="31" name="TextBox 30">
            <a:extLst>
              <a:ext uri="{FF2B5EF4-FFF2-40B4-BE49-F238E27FC236}">
                <a16:creationId xmlns:a16="http://schemas.microsoft.com/office/drawing/2014/main" id="{17EE7216-F072-4ED7-86A4-EC5B590693B5}"/>
              </a:ext>
            </a:extLst>
          </p:cNvPr>
          <p:cNvSpPr txBox="1"/>
          <p:nvPr/>
        </p:nvSpPr>
        <p:spPr>
          <a:xfrm>
            <a:off x="10411899" y="2480764"/>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#2</a:t>
            </a:r>
            <a:endParaRPr lang="en-GB" sz="2100" kern="1200" err="1">
              <a:solidFill>
                <a:schemeClr val="tx2"/>
              </a:solidFill>
              <a:latin typeface="+mn-lt"/>
              <a:ea typeface="+mn-ea"/>
              <a:cs typeface="+mn-cs"/>
            </a:endParaRPr>
          </a:p>
        </p:txBody>
      </p:sp>
      <p:sp>
        <p:nvSpPr>
          <p:cNvPr id="32" name="TextBox 31">
            <a:extLst>
              <a:ext uri="{FF2B5EF4-FFF2-40B4-BE49-F238E27FC236}">
                <a16:creationId xmlns:a16="http://schemas.microsoft.com/office/drawing/2014/main" id="{23BC056A-9CB5-4F1D-B61A-62EE50A43C9E}"/>
              </a:ext>
            </a:extLst>
          </p:cNvPr>
          <p:cNvSpPr txBox="1"/>
          <p:nvPr/>
        </p:nvSpPr>
        <p:spPr>
          <a:xfrm>
            <a:off x="10407724" y="264569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#3</a:t>
            </a:r>
            <a:endParaRPr lang="en-GB" sz="2100" kern="1200" err="1">
              <a:solidFill>
                <a:schemeClr val="tx2"/>
              </a:solidFill>
              <a:latin typeface="+mn-lt"/>
              <a:ea typeface="+mn-ea"/>
              <a:cs typeface="+mn-cs"/>
            </a:endParaRPr>
          </a:p>
        </p:txBody>
      </p:sp>
      <p:sp>
        <p:nvSpPr>
          <p:cNvPr id="33" name="TextBox 32">
            <a:extLst>
              <a:ext uri="{FF2B5EF4-FFF2-40B4-BE49-F238E27FC236}">
                <a16:creationId xmlns:a16="http://schemas.microsoft.com/office/drawing/2014/main" id="{366F2060-E9E6-498B-91B2-312E6A000FE5}"/>
              </a:ext>
            </a:extLst>
          </p:cNvPr>
          <p:cNvSpPr txBox="1"/>
          <p:nvPr/>
        </p:nvSpPr>
        <p:spPr>
          <a:xfrm>
            <a:off x="10415357" y="4712848"/>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Data #n-1</a:t>
            </a:r>
            <a:endParaRPr lang="en-GB" sz="2100" kern="1200" err="1">
              <a:solidFill>
                <a:schemeClr val="tx2"/>
              </a:solidFill>
              <a:latin typeface="+mn-lt"/>
              <a:ea typeface="+mn-ea"/>
              <a:cs typeface="+mn-cs"/>
            </a:endParaRPr>
          </a:p>
        </p:txBody>
      </p:sp>
      <p:sp>
        <p:nvSpPr>
          <p:cNvPr id="34" name="TextBox 33">
            <a:extLst>
              <a:ext uri="{FF2B5EF4-FFF2-40B4-BE49-F238E27FC236}">
                <a16:creationId xmlns:a16="http://schemas.microsoft.com/office/drawing/2014/main" id="{C2994303-2E0F-49B1-A086-E0EF686D2E15}"/>
              </a:ext>
            </a:extLst>
          </p:cNvPr>
          <p:cNvSpPr txBox="1"/>
          <p:nvPr/>
        </p:nvSpPr>
        <p:spPr>
          <a:xfrm>
            <a:off x="10402830" y="4971040"/>
            <a:ext cx="926926" cy="166199"/>
          </a:xfrm>
          <a:prstGeom prst="rect">
            <a:avLst/>
          </a:prstGeom>
          <a:noFill/>
          <a:ln w="9525">
            <a:solidFill>
              <a:schemeClr val="tx1"/>
            </a:solidFill>
          </a:ln>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200" kern="1200">
                <a:solidFill>
                  <a:schemeClr val="tx2"/>
                </a:solidFill>
                <a:latin typeface="+mn-lt"/>
                <a:ea typeface="+mn-ea"/>
                <a:cs typeface="+mn-cs"/>
              </a:rPr>
              <a:t>Block #m</a:t>
            </a:r>
            <a:endParaRPr lang="en-GB" sz="2100" kern="1200" err="1">
              <a:solidFill>
                <a:schemeClr val="tx2"/>
              </a:solidFill>
              <a:latin typeface="+mn-lt"/>
              <a:ea typeface="+mn-ea"/>
              <a:cs typeface="+mn-cs"/>
            </a:endParaRPr>
          </a:p>
        </p:txBody>
      </p:sp>
      <p:sp>
        <p:nvSpPr>
          <p:cNvPr id="35" name="TextBox 34">
            <a:extLst>
              <a:ext uri="{FF2B5EF4-FFF2-40B4-BE49-F238E27FC236}">
                <a16:creationId xmlns:a16="http://schemas.microsoft.com/office/drawing/2014/main" id="{8823118F-78DD-4569-8029-16B84B62E2E6}"/>
              </a:ext>
            </a:extLst>
          </p:cNvPr>
          <p:cNvSpPr txBox="1"/>
          <p:nvPr/>
        </p:nvSpPr>
        <p:spPr>
          <a:xfrm>
            <a:off x="6806868" y="2967259"/>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6" name="TextBox 35">
            <a:extLst>
              <a:ext uri="{FF2B5EF4-FFF2-40B4-BE49-F238E27FC236}">
                <a16:creationId xmlns:a16="http://schemas.microsoft.com/office/drawing/2014/main" id="{B9D072A9-3E96-4C2E-9653-F807B82D0B79}"/>
              </a:ext>
            </a:extLst>
          </p:cNvPr>
          <p:cNvSpPr txBox="1"/>
          <p:nvPr/>
        </p:nvSpPr>
        <p:spPr>
          <a:xfrm>
            <a:off x="7854879" y="2969346"/>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7" name="TextBox 36">
            <a:extLst>
              <a:ext uri="{FF2B5EF4-FFF2-40B4-BE49-F238E27FC236}">
                <a16:creationId xmlns:a16="http://schemas.microsoft.com/office/drawing/2014/main" id="{8A77E810-EE2B-44AB-A005-1507B7B4B304}"/>
              </a:ext>
            </a:extLst>
          </p:cNvPr>
          <p:cNvSpPr txBox="1"/>
          <p:nvPr/>
        </p:nvSpPr>
        <p:spPr>
          <a:xfrm>
            <a:off x="9003098" y="2958907"/>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8" name="TextBox 37">
            <a:extLst>
              <a:ext uri="{FF2B5EF4-FFF2-40B4-BE49-F238E27FC236}">
                <a16:creationId xmlns:a16="http://schemas.microsoft.com/office/drawing/2014/main" id="{3DD9273A-8318-4FE2-A6EF-254B01B2200F}"/>
              </a:ext>
            </a:extLst>
          </p:cNvPr>
          <p:cNvSpPr txBox="1"/>
          <p:nvPr/>
        </p:nvSpPr>
        <p:spPr>
          <a:xfrm>
            <a:off x="10786616" y="2967257"/>
            <a:ext cx="290849" cy="1603332"/>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sp>
        <p:nvSpPr>
          <p:cNvPr id="39" name="TextBox 38">
            <a:extLst>
              <a:ext uri="{FF2B5EF4-FFF2-40B4-BE49-F238E27FC236}">
                <a16:creationId xmlns:a16="http://schemas.microsoft.com/office/drawing/2014/main" id="{4D3C6E26-7F04-46F5-B4A3-F3FE0126DBDB}"/>
              </a:ext>
            </a:extLst>
          </p:cNvPr>
          <p:cNvSpPr txBox="1"/>
          <p:nvPr/>
        </p:nvSpPr>
        <p:spPr>
          <a:xfrm rot="16200000">
            <a:off x="10003595" y="3038671"/>
            <a:ext cx="290849" cy="1064207"/>
          </a:xfrm>
          <a:prstGeom prst="rect">
            <a:avLst/>
          </a:prstGeom>
          <a:noFill/>
        </p:spPr>
        <p:txBody>
          <a:bodyPr vert="eaVert"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a:t>
            </a:r>
            <a:endParaRPr lang="en-GB" sz="2100" kern="1200" err="1">
              <a:solidFill>
                <a:schemeClr val="tx2"/>
              </a:solidFill>
              <a:latin typeface="+mn-lt"/>
              <a:ea typeface="+mn-ea"/>
              <a:cs typeface="+mn-cs"/>
            </a:endParaRPr>
          </a:p>
        </p:txBody>
      </p:sp>
      <p:cxnSp>
        <p:nvCxnSpPr>
          <p:cNvPr id="41" name="Straight Arrow Connector 40">
            <a:extLst>
              <a:ext uri="{FF2B5EF4-FFF2-40B4-BE49-F238E27FC236}">
                <a16:creationId xmlns:a16="http://schemas.microsoft.com/office/drawing/2014/main" id="{7C3E0ABE-5101-49F6-84E7-6C7595317B83}"/>
              </a:ext>
            </a:extLst>
          </p:cNvPr>
          <p:cNvCxnSpPr/>
          <p:nvPr/>
        </p:nvCxnSpPr>
        <p:spPr>
          <a:xfrm>
            <a:off x="6404610" y="1872024"/>
            <a:ext cx="4971393"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1207189-E03C-4216-A6CE-85B42C61D6E1}"/>
              </a:ext>
            </a:extLst>
          </p:cNvPr>
          <p:cNvCxnSpPr>
            <a:cxnSpLocks/>
          </p:cNvCxnSpPr>
          <p:nvPr/>
        </p:nvCxnSpPr>
        <p:spPr>
          <a:xfrm flipV="1">
            <a:off x="6157616" y="2124272"/>
            <a:ext cx="0" cy="2779986"/>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65C49F00-FFE8-49F8-9884-0EBE23D1BB35}"/>
              </a:ext>
            </a:extLst>
          </p:cNvPr>
          <p:cNvSpPr txBox="1"/>
          <p:nvPr/>
        </p:nvSpPr>
        <p:spPr>
          <a:xfrm>
            <a:off x="7655341" y="1609266"/>
            <a:ext cx="2448911"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accent1"/>
                </a:solidFill>
                <a:latin typeface="+mn-lt"/>
                <a:ea typeface="+mn-ea"/>
                <a:cs typeface="+mn-cs"/>
              </a:rPr>
              <a:t>BlockCount</a:t>
            </a:r>
            <a:endParaRPr lang="en-GB" sz="1600" kern="1200" dirty="0">
              <a:solidFill>
                <a:schemeClr val="accent1"/>
              </a:solidFill>
              <a:latin typeface="+mn-lt"/>
              <a:ea typeface="+mn-ea"/>
              <a:cs typeface="+mn-cs"/>
            </a:endParaRPr>
          </a:p>
        </p:txBody>
      </p:sp>
      <p:sp>
        <p:nvSpPr>
          <p:cNvPr id="46" name="TextBox 45">
            <a:extLst>
              <a:ext uri="{FF2B5EF4-FFF2-40B4-BE49-F238E27FC236}">
                <a16:creationId xmlns:a16="http://schemas.microsoft.com/office/drawing/2014/main" id="{25FFEBBE-CCB5-448F-8929-5FBCC4D32C45}"/>
              </a:ext>
            </a:extLst>
          </p:cNvPr>
          <p:cNvSpPr txBox="1"/>
          <p:nvPr/>
        </p:nvSpPr>
        <p:spPr>
          <a:xfrm rot="16200000">
            <a:off x="4749617" y="3432811"/>
            <a:ext cx="2448911"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dirty="0" err="1">
                <a:solidFill>
                  <a:schemeClr val="accent1"/>
                </a:solidFill>
                <a:latin typeface="+mn-lt"/>
                <a:ea typeface="+mn-ea"/>
                <a:cs typeface="+mn-cs"/>
              </a:rPr>
              <a:t>BlockSize</a:t>
            </a:r>
            <a:endParaRPr lang="en-GB" sz="1600" kern="1200" dirty="0">
              <a:solidFill>
                <a:schemeClr val="accent1"/>
              </a:solidFill>
              <a:latin typeface="+mn-lt"/>
              <a:ea typeface="+mn-ea"/>
              <a:cs typeface="+mn-cs"/>
            </a:endParaRPr>
          </a:p>
        </p:txBody>
      </p:sp>
      <p:sp>
        <p:nvSpPr>
          <p:cNvPr id="47" name="Arrow: Curved Left 46">
            <a:extLst>
              <a:ext uri="{FF2B5EF4-FFF2-40B4-BE49-F238E27FC236}">
                <a16:creationId xmlns:a16="http://schemas.microsoft.com/office/drawing/2014/main" id="{A525D4CF-1383-4860-A02F-156E228F31A9}"/>
              </a:ext>
            </a:extLst>
          </p:cNvPr>
          <p:cNvSpPr/>
          <p:nvPr/>
        </p:nvSpPr>
        <p:spPr>
          <a:xfrm rot="5400000">
            <a:off x="8528885" y="2987308"/>
            <a:ext cx="526833" cy="5083318"/>
          </a:xfrm>
          <a:prstGeom prst="curvedLeftArrow">
            <a:avLst>
              <a:gd name="adj1" fmla="val 12837"/>
              <a:gd name="adj2" fmla="val 50000"/>
              <a:gd name="adj3" fmla="val 25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48" name="TextBox 47">
            <a:extLst>
              <a:ext uri="{FF2B5EF4-FFF2-40B4-BE49-F238E27FC236}">
                <a16:creationId xmlns:a16="http://schemas.microsoft.com/office/drawing/2014/main" id="{4337F7C2-3777-40D6-AA3F-7DE0489532A7}"/>
              </a:ext>
            </a:extLst>
          </p:cNvPr>
          <p:cNvSpPr txBox="1"/>
          <p:nvPr/>
        </p:nvSpPr>
        <p:spPr>
          <a:xfrm>
            <a:off x="7544982" y="5387735"/>
            <a:ext cx="2706414"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accent1"/>
                </a:solidFill>
                <a:latin typeface="+mn-lt"/>
                <a:ea typeface="+mn-ea"/>
                <a:cs typeface="+mn-cs"/>
              </a:rPr>
              <a:t>rotating with </a:t>
            </a:r>
            <a:r>
              <a:rPr lang="en-US" sz="1600" kern="1200" dirty="0">
                <a:solidFill>
                  <a:schemeClr val="accent1"/>
                </a:solidFill>
                <a:latin typeface="+mn-lt"/>
                <a:ea typeface="+mn-ea"/>
                <a:cs typeface="+mn-cs"/>
              </a:rPr>
              <a:t>2^n blocks</a:t>
            </a:r>
            <a:endParaRPr lang="en-GB" sz="1600" kern="1200" dirty="0">
              <a:solidFill>
                <a:schemeClr val="accent1"/>
              </a:solidFill>
              <a:latin typeface="+mn-lt"/>
              <a:ea typeface="+mn-ea"/>
              <a:cs typeface="+mn-cs"/>
            </a:endParaRPr>
          </a:p>
        </p:txBody>
      </p:sp>
      <p:sp>
        <p:nvSpPr>
          <p:cNvPr id="4" name="TextBox 3">
            <a:extLst>
              <a:ext uri="{FF2B5EF4-FFF2-40B4-BE49-F238E27FC236}">
                <a16:creationId xmlns:a16="http://schemas.microsoft.com/office/drawing/2014/main" id="{40D0C729-2E70-4A27-BADF-4AC13859155C}"/>
              </a:ext>
            </a:extLst>
          </p:cNvPr>
          <p:cNvSpPr txBox="1"/>
          <p:nvPr/>
        </p:nvSpPr>
        <p:spPr>
          <a:xfrm>
            <a:off x="5955030" y="1200150"/>
            <a:ext cx="3040380"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b="1" kern="1200">
                <a:solidFill>
                  <a:schemeClr val="accent1"/>
                </a:solidFill>
                <a:latin typeface="+mn-lt"/>
                <a:ea typeface="+mn-ea"/>
                <a:cs typeface="+mn-cs"/>
              </a:rPr>
              <a:t>Audio Buffer Handling</a:t>
            </a:r>
            <a:endParaRPr lang="en-GB" sz="2100" b="1" kern="1200" err="1">
              <a:solidFill>
                <a:schemeClr val="accent1"/>
              </a:solidFill>
              <a:latin typeface="+mn-lt"/>
              <a:ea typeface="+mn-ea"/>
              <a:cs typeface="+mn-cs"/>
            </a:endParaRPr>
          </a:p>
        </p:txBody>
      </p:sp>
      <p:sp>
        <p:nvSpPr>
          <p:cNvPr id="6" name="TextBox 5">
            <a:extLst>
              <a:ext uri="{FF2B5EF4-FFF2-40B4-BE49-F238E27FC236}">
                <a16:creationId xmlns:a16="http://schemas.microsoft.com/office/drawing/2014/main" id="{157AF782-A7B9-44E8-8D3F-D7B6830AA7A1}"/>
              </a:ext>
            </a:extLst>
          </p:cNvPr>
          <p:cNvSpPr txBox="1"/>
          <p:nvPr/>
        </p:nvSpPr>
        <p:spPr>
          <a:xfrm>
            <a:off x="479425" y="1405890"/>
            <a:ext cx="4252595" cy="2925416"/>
          </a:xfrm>
          <a:prstGeom prst="rect">
            <a:avLst/>
          </a:prstGeom>
          <a:noFill/>
        </p:spPr>
        <p:txBody>
          <a:bodyPr wrap="square" lIns="0" tIns="0" rIns="0" bIns="0" rtlCol="0" anchor="t">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a:solidFill>
                  <a:schemeClr val="tx2"/>
                </a:solidFill>
                <a:latin typeface="+mn-lt"/>
                <a:ea typeface="+mn-ea"/>
                <a:cs typeface="+mn-cs"/>
              </a:rPr>
              <a:t>Streaming driver for audio data</a:t>
            </a:r>
          </a:p>
          <a:p>
            <a:pPr marL="342900" indent="-342900" algn="l" defTabSz="914400" rtl="0" eaLnBrk="1" latinLnBrk="0" hangingPunct="1">
              <a:lnSpc>
                <a:spcPct val="90000"/>
              </a:lnSpc>
              <a:spcBef>
                <a:spcPts val="0"/>
              </a:spcBef>
              <a:spcAft>
                <a:spcPts val="600"/>
              </a:spcAft>
              <a:buFont typeface="Arial" panose="020B0604020202020204" pitchFamily="34" charset="0"/>
              <a:buChar char="•"/>
            </a:pPr>
            <a:r>
              <a:rPr lang="en-US" sz="2100" kern="1200">
                <a:solidFill>
                  <a:schemeClr val="tx2"/>
                </a:solidFill>
                <a:latin typeface="+mn-lt"/>
                <a:ea typeface="+mn-ea"/>
                <a:cs typeface="+mn-cs"/>
              </a:rPr>
              <a:t>Support for multiple channels</a:t>
            </a:r>
            <a:endParaRPr lang="en-US" sz="2100" kern="1200" dirty="0">
              <a:solidFill>
                <a:schemeClr val="tx2"/>
              </a:solidFill>
              <a:latin typeface="+mn-lt"/>
              <a:ea typeface="+mn-ea"/>
              <a:cs typeface="Calibri"/>
            </a:endParaRPr>
          </a:p>
          <a:p>
            <a:pPr marL="342900" indent="-342900" algn="l" defTabSz="914400" rtl="0" eaLnBrk="1" latinLnBrk="0" hangingPunct="1">
              <a:lnSpc>
                <a:spcPct val="90000"/>
              </a:lnSpc>
              <a:spcBef>
                <a:spcPts val="0"/>
              </a:spcBef>
              <a:spcAft>
                <a:spcPts val="600"/>
              </a:spcAft>
              <a:buFont typeface="Arial" panose="020B0604020202020204" pitchFamily="34" charset="0"/>
              <a:buChar char="•"/>
            </a:pPr>
            <a:r>
              <a:rPr lang="en-US" sz="2100">
                <a:solidFill>
                  <a:schemeClr val="tx2"/>
                </a:solidFill>
                <a:latin typeface="+mn-lt"/>
                <a:ea typeface="+mn-ea"/>
              </a:rPr>
              <a:t>[support for multiple data formats – after first iteration]</a:t>
            </a:r>
            <a:endParaRPr lang="en-US" sz="2100" kern="1200" dirty="0">
              <a:solidFill>
                <a:schemeClr val="tx2"/>
              </a:solidFill>
              <a:latin typeface="+mn-lt"/>
              <a:ea typeface="+mn-ea"/>
              <a:cs typeface="Calibri"/>
            </a:endParaRPr>
          </a:p>
          <a:p>
            <a:pPr marL="342900" indent="-342900" eaLnBrk="1" hangingPunct="1">
              <a:lnSpc>
                <a:spcPct val="90000"/>
              </a:lnSpc>
              <a:spcBef>
                <a:spcPts val="0"/>
              </a:spcBef>
              <a:spcAft>
                <a:spcPts val="600"/>
              </a:spcAft>
              <a:buFont typeface="Arial" panose="020B0604020202020204" pitchFamily="34" charset="0"/>
              <a:buChar char="•"/>
            </a:pPr>
            <a:r>
              <a:rPr lang="en-US" sz="2100" kern="1200">
                <a:solidFill>
                  <a:schemeClr val="tx2"/>
                </a:solidFill>
                <a:latin typeface="+mn-lt"/>
                <a:ea typeface="+mn-ea"/>
                <a:cs typeface="+mn-cs"/>
              </a:rPr>
              <a:t>Data </a:t>
            </a:r>
            <a:r>
              <a:rPr lang="en-US" sz="2100">
                <a:solidFill>
                  <a:schemeClr val="tx2"/>
                </a:solidFill>
                <a:latin typeface="+mn-lt"/>
                <a:ea typeface="+mn-ea"/>
              </a:rPr>
              <a:t>transfer in blocks to maximize simulation speed (as it reduces interaction</a:t>
            </a:r>
            <a:r>
              <a:rPr lang="en-US" sz="2100" dirty="0">
                <a:solidFill>
                  <a:schemeClr val="tx2"/>
                </a:solidFill>
                <a:latin typeface="+mn-lt"/>
                <a:ea typeface="+mn-ea"/>
              </a:rPr>
              <a:t> </a:t>
            </a:r>
            <a:endParaRPr lang="en-US" sz="2100" dirty="0">
              <a:solidFill>
                <a:schemeClr val="tx2"/>
              </a:solidFill>
              <a:latin typeface="+mn-lt"/>
              <a:ea typeface="+mn-ea"/>
              <a:cs typeface="Calibri"/>
            </a:endParaRPr>
          </a:p>
          <a:p>
            <a:pPr marL="342900" indent="-342900" eaLnBrk="1" hangingPunct="1">
              <a:lnSpc>
                <a:spcPct val="90000"/>
              </a:lnSpc>
              <a:spcBef>
                <a:spcPts val="0"/>
              </a:spcBef>
              <a:spcAft>
                <a:spcPts val="600"/>
              </a:spcAft>
              <a:buFont typeface="Arial" panose="020B0604020202020204" pitchFamily="34" charset="0"/>
              <a:buChar char="•"/>
            </a:pPr>
            <a:r>
              <a:rPr lang="en-US" sz="2100" dirty="0">
                <a:solidFill>
                  <a:schemeClr val="tx2"/>
                </a:solidFill>
                <a:latin typeface="+mn-lt"/>
                <a:ea typeface="+mn-ea"/>
              </a:rPr>
              <a:t>Callback Event</a:t>
            </a:r>
            <a:r>
              <a:rPr lang="en-US" sz="2100" kern="1200">
                <a:solidFill>
                  <a:schemeClr val="tx2"/>
                </a:solidFill>
                <a:latin typeface="+mn-lt"/>
                <a:ea typeface="+mn-ea"/>
                <a:cs typeface="+mn-cs"/>
              </a:rPr>
              <a:t> at each block transfer</a:t>
            </a:r>
            <a:endParaRPr lang="en-GB" sz="2100" kern="1200" dirty="0" err="1">
              <a:solidFill>
                <a:schemeClr val="tx2"/>
              </a:solidFill>
              <a:latin typeface="+mn-lt"/>
              <a:ea typeface="+mn-ea"/>
              <a:cs typeface="+mn-cs"/>
            </a:endParaRPr>
          </a:p>
        </p:txBody>
      </p:sp>
    </p:spTree>
    <p:extLst>
      <p:ext uri="{BB962C8B-B14F-4D97-AF65-F5344CB8AC3E}">
        <p14:creationId xmlns:p14="http://schemas.microsoft.com/office/powerpoint/2010/main" val="25539013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6" name="Straight Connector 15">
            <a:extLst>
              <a:ext uri="{FF2B5EF4-FFF2-40B4-BE49-F238E27FC236}">
                <a16:creationId xmlns:a16="http://schemas.microsoft.com/office/drawing/2014/main" id="{E41EC247-6AD4-4C98-9305-720AFF51D996}"/>
              </a:ext>
            </a:extLst>
          </p:cNvPr>
          <p:cNvCxnSpPr>
            <a:cxnSpLocks/>
            <a:stCxn id="8" idx="2"/>
          </p:cNvCxnSpPr>
          <p:nvPr/>
        </p:nvCxnSpPr>
        <p:spPr>
          <a:xfrm flipH="1">
            <a:off x="1835827" y="1948648"/>
            <a:ext cx="10728" cy="4336742"/>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a:extLst>
              <a:ext uri="{FF2B5EF4-FFF2-40B4-BE49-F238E27FC236}">
                <a16:creationId xmlns:a16="http://schemas.microsoft.com/office/drawing/2014/main" id="{533A762E-E6A7-411C-82CD-28FB6FF04C35}"/>
              </a:ext>
            </a:extLst>
          </p:cNvPr>
          <p:cNvCxnSpPr>
            <a:cxnSpLocks/>
          </p:cNvCxnSpPr>
          <p:nvPr/>
        </p:nvCxnSpPr>
        <p:spPr>
          <a:xfrm flipH="1">
            <a:off x="4771562" y="1948645"/>
            <a:ext cx="10728" cy="4336742"/>
          </a:xfrm>
          <a:prstGeom prst="line">
            <a:avLst/>
          </a:prstGeom>
          <a:ln w="9525" cap="flat" cmpd="sng" algn="ctr">
            <a:solidFill>
              <a:schemeClr val="accent6"/>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FF50240A-17F9-45E8-98E8-A3BEA3217061}"/>
              </a:ext>
            </a:extLst>
          </p:cNvPr>
          <p:cNvCxnSpPr>
            <a:cxnSpLocks/>
          </p:cNvCxnSpPr>
          <p:nvPr/>
        </p:nvCxnSpPr>
        <p:spPr>
          <a:xfrm flipH="1">
            <a:off x="8203917" y="1948645"/>
            <a:ext cx="10728" cy="4336742"/>
          </a:xfrm>
          <a:prstGeom prst="line">
            <a:avLst/>
          </a:prstGeom>
          <a:ln w="9525" cap="flat" cmpd="sng" algn="ctr">
            <a:solidFill>
              <a:schemeClr val="accent4"/>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 name="Title 1">
            <a:extLst>
              <a:ext uri="{FF2B5EF4-FFF2-40B4-BE49-F238E27FC236}">
                <a16:creationId xmlns:a16="http://schemas.microsoft.com/office/drawing/2014/main" id="{CE071425-40DC-4492-A20F-F519D97DC807}"/>
              </a:ext>
            </a:extLst>
          </p:cNvPr>
          <p:cNvSpPr>
            <a:spLocks noGrp="1"/>
          </p:cNvSpPr>
          <p:nvPr>
            <p:ph type="title"/>
          </p:nvPr>
        </p:nvSpPr>
        <p:spPr/>
        <p:txBody>
          <a:bodyPr/>
          <a:lstStyle/>
          <a:p>
            <a:r>
              <a:rPr lang="en-GB" dirty="0"/>
              <a:t>Software, Peripheral, and Script interaction</a:t>
            </a:r>
          </a:p>
        </p:txBody>
      </p:sp>
      <p:sp>
        <p:nvSpPr>
          <p:cNvPr id="4" name="Rectangle 3">
            <a:extLst>
              <a:ext uri="{FF2B5EF4-FFF2-40B4-BE49-F238E27FC236}">
                <a16:creationId xmlns:a16="http://schemas.microsoft.com/office/drawing/2014/main" id="{3681D2FD-6949-49A9-94A4-BA3D7BF17AE0}"/>
              </a:ext>
            </a:extLst>
          </p:cNvPr>
          <p:cNvSpPr/>
          <p:nvPr/>
        </p:nvSpPr>
        <p:spPr>
          <a:xfrm>
            <a:off x="1784413" y="2111525"/>
            <a:ext cx="99390" cy="4392403"/>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5" name="Rectangle 4">
            <a:extLst>
              <a:ext uri="{FF2B5EF4-FFF2-40B4-BE49-F238E27FC236}">
                <a16:creationId xmlns:a16="http://schemas.microsoft.com/office/drawing/2014/main" id="{57ABA483-69CF-4855-A4D7-6EEC8005B24F}"/>
              </a:ext>
            </a:extLst>
          </p:cNvPr>
          <p:cNvSpPr/>
          <p:nvPr/>
        </p:nvSpPr>
        <p:spPr>
          <a:xfrm>
            <a:off x="4717371" y="2272683"/>
            <a:ext cx="115886" cy="4210619"/>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7" name="Rectangle 6">
            <a:extLst>
              <a:ext uri="{FF2B5EF4-FFF2-40B4-BE49-F238E27FC236}">
                <a16:creationId xmlns:a16="http://schemas.microsoft.com/office/drawing/2014/main" id="{7BB20D3B-FF1C-4C27-A693-41BAC53D90C3}"/>
              </a:ext>
            </a:extLst>
          </p:cNvPr>
          <p:cNvSpPr/>
          <p:nvPr/>
        </p:nvSpPr>
        <p:spPr>
          <a:xfrm>
            <a:off x="8134065" y="5882013"/>
            <a:ext cx="97215" cy="27310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8" name="Rectangle 7">
            <a:extLst>
              <a:ext uri="{FF2B5EF4-FFF2-40B4-BE49-F238E27FC236}">
                <a16:creationId xmlns:a16="http://schemas.microsoft.com/office/drawing/2014/main" id="{64E27348-466A-470F-B146-C60CFDB00C29}"/>
              </a:ext>
            </a:extLst>
          </p:cNvPr>
          <p:cNvSpPr/>
          <p:nvPr/>
        </p:nvSpPr>
        <p:spPr>
          <a:xfrm>
            <a:off x="1167413" y="1293888"/>
            <a:ext cx="1358284" cy="654760"/>
          </a:xfrm>
          <a:prstGeom prst="rect">
            <a:avLst/>
          </a:prstGeom>
          <a:solidFill>
            <a:srgbClr val="70A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Calibri"/>
                <a:ea typeface="+mn-ea"/>
                <a:cs typeface="+mn-cs"/>
              </a:rPr>
              <a:t>Cortex-M Software</a:t>
            </a:r>
          </a:p>
        </p:txBody>
      </p:sp>
      <p:sp>
        <p:nvSpPr>
          <p:cNvPr id="9" name="Rectangle 8">
            <a:extLst>
              <a:ext uri="{FF2B5EF4-FFF2-40B4-BE49-F238E27FC236}">
                <a16:creationId xmlns:a16="http://schemas.microsoft.com/office/drawing/2014/main" id="{7DAB0121-A44C-4A58-9D10-DC7D1E2B3D11}"/>
              </a:ext>
            </a:extLst>
          </p:cNvPr>
          <p:cNvSpPr/>
          <p:nvPr/>
        </p:nvSpPr>
        <p:spPr>
          <a:xfrm>
            <a:off x="4097784" y="1293888"/>
            <a:ext cx="1358284" cy="654760"/>
          </a:xfrm>
          <a:prstGeom prst="rect">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GB" dirty="0">
                <a:solidFill>
                  <a:srgbClr val="FFFFFF"/>
                </a:solidFill>
                <a:latin typeface="Calibri"/>
              </a:rPr>
              <a:t>VSI</a:t>
            </a:r>
            <a:br>
              <a:rPr lang="en-GB" dirty="0">
                <a:solidFill>
                  <a:srgbClr val="FFFFFF"/>
                </a:solidFill>
                <a:latin typeface="Calibri"/>
              </a:rPr>
            </a:br>
            <a:r>
              <a:rPr lang="en-GB" dirty="0">
                <a:solidFill>
                  <a:srgbClr val="FFFFFF"/>
                </a:solidFill>
                <a:latin typeface="Calibri"/>
              </a:rPr>
              <a:t>Peripheral</a:t>
            </a:r>
            <a:endParaRPr kumimoji="0" lang="en-GB" sz="1800" b="0" i="0" u="none" strike="noStrike" kern="1200" cap="none" spc="0" normalizeH="0" baseline="0" noProof="0" dirty="0">
              <a:ln>
                <a:noFill/>
              </a:ln>
              <a:solidFill>
                <a:srgbClr val="FFFFFF"/>
              </a:solidFill>
              <a:effectLst/>
              <a:uLnTx/>
              <a:uFillTx/>
              <a:latin typeface="Calibri"/>
              <a:ea typeface="+mn-ea"/>
              <a:cs typeface="+mn-cs"/>
            </a:endParaRPr>
          </a:p>
        </p:txBody>
      </p:sp>
      <p:sp>
        <p:nvSpPr>
          <p:cNvPr id="11" name="Rectangle 10">
            <a:extLst>
              <a:ext uri="{FF2B5EF4-FFF2-40B4-BE49-F238E27FC236}">
                <a16:creationId xmlns:a16="http://schemas.microsoft.com/office/drawing/2014/main" id="{8D8420A2-37B5-4D54-9F46-C1A408AEFCFB}"/>
              </a:ext>
            </a:extLst>
          </p:cNvPr>
          <p:cNvSpPr/>
          <p:nvPr/>
        </p:nvSpPr>
        <p:spPr>
          <a:xfrm>
            <a:off x="7535503" y="1293888"/>
            <a:ext cx="1358284" cy="654760"/>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800" b="0" i="0" u="none" strike="noStrike" kern="1200" cap="none" spc="0" normalizeH="0" baseline="0" noProof="0" dirty="0">
                <a:ln>
                  <a:noFill/>
                </a:ln>
                <a:solidFill>
                  <a:srgbClr val="FFFFFF"/>
                </a:solidFill>
                <a:effectLst/>
                <a:uLnTx/>
                <a:uFillTx/>
                <a:latin typeface="Calibri"/>
                <a:ea typeface="+mn-ea"/>
                <a:cs typeface="+mn-cs"/>
              </a:rPr>
              <a:t>VSI Python</a:t>
            </a:r>
            <a:br>
              <a:rPr kumimoji="0" lang="en-GB" sz="1800" b="0" i="0" u="none" strike="noStrike" kern="1200" cap="none" spc="0" normalizeH="0" baseline="0" noProof="0" dirty="0">
                <a:ln>
                  <a:noFill/>
                </a:ln>
                <a:solidFill>
                  <a:srgbClr val="FFFFFF"/>
                </a:solidFill>
                <a:effectLst/>
                <a:uLnTx/>
                <a:uFillTx/>
                <a:latin typeface="Calibri"/>
                <a:ea typeface="+mn-ea"/>
                <a:cs typeface="+mn-cs"/>
              </a:rPr>
            </a:br>
            <a:r>
              <a:rPr kumimoji="0" lang="en-GB" sz="1800" b="0" i="0" u="none" strike="noStrike" kern="1200" cap="none" spc="0" normalizeH="0" baseline="0" noProof="0" dirty="0">
                <a:ln>
                  <a:noFill/>
                </a:ln>
                <a:solidFill>
                  <a:srgbClr val="FFFFFF"/>
                </a:solidFill>
                <a:effectLst/>
                <a:uLnTx/>
                <a:uFillTx/>
                <a:latin typeface="Calibri"/>
                <a:ea typeface="+mn-ea"/>
                <a:cs typeface="+mn-cs"/>
              </a:rPr>
              <a:t>Script</a:t>
            </a:r>
          </a:p>
        </p:txBody>
      </p:sp>
      <p:cxnSp>
        <p:nvCxnSpPr>
          <p:cNvPr id="13" name="Straight Arrow Connector 12">
            <a:extLst>
              <a:ext uri="{FF2B5EF4-FFF2-40B4-BE49-F238E27FC236}">
                <a16:creationId xmlns:a16="http://schemas.microsoft.com/office/drawing/2014/main" id="{06538A61-1FEE-4447-BB20-BC47B54EBCDE}"/>
              </a:ext>
            </a:extLst>
          </p:cNvPr>
          <p:cNvCxnSpPr>
            <a:cxnSpLocks/>
          </p:cNvCxnSpPr>
          <p:nvPr/>
        </p:nvCxnSpPr>
        <p:spPr>
          <a:xfrm>
            <a:off x="1857983" y="2378860"/>
            <a:ext cx="286845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A3CF1D46-790D-4C5F-85DD-F1328FD8AFCB}"/>
              </a:ext>
            </a:extLst>
          </p:cNvPr>
          <p:cNvCxnSpPr>
            <a:cxnSpLocks/>
            <a:endCxn id="7" idx="0"/>
          </p:cNvCxnSpPr>
          <p:nvPr/>
        </p:nvCxnSpPr>
        <p:spPr>
          <a:xfrm flipV="1">
            <a:off x="4809906" y="5882013"/>
            <a:ext cx="3372767" cy="13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7" name="TextBox 26">
            <a:extLst>
              <a:ext uri="{FF2B5EF4-FFF2-40B4-BE49-F238E27FC236}">
                <a16:creationId xmlns:a16="http://schemas.microsoft.com/office/drawing/2014/main" id="{869CCB2A-231E-4FCE-92A6-2AD6B9B1A12E}"/>
              </a:ext>
            </a:extLst>
          </p:cNvPr>
          <p:cNvSpPr txBox="1"/>
          <p:nvPr/>
        </p:nvSpPr>
        <p:spPr>
          <a:xfrm>
            <a:off x="1966221" y="2184961"/>
            <a:ext cx="1590179"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Setup Peripheral</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23" name="Rectangle 22">
            <a:extLst>
              <a:ext uri="{FF2B5EF4-FFF2-40B4-BE49-F238E27FC236}">
                <a16:creationId xmlns:a16="http://schemas.microsoft.com/office/drawing/2014/main" id="{E9028CEB-FA1B-4BA9-AAEC-61DEBA6BD663}"/>
              </a:ext>
            </a:extLst>
          </p:cNvPr>
          <p:cNvSpPr/>
          <p:nvPr/>
        </p:nvSpPr>
        <p:spPr>
          <a:xfrm>
            <a:off x="8163344" y="3842426"/>
            <a:ext cx="105165" cy="29182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33" name="TextBox 32">
            <a:extLst>
              <a:ext uri="{FF2B5EF4-FFF2-40B4-BE49-F238E27FC236}">
                <a16:creationId xmlns:a16="http://schemas.microsoft.com/office/drawing/2014/main" id="{48D9F41C-70A5-4779-8DC8-BB496ED8CFB4}"/>
              </a:ext>
            </a:extLst>
          </p:cNvPr>
          <p:cNvSpPr txBox="1"/>
          <p:nvPr/>
        </p:nvSpPr>
        <p:spPr>
          <a:xfrm>
            <a:off x="8350329" y="3886833"/>
            <a:ext cx="1788951"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Copy </a:t>
            </a:r>
            <a:r>
              <a:rPr lang="en-GB" sz="1400" dirty="0">
                <a:solidFill>
                  <a:srgbClr val="333E48"/>
                </a:solidFill>
                <a:latin typeface="Consolas" panose="020B0609020204030204" pitchFamily="49" charset="0"/>
              </a:rPr>
              <a:t>Data Block #0</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sp>
        <p:nvSpPr>
          <p:cNvPr id="43" name="TextBox 42">
            <a:extLst>
              <a:ext uri="{FF2B5EF4-FFF2-40B4-BE49-F238E27FC236}">
                <a16:creationId xmlns:a16="http://schemas.microsoft.com/office/drawing/2014/main" id="{1DDCF8C9-F877-44F7-AB31-EDDCE835A3A3}"/>
              </a:ext>
            </a:extLst>
          </p:cNvPr>
          <p:cNvSpPr txBox="1"/>
          <p:nvPr/>
        </p:nvSpPr>
        <p:spPr>
          <a:xfrm>
            <a:off x="4980235" y="5690917"/>
            <a:ext cx="1490793"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Write registers</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46" name="Straight Arrow Connector 45">
            <a:extLst>
              <a:ext uri="{FF2B5EF4-FFF2-40B4-BE49-F238E27FC236}">
                <a16:creationId xmlns:a16="http://schemas.microsoft.com/office/drawing/2014/main" id="{410E8448-A62D-4D2D-AFBB-AE68DBBF9739}"/>
              </a:ext>
            </a:extLst>
          </p:cNvPr>
          <p:cNvCxnSpPr>
            <a:cxnSpLocks/>
          </p:cNvCxnSpPr>
          <p:nvPr/>
        </p:nvCxnSpPr>
        <p:spPr>
          <a:xfrm>
            <a:off x="1864467" y="2900913"/>
            <a:ext cx="286845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7" name="TextBox 46">
            <a:extLst>
              <a:ext uri="{FF2B5EF4-FFF2-40B4-BE49-F238E27FC236}">
                <a16:creationId xmlns:a16="http://schemas.microsoft.com/office/drawing/2014/main" id="{C7040EAF-7B9C-4EEC-A911-1AB18BF35BAA}"/>
              </a:ext>
            </a:extLst>
          </p:cNvPr>
          <p:cNvSpPr txBox="1"/>
          <p:nvPr/>
        </p:nvSpPr>
        <p:spPr>
          <a:xfrm>
            <a:off x="1972705" y="2707014"/>
            <a:ext cx="188833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Setup Data Transfer</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48" name="Rectangle 47">
            <a:extLst>
              <a:ext uri="{FF2B5EF4-FFF2-40B4-BE49-F238E27FC236}">
                <a16:creationId xmlns:a16="http://schemas.microsoft.com/office/drawing/2014/main" id="{1009C29B-31BB-4DBE-8281-D8CB96432D09}"/>
              </a:ext>
            </a:extLst>
          </p:cNvPr>
          <p:cNvSpPr/>
          <p:nvPr/>
        </p:nvSpPr>
        <p:spPr>
          <a:xfrm>
            <a:off x="8148595" y="2875413"/>
            <a:ext cx="97215" cy="27310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49" name="Straight Arrow Connector 48">
            <a:extLst>
              <a:ext uri="{FF2B5EF4-FFF2-40B4-BE49-F238E27FC236}">
                <a16:creationId xmlns:a16="http://schemas.microsoft.com/office/drawing/2014/main" id="{70AC103A-EE95-4490-9EF5-9951649FC8F6}"/>
              </a:ext>
            </a:extLst>
          </p:cNvPr>
          <p:cNvCxnSpPr>
            <a:cxnSpLocks/>
            <a:endCxn id="48" idx="0"/>
          </p:cNvCxnSpPr>
          <p:nvPr/>
        </p:nvCxnSpPr>
        <p:spPr>
          <a:xfrm flipV="1">
            <a:off x="4824436" y="2875413"/>
            <a:ext cx="3372767" cy="13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6E03458B-6260-4890-8898-EA61D7BECB0C}"/>
              </a:ext>
            </a:extLst>
          </p:cNvPr>
          <p:cNvSpPr txBox="1"/>
          <p:nvPr/>
        </p:nvSpPr>
        <p:spPr>
          <a:xfrm>
            <a:off x="5004493" y="2684317"/>
            <a:ext cx="188833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Write DMA registers</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51" name="Straight Arrow Connector 50">
            <a:extLst>
              <a:ext uri="{FF2B5EF4-FFF2-40B4-BE49-F238E27FC236}">
                <a16:creationId xmlns:a16="http://schemas.microsoft.com/office/drawing/2014/main" id="{8062A92D-2E75-4BCF-A00A-AC60AB5598F5}"/>
              </a:ext>
            </a:extLst>
          </p:cNvPr>
          <p:cNvCxnSpPr>
            <a:cxnSpLocks/>
          </p:cNvCxnSpPr>
          <p:nvPr/>
        </p:nvCxnSpPr>
        <p:spPr>
          <a:xfrm>
            <a:off x="1861225" y="3335416"/>
            <a:ext cx="2868452"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2" name="TextBox 51">
            <a:extLst>
              <a:ext uri="{FF2B5EF4-FFF2-40B4-BE49-F238E27FC236}">
                <a16:creationId xmlns:a16="http://schemas.microsoft.com/office/drawing/2014/main" id="{6F43FDF2-6C99-4D8F-A4F1-1AB4C19C32B5}"/>
              </a:ext>
            </a:extLst>
          </p:cNvPr>
          <p:cNvSpPr txBox="1"/>
          <p:nvPr/>
        </p:nvSpPr>
        <p:spPr>
          <a:xfrm>
            <a:off x="1969463" y="3141517"/>
            <a:ext cx="1490793"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Start Operation</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53" name="Rectangle 52">
            <a:extLst>
              <a:ext uri="{FF2B5EF4-FFF2-40B4-BE49-F238E27FC236}">
                <a16:creationId xmlns:a16="http://schemas.microsoft.com/office/drawing/2014/main" id="{660F17CC-6938-4614-BEFE-A5E77B50F390}"/>
              </a:ext>
            </a:extLst>
          </p:cNvPr>
          <p:cNvSpPr/>
          <p:nvPr/>
        </p:nvSpPr>
        <p:spPr>
          <a:xfrm>
            <a:off x="8145353" y="3309916"/>
            <a:ext cx="97215" cy="27310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cxnSp>
        <p:nvCxnSpPr>
          <p:cNvPr id="54" name="Straight Arrow Connector 53">
            <a:extLst>
              <a:ext uri="{FF2B5EF4-FFF2-40B4-BE49-F238E27FC236}">
                <a16:creationId xmlns:a16="http://schemas.microsoft.com/office/drawing/2014/main" id="{06634759-860A-4B32-A471-2501023FE34F}"/>
              </a:ext>
            </a:extLst>
          </p:cNvPr>
          <p:cNvCxnSpPr>
            <a:cxnSpLocks/>
            <a:endCxn id="53" idx="0"/>
          </p:cNvCxnSpPr>
          <p:nvPr/>
        </p:nvCxnSpPr>
        <p:spPr>
          <a:xfrm flipV="1">
            <a:off x="4821194" y="3309916"/>
            <a:ext cx="3372767" cy="135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9017BD6A-54F3-4369-BC8A-CCF6A31D5ABF}"/>
              </a:ext>
            </a:extLst>
          </p:cNvPr>
          <p:cNvSpPr txBox="1"/>
          <p:nvPr/>
        </p:nvSpPr>
        <p:spPr>
          <a:xfrm>
            <a:off x="5001251" y="3118820"/>
            <a:ext cx="2087110"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Write Timer registers</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56" name="Straight Arrow Connector 55">
            <a:extLst>
              <a:ext uri="{FF2B5EF4-FFF2-40B4-BE49-F238E27FC236}">
                <a16:creationId xmlns:a16="http://schemas.microsoft.com/office/drawing/2014/main" id="{9F071E64-BA1A-42DF-88C0-E81C51BA4969}"/>
              </a:ext>
            </a:extLst>
          </p:cNvPr>
          <p:cNvCxnSpPr>
            <a:cxnSpLocks/>
            <a:endCxn id="23" idx="0"/>
          </p:cNvCxnSpPr>
          <p:nvPr/>
        </p:nvCxnSpPr>
        <p:spPr>
          <a:xfrm flipV="1">
            <a:off x="4837402" y="3842426"/>
            <a:ext cx="3378525" cy="3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7" name="TextBox 56">
            <a:extLst>
              <a:ext uri="{FF2B5EF4-FFF2-40B4-BE49-F238E27FC236}">
                <a16:creationId xmlns:a16="http://schemas.microsoft.com/office/drawing/2014/main" id="{F2C00A5B-1C4E-47E1-AAB3-33CAD2AF4214}"/>
              </a:ext>
            </a:extLst>
          </p:cNvPr>
          <p:cNvSpPr txBox="1"/>
          <p:nvPr/>
        </p:nvSpPr>
        <p:spPr>
          <a:xfrm>
            <a:off x="5017459" y="3640875"/>
            <a:ext cx="1093248"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Timer event</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58" name="TextBox 57">
            <a:extLst>
              <a:ext uri="{FF2B5EF4-FFF2-40B4-BE49-F238E27FC236}">
                <a16:creationId xmlns:a16="http://schemas.microsoft.com/office/drawing/2014/main" id="{2D470F25-8E6A-4D5A-BE8E-A6EF67E88175}"/>
              </a:ext>
            </a:extLst>
          </p:cNvPr>
          <p:cNvSpPr txBox="1"/>
          <p:nvPr/>
        </p:nvSpPr>
        <p:spPr>
          <a:xfrm>
            <a:off x="8298448" y="2949734"/>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Capture </a:t>
            </a:r>
            <a:r>
              <a:rPr lang="en-GB" sz="1400" dirty="0">
                <a:solidFill>
                  <a:srgbClr val="333E48"/>
                </a:solidFill>
                <a:latin typeface="Consolas" panose="020B0609020204030204" pitchFamily="49" charset="0"/>
              </a:rPr>
              <a:t>Data Block Size</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sp>
        <p:nvSpPr>
          <p:cNvPr id="59" name="TextBox 58">
            <a:extLst>
              <a:ext uri="{FF2B5EF4-FFF2-40B4-BE49-F238E27FC236}">
                <a16:creationId xmlns:a16="http://schemas.microsoft.com/office/drawing/2014/main" id="{925B3248-1AD7-4AEE-8CC0-8798550D7A81}"/>
              </a:ext>
            </a:extLst>
          </p:cNvPr>
          <p:cNvSpPr txBox="1"/>
          <p:nvPr/>
        </p:nvSpPr>
        <p:spPr>
          <a:xfrm>
            <a:off x="8257978" y="5930398"/>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Capture Register Values</a:t>
            </a:r>
          </a:p>
        </p:txBody>
      </p:sp>
      <p:cxnSp>
        <p:nvCxnSpPr>
          <p:cNvPr id="60" name="Straight Arrow Connector 59">
            <a:extLst>
              <a:ext uri="{FF2B5EF4-FFF2-40B4-BE49-F238E27FC236}">
                <a16:creationId xmlns:a16="http://schemas.microsoft.com/office/drawing/2014/main" id="{8B6C6A6F-DEFD-4A93-B422-79FAC58E3F87}"/>
              </a:ext>
            </a:extLst>
          </p:cNvPr>
          <p:cNvCxnSpPr>
            <a:cxnSpLocks/>
            <a:stCxn id="23" idx="2"/>
          </p:cNvCxnSpPr>
          <p:nvPr/>
        </p:nvCxnSpPr>
        <p:spPr>
          <a:xfrm flipH="1" flipV="1">
            <a:off x="4808347" y="4113003"/>
            <a:ext cx="3407580" cy="21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E043A06B-23FE-499A-A266-E1533E59F00C}"/>
              </a:ext>
            </a:extLst>
          </p:cNvPr>
          <p:cNvCxnSpPr>
            <a:cxnSpLocks/>
          </p:cNvCxnSpPr>
          <p:nvPr/>
        </p:nvCxnSpPr>
        <p:spPr>
          <a:xfrm flipH="1">
            <a:off x="1886807" y="4109761"/>
            <a:ext cx="28311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TextBox 61">
            <a:extLst>
              <a:ext uri="{FF2B5EF4-FFF2-40B4-BE49-F238E27FC236}">
                <a16:creationId xmlns:a16="http://schemas.microsoft.com/office/drawing/2014/main" id="{42BFA752-7083-4B03-9C2D-37E08D4EAA72}"/>
              </a:ext>
            </a:extLst>
          </p:cNvPr>
          <p:cNvSpPr txBox="1"/>
          <p:nvPr/>
        </p:nvSpPr>
        <p:spPr>
          <a:xfrm>
            <a:off x="1995403" y="3877576"/>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Driver Event (New Data)</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63" name="Rectangle 62">
            <a:extLst>
              <a:ext uri="{FF2B5EF4-FFF2-40B4-BE49-F238E27FC236}">
                <a16:creationId xmlns:a16="http://schemas.microsoft.com/office/drawing/2014/main" id="{6F20323F-21D4-4D8A-9827-7A98BFE3CAA6}"/>
              </a:ext>
            </a:extLst>
          </p:cNvPr>
          <p:cNvSpPr/>
          <p:nvPr/>
        </p:nvSpPr>
        <p:spPr>
          <a:xfrm>
            <a:off x="8150375" y="4422841"/>
            <a:ext cx="105165" cy="29182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64" name="TextBox 63">
            <a:extLst>
              <a:ext uri="{FF2B5EF4-FFF2-40B4-BE49-F238E27FC236}">
                <a16:creationId xmlns:a16="http://schemas.microsoft.com/office/drawing/2014/main" id="{EBA801DE-3E4E-4367-87D7-C99266C30596}"/>
              </a:ext>
            </a:extLst>
          </p:cNvPr>
          <p:cNvSpPr txBox="1"/>
          <p:nvPr/>
        </p:nvSpPr>
        <p:spPr>
          <a:xfrm>
            <a:off x="8337360" y="4467248"/>
            <a:ext cx="1788951"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Copy </a:t>
            </a:r>
            <a:r>
              <a:rPr lang="en-GB" sz="1400" dirty="0">
                <a:solidFill>
                  <a:srgbClr val="333E48"/>
                </a:solidFill>
                <a:latin typeface="Consolas" panose="020B0609020204030204" pitchFamily="49" charset="0"/>
              </a:rPr>
              <a:t>Data Block #1</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cxnSp>
        <p:nvCxnSpPr>
          <p:cNvPr id="65" name="Straight Arrow Connector 64">
            <a:extLst>
              <a:ext uri="{FF2B5EF4-FFF2-40B4-BE49-F238E27FC236}">
                <a16:creationId xmlns:a16="http://schemas.microsoft.com/office/drawing/2014/main" id="{2082C5CC-9B1D-4F4F-99EA-E51C0D683DAF}"/>
              </a:ext>
            </a:extLst>
          </p:cNvPr>
          <p:cNvCxnSpPr>
            <a:cxnSpLocks/>
            <a:endCxn id="63" idx="0"/>
          </p:cNvCxnSpPr>
          <p:nvPr/>
        </p:nvCxnSpPr>
        <p:spPr>
          <a:xfrm flipV="1">
            <a:off x="4824433" y="4422841"/>
            <a:ext cx="3378525" cy="3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6" name="TextBox 65">
            <a:extLst>
              <a:ext uri="{FF2B5EF4-FFF2-40B4-BE49-F238E27FC236}">
                <a16:creationId xmlns:a16="http://schemas.microsoft.com/office/drawing/2014/main" id="{474D31A1-36E2-4591-9DF6-108FA91128E2}"/>
              </a:ext>
            </a:extLst>
          </p:cNvPr>
          <p:cNvSpPr txBox="1"/>
          <p:nvPr/>
        </p:nvSpPr>
        <p:spPr>
          <a:xfrm>
            <a:off x="5004490" y="4221290"/>
            <a:ext cx="1093248"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Timer event</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67" name="Straight Arrow Connector 66">
            <a:extLst>
              <a:ext uri="{FF2B5EF4-FFF2-40B4-BE49-F238E27FC236}">
                <a16:creationId xmlns:a16="http://schemas.microsoft.com/office/drawing/2014/main" id="{A96E7313-5FEA-41C7-86E9-5AC8AF8A4FE9}"/>
              </a:ext>
            </a:extLst>
          </p:cNvPr>
          <p:cNvCxnSpPr>
            <a:cxnSpLocks/>
            <a:stCxn id="63" idx="2"/>
          </p:cNvCxnSpPr>
          <p:nvPr/>
        </p:nvCxnSpPr>
        <p:spPr>
          <a:xfrm flipH="1" flipV="1">
            <a:off x="4795378" y="4693418"/>
            <a:ext cx="3407580" cy="21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7F6CDECA-062A-4500-9192-8A7B368668B6}"/>
              </a:ext>
            </a:extLst>
          </p:cNvPr>
          <p:cNvCxnSpPr>
            <a:cxnSpLocks/>
          </p:cNvCxnSpPr>
          <p:nvPr/>
        </p:nvCxnSpPr>
        <p:spPr>
          <a:xfrm flipH="1">
            <a:off x="1873838" y="4690176"/>
            <a:ext cx="28311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9" name="TextBox 68">
            <a:extLst>
              <a:ext uri="{FF2B5EF4-FFF2-40B4-BE49-F238E27FC236}">
                <a16:creationId xmlns:a16="http://schemas.microsoft.com/office/drawing/2014/main" id="{8EBA9BF5-5698-4D70-B4E4-8B8FBB1E84DA}"/>
              </a:ext>
            </a:extLst>
          </p:cNvPr>
          <p:cNvSpPr txBox="1"/>
          <p:nvPr/>
        </p:nvSpPr>
        <p:spPr>
          <a:xfrm>
            <a:off x="1982434" y="4457991"/>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Driver Event (New Data)</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
        <p:nvSpPr>
          <p:cNvPr id="14" name="TextBox 13">
            <a:extLst>
              <a:ext uri="{FF2B5EF4-FFF2-40B4-BE49-F238E27FC236}">
                <a16:creationId xmlns:a16="http://schemas.microsoft.com/office/drawing/2014/main" id="{2D51615E-E3F1-4B68-96CE-57CC92442D65}"/>
              </a:ext>
            </a:extLst>
          </p:cNvPr>
          <p:cNvSpPr txBox="1"/>
          <p:nvPr/>
        </p:nvSpPr>
        <p:spPr>
          <a:xfrm rot="5400000">
            <a:off x="6709408" y="4914489"/>
            <a:ext cx="36527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dirty="0">
                <a:solidFill>
                  <a:schemeClr val="tx2"/>
                </a:solidFill>
                <a:latin typeface="+mn-lt"/>
                <a:ea typeface="+mn-ea"/>
                <a:cs typeface="+mn-cs"/>
              </a:rPr>
              <a:t>…</a:t>
            </a:r>
            <a:endParaRPr lang="en-GB" sz="2100" kern="1200" dirty="0" err="1">
              <a:solidFill>
                <a:schemeClr val="tx2"/>
              </a:solidFill>
              <a:latin typeface="+mn-lt"/>
              <a:ea typeface="+mn-ea"/>
              <a:cs typeface="+mn-cs"/>
            </a:endParaRPr>
          </a:p>
        </p:txBody>
      </p:sp>
      <p:sp>
        <p:nvSpPr>
          <p:cNvPr id="84" name="TextBox 83">
            <a:extLst>
              <a:ext uri="{FF2B5EF4-FFF2-40B4-BE49-F238E27FC236}">
                <a16:creationId xmlns:a16="http://schemas.microsoft.com/office/drawing/2014/main" id="{0604528F-2FC9-43A6-AA57-3268BB999AAA}"/>
              </a:ext>
            </a:extLst>
          </p:cNvPr>
          <p:cNvSpPr txBox="1"/>
          <p:nvPr/>
        </p:nvSpPr>
        <p:spPr>
          <a:xfrm>
            <a:off x="8285477" y="3332050"/>
            <a:ext cx="188833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Capture Timer setup</a:t>
            </a:r>
          </a:p>
        </p:txBody>
      </p:sp>
      <p:sp>
        <p:nvSpPr>
          <p:cNvPr id="85" name="TextBox 84">
            <a:extLst>
              <a:ext uri="{FF2B5EF4-FFF2-40B4-BE49-F238E27FC236}">
                <a16:creationId xmlns:a16="http://schemas.microsoft.com/office/drawing/2014/main" id="{996F523F-93E7-4894-AF59-A1EDEFC31697}"/>
              </a:ext>
            </a:extLst>
          </p:cNvPr>
          <p:cNvSpPr txBox="1"/>
          <p:nvPr/>
        </p:nvSpPr>
        <p:spPr>
          <a:xfrm rot="5400000">
            <a:off x="2961016" y="4843153"/>
            <a:ext cx="365277" cy="29084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2100" kern="1200" dirty="0">
                <a:solidFill>
                  <a:schemeClr val="tx2"/>
                </a:solidFill>
                <a:latin typeface="+mn-lt"/>
                <a:ea typeface="+mn-ea"/>
                <a:cs typeface="+mn-cs"/>
              </a:rPr>
              <a:t>…</a:t>
            </a:r>
            <a:endParaRPr lang="en-GB" sz="2100" kern="1200" dirty="0" err="1">
              <a:solidFill>
                <a:schemeClr val="tx2"/>
              </a:solidFill>
              <a:latin typeface="+mn-lt"/>
              <a:ea typeface="+mn-ea"/>
              <a:cs typeface="+mn-cs"/>
            </a:endParaRPr>
          </a:p>
        </p:txBody>
      </p:sp>
      <p:sp>
        <p:nvSpPr>
          <p:cNvPr id="86" name="Rectangle 85">
            <a:extLst>
              <a:ext uri="{FF2B5EF4-FFF2-40B4-BE49-F238E27FC236}">
                <a16:creationId xmlns:a16="http://schemas.microsoft.com/office/drawing/2014/main" id="{9D04496B-6C87-4504-B1B8-099F508946CA}"/>
              </a:ext>
            </a:extLst>
          </p:cNvPr>
          <p:cNvSpPr/>
          <p:nvPr/>
        </p:nvSpPr>
        <p:spPr>
          <a:xfrm>
            <a:off x="8137766" y="5187131"/>
            <a:ext cx="105165" cy="291829"/>
          </a:xfrm>
          <a:prstGeom prst="rect">
            <a:avLst/>
          </a:prstGeom>
          <a:solidFill>
            <a:schemeClr val="accent5">
              <a:lumMod val="75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lvl="0" indent="0" algn="ctr" defTabSz="914400" rtl="0" eaLnBrk="0" fontAlgn="base" latinLnBrk="0" hangingPunct="0">
              <a:lnSpc>
                <a:spcPct val="100000"/>
              </a:lnSpc>
              <a:spcBef>
                <a:spcPct val="0"/>
              </a:spcBef>
              <a:spcAft>
                <a:spcPct val="0"/>
              </a:spcAft>
              <a:buClrTx/>
              <a:buSzTx/>
              <a:buFontTx/>
              <a:buNone/>
              <a:tabLst/>
              <a:defRPr/>
            </a:pPr>
            <a:endParaRPr kumimoji="0" lang="en-GB" sz="1800" b="0" i="0" u="none" strike="noStrike" kern="1200" cap="none" spc="0" normalizeH="0" baseline="0" noProof="0">
              <a:ln>
                <a:noFill/>
              </a:ln>
              <a:solidFill>
                <a:srgbClr val="FFFFFF"/>
              </a:solidFill>
              <a:effectLst/>
              <a:uLnTx/>
              <a:uFillTx/>
              <a:latin typeface="Calibri"/>
              <a:ea typeface="+mn-ea"/>
              <a:cs typeface="+mn-cs"/>
            </a:endParaRPr>
          </a:p>
        </p:txBody>
      </p:sp>
      <p:sp>
        <p:nvSpPr>
          <p:cNvPr id="87" name="TextBox 86">
            <a:extLst>
              <a:ext uri="{FF2B5EF4-FFF2-40B4-BE49-F238E27FC236}">
                <a16:creationId xmlns:a16="http://schemas.microsoft.com/office/drawing/2014/main" id="{8EA8C61C-9318-4A49-BB7C-C25D2FD97100}"/>
              </a:ext>
            </a:extLst>
          </p:cNvPr>
          <p:cNvSpPr txBox="1"/>
          <p:nvPr/>
        </p:nvSpPr>
        <p:spPr>
          <a:xfrm>
            <a:off x="8324751" y="5231538"/>
            <a:ext cx="1788951"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rPr>
              <a:t>Copy </a:t>
            </a:r>
            <a:r>
              <a:rPr lang="en-GB" sz="1400" dirty="0">
                <a:solidFill>
                  <a:srgbClr val="333E48"/>
                </a:solidFill>
                <a:latin typeface="Consolas" panose="020B0609020204030204" pitchFamily="49" charset="0"/>
              </a:rPr>
              <a:t>Data Block #n</a:t>
            </a:r>
            <a:endParaRPr kumimoji="0" lang="en-GB" sz="1400" b="0" i="0" u="none" strike="noStrike" kern="1200" cap="none" spc="0" normalizeH="0" baseline="0" noProof="0" dirty="0">
              <a:ln>
                <a:noFill/>
              </a:ln>
              <a:solidFill>
                <a:srgbClr val="333E48"/>
              </a:solidFill>
              <a:effectLst/>
              <a:uLnTx/>
              <a:uFillTx/>
              <a:latin typeface="Consolas" panose="020B0609020204030204" pitchFamily="49" charset="0"/>
              <a:ea typeface="ＭＳ Ｐゴシック" panose="020B0600070205080204" pitchFamily="34" charset="-128"/>
              <a:cs typeface="+mn-cs"/>
            </a:endParaRPr>
          </a:p>
        </p:txBody>
      </p:sp>
      <p:cxnSp>
        <p:nvCxnSpPr>
          <p:cNvPr id="88" name="Straight Arrow Connector 87">
            <a:extLst>
              <a:ext uri="{FF2B5EF4-FFF2-40B4-BE49-F238E27FC236}">
                <a16:creationId xmlns:a16="http://schemas.microsoft.com/office/drawing/2014/main" id="{6005A04C-659C-43BD-9C8B-56FB92C70807}"/>
              </a:ext>
            </a:extLst>
          </p:cNvPr>
          <p:cNvCxnSpPr>
            <a:cxnSpLocks/>
            <a:endCxn id="86" idx="0"/>
          </p:cNvCxnSpPr>
          <p:nvPr/>
        </p:nvCxnSpPr>
        <p:spPr>
          <a:xfrm flipV="1">
            <a:off x="4811824" y="5187131"/>
            <a:ext cx="3378525" cy="31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9" name="TextBox 88">
            <a:extLst>
              <a:ext uri="{FF2B5EF4-FFF2-40B4-BE49-F238E27FC236}">
                <a16:creationId xmlns:a16="http://schemas.microsoft.com/office/drawing/2014/main" id="{B8D655A9-CCC4-4A64-BFA3-6418ADADB91A}"/>
              </a:ext>
            </a:extLst>
          </p:cNvPr>
          <p:cNvSpPr txBox="1"/>
          <p:nvPr/>
        </p:nvSpPr>
        <p:spPr>
          <a:xfrm>
            <a:off x="4991881" y="4985580"/>
            <a:ext cx="1093248"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Timer event</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90" name="Straight Arrow Connector 89">
            <a:extLst>
              <a:ext uri="{FF2B5EF4-FFF2-40B4-BE49-F238E27FC236}">
                <a16:creationId xmlns:a16="http://schemas.microsoft.com/office/drawing/2014/main" id="{1A9F6257-BEF6-4B85-A60C-4A85ECD3F042}"/>
              </a:ext>
            </a:extLst>
          </p:cNvPr>
          <p:cNvCxnSpPr>
            <a:cxnSpLocks/>
            <a:stCxn id="86" idx="2"/>
          </p:cNvCxnSpPr>
          <p:nvPr/>
        </p:nvCxnSpPr>
        <p:spPr>
          <a:xfrm flipH="1" flipV="1">
            <a:off x="4782769" y="5457708"/>
            <a:ext cx="3407580" cy="212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1" name="Straight Arrow Connector 90">
            <a:extLst>
              <a:ext uri="{FF2B5EF4-FFF2-40B4-BE49-F238E27FC236}">
                <a16:creationId xmlns:a16="http://schemas.microsoft.com/office/drawing/2014/main" id="{A34D3AEB-F3CF-42D3-9862-E82FB6C149DE}"/>
              </a:ext>
            </a:extLst>
          </p:cNvPr>
          <p:cNvCxnSpPr>
            <a:cxnSpLocks/>
          </p:cNvCxnSpPr>
          <p:nvPr/>
        </p:nvCxnSpPr>
        <p:spPr>
          <a:xfrm flipH="1">
            <a:off x="1861229" y="5454466"/>
            <a:ext cx="283110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2" name="TextBox 91">
            <a:extLst>
              <a:ext uri="{FF2B5EF4-FFF2-40B4-BE49-F238E27FC236}">
                <a16:creationId xmlns:a16="http://schemas.microsoft.com/office/drawing/2014/main" id="{5AC3F96C-0183-43FD-86FB-C5AA9BEF9602}"/>
              </a:ext>
            </a:extLst>
          </p:cNvPr>
          <p:cNvSpPr txBox="1"/>
          <p:nvPr/>
        </p:nvSpPr>
        <p:spPr>
          <a:xfrm>
            <a:off x="1969825" y="5222281"/>
            <a:ext cx="2285882"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Driver Event (New Data)</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cxnSp>
        <p:nvCxnSpPr>
          <p:cNvPr id="98" name="Straight Arrow Connector 97">
            <a:extLst>
              <a:ext uri="{FF2B5EF4-FFF2-40B4-BE49-F238E27FC236}">
                <a16:creationId xmlns:a16="http://schemas.microsoft.com/office/drawing/2014/main" id="{868F4167-8C1F-42FD-8D83-6D2D3317336B}"/>
              </a:ext>
            </a:extLst>
          </p:cNvPr>
          <p:cNvCxnSpPr>
            <a:cxnSpLocks/>
          </p:cNvCxnSpPr>
          <p:nvPr/>
        </p:nvCxnSpPr>
        <p:spPr>
          <a:xfrm>
            <a:off x="1882996" y="5914758"/>
            <a:ext cx="285400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99" name="TextBox 98">
            <a:extLst>
              <a:ext uri="{FF2B5EF4-FFF2-40B4-BE49-F238E27FC236}">
                <a16:creationId xmlns:a16="http://schemas.microsoft.com/office/drawing/2014/main" id="{618E9967-E7A2-4A48-BF9E-A5E2967689D2}"/>
              </a:ext>
            </a:extLst>
          </p:cNvPr>
          <p:cNvSpPr txBox="1"/>
          <p:nvPr/>
        </p:nvSpPr>
        <p:spPr>
          <a:xfrm>
            <a:off x="1991234" y="5720859"/>
            <a:ext cx="1391407" cy="193899"/>
          </a:xfrm>
          <a:prstGeom prst="rect">
            <a:avLst/>
          </a:prstGeom>
          <a:noFill/>
        </p:spPr>
        <p:txBody>
          <a:bodyPr wrap="none" lIns="0" tIns="0" rIns="0" bIns="0" rtlCol="0">
            <a:spAutoFit/>
          </a:bodyPr>
          <a:lstStyle/>
          <a:p>
            <a:pPr marL="0" marR="0" lvl="0" indent="0" algn="l" defTabSz="914400" rtl="0" eaLnBrk="1" fontAlgn="base" latinLnBrk="0" hangingPunct="1">
              <a:lnSpc>
                <a:spcPct val="90000"/>
              </a:lnSpc>
              <a:spcBef>
                <a:spcPts val="0"/>
              </a:spcBef>
              <a:spcAft>
                <a:spcPts val="600"/>
              </a:spcAft>
              <a:buClrTx/>
              <a:buSzTx/>
              <a:buFont typeface="Arial" panose="020B0604020202020204" pitchFamily="34" charset="0"/>
              <a:buNone/>
              <a:tabLst/>
              <a:defRPr/>
            </a:pPr>
            <a:r>
              <a:rPr kumimoji="0" lang="en-GB" sz="1400" b="0" i="0" u="none" strike="noStrike" kern="1200" cap="none" spc="0" normalizeH="0" baseline="0" noProof="0" dirty="0" err="1">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Sto</a:t>
            </a:r>
            <a:r>
              <a:rPr lang="en-GB" sz="1400" dirty="0">
                <a:solidFill>
                  <a:srgbClr val="000000">
                    <a:lumMod val="75000"/>
                    <a:lumOff val="25000"/>
                  </a:srgbClr>
                </a:solidFill>
                <a:latin typeface="Consolas" panose="020B0609020204030204" pitchFamily="49" charset="0"/>
              </a:rPr>
              <a:t>p</a:t>
            </a:r>
            <a:r>
              <a:rPr kumimoji="0" lang="en-GB" sz="1400" b="0" i="0" u="none" strike="noStrike" kern="1200" cap="none" spc="0" normalizeH="0" baseline="0" noProof="0" dirty="0">
                <a:ln>
                  <a:noFill/>
                </a:ln>
                <a:solidFill>
                  <a:srgbClr val="000000">
                    <a:lumMod val="75000"/>
                    <a:lumOff val="25000"/>
                  </a:srgbClr>
                </a:solidFill>
                <a:effectLst/>
                <a:uLnTx/>
                <a:uFillTx/>
                <a:latin typeface="Consolas" panose="020B0609020204030204" pitchFamily="49" charset="0"/>
                <a:ea typeface="ＭＳ Ｐゴシック" panose="020B0600070205080204" pitchFamily="34" charset="-128"/>
                <a:cs typeface="+mn-cs"/>
              </a:rPr>
              <a:t> Operation</a:t>
            </a:r>
            <a:endParaRPr kumimoji="0" lang="en-GB" sz="1400" b="0" i="0" u="none" strike="noStrike" kern="1200" cap="none" spc="0" normalizeH="0" baseline="0" noProof="0" dirty="0">
              <a:ln>
                <a:noFill/>
              </a:ln>
              <a:solidFill>
                <a:srgbClr val="000000">
                  <a:lumMod val="75000"/>
                  <a:lumOff val="25000"/>
                </a:srgbClr>
              </a:solidFill>
              <a:effectLst/>
              <a:uLnTx/>
              <a:uFillTx/>
              <a:latin typeface="Calibri"/>
              <a:ea typeface="ＭＳ Ｐゴシック" panose="020B0600070205080204" pitchFamily="34" charset="-128"/>
              <a:cs typeface="+mn-cs"/>
            </a:endParaRPr>
          </a:p>
        </p:txBody>
      </p:sp>
    </p:spTree>
    <p:extLst>
      <p:ext uri="{BB962C8B-B14F-4D97-AF65-F5344CB8AC3E}">
        <p14:creationId xmlns:p14="http://schemas.microsoft.com/office/powerpoint/2010/main" val="38117871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3165843" y="1194149"/>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200" kern="0">
                <a:solidFill>
                  <a:schemeClr val="accent2"/>
                </a:solidFill>
                <a:latin typeface="+mn-lt"/>
              </a:rPr>
              <a:t>User Application Code</a:t>
            </a:r>
            <a:endParaRPr lang="en-GB" sz="12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dirty="0"/>
              <a:t>FVP Platform for </a:t>
            </a:r>
            <a:r>
              <a:rPr lang="en-US" sz="3198"/>
              <a:t>IoT/DSP/ML Software Development</a:t>
            </a:r>
            <a:endParaRPr lang="en-US" sz="3198" dirty="0"/>
          </a:p>
        </p:txBody>
      </p:sp>
      <p:sp>
        <p:nvSpPr>
          <p:cNvPr id="21" name="Rectangle 20">
            <a:extLst>
              <a:ext uri="{FF2B5EF4-FFF2-40B4-BE49-F238E27FC236}">
                <a16:creationId xmlns:a16="http://schemas.microsoft.com/office/drawing/2014/main" id="{55D6DD88-1FD7-4BA4-AB28-44E626DD2497}"/>
              </a:ext>
            </a:extLst>
          </p:cNvPr>
          <p:cNvSpPr/>
          <p:nvPr/>
        </p:nvSpPr>
        <p:spPr>
          <a:xfrm>
            <a:off x="1186882" y="3067129"/>
            <a:ext cx="7640235"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dirty="0">
                <a:solidFill>
                  <a:srgbClr val="000000"/>
                </a:solidFill>
                <a:latin typeface="+mn-lt"/>
                <a:ea typeface="ＭＳ Ｐゴシック"/>
              </a:rPr>
              <a:t>FVP</a:t>
            </a:r>
            <a:br>
              <a:rPr lang="en-US" sz="1600" kern="0" dirty="0">
                <a:latin typeface="+mn-lt"/>
              </a:rPr>
            </a:br>
            <a:r>
              <a:rPr lang="en-US" sz="1600" kern="0" dirty="0">
                <a:solidFill>
                  <a:srgbClr val="000000"/>
                </a:solidFill>
                <a:latin typeface="+mn-lt"/>
                <a:ea typeface="ＭＳ Ｐゴシック"/>
              </a:rPr>
              <a:t>Layer</a:t>
            </a:r>
            <a:endParaRPr lang="en-GB" sz="1600" kern="0" dirty="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240618" y="4520734"/>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Events on changes of LEDs</a:t>
            </a:r>
            <a:endParaRPr lang="en-US" sz="1200" kern="0" dirty="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83132" y="2628874"/>
            <a:ext cx="1160347" cy="190130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254312" y="313648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I/O-Driver</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430521" y="129796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422213" y="1880480"/>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108491" y="4482644"/>
            <a:ext cx="1645063" cy="715128"/>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a:t>
            </a:r>
          </a:p>
          <a:p>
            <a:pPr defTabSz="456936">
              <a:spcBef>
                <a:spcPts val="0"/>
              </a:spcBef>
              <a:spcAft>
                <a:spcPts val="0"/>
              </a:spcAft>
              <a:defRPr/>
            </a:pPr>
            <a:r>
              <a:rPr lang="en-US" sz="1200" kern="0" dirty="0">
                <a:solidFill>
                  <a:srgbClr val="FFFFFF"/>
                </a:solidFill>
                <a:latin typeface="+mn-lt"/>
                <a:ea typeface="ＭＳ Ｐゴシック"/>
                <a:cs typeface="Calibri"/>
              </a:rPr>
              <a:t> - Script for Audio input</a:t>
            </a:r>
            <a:endParaRPr lang="en-US" sz="1200" kern="0" dirty="0">
              <a:solidFill>
                <a:srgbClr val="FFFFFF"/>
              </a:solidFill>
              <a:latin typeface="+mn-lt"/>
              <a:cs typeface="Calibri"/>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317717" y="2559043"/>
            <a:ext cx="1160347" cy="1926690"/>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231424" y="1891574"/>
            <a:ext cx="1160347" cy="12479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7009181" y="1918041"/>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80792" y="314182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(VSocket)</a:t>
            </a:r>
            <a:endParaRPr lang="en-US" sz="1400" kern="0" dirty="0">
              <a:solidFill>
                <a:srgbClr val="FFFFFF"/>
              </a:solidFill>
              <a:latin typeface="+mn-lt"/>
              <a:cs typeface="Calibri"/>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263510" y="210254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or test</a:t>
            </a:r>
            <a:br>
              <a:rPr lang="en-US" sz="1400" kern="0" dirty="0">
                <a:solidFill>
                  <a:srgbClr val="FFFFFF"/>
                </a:solidFill>
                <a:latin typeface="+mn-lt"/>
              </a:rPr>
            </a:br>
            <a:r>
              <a:rPr lang="en-US" sz="1400" kern="0" dirty="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60092" y="2096199"/>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256817" y="3601439"/>
            <a:ext cx="1160347" cy="884295"/>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420068" y="2457733"/>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268573" y="1461081"/>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dirty="0">
                <a:solidFill>
                  <a:srgbClr val="FFFFFF"/>
                </a:solidFill>
                <a:latin typeface="+mn-lt"/>
                <a:ea typeface="ＭＳ Ｐゴシック"/>
              </a:rPr>
              <a:t>Application that connects to Internet via BSD-Socket</a:t>
            </a:r>
            <a:endParaRPr lang="en-US" sz="1400" kern="0" dirty="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61271" y="313624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Audio Driver</a:t>
            </a:r>
          </a:p>
        </p:txBody>
      </p:sp>
      <p:sp>
        <p:nvSpPr>
          <p:cNvPr id="37" name="Rectangle 36">
            <a:extLst>
              <a:ext uri="{FF2B5EF4-FFF2-40B4-BE49-F238E27FC236}">
                <a16:creationId xmlns:a16="http://schemas.microsoft.com/office/drawing/2014/main" id="{EB2465A0-66D0-4A3F-9418-AAC68906FB9C}"/>
              </a:ext>
            </a:extLst>
          </p:cNvPr>
          <p:cNvSpPr/>
          <p:nvPr/>
        </p:nvSpPr>
        <p:spPr>
          <a:xfrm>
            <a:off x="7016798" y="4485733"/>
            <a:ext cx="1645491" cy="730250"/>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dirty="0">
                <a:solidFill>
                  <a:srgbClr val="FFFFFF"/>
                </a:solidFill>
                <a:latin typeface="+mn-lt"/>
                <a:ea typeface="ＭＳ Ｐゴシック"/>
              </a:rPr>
              <a:t>Connection to the Internet via Socket</a:t>
            </a:r>
            <a:endParaRPr lang="en-US" sz="1200" kern="0" dirty="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61270" y="366456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Streaming Interface (VSI)</a:t>
            </a:r>
            <a:endParaRPr lang="en-US" sz="1400" kern="0">
              <a:solidFill>
                <a:srgbClr val="FFFFFF"/>
              </a:solidFill>
              <a:latin typeface="+mn-lt"/>
              <a:ea typeface="ＭＳ Ｐゴシック"/>
              <a:cs typeface="Calibri"/>
            </a:endParaRPr>
          </a:p>
        </p:txBody>
      </p:sp>
      <p:sp>
        <p:nvSpPr>
          <p:cNvPr id="6" name="Callout: Line with Border and Accent Bar 5">
            <a:extLst>
              <a:ext uri="{FF2B5EF4-FFF2-40B4-BE49-F238E27FC236}">
                <a16:creationId xmlns:a16="http://schemas.microsoft.com/office/drawing/2014/main" id="{5C8AE600-D350-431A-98D4-F4D6D10440F8}"/>
              </a:ext>
            </a:extLst>
          </p:cNvPr>
          <p:cNvSpPr/>
          <p:nvPr/>
        </p:nvSpPr>
        <p:spPr>
          <a:xfrm>
            <a:off x="9744012" y="4114548"/>
            <a:ext cx="1809813" cy="612648"/>
          </a:xfrm>
          <a:prstGeom prst="accentBorderCallout1">
            <a:avLst>
              <a:gd name="adj1" fmla="val 18750"/>
              <a:gd name="adj2" fmla="val -8333"/>
              <a:gd name="adj3" fmla="val -107235"/>
              <a:gd name="adj4" fmla="val -171310"/>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This can is under full user control and can service also Video or Sensor data</a:t>
            </a:r>
            <a:endParaRPr lang="en-GB" sz="1200" dirty="0">
              <a:solidFill>
                <a:schemeClr val="tx1"/>
              </a:solidFill>
            </a:endParaRPr>
          </a:p>
        </p:txBody>
      </p:sp>
      <p:sp>
        <p:nvSpPr>
          <p:cNvPr id="29" name="Callout: Line with Border and Accent Bar 28">
            <a:extLst>
              <a:ext uri="{FF2B5EF4-FFF2-40B4-BE49-F238E27FC236}">
                <a16:creationId xmlns:a16="http://schemas.microsoft.com/office/drawing/2014/main" id="{BB4C560C-E94B-4CD5-92E7-D32EC6A58E19}"/>
              </a:ext>
            </a:extLst>
          </p:cNvPr>
          <p:cNvSpPr/>
          <p:nvPr/>
        </p:nvSpPr>
        <p:spPr>
          <a:xfrm>
            <a:off x="9750362" y="4959098"/>
            <a:ext cx="1809813" cy="612648"/>
          </a:xfrm>
          <a:prstGeom prst="accentBorderCallout1">
            <a:avLst>
              <a:gd name="adj1" fmla="val 18750"/>
              <a:gd name="adj2" fmla="val -8333"/>
              <a:gd name="adj3" fmla="val -154913"/>
              <a:gd name="adj4" fmla="val -172363"/>
            </a:avLst>
          </a:prstGeom>
          <a:solidFill>
            <a:schemeClr val="bg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Up to 8 VSI instances are</a:t>
            </a:r>
            <a:br>
              <a:rPr lang="en-US" sz="1200" dirty="0">
                <a:solidFill>
                  <a:schemeClr val="tx1"/>
                </a:solidFill>
              </a:rPr>
            </a:br>
            <a:r>
              <a:rPr lang="en-US" sz="1200" dirty="0">
                <a:solidFill>
                  <a:schemeClr val="tx1"/>
                </a:solidFill>
              </a:rPr>
              <a:t>supported</a:t>
            </a:r>
            <a:endParaRPr lang="en-GB" sz="1200" dirty="0">
              <a:solidFill>
                <a:schemeClr val="tx1"/>
              </a:solidFill>
            </a:endParaRPr>
          </a:p>
        </p:txBody>
      </p:sp>
    </p:spTree>
    <p:extLst>
      <p:ext uri="{BB962C8B-B14F-4D97-AF65-F5344CB8AC3E}">
        <p14:creationId xmlns:p14="http://schemas.microsoft.com/office/powerpoint/2010/main" val="1505799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dirty="0"/>
              <a:t>Arm Virtual Hardware Targets (VHT)</a:t>
            </a:r>
          </a:p>
        </p:txBody>
      </p:sp>
      <p:sp>
        <p:nvSpPr>
          <p:cNvPr id="3" name="Content Placeholder 2">
            <a:extLst>
              <a:ext uri="{FF2B5EF4-FFF2-40B4-BE49-F238E27FC236}">
                <a16:creationId xmlns:a16="http://schemas.microsoft.com/office/drawing/2014/main" id="{B2B7B049-B18C-714D-B2D8-47DBFC9F9B00}"/>
              </a:ext>
            </a:extLst>
          </p:cNvPr>
          <p:cNvSpPr>
            <a:spLocks noGrp="1"/>
          </p:cNvSpPr>
          <p:nvPr>
            <p:ph idx="1"/>
          </p:nvPr>
        </p:nvSpPr>
        <p:spPr>
          <a:xfrm>
            <a:off x="479425" y="1456861"/>
            <a:ext cx="4474712" cy="4924889"/>
          </a:xfrm>
        </p:spPr>
        <p:txBody>
          <a:bodyPr/>
          <a:lstStyle/>
          <a:p>
            <a:r>
              <a:rPr lang="en-GB" sz="1800" dirty="0">
                <a:solidFill>
                  <a:schemeClr val="tx1">
                    <a:lumMod val="65000"/>
                    <a:lumOff val="35000"/>
                  </a:schemeClr>
                </a:solidFill>
              </a:rPr>
              <a:t>Precise </a:t>
            </a:r>
            <a:r>
              <a:rPr lang="en-GB" sz="1800" b="1" dirty="0">
                <a:solidFill>
                  <a:schemeClr val="tx1">
                    <a:lumMod val="65000"/>
                    <a:lumOff val="35000"/>
                  </a:schemeClr>
                </a:solidFill>
              </a:rPr>
              <a:t>simulation models</a:t>
            </a:r>
            <a:r>
              <a:rPr lang="en-GB" sz="1800" dirty="0">
                <a:solidFill>
                  <a:schemeClr val="tx1">
                    <a:lumMod val="65000"/>
                    <a:lumOff val="35000"/>
                  </a:schemeClr>
                </a:solidFill>
              </a:rPr>
              <a:t> of Cortex-M device sub-systems designed for complex software verification and testing</a:t>
            </a:r>
          </a:p>
          <a:p>
            <a:endParaRPr lang="en-GB" sz="1600" dirty="0">
              <a:solidFill>
                <a:schemeClr val="tx1">
                  <a:lumMod val="65000"/>
                  <a:lumOff val="35000"/>
                </a:schemeClr>
              </a:solidFill>
            </a:endParaRPr>
          </a:p>
          <a:p>
            <a:r>
              <a:rPr lang="en-GB" sz="1800" dirty="0">
                <a:solidFill>
                  <a:schemeClr val="tx1">
                    <a:lumMod val="65000"/>
                    <a:lumOff val="35000"/>
                  </a:schemeClr>
                </a:solidFill>
              </a:rPr>
              <a:t>Runs any RTOS or bare metal code</a:t>
            </a:r>
          </a:p>
          <a:p>
            <a:endParaRPr lang="en-GB" sz="1600" dirty="0">
              <a:solidFill>
                <a:schemeClr val="tx1">
                  <a:lumMod val="65000"/>
                  <a:lumOff val="35000"/>
                </a:schemeClr>
              </a:solidFill>
            </a:endParaRPr>
          </a:p>
          <a:p>
            <a:r>
              <a:rPr lang="en-GB" sz="1800" dirty="0">
                <a:solidFill>
                  <a:schemeClr val="tx1">
                    <a:lumMod val="65000"/>
                    <a:lumOff val="35000"/>
                  </a:schemeClr>
                </a:solidFill>
              </a:rPr>
              <a:t>Provides virtual peripheral interfaces for I/O simulation</a:t>
            </a:r>
          </a:p>
          <a:p>
            <a:endParaRPr lang="en-GB" sz="1600" dirty="0">
              <a:solidFill>
                <a:schemeClr val="tx1">
                  <a:lumMod val="65000"/>
                  <a:lumOff val="35000"/>
                </a:schemeClr>
              </a:solidFill>
            </a:endParaRPr>
          </a:p>
          <a:p>
            <a:r>
              <a:rPr lang="en-GB" sz="1800" dirty="0">
                <a:solidFill>
                  <a:schemeClr val="tx1">
                    <a:lumMod val="65000"/>
                    <a:lumOff val="35000"/>
                  </a:schemeClr>
                </a:solidFill>
              </a:rPr>
              <a:t>Enables test automation of diverse software workloads, including unit, integration tests, and fault injection</a:t>
            </a:r>
          </a:p>
          <a:p>
            <a:endParaRPr lang="en-GB" sz="1600" b="0" i="0" dirty="0">
              <a:solidFill>
                <a:schemeClr val="tx1">
                  <a:lumMod val="65000"/>
                  <a:lumOff val="35000"/>
                </a:schemeClr>
              </a:solidFill>
              <a:effectLst/>
            </a:endParaRPr>
          </a:p>
          <a:p>
            <a:r>
              <a:rPr lang="en-GB" sz="1800" b="0" i="0" dirty="0">
                <a:solidFill>
                  <a:schemeClr val="tx1">
                    <a:lumMod val="65000"/>
                    <a:lumOff val="35000"/>
                  </a:schemeClr>
                </a:solidFill>
                <a:effectLst/>
              </a:rPr>
              <a:t>Cloud service that can be integrated in </a:t>
            </a:r>
            <a:r>
              <a:rPr lang="en-GB" sz="1800" b="1" i="0" dirty="0">
                <a:solidFill>
                  <a:schemeClr val="tx1">
                    <a:lumMod val="65000"/>
                    <a:lumOff val="35000"/>
                  </a:schemeClr>
                </a:solidFill>
                <a:effectLst/>
              </a:rPr>
              <a:t>CI/</a:t>
            </a:r>
            <a:r>
              <a:rPr lang="en-GB" sz="1800" b="1" dirty="0">
                <a:solidFill>
                  <a:schemeClr val="tx1">
                    <a:lumMod val="65000"/>
                    <a:lumOff val="35000"/>
                  </a:schemeClr>
                </a:solidFill>
              </a:rPr>
              <a:t>CD</a:t>
            </a:r>
            <a:r>
              <a:rPr lang="en-GB" sz="1800" dirty="0">
                <a:solidFill>
                  <a:schemeClr val="tx1">
                    <a:lumMod val="65000"/>
                    <a:lumOff val="35000"/>
                  </a:schemeClr>
                </a:solidFill>
              </a:rPr>
              <a:t> and </a:t>
            </a:r>
            <a:r>
              <a:rPr lang="en-GB" sz="1800" b="1" dirty="0" err="1">
                <a:solidFill>
                  <a:schemeClr val="tx1">
                    <a:lumMod val="65000"/>
                    <a:lumOff val="35000"/>
                  </a:schemeClr>
                </a:solidFill>
              </a:rPr>
              <a:t>MLOps</a:t>
            </a:r>
            <a:r>
              <a:rPr lang="en-GB" sz="1800" dirty="0">
                <a:solidFill>
                  <a:schemeClr val="tx1">
                    <a:lumMod val="65000"/>
                    <a:lumOff val="35000"/>
                  </a:schemeClr>
                </a:solidFill>
              </a:rPr>
              <a:t> </a:t>
            </a:r>
            <a:r>
              <a:rPr lang="en-GB" sz="1800" b="0" i="0" dirty="0">
                <a:solidFill>
                  <a:schemeClr val="tx1">
                    <a:lumMod val="65000"/>
                    <a:lumOff val="35000"/>
                  </a:schemeClr>
                </a:solidFill>
                <a:effectLst/>
              </a:rPr>
              <a:t>development flows</a:t>
            </a:r>
          </a:p>
          <a:p>
            <a:endParaRPr lang="en-GB" sz="1800" dirty="0">
              <a:solidFill>
                <a:schemeClr val="tx1">
                  <a:lumMod val="65000"/>
                  <a:lumOff val="35000"/>
                </a:schemeClr>
              </a:solidFill>
            </a:endParaRPr>
          </a:p>
          <a:p>
            <a:endParaRPr lang="en-GB" sz="1800" dirty="0">
              <a:solidFill>
                <a:srgbClr val="000000"/>
              </a:solidFill>
            </a:endParaRPr>
          </a:p>
          <a:p>
            <a:endParaRPr lang="en-GB" sz="1800" dirty="0">
              <a:solidFill>
                <a:srgbClr val="000000"/>
              </a:solidFill>
            </a:endParaRPr>
          </a:p>
        </p:txBody>
      </p:sp>
      <p:sp>
        <p:nvSpPr>
          <p:cNvPr id="7" name="Rectangle 6">
            <a:extLst>
              <a:ext uri="{FF2B5EF4-FFF2-40B4-BE49-F238E27FC236}">
                <a16:creationId xmlns:a16="http://schemas.microsoft.com/office/drawing/2014/main" id="{905104DD-E2CB-4A8A-925F-DA0436758A10}"/>
              </a:ext>
            </a:extLst>
          </p:cNvPr>
          <p:cNvSpPr/>
          <p:nvPr/>
        </p:nvSpPr>
        <p:spPr>
          <a:xfrm>
            <a:off x="5419912" y="1377002"/>
            <a:ext cx="4087945" cy="478354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dirty="0">
                <a:solidFill>
                  <a:schemeClr val="bg1"/>
                </a:solidFill>
              </a:rPr>
              <a:t>Arm Virtual Hardware Target</a:t>
            </a:r>
            <a:br>
              <a:rPr lang="en-US" sz="2000" dirty="0">
                <a:solidFill>
                  <a:schemeClr val="bg1"/>
                </a:solidFill>
              </a:rPr>
            </a:br>
            <a:r>
              <a:rPr lang="en-US" sz="2000" dirty="0">
                <a:solidFill>
                  <a:schemeClr val="bg1"/>
                </a:solidFill>
              </a:rPr>
              <a:t>VHT-Corstone-300</a:t>
            </a:r>
            <a:endParaRPr lang="en-GB" sz="2000" dirty="0">
              <a:solidFill>
                <a:schemeClr val="bg1"/>
              </a:solidFill>
            </a:endParaRPr>
          </a:p>
        </p:txBody>
      </p:sp>
      <p:sp>
        <p:nvSpPr>
          <p:cNvPr id="8" name="Rectangle 7">
            <a:extLst>
              <a:ext uri="{FF2B5EF4-FFF2-40B4-BE49-F238E27FC236}">
                <a16:creationId xmlns:a16="http://schemas.microsoft.com/office/drawing/2014/main" id="{F902E442-80C4-485D-A684-DBAE4FA2132D}"/>
              </a:ext>
            </a:extLst>
          </p:cNvPr>
          <p:cNvSpPr/>
          <p:nvPr/>
        </p:nvSpPr>
        <p:spPr>
          <a:xfrm>
            <a:off x="5660757" y="2121975"/>
            <a:ext cx="1671237"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Cortex-M55</a:t>
            </a:r>
          </a:p>
          <a:p>
            <a:pPr marL="231775" indent="-115888" defTabSz="453340">
              <a:buFont typeface="Arial" panose="020B0604020202020204" pitchFamily="34" charset="0"/>
              <a:buChar char="•"/>
            </a:pPr>
            <a:r>
              <a:rPr lang="en-US" sz="1400" err="1">
                <a:solidFill>
                  <a:prstClr val="white"/>
                </a:solidFill>
              </a:rPr>
              <a:t>TrustZone</a:t>
            </a:r>
            <a:endParaRPr lang="en-US" sz="1400">
              <a:solidFill>
                <a:prstClr val="white"/>
              </a:solidFill>
            </a:endParaRPr>
          </a:p>
          <a:p>
            <a:pPr marL="231775" indent="-115888" defTabSz="453340">
              <a:buFont typeface="Arial" panose="020B0604020202020204" pitchFamily="34" charset="0"/>
              <a:buChar char="•"/>
            </a:pPr>
            <a:r>
              <a:rPr lang="en-US" sz="1400">
                <a:solidFill>
                  <a:prstClr val="white"/>
                </a:solidFill>
              </a:rPr>
              <a:t>Helium </a:t>
            </a:r>
            <a:br>
              <a:rPr lang="en-US" sz="1400">
                <a:solidFill>
                  <a:prstClr val="white"/>
                </a:solidFill>
              </a:rPr>
            </a:br>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9" name="Rectangle 8">
            <a:extLst>
              <a:ext uri="{FF2B5EF4-FFF2-40B4-BE49-F238E27FC236}">
                <a16:creationId xmlns:a16="http://schemas.microsoft.com/office/drawing/2014/main" id="{E6BE769A-E12A-4E20-91D0-A0D592592F4A}"/>
              </a:ext>
            </a:extLst>
          </p:cNvPr>
          <p:cNvSpPr/>
          <p:nvPr/>
        </p:nvSpPr>
        <p:spPr>
          <a:xfrm>
            <a:off x="7582819" y="2121975"/>
            <a:ext cx="1671237"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Ethos-U55</a:t>
            </a:r>
          </a:p>
          <a:p>
            <a:pPr defTabSz="453340"/>
            <a:r>
              <a:rPr lang="en-US" err="1">
                <a:solidFill>
                  <a:prstClr val="white"/>
                </a:solidFill>
              </a:rPr>
              <a:t>microNPU</a:t>
            </a:r>
            <a:endParaRPr lang="en-US">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0" name="Rectangle 9">
            <a:extLst>
              <a:ext uri="{FF2B5EF4-FFF2-40B4-BE49-F238E27FC236}">
                <a16:creationId xmlns:a16="http://schemas.microsoft.com/office/drawing/2014/main" id="{AC42DAEB-7B16-41C1-AB32-2C0F7BF787C4}"/>
              </a:ext>
            </a:extLst>
          </p:cNvPr>
          <p:cNvSpPr/>
          <p:nvPr/>
        </p:nvSpPr>
        <p:spPr>
          <a:xfrm>
            <a:off x="5660757" y="3455182"/>
            <a:ext cx="1671237" cy="113766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Memory</a:t>
            </a:r>
          </a:p>
          <a:p>
            <a:pPr marL="231775" indent="-115888" defTabSz="453340">
              <a:buFont typeface="Arial" panose="020B0604020202020204" pitchFamily="34" charset="0"/>
              <a:buChar char="•"/>
            </a:pPr>
            <a:r>
              <a:rPr lang="en-US" sz="1400">
                <a:solidFill>
                  <a:prstClr val="white"/>
                </a:solidFill>
              </a:rPr>
              <a:t>Secure/</a:t>
            </a:r>
            <a:br>
              <a:rPr lang="en-US" sz="1400">
                <a:solidFill>
                  <a:prstClr val="white"/>
                </a:solidFill>
              </a:rPr>
            </a:br>
            <a:r>
              <a:rPr lang="en-US" sz="1400">
                <a:solidFill>
                  <a:prstClr val="white"/>
                </a:solidFill>
              </a:rPr>
              <a:t>Non-secure</a:t>
            </a:r>
          </a:p>
          <a:p>
            <a:pPr marL="231775" indent="-115888" defTabSz="453340">
              <a:buFont typeface="Arial" panose="020B0604020202020204" pitchFamily="34" charset="0"/>
              <a:buChar char="•"/>
            </a:pPr>
            <a:r>
              <a:rPr lang="en-US" sz="1400">
                <a:solidFill>
                  <a:prstClr val="white"/>
                </a:solidFill>
              </a:rPr>
              <a:t>DMA</a:t>
            </a: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1" name="Rectangle 10">
            <a:extLst>
              <a:ext uri="{FF2B5EF4-FFF2-40B4-BE49-F238E27FC236}">
                <a16:creationId xmlns:a16="http://schemas.microsoft.com/office/drawing/2014/main" id="{7971A8AF-B10D-4AF2-BF3B-8D580C81F1DD}"/>
              </a:ext>
            </a:extLst>
          </p:cNvPr>
          <p:cNvSpPr/>
          <p:nvPr/>
        </p:nvSpPr>
        <p:spPr>
          <a:xfrm>
            <a:off x="7582819" y="3455182"/>
            <a:ext cx="1671237" cy="113766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Peripherals</a:t>
            </a:r>
          </a:p>
          <a:p>
            <a:pPr marL="231775" indent="-115888" defTabSz="453340">
              <a:buFont typeface="Arial" panose="020B0604020202020204" pitchFamily="34" charset="0"/>
              <a:buChar char="•"/>
            </a:pPr>
            <a:r>
              <a:rPr lang="en-US" sz="1400">
                <a:solidFill>
                  <a:prstClr val="white"/>
                </a:solidFill>
              </a:rPr>
              <a:t>GPIO</a:t>
            </a:r>
          </a:p>
          <a:p>
            <a:pPr marL="231775" indent="-115888" defTabSz="453340">
              <a:buFont typeface="Arial" panose="020B0604020202020204" pitchFamily="34" charset="0"/>
              <a:buChar char="•"/>
            </a:pPr>
            <a:r>
              <a:rPr lang="en-US" sz="1400">
                <a:solidFill>
                  <a:prstClr val="white"/>
                </a:solidFill>
              </a:rPr>
              <a:t>UART, SPI, I</a:t>
            </a:r>
            <a:r>
              <a:rPr lang="en-US" sz="1400" baseline="30000">
                <a:solidFill>
                  <a:prstClr val="white"/>
                </a:solidFill>
              </a:rPr>
              <a:t>2</a:t>
            </a:r>
            <a:r>
              <a:rPr lang="en-US" sz="1400">
                <a:solidFill>
                  <a:prstClr val="white"/>
                </a:solidFill>
              </a:rPr>
              <a:t>C</a:t>
            </a:r>
          </a:p>
          <a:p>
            <a:pPr marL="231775" indent="-115888" defTabSz="453340">
              <a:buFont typeface="Arial" panose="020B0604020202020204" pitchFamily="34" charset="0"/>
              <a:buChar char="•"/>
            </a:pPr>
            <a:r>
              <a:rPr lang="en-US" sz="1400">
                <a:solidFill>
                  <a:prstClr val="white"/>
                </a:solidFill>
              </a:rPr>
              <a:t>Ethernet</a:t>
            </a:r>
          </a:p>
          <a:p>
            <a:pPr marL="231775" indent="-115888" defTabSz="453340">
              <a:buFont typeface="Arial" panose="020B0604020202020204" pitchFamily="34" charset="0"/>
              <a:buChar char="•"/>
            </a:pPr>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2" name="Rectangle 11">
            <a:extLst>
              <a:ext uri="{FF2B5EF4-FFF2-40B4-BE49-F238E27FC236}">
                <a16:creationId xmlns:a16="http://schemas.microsoft.com/office/drawing/2014/main" id="{F6C91735-30A1-491D-BC96-A82D77183B64}"/>
              </a:ext>
            </a:extLst>
          </p:cNvPr>
          <p:cNvSpPr/>
          <p:nvPr/>
        </p:nvSpPr>
        <p:spPr>
          <a:xfrm>
            <a:off x="5660757" y="4788388"/>
            <a:ext cx="1671237" cy="113766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Virtual I/O</a:t>
            </a:r>
          </a:p>
          <a:p>
            <a:pPr marL="231775" indent="-115888" defTabSz="453340">
              <a:buFont typeface="Arial" panose="020B0604020202020204" pitchFamily="34" charset="0"/>
              <a:buChar char="•"/>
            </a:pPr>
            <a:r>
              <a:rPr lang="en-US" sz="1400">
                <a:solidFill>
                  <a:prstClr val="white"/>
                </a:solidFill>
              </a:rPr>
              <a:t>Data values</a:t>
            </a:r>
          </a:p>
          <a:p>
            <a:pPr marL="231775" indent="-115888" defTabSz="453340">
              <a:buFont typeface="Arial" panose="020B0604020202020204" pitchFamily="34" charset="0"/>
              <a:buChar char="•"/>
            </a:pPr>
            <a:r>
              <a:rPr lang="en-US" sz="1400">
                <a:solidFill>
                  <a:prstClr val="white"/>
                </a:solidFill>
              </a:rPr>
              <a:t>Streaming</a:t>
            </a:r>
          </a:p>
          <a:p>
            <a:pPr marL="231775" indent="-115888" defTabSz="453340">
              <a:buFont typeface="Arial" panose="020B0604020202020204" pitchFamily="34" charset="0"/>
              <a:buChar char="•"/>
            </a:pPr>
            <a:r>
              <a:rPr lang="en-US" sz="1400">
                <a:solidFill>
                  <a:prstClr val="white"/>
                </a:solidFill>
              </a:rPr>
              <a:t>BSD-Socket</a:t>
            </a:r>
          </a:p>
          <a:p>
            <a:pPr marL="115887" defTabSz="453340"/>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3" name="Rectangle 12">
            <a:extLst>
              <a:ext uri="{FF2B5EF4-FFF2-40B4-BE49-F238E27FC236}">
                <a16:creationId xmlns:a16="http://schemas.microsoft.com/office/drawing/2014/main" id="{A63C8E85-BE7B-4FE5-9694-BB8EBF312473}"/>
              </a:ext>
            </a:extLst>
          </p:cNvPr>
          <p:cNvSpPr/>
          <p:nvPr/>
        </p:nvSpPr>
        <p:spPr>
          <a:xfrm>
            <a:off x="7582819" y="4788388"/>
            <a:ext cx="1671237" cy="113766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Debug Interface</a:t>
            </a:r>
          </a:p>
          <a:p>
            <a:pPr marL="231775" indent="-115888" defTabSz="453340">
              <a:buFont typeface="Arial" panose="020B0604020202020204" pitchFamily="34" charset="0"/>
              <a:buChar char="•"/>
            </a:pPr>
            <a:r>
              <a:rPr lang="en-US" sz="1400">
                <a:solidFill>
                  <a:prstClr val="white"/>
                </a:solidFill>
              </a:rPr>
              <a:t>MDK, DS</a:t>
            </a:r>
          </a:p>
          <a:p>
            <a:pPr marL="231775" indent="-115888" defTabSz="453340">
              <a:buFont typeface="Arial" panose="020B0604020202020204" pitchFamily="34" charset="0"/>
              <a:buChar char="•"/>
            </a:pPr>
            <a:r>
              <a:rPr lang="en-US" sz="1400">
                <a:solidFill>
                  <a:prstClr val="white"/>
                </a:solidFill>
              </a:rPr>
              <a:t>GDB</a:t>
            </a:r>
          </a:p>
          <a:p>
            <a:pPr marL="231775" indent="-115888" defTabSz="453340">
              <a:buFont typeface="Arial" panose="020B0604020202020204" pitchFamily="34" charset="0"/>
              <a:buChar char="•"/>
            </a:pPr>
            <a:r>
              <a:rPr lang="en-US" sz="1400">
                <a:solidFill>
                  <a:prstClr val="white"/>
                </a:solidFill>
              </a:rPr>
              <a:t>Event Recorder</a:t>
            </a:r>
          </a:p>
        </p:txBody>
      </p:sp>
      <p:sp>
        <p:nvSpPr>
          <p:cNvPr id="14" name="Rectangle 13">
            <a:extLst>
              <a:ext uri="{FF2B5EF4-FFF2-40B4-BE49-F238E27FC236}">
                <a16:creationId xmlns:a16="http://schemas.microsoft.com/office/drawing/2014/main" id="{6B7D5A78-171F-435C-A748-0D975BFC8D7A}"/>
              </a:ext>
            </a:extLst>
          </p:cNvPr>
          <p:cNvSpPr/>
          <p:nvPr/>
        </p:nvSpPr>
        <p:spPr>
          <a:xfrm>
            <a:off x="9666642" y="1386099"/>
            <a:ext cx="2036312" cy="2541845"/>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dirty="0">
                <a:solidFill>
                  <a:schemeClr val="bg1"/>
                </a:solidFill>
              </a:rPr>
              <a:t>Developer Resources</a:t>
            </a:r>
          </a:p>
        </p:txBody>
      </p:sp>
      <p:sp>
        <p:nvSpPr>
          <p:cNvPr id="15" name="Rectangle 14">
            <a:extLst>
              <a:ext uri="{FF2B5EF4-FFF2-40B4-BE49-F238E27FC236}">
                <a16:creationId xmlns:a16="http://schemas.microsoft.com/office/drawing/2014/main" id="{7FB0CDE3-1AEC-4E33-950D-0EF4165790CD}"/>
              </a:ext>
            </a:extLst>
          </p:cNvPr>
          <p:cNvSpPr/>
          <p:nvPr/>
        </p:nvSpPr>
        <p:spPr>
          <a:xfrm>
            <a:off x="9668918" y="4102873"/>
            <a:ext cx="2036312" cy="205226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dirty="0">
                <a:solidFill>
                  <a:schemeClr val="bg1"/>
                </a:solidFill>
              </a:rPr>
              <a:t>Arm Virtual Hardware Service</a:t>
            </a:r>
          </a:p>
        </p:txBody>
      </p:sp>
      <p:sp>
        <p:nvSpPr>
          <p:cNvPr id="16" name="Rectangle 15">
            <a:extLst>
              <a:ext uri="{FF2B5EF4-FFF2-40B4-BE49-F238E27FC236}">
                <a16:creationId xmlns:a16="http://schemas.microsoft.com/office/drawing/2014/main" id="{58DAE17C-A09A-42DC-B522-653084D04356}"/>
              </a:ext>
            </a:extLst>
          </p:cNvPr>
          <p:cNvSpPr/>
          <p:nvPr/>
        </p:nvSpPr>
        <p:spPr>
          <a:xfrm>
            <a:off x="9864268" y="2196104"/>
            <a:ext cx="1671237" cy="1551272"/>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marL="231775" indent="-115888" defTabSz="453340">
              <a:spcAft>
                <a:spcPts val="600"/>
              </a:spcAft>
              <a:buFont typeface="Arial" panose="020B0604020202020204" pitchFamily="34" charset="0"/>
              <a:buChar char="•"/>
            </a:pPr>
            <a:r>
              <a:rPr lang="en-US" sz="1400" dirty="0">
                <a:solidFill>
                  <a:prstClr val="white"/>
                </a:solidFill>
              </a:rPr>
              <a:t>I/O drivers</a:t>
            </a:r>
          </a:p>
          <a:p>
            <a:pPr marL="231775" indent="-115888" defTabSz="453340">
              <a:spcAft>
                <a:spcPts val="600"/>
              </a:spcAft>
              <a:buFont typeface="Arial" panose="020B0604020202020204" pitchFamily="34" charset="0"/>
              <a:buChar char="•"/>
            </a:pPr>
            <a:r>
              <a:rPr lang="en-US" sz="1400" dirty="0">
                <a:solidFill>
                  <a:prstClr val="white"/>
                </a:solidFill>
              </a:rPr>
              <a:t>Test scripts</a:t>
            </a:r>
          </a:p>
          <a:p>
            <a:pPr marL="231775" indent="-115888" defTabSz="453340">
              <a:spcAft>
                <a:spcPts val="600"/>
              </a:spcAft>
              <a:buFont typeface="Arial" panose="020B0604020202020204" pitchFamily="34" charset="0"/>
              <a:buChar char="•"/>
            </a:pPr>
            <a:r>
              <a:rPr lang="en-US" sz="1400" dirty="0">
                <a:solidFill>
                  <a:prstClr val="white"/>
                </a:solidFill>
              </a:rPr>
              <a:t>CI/CD integration</a:t>
            </a:r>
          </a:p>
          <a:p>
            <a:pPr marL="231775" indent="-115888" defTabSz="453340">
              <a:spcAft>
                <a:spcPts val="600"/>
              </a:spcAft>
              <a:buFont typeface="Arial" panose="020B0604020202020204" pitchFamily="34" charset="0"/>
              <a:buChar char="•"/>
            </a:pPr>
            <a:r>
              <a:rPr lang="en-US" sz="1400" dirty="0">
                <a:solidFill>
                  <a:prstClr val="white"/>
                </a:solidFill>
              </a:rPr>
              <a:t>Usage examples</a:t>
            </a:r>
          </a:p>
          <a:p>
            <a:pPr marL="231775" indent="-115888" defTabSz="453340">
              <a:spcAft>
                <a:spcPts val="600"/>
              </a:spcAft>
              <a:buFont typeface="Arial" panose="020B0604020202020204" pitchFamily="34" charset="0"/>
              <a:buChar char="•"/>
            </a:pPr>
            <a:r>
              <a:rPr lang="en-US" sz="1400" dirty="0">
                <a:solidFill>
                  <a:prstClr val="white"/>
                </a:solidFill>
              </a:rPr>
              <a:t>Test report tools</a:t>
            </a:r>
          </a:p>
          <a:p>
            <a:pPr marL="115887" defTabSz="453340"/>
            <a:endParaRPr lang="en-US" sz="1400" dirty="0">
              <a:solidFill>
                <a:prstClr val="white"/>
              </a:solidFill>
            </a:endParaRPr>
          </a:p>
          <a:p>
            <a:pPr defTabSz="453340"/>
            <a:endParaRPr lang="en-US" sz="1600" dirty="0">
              <a:solidFill>
                <a:prstClr val="white"/>
              </a:solidFill>
            </a:endParaRPr>
          </a:p>
        </p:txBody>
      </p:sp>
      <p:sp>
        <p:nvSpPr>
          <p:cNvPr id="17" name="Rectangle 16">
            <a:extLst>
              <a:ext uri="{FF2B5EF4-FFF2-40B4-BE49-F238E27FC236}">
                <a16:creationId xmlns:a16="http://schemas.microsoft.com/office/drawing/2014/main" id="{55E836FF-C8EC-4B97-A12A-18F445DE5952}"/>
              </a:ext>
            </a:extLst>
          </p:cNvPr>
          <p:cNvSpPr/>
          <p:nvPr/>
        </p:nvSpPr>
        <p:spPr>
          <a:xfrm>
            <a:off x="9852895" y="4916418"/>
            <a:ext cx="1671237" cy="1039105"/>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marL="231775" indent="-115888" defTabSz="453340">
              <a:spcAft>
                <a:spcPts val="600"/>
              </a:spcAft>
              <a:buFont typeface="Arial" panose="020B0604020202020204" pitchFamily="34" charset="0"/>
              <a:buChar char="•"/>
            </a:pPr>
            <a:r>
              <a:rPr lang="en-US" sz="1400" dirty="0">
                <a:solidFill>
                  <a:prstClr val="white"/>
                </a:solidFill>
              </a:rPr>
              <a:t>Arm VHT Models</a:t>
            </a:r>
          </a:p>
          <a:p>
            <a:pPr marL="231775" indent="-115888" defTabSz="453340">
              <a:spcAft>
                <a:spcPts val="600"/>
              </a:spcAft>
              <a:buFont typeface="Arial" panose="020B0604020202020204" pitchFamily="34" charset="0"/>
              <a:buChar char="•"/>
            </a:pPr>
            <a:r>
              <a:rPr lang="en-US" sz="1400" dirty="0">
                <a:solidFill>
                  <a:prstClr val="white"/>
                </a:solidFill>
              </a:rPr>
              <a:t>C/C++ Compiler</a:t>
            </a:r>
          </a:p>
          <a:p>
            <a:pPr marL="231775" indent="-115888" defTabSz="453340">
              <a:spcAft>
                <a:spcPts val="600"/>
              </a:spcAft>
              <a:buFont typeface="Arial" panose="020B0604020202020204" pitchFamily="34" charset="0"/>
              <a:buChar char="•"/>
            </a:pPr>
            <a:r>
              <a:rPr lang="en-US" sz="1400" dirty="0">
                <a:solidFill>
                  <a:prstClr val="white"/>
                </a:solidFill>
              </a:rPr>
              <a:t>Build utilities</a:t>
            </a:r>
          </a:p>
        </p:txBody>
      </p:sp>
    </p:spTree>
    <p:extLst>
      <p:ext uri="{BB962C8B-B14F-4D97-AF65-F5344CB8AC3E}">
        <p14:creationId xmlns:p14="http://schemas.microsoft.com/office/powerpoint/2010/main" val="38889757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9649B-1105-A147-843A-0426774B7557}"/>
              </a:ext>
            </a:extLst>
          </p:cNvPr>
          <p:cNvSpPr>
            <a:spLocks noGrp="1"/>
          </p:cNvSpPr>
          <p:nvPr>
            <p:ph type="title"/>
          </p:nvPr>
        </p:nvSpPr>
        <p:spPr/>
        <p:txBody>
          <a:bodyPr/>
          <a:lstStyle/>
          <a:p>
            <a:r>
              <a:rPr lang="en-US"/>
              <a:t>Show &amp; Tell Slides </a:t>
            </a:r>
            <a:br>
              <a:rPr lang="en-US"/>
            </a:br>
            <a:r>
              <a:rPr lang="en-US"/>
              <a:t>(26. May 2021)</a:t>
            </a:r>
            <a:br>
              <a:rPr lang="en-US"/>
            </a:br>
            <a:r>
              <a:rPr lang="en-US"/>
              <a:t>Project “</a:t>
            </a:r>
            <a:r>
              <a:rPr lang="en-US" err="1"/>
              <a:t>Orta</a:t>
            </a:r>
            <a:r>
              <a:rPr lang="en-US"/>
              <a:t>” (PoC)</a:t>
            </a:r>
          </a:p>
        </p:txBody>
      </p:sp>
      <p:sp>
        <p:nvSpPr>
          <p:cNvPr id="3" name="Subtitle 2">
            <a:extLst>
              <a:ext uri="{FF2B5EF4-FFF2-40B4-BE49-F238E27FC236}">
                <a16:creationId xmlns:a16="http://schemas.microsoft.com/office/drawing/2014/main" id="{3C2938E1-2D27-0448-A3B1-5115EEC4DCAB}"/>
              </a:ext>
            </a:extLst>
          </p:cNvPr>
          <p:cNvSpPr>
            <a:spLocks noGrp="1"/>
          </p:cNvSpPr>
          <p:nvPr>
            <p:ph type="subTitle" idx="1"/>
          </p:nvPr>
        </p:nvSpPr>
        <p:spPr/>
        <p:txBody>
          <a:bodyPr/>
          <a:lstStyle/>
          <a:p>
            <a:r>
              <a:rPr lang="en-GB"/>
              <a:t>Development process for CI/</a:t>
            </a:r>
            <a:r>
              <a:rPr lang="en-GB" err="1"/>
              <a:t>MLOps</a:t>
            </a:r>
            <a:r>
              <a:rPr lang="en-GB"/>
              <a:t> with FVP and </a:t>
            </a:r>
            <a:r>
              <a:rPr lang="en-GB" err="1"/>
              <a:t>ArmClang</a:t>
            </a:r>
            <a:r>
              <a:rPr lang="en-GB"/>
              <a:t>/GCC</a:t>
            </a:r>
            <a:endParaRPr lang="en-US"/>
          </a:p>
        </p:txBody>
      </p:sp>
    </p:spTree>
    <p:extLst>
      <p:ext uri="{BB962C8B-B14F-4D97-AF65-F5344CB8AC3E}">
        <p14:creationId xmlns:p14="http://schemas.microsoft.com/office/powerpoint/2010/main" val="28685991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F3B00C93-12F7-E243-9382-43BE9113D3E1}"/>
              </a:ext>
            </a:extLst>
          </p:cNvPr>
          <p:cNvSpPr/>
          <p:nvPr/>
        </p:nvSpPr>
        <p:spPr>
          <a:xfrm>
            <a:off x="8491219" y="3601572"/>
            <a:ext cx="3219894" cy="246264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8">
            <a:extLst>
              <a:ext uri="{FF2B5EF4-FFF2-40B4-BE49-F238E27FC236}">
                <a16:creationId xmlns:a16="http://schemas.microsoft.com/office/drawing/2014/main" id="{245FB279-06EC-6449-ACE0-5DD9BD101B4C}"/>
              </a:ext>
            </a:extLst>
          </p:cNvPr>
          <p:cNvSpPr>
            <a:spLocks noGrp="1"/>
          </p:cNvSpPr>
          <p:nvPr>
            <p:ph type="title"/>
          </p:nvPr>
        </p:nvSpPr>
        <p:spPr/>
        <p:txBody>
          <a:bodyPr/>
          <a:lstStyle/>
          <a:p>
            <a:r>
              <a:rPr lang="en-US"/>
              <a:t>Types of Software Testing</a:t>
            </a:r>
          </a:p>
        </p:txBody>
      </p:sp>
      <p:sp>
        <p:nvSpPr>
          <p:cNvPr id="11" name="Text Placeholder 10">
            <a:extLst>
              <a:ext uri="{FF2B5EF4-FFF2-40B4-BE49-F238E27FC236}">
                <a16:creationId xmlns:a16="http://schemas.microsoft.com/office/drawing/2014/main" id="{C80399E5-A0C8-B84F-AFA6-61435CB64307}"/>
              </a:ext>
            </a:extLst>
          </p:cNvPr>
          <p:cNvSpPr>
            <a:spLocks noGrp="1"/>
          </p:cNvSpPr>
          <p:nvPr>
            <p:ph type="body" sz="quarter" idx="13"/>
          </p:nvPr>
        </p:nvSpPr>
        <p:spPr/>
        <p:txBody>
          <a:bodyPr/>
          <a:lstStyle/>
          <a:p>
            <a:r>
              <a:rPr lang="en-US"/>
              <a:t>Better quality faster, conforming to safety standards</a:t>
            </a:r>
          </a:p>
        </p:txBody>
      </p:sp>
      <p:sp>
        <p:nvSpPr>
          <p:cNvPr id="17" name="Content Placeholder 3">
            <a:extLst>
              <a:ext uri="{FF2B5EF4-FFF2-40B4-BE49-F238E27FC236}">
                <a16:creationId xmlns:a16="http://schemas.microsoft.com/office/drawing/2014/main" id="{A6343AA1-E290-BE4B-A5A3-75AD6929FBAA}"/>
              </a:ext>
            </a:extLst>
          </p:cNvPr>
          <p:cNvSpPr>
            <a:spLocks noGrp="1"/>
          </p:cNvSpPr>
          <p:nvPr>
            <p:ph idx="1"/>
          </p:nvPr>
        </p:nvSpPr>
        <p:spPr>
          <a:xfrm>
            <a:off x="480889" y="1583079"/>
            <a:ext cx="7419855" cy="4630463"/>
          </a:xfrm>
        </p:spPr>
        <p:txBody>
          <a:bodyPr/>
          <a:lstStyle/>
          <a:p>
            <a:r>
              <a:rPr lang="en-US" sz="1999"/>
              <a:t>Unit Testing</a:t>
            </a:r>
          </a:p>
          <a:p>
            <a:pPr lvl="1"/>
            <a:r>
              <a:rPr lang="en-US" sz="1799"/>
              <a:t>Test little chunks of code at a time.</a:t>
            </a:r>
          </a:p>
          <a:p>
            <a:pPr lvl="1"/>
            <a:r>
              <a:rPr lang="en-US" sz="1799"/>
              <a:t>Tested against your ‘test’ build.</a:t>
            </a:r>
          </a:p>
          <a:p>
            <a:r>
              <a:rPr lang="en-US" sz="1999"/>
              <a:t>Integration Testing</a:t>
            </a:r>
          </a:p>
          <a:p>
            <a:pPr lvl="1"/>
            <a:r>
              <a:rPr lang="en-US" sz="1799"/>
              <a:t>Test whether two components work together when they are combined. Verifies that the interface between them works properly.</a:t>
            </a:r>
          </a:p>
          <a:p>
            <a:pPr lvl="1"/>
            <a:r>
              <a:rPr lang="en-US" sz="1799"/>
              <a:t>Tested against your ‘test’ build.</a:t>
            </a:r>
          </a:p>
          <a:p>
            <a:r>
              <a:rPr lang="en-US" sz="1999"/>
              <a:t>System (Black-box) Testing</a:t>
            </a:r>
          </a:p>
          <a:p>
            <a:pPr lvl="1"/>
            <a:r>
              <a:rPr lang="en-US" sz="1799"/>
              <a:t>Test that final system works as expected. Control external controls &amp; stimuli to system and measure response.</a:t>
            </a:r>
          </a:p>
          <a:p>
            <a:pPr lvl="1"/>
            <a:r>
              <a:rPr lang="en-US" sz="1799"/>
              <a:t>Tested against your ‘release’ build.</a:t>
            </a:r>
          </a:p>
          <a:p>
            <a:r>
              <a:rPr lang="en-US" sz="1999" b="1"/>
              <a:t>Regression Testing</a:t>
            </a:r>
          </a:p>
          <a:p>
            <a:pPr lvl="1"/>
            <a:r>
              <a:rPr lang="en-US" sz="1799" b="1"/>
              <a:t>Suite of tests (unit &amp; integration tests) &amp; run continuously upon version control updates. </a:t>
            </a:r>
          </a:p>
          <a:p>
            <a:pPr lvl="1"/>
            <a:r>
              <a:rPr lang="en-US" sz="1799" b="1"/>
              <a:t>Used in Continuous Integration (CI)</a:t>
            </a:r>
          </a:p>
          <a:p>
            <a:pPr lvl="1"/>
            <a:endParaRPr lang="en-US"/>
          </a:p>
        </p:txBody>
      </p:sp>
      <p:pic>
        <p:nvPicPr>
          <p:cNvPr id="19" name="Graphic 18">
            <a:extLst>
              <a:ext uri="{FF2B5EF4-FFF2-40B4-BE49-F238E27FC236}">
                <a16:creationId xmlns:a16="http://schemas.microsoft.com/office/drawing/2014/main" id="{4E7A0BA4-C1B8-AB48-AC8F-8C735766546A}"/>
              </a:ext>
            </a:extLst>
          </p:cNvPr>
          <p:cNvPicPr>
            <a:picLocks noChangeAspect="1"/>
          </p:cNvPicPr>
          <p:nvPr/>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8210826" y="3471055"/>
            <a:ext cx="3780679" cy="2742486"/>
          </a:xfrm>
          <a:prstGeom prst="rect">
            <a:avLst/>
          </a:prstGeom>
        </p:spPr>
      </p:pic>
      <p:pic>
        <p:nvPicPr>
          <p:cNvPr id="23" name="Graphic 22">
            <a:extLst>
              <a:ext uri="{FF2B5EF4-FFF2-40B4-BE49-F238E27FC236}">
                <a16:creationId xmlns:a16="http://schemas.microsoft.com/office/drawing/2014/main" id="{E413BA76-456B-6442-9A19-77BFF25BFD35}"/>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8567172" y="314443"/>
            <a:ext cx="3067986" cy="3287128"/>
          </a:xfrm>
          <a:prstGeom prst="rect">
            <a:avLst/>
          </a:prstGeom>
        </p:spPr>
      </p:pic>
      <p:sp>
        <p:nvSpPr>
          <p:cNvPr id="3" name="Arrow: Down 2">
            <a:extLst>
              <a:ext uri="{FF2B5EF4-FFF2-40B4-BE49-F238E27FC236}">
                <a16:creationId xmlns:a16="http://schemas.microsoft.com/office/drawing/2014/main" id="{E6CB0E59-2575-4CFF-B4F4-F456759D2030}"/>
              </a:ext>
            </a:extLst>
          </p:cNvPr>
          <p:cNvSpPr/>
          <p:nvPr/>
        </p:nvSpPr>
        <p:spPr>
          <a:xfrm>
            <a:off x="8144788" y="4089600"/>
            <a:ext cx="1620000" cy="900000"/>
          </a:xfrm>
          <a:prstGeom prst="downArrow">
            <a:avLst>
              <a:gd name="adj1" fmla="val 66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a:p>
          <a:p>
            <a:pPr algn="ctr"/>
            <a:r>
              <a:rPr lang="en-US" sz="1400" err="1"/>
              <a:t>Orta</a:t>
            </a:r>
            <a:r>
              <a:rPr lang="en-US" sz="1400"/>
              <a:t> should make this simpler</a:t>
            </a:r>
            <a:endParaRPr lang="en-GB" sz="1400"/>
          </a:p>
        </p:txBody>
      </p:sp>
    </p:spTree>
    <p:extLst>
      <p:ext uri="{BB962C8B-B14F-4D97-AF65-F5344CB8AC3E}">
        <p14:creationId xmlns:p14="http://schemas.microsoft.com/office/powerpoint/2010/main" val="283776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9937895-70CA-4DED-93E9-B63DFB5625EF}"/>
              </a:ext>
            </a:extLst>
          </p:cNvPr>
          <p:cNvSpPr/>
          <p:nvPr/>
        </p:nvSpPr>
        <p:spPr>
          <a:xfrm>
            <a:off x="400730" y="5395737"/>
            <a:ext cx="8562221" cy="862659"/>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Down Arrow 26">
            <a:extLst>
              <a:ext uri="{FF2B5EF4-FFF2-40B4-BE49-F238E27FC236}">
                <a16:creationId xmlns:a16="http://schemas.microsoft.com/office/drawing/2014/main" id="{DB37F426-3778-4E0F-814C-4181F9B81BFC}"/>
              </a:ext>
            </a:extLst>
          </p:cNvPr>
          <p:cNvSpPr/>
          <p:nvPr/>
        </p:nvSpPr>
        <p:spPr>
          <a:xfrm>
            <a:off x="1248363" y="299024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0" name="Rectangle 69">
            <a:extLst>
              <a:ext uri="{FF2B5EF4-FFF2-40B4-BE49-F238E27FC236}">
                <a16:creationId xmlns:a16="http://schemas.microsoft.com/office/drawing/2014/main" id="{81FDFE44-E848-4BDE-B5F6-9264A0D50477}"/>
              </a:ext>
            </a:extLst>
          </p:cNvPr>
          <p:cNvSpPr/>
          <p:nvPr/>
        </p:nvSpPr>
        <p:spPr>
          <a:xfrm>
            <a:off x="1276280" y="1595311"/>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a:t>IoT/ML SW Platform – from FVP to Hardware to Deployment</a:t>
            </a:r>
          </a:p>
        </p:txBody>
      </p:sp>
      <p:sp>
        <p:nvSpPr>
          <p:cNvPr id="21" name="Rectangle 20">
            <a:extLst>
              <a:ext uri="{FF2B5EF4-FFF2-40B4-BE49-F238E27FC236}">
                <a16:creationId xmlns:a16="http://schemas.microsoft.com/office/drawing/2014/main" id="{55D6DD88-1FD7-4BA4-AB28-44E626DD2497}"/>
              </a:ext>
            </a:extLst>
          </p:cNvPr>
          <p:cNvSpPr/>
          <p:nvPr/>
        </p:nvSpPr>
        <p:spPr>
          <a:xfrm>
            <a:off x="481863" y="3326660"/>
            <a:ext cx="2642046"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FVP</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003722" y="4635001"/>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dirty="0">
                <a:solidFill>
                  <a:srgbClr val="FFFFFF"/>
                </a:solidFill>
                <a:latin typeface="+mn-lt"/>
              </a:rPr>
              <a:t>Simulated I/O via Python scripts and stimuli files</a:t>
            </a:r>
            <a:endParaRPr lang="en-US" sz="1400" kern="0" dirty="0">
              <a:solidFill>
                <a:srgbClr val="FFFFFF"/>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flipV="1">
            <a:off x="2344931" y="3837796"/>
            <a:ext cx="550606" cy="79184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1277377" y="236207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IoT/ML SW Platform</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680697"/>
            <a:ext cx="11227300" cy="344398"/>
          </a:xfrm>
        </p:spPr>
        <p:txBody>
          <a:bodyPr/>
          <a:lstStyle/>
          <a:p>
            <a:r>
              <a:rPr lang="en-US" sz="1799"/>
              <a:t>Ease-of-Use with Open-CMSIS and Keil Studio; provide evidence of correctness on FVP and real deployment</a:t>
            </a:r>
            <a:endParaRPr lang="en-GB" sz="1799"/>
          </a:p>
        </p:txBody>
      </p:sp>
      <p:sp>
        <p:nvSpPr>
          <p:cNvPr id="29" name="Rectangle 28">
            <a:extLst>
              <a:ext uri="{FF2B5EF4-FFF2-40B4-BE49-F238E27FC236}">
                <a16:creationId xmlns:a16="http://schemas.microsoft.com/office/drawing/2014/main" id="{F3B3B581-DD8B-4457-9CC6-E5B89F229FE9}"/>
              </a:ext>
            </a:extLst>
          </p:cNvPr>
          <p:cNvSpPr/>
          <p:nvPr/>
        </p:nvSpPr>
        <p:spPr>
          <a:xfrm>
            <a:off x="1050942" y="545045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35" name="Down Arrow 26">
            <a:extLst>
              <a:ext uri="{FF2B5EF4-FFF2-40B4-BE49-F238E27FC236}">
                <a16:creationId xmlns:a16="http://schemas.microsoft.com/office/drawing/2014/main" id="{22E10B83-F9E9-4ADC-8692-11AD7842E6F6}"/>
              </a:ext>
            </a:extLst>
          </p:cNvPr>
          <p:cNvSpPr/>
          <p:nvPr/>
        </p:nvSpPr>
        <p:spPr>
          <a:xfrm>
            <a:off x="4355654" y="2994537"/>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6" name="Rectangle 69">
            <a:extLst>
              <a:ext uri="{FF2B5EF4-FFF2-40B4-BE49-F238E27FC236}">
                <a16:creationId xmlns:a16="http://schemas.microsoft.com/office/drawing/2014/main" id="{86D98D1F-60F2-4E1D-A378-B9D1FC0C69AD}"/>
              </a:ext>
            </a:extLst>
          </p:cNvPr>
          <p:cNvSpPr/>
          <p:nvPr/>
        </p:nvSpPr>
        <p:spPr>
          <a:xfrm>
            <a:off x="4383571" y="1599603"/>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37" name="Rectangle 36">
            <a:extLst>
              <a:ext uri="{FF2B5EF4-FFF2-40B4-BE49-F238E27FC236}">
                <a16:creationId xmlns:a16="http://schemas.microsoft.com/office/drawing/2014/main" id="{5A669410-B835-4523-99D0-752183BAA2D6}"/>
              </a:ext>
            </a:extLst>
          </p:cNvPr>
          <p:cNvSpPr/>
          <p:nvPr/>
        </p:nvSpPr>
        <p:spPr>
          <a:xfrm>
            <a:off x="3589155" y="3330951"/>
            <a:ext cx="2642046"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43" name="Rectangle 42">
            <a:extLst>
              <a:ext uri="{FF2B5EF4-FFF2-40B4-BE49-F238E27FC236}">
                <a16:creationId xmlns:a16="http://schemas.microsoft.com/office/drawing/2014/main" id="{C9C7FA91-429E-41F1-AA90-90F52594FFDA}"/>
              </a:ext>
            </a:extLst>
          </p:cNvPr>
          <p:cNvSpPr/>
          <p:nvPr/>
        </p:nvSpPr>
        <p:spPr>
          <a:xfrm>
            <a:off x="4384669" y="2366370"/>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SW Platform</a:t>
            </a:r>
          </a:p>
        </p:txBody>
      </p:sp>
      <p:sp>
        <p:nvSpPr>
          <p:cNvPr id="44" name="Rectangle 43">
            <a:extLst>
              <a:ext uri="{FF2B5EF4-FFF2-40B4-BE49-F238E27FC236}">
                <a16:creationId xmlns:a16="http://schemas.microsoft.com/office/drawing/2014/main" id="{EC1A27E2-367F-4AC2-8C0C-B2F69C3475ED}"/>
              </a:ext>
            </a:extLst>
          </p:cNvPr>
          <p:cNvSpPr/>
          <p:nvPr/>
        </p:nvSpPr>
        <p:spPr>
          <a:xfrm>
            <a:off x="4158234" y="5454746"/>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45" name="Rectangle 44">
            <a:extLst>
              <a:ext uri="{FF2B5EF4-FFF2-40B4-BE49-F238E27FC236}">
                <a16:creationId xmlns:a16="http://schemas.microsoft.com/office/drawing/2014/main" id="{619CC135-E062-49A3-8AB0-1BE2E7063EB8}"/>
              </a:ext>
            </a:extLst>
          </p:cNvPr>
          <p:cNvSpPr/>
          <p:nvPr/>
        </p:nvSpPr>
        <p:spPr>
          <a:xfrm>
            <a:off x="4372828" y="3908545"/>
            <a:ext cx="164162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46" name="Down Arrow 26">
            <a:extLst>
              <a:ext uri="{FF2B5EF4-FFF2-40B4-BE49-F238E27FC236}">
                <a16:creationId xmlns:a16="http://schemas.microsoft.com/office/drawing/2014/main" id="{8B778490-FABE-4976-9933-16400A315E75}"/>
              </a:ext>
            </a:extLst>
          </p:cNvPr>
          <p:cNvSpPr/>
          <p:nvPr/>
        </p:nvSpPr>
        <p:spPr>
          <a:xfrm>
            <a:off x="7894277" y="3011705"/>
            <a:ext cx="510729" cy="2463428"/>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7" name="Rectangle 69">
            <a:extLst>
              <a:ext uri="{FF2B5EF4-FFF2-40B4-BE49-F238E27FC236}">
                <a16:creationId xmlns:a16="http://schemas.microsoft.com/office/drawing/2014/main" id="{75F698CC-5807-4882-97CF-D12368579EA2}"/>
              </a:ext>
            </a:extLst>
          </p:cNvPr>
          <p:cNvSpPr/>
          <p:nvPr/>
        </p:nvSpPr>
        <p:spPr>
          <a:xfrm>
            <a:off x="7922193" y="1616770"/>
            <a:ext cx="1615871" cy="62017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400" kern="0">
                <a:solidFill>
                  <a:schemeClr val="accent2"/>
                </a:solidFill>
                <a:latin typeface="+mn-lt"/>
              </a:rPr>
              <a:t>User Application Code</a:t>
            </a:r>
            <a:endParaRPr lang="en-GB" sz="1400" kern="0">
              <a:solidFill>
                <a:schemeClr val="accent2"/>
              </a:solidFill>
              <a:latin typeface="+mn-lt"/>
            </a:endParaRPr>
          </a:p>
        </p:txBody>
      </p:sp>
      <p:sp>
        <p:nvSpPr>
          <p:cNvPr id="48" name="Rectangle 47">
            <a:extLst>
              <a:ext uri="{FF2B5EF4-FFF2-40B4-BE49-F238E27FC236}">
                <a16:creationId xmlns:a16="http://schemas.microsoft.com/office/drawing/2014/main" id="{21C10648-B07A-45B0-9DD1-E144E93D19A5}"/>
              </a:ext>
            </a:extLst>
          </p:cNvPr>
          <p:cNvSpPr/>
          <p:nvPr/>
        </p:nvSpPr>
        <p:spPr>
          <a:xfrm>
            <a:off x="7127778" y="3348119"/>
            <a:ext cx="4320147" cy="1124872"/>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Target</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54" name="Rectangle 53">
            <a:extLst>
              <a:ext uri="{FF2B5EF4-FFF2-40B4-BE49-F238E27FC236}">
                <a16:creationId xmlns:a16="http://schemas.microsoft.com/office/drawing/2014/main" id="{6ECC9839-F281-43A8-B7C0-6837DA108860}"/>
              </a:ext>
            </a:extLst>
          </p:cNvPr>
          <p:cNvSpPr/>
          <p:nvPr/>
        </p:nvSpPr>
        <p:spPr>
          <a:xfrm>
            <a:off x="7923291" y="238353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IoT/ML SW Platform</a:t>
            </a:r>
          </a:p>
        </p:txBody>
      </p:sp>
      <p:sp>
        <p:nvSpPr>
          <p:cNvPr id="55" name="Rectangle 54">
            <a:extLst>
              <a:ext uri="{FF2B5EF4-FFF2-40B4-BE49-F238E27FC236}">
                <a16:creationId xmlns:a16="http://schemas.microsoft.com/office/drawing/2014/main" id="{9633B4D3-C7B0-4A21-B82D-04D7D241C169}"/>
              </a:ext>
            </a:extLst>
          </p:cNvPr>
          <p:cNvSpPr/>
          <p:nvPr/>
        </p:nvSpPr>
        <p:spPr>
          <a:xfrm>
            <a:off x="7696856" y="5471914"/>
            <a:ext cx="1060086" cy="299356"/>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Event Log file</a:t>
            </a:r>
            <a:endParaRPr lang="en-US" sz="1400" kern="0">
              <a:solidFill>
                <a:srgbClr val="FFFFFF"/>
              </a:solidFill>
              <a:latin typeface="+mn-lt"/>
            </a:endParaRPr>
          </a:p>
        </p:txBody>
      </p:sp>
      <p:sp>
        <p:nvSpPr>
          <p:cNvPr id="56" name="Rectangle 55">
            <a:extLst>
              <a:ext uri="{FF2B5EF4-FFF2-40B4-BE49-F238E27FC236}">
                <a16:creationId xmlns:a16="http://schemas.microsoft.com/office/drawing/2014/main" id="{ED67CA96-B941-403E-9ADC-A35569AB7406}"/>
              </a:ext>
            </a:extLst>
          </p:cNvPr>
          <p:cNvSpPr/>
          <p:nvPr/>
        </p:nvSpPr>
        <p:spPr>
          <a:xfrm>
            <a:off x="7911449" y="3925713"/>
            <a:ext cx="3414159"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
        <p:nvSpPr>
          <p:cNvPr id="58" name="Rectangle 57">
            <a:extLst>
              <a:ext uri="{FF2B5EF4-FFF2-40B4-BE49-F238E27FC236}">
                <a16:creationId xmlns:a16="http://schemas.microsoft.com/office/drawing/2014/main" id="{6C1230B8-E203-4042-AF55-D32483C9D066}"/>
              </a:ext>
            </a:extLst>
          </p:cNvPr>
          <p:cNvSpPr/>
          <p:nvPr/>
        </p:nvSpPr>
        <p:spPr>
          <a:xfrm>
            <a:off x="9704404" y="239426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More Software</a:t>
            </a:r>
          </a:p>
        </p:txBody>
      </p:sp>
      <p:sp>
        <p:nvSpPr>
          <p:cNvPr id="59" name="Rectangle 58">
            <a:extLst>
              <a:ext uri="{FF2B5EF4-FFF2-40B4-BE49-F238E27FC236}">
                <a16:creationId xmlns:a16="http://schemas.microsoft.com/office/drawing/2014/main" id="{8FD327DA-C1EC-427F-A747-4D6C08D693EF}"/>
              </a:ext>
            </a:extLst>
          </p:cNvPr>
          <p:cNvSpPr/>
          <p:nvPr/>
        </p:nvSpPr>
        <p:spPr>
          <a:xfrm>
            <a:off x="9688769" y="341612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More Drivers</a:t>
            </a:r>
            <a:endParaRPr lang="en-US" sz="1300" kern="0">
              <a:solidFill>
                <a:srgbClr val="FFFFFF"/>
              </a:solidFill>
              <a:latin typeface="+mn-lt"/>
            </a:endParaRPr>
          </a:p>
        </p:txBody>
      </p:sp>
      <p:sp>
        <p:nvSpPr>
          <p:cNvPr id="60" name="Down Arrow 26">
            <a:extLst>
              <a:ext uri="{FF2B5EF4-FFF2-40B4-BE49-F238E27FC236}">
                <a16:creationId xmlns:a16="http://schemas.microsoft.com/office/drawing/2014/main" id="{A0F2D0B9-502B-4EAF-BA37-DE49DDC1ACA9}"/>
              </a:ext>
            </a:extLst>
          </p:cNvPr>
          <p:cNvSpPr/>
          <p:nvPr/>
        </p:nvSpPr>
        <p:spPr>
          <a:xfrm flipV="1">
            <a:off x="2349223" y="298586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1268179" y="3396016"/>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FVP Drivers</a:t>
            </a:r>
            <a:endParaRPr lang="en-US" sz="1300" kern="0">
              <a:solidFill>
                <a:srgbClr val="FFFFFF"/>
              </a:solidFill>
              <a:latin typeface="+mn-lt"/>
            </a:endParaRPr>
          </a:p>
        </p:txBody>
      </p:sp>
      <p:sp>
        <p:nvSpPr>
          <p:cNvPr id="61" name="Down Arrow 26">
            <a:extLst>
              <a:ext uri="{FF2B5EF4-FFF2-40B4-BE49-F238E27FC236}">
                <a16:creationId xmlns:a16="http://schemas.microsoft.com/office/drawing/2014/main" id="{323A53A6-1F08-4F2E-A8CC-6ACFFACD7500}"/>
              </a:ext>
            </a:extLst>
          </p:cNvPr>
          <p:cNvSpPr/>
          <p:nvPr/>
        </p:nvSpPr>
        <p:spPr>
          <a:xfrm flipV="1">
            <a:off x="5443640" y="2989086"/>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2" name="Rectangle 41">
            <a:extLst>
              <a:ext uri="{FF2B5EF4-FFF2-40B4-BE49-F238E27FC236}">
                <a16:creationId xmlns:a16="http://schemas.microsoft.com/office/drawing/2014/main" id="{CB19A037-6D86-405B-AF5F-CE7A837BA992}"/>
              </a:ext>
            </a:extLst>
          </p:cNvPr>
          <p:cNvSpPr/>
          <p:nvPr/>
        </p:nvSpPr>
        <p:spPr>
          <a:xfrm>
            <a:off x="4375471" y="340030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62" name="Down Arrow 26">
            <a:extLst>
              <a:ext uri="{FF2B5EF4-FFF2-40B4-BE49-F238E27FC236}">
                <a16:creationId xmlns:a16="http://schemas.microsoft.com/office/drawing/2014/main" id="{78FA4569-108D-4DA7-95F2-9459F5366872}"/>
              </a:ext>
            </a:extLst>
          </p:cNvPr>
          <p:cNvSpPr/>
          <p:nvPr/>
        </p:nvSpPr>
        <p:spPr>
          <a:xfrm flipV="1">
            <a:off x="5447932" y="4351745"/>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8" name="Rectangle 37">
            <a:extLst>
              <a:ext uri="{FF2B5EF4-FFF2-40B4-BE49-F238E27FC236}">
                <a16:creationId xmlns:a16="http://schemas.microsoft.com/office/drawing/2014/main" id="{154115F1-C80D-4CF9-AFCE-230EAEB24C8B}"/>
              </a:ext>
            </a:extLst>
          </p:cNvPr>
          <p:cNvSpPr/>
          <p:nvPr/>
        </p:nvSpPr>
        <p:spPr>
          <a:xfrm>
            <a:off x="5111014" y="4639293"/>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test equipment</a:t>
            </a:r>
            <a:endParaRPr lang="en-US" sz="1400" kern="0">
              <a:solidFill>
                <a:srgbClr val="FFFFFF"/>
              </a:solidFill>
              <a:latin typeface="+mn-lt"/>
            </a:endParaRPr>
          </a:p>
        </p:txBody>
      </p:sp>
      <p:sp>
        <p:nvSpPr>
          <p:cNvPr id="69" name="Down Arrow 26">
            <a:extLst>
              <a:ext uri="{FF2B5EF4-FFF2-40B4-BE49-F238E27FC236}">
                <a16:creationId xmlns:a16="http://schemas.microsoft.com/office/drawing/2014/main" id="{24A5430A-19C7-440E-8828-9C09D907B757}"/>
              </a:ext>
            </a:extLst>
          </p:cNvPr>
          <p:cNvSpPr/>
          <p:nvPr/>
        </p:nvSpPr>
        <p:spPr>
          <a:xfrm flipV="1">
            <a:off x="8924323" y="3008398"/>
            <a:ext cx="550606" cy="4206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3" name="Down Arrow 26">
            <a:extLst>
              <a:ext uri="{FF2B5EF4-FFF2-40B4-BE49-F238E27FC236}">
                <a16:creationId xmlns:a16="http://schemas.microsoft.com/office/drawing/2014/main" id="{72C96718-5402-4EB8-BB26-3218AFE2C5BD}"/>
              </a:ext>
            </a:extLst>
          </p:cNvPr>
          <p:cNvSpPr/>
          <p:nvPr/>
        </p:nvSpPr>
        <p:spPr>
          <a:xfrm flipV="1">
            <a:off x="8928614" y="4371057"/>
            <a:ext cx="550606" cy="36802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9" name="Rectangle 48">
            <a:extLst>
              <a:ext uri="{FF2B5EF4-FFF2-40B4-BE49-F238E27FC236}">
                <a16:creationId xmlns:a16="http://schemas.microsoft.com/office/drawing/2014/main" id="{BE201CEC-018B-4522-931B-7FCCF046ABC2}"/>
              </a:ext>
            </a:extLst>
          </p:cNvPr>
          <p:cNvSpPr/>
          <p:nvPr/>
        </p:nvSpPr>
        <p:spPr>
          <a:xfrm>
            <a:off x="8649636" y="4656460"/>
            <a:ext cx="1248926" cy="599784"/>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Real I/O via </a:t>
            </a:r>
            <a:br>
              <a:rPr lang="en-US" sz="1200" kern="0">
                <a:solidFill>
                  <a:srgbClr val="FFFFFF"/>
                </a:solidFill>
                <a:latin typeface="+mn-lt"/>
              </a:rPr>
            </a:br>
            <a:r>
              <a:rPr lang="en-US" sz="1200" kern="0">
                <a:solidFill>
                  <a:srgbClr val="FFFFFF"/>
                </a:solidFill>
                <a:latin typeface="+mn-lt"/>
              </a:rPr>
              <a:t>user peripherals</a:t>
            </a:r>
            <a:endParaRPr lang="en-US" sz="1400" kern="0">
              <a:solidFill>
                <a:srgbClr val="FFFFFF"/>
              </a:solidFill>
              <a:latin typeface="+mn-lt"/>
            </a:endParaRPr>
          </a:p>
        </p:txBody>
      </p:sp>
      <p:sp>
        <p:nvSpPr>
          <p:cNvPr id="52" name="Rectangle 51">
            <a:extLst>
              <a:ext uri="{FF2B5EF4-FFF2-40B4-BE49-F238E27FC236}">
                <a16:creationId xmlns:a16="http://schemas.microsoft.com/office/drawing/2014/main" id="{48EC2F1A-B484-4E6A-BEF8-56E4F520752E}"/>
              </a:ext>
            </a:extLst>
          </p:cNvPr>
          <p:cNvSpPr/>
          <p:nvPr/>
        </p:nvSpPr>
        <p:spPr>
          <a:xfrm>
            <a:off x="7914093" y="341747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 name="TextBox 2">
            <a:extLst>
              <a:ext uri="{FF2B5EF4-FFF2-40B4-BE49-F238E27FC236}">
                <a16:creationId xmlns:a16="http://schemas.microsoft.com/office/drawing/2014/main" id="{5AD9F1E1-C880-4201-B5C3-541DAF9AC2B2}"/>
              </a:ext>
            </a:extLst>
          </p:cNvPr>
          <p:cNvSpPr txBox="1"/>
          <p:nvPr/>
        </p:nvSpPr>
        <p:spPr>
          <a:xfrm>
            <a:off x="480890" y="1211193"/>
            <a:ext cx="5816829"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Unit &amp; Integration Testing</a:t>
            </a:r>
            <a:endParaRPr lang="en-GB" sz="1400">
              <a:solidFill>
                <a:schemeClr val="tx2"/>
              </a:solidFill>
              <a:latin typeface="+mn-lt"/>
              <a:ea typeface="+mn-ea"/>
            </a:endParaRPr>
          </a:p>
        </p:txBody>
      </p:sp>
      <p:sp>
        <p:nvSpPr>
          <p:cNvPr id="74" name="TextBox 73">
            <a:extLst>
              <a:ext uri="{FF2B5EF4-FFF2-40B4-BE49-F238E27FC236}">
                <a16:creationId xmlns:a16="http://schemas.microsoft.com/office/drawing/2014/main" id="{DF5377C6-2C92-4C75-A091-234F4C553784}"/>
              </a:ext>
            </a:extLst>
          </p:cNvPr>
          <p:cNvSpPr txBox="1"/>
          <p:nvPr/>
        </p:nvSpPr>
        <p:spPr>
          <a:xfrm>
            <a:off x="6922942" y="1221922"/>
            <a:ext cx="4608675" cy="193849"/>
          </a:xfrm>
          <a:prstGeom prst="rect">
            <a:avLst/>
          </a:prstGeom>
          <a:solidFill>
            <a:schemeClr val="bg1">
              <a:lumMod val="95000"/>
            </a:schemeClr>
          </a:solid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Deployment (System Testing)</a:t>
            </a:r>
            <a:endParaRPr lang="en-GB" sz="1400">
              <a:solidFill>
                <a:schemeClr val="tx2"/>
              </a:solidFill>
              <a:latin typeface="+mn-lt"/>
              <a:ea typeface="+mn-ea"/>
            </a:endParaRPr>
          </a:p>
        </p:txBody>
      </p:sp>
      <p:sp>
        <p:nvSpPr>
          <p:cNvPr id="75" name="TextBox 74">
            <a:extLst>
              <a:ext uri="{FF2B5EF4-FFF2-40B4-BE49-F238E27FC236}">
                <a16:creationId xmlns:a16="http://schemas.microsoft.com/office/drawing/2014/main" id="{D1E74628-B277-4265-ABC1-B22C9F02215C}"/>
              </a:ext>
            </a:extLst>
          </p:cNvPr>
          <p:cNvSpPr txBox="1"/>
          <p:nvPr/>
        </p:nvSpPr>
        <p:spPr>
          <a:xfrm>
            <a:off x="480889" y="5863548"/>
            <a:ext cx="8417683" cy="387697"/>
          </a:xfrm>
          <a:prstGeom prst="rect">
            <a:avLst/>
          </a:prstGeom>
          <a:noFill/>
        </p:spPr>
        <p:txBody>
          <a:bodyPr wrap="square" lIns="0" tIns="0" rIns="0" bIns="0" rtlCol="0">
            <a:spAutoFit/>
          </a:bodyPr>
          <a:lstStyle/>
          <a:p>
            <a:pPr algn="ctr" defTabSz="914126" eaLnBrk="1" hangingPunct="1">
              <a:lnSpc>
                <a:spcPct val="90000"/>
              </a:lnSpc>
              <a:spcBef>
                <a:spcPts val="0"/>
              </a:spcBef>
              <a:spcAft>
                <a:spcPts val="600"/>
              </a:spcAft>
            </a:pPr>
            <a:r>
              <a:rPr lang="en-US" sz="1400">
                <a:solidFill>
                  <a:schemeClr val="tx2"/>
                </a:solidFill>
                <a:latin typeface="+mn-lt"/>
                <a:ea typeface="+mn-ea"/>
              </a:rPr>
              <a:t>Essential the same event logs are generated across the different deployments. This ensures correctness.</a:t>
            </a:r>
            <a:br>
              <a:rPr lang="en-US" sz="1400">
                <a:solidFill>
                  <a:schemeClr val="tx2"/>
                </a:solidFill>
                <a:latin typeface="+mn-lt"/>
                <a:ea typeface="+mn-ea"/>
              </a:rPr>
            </a:br>
            <a:r>
              <a:rPr lang="en-US" sz="1400" i="1" u="sng">
                <a:solidFill>
                  <a:schemeClr val="tx2"/>
                </a:solidFill>
                <a:latin typeface="+mn-lt"/>
                <a:ea typeface="+mn-ea"/>
              </a:rPr>
              <a:t>Initially: </a:t>
            </a:r>
            <a:r>
              <a:rPr lang="en-US" sz="1400" i="1">
                <a:solidFill>
                  <a:schemeClr val="tx2"/>
                </a:solidFill>
                <a:latin typeface="+mn-lt"/>
                <a:ea typeface="+mn-ea"/>
              </a:rPr>
              <a:t>Keil Studio could focus on Ease-of-Use for this process and Event Log Analysis</a:t>
            </a:r>
          </a:p>
        </p:txBody>
      </p:sp>
      <p:sp>
        <p:nvSpPr>
          <p:cNvPr id="4" name="TextBox 3">
            <a:extLst>
              <a:ext uri="{FF2B5EF4-FFF2-40B4-BE49-F238E27FC236}">
                <a16:creationId xmlns:a16="http://schemas.microsoft.com/office/drawing/2014/main" id="{8B784F53-667B-4A67-8254-F2145186E2B0}"/>
              </a:ext>
            </a:extLst>
          </p:cNvPr>
          <p:cNvSpPr txBox="1"/>
          <p:nvPr/>
        </p:nvSpPr>
        <p:spPr>
          <a:xfrm>
            <a:off x="9349696" y="5739494"/>
            <a:ext cx="2726871" cy="221599"/>
          </a:xfrm>
          <a:prstGeom prst="rect">
            <a:avLst/>
          </a:prstGeom>
          <a:noFill/>
        </p:spPr>
        <p:txBody>
          <a:bodyPr wrap="square" lIns="0" tIns="0" rIns="0" bIns="0" rtlCol="0">
            <a:spAutoFit/>
          </a:bodyPr>
          <a:lstStyle/>
          <a:p>
            <a:pPr eaLnBrk="1" hangingPunct="1">
              <a:lnSpc>
                <a:spcPct val="90000"/>
              </a:lnSpc>
              <a:spcBef>
                <a:spcPts val="0"/>
              </a:spcBef>
              <a:spcAft>
                <a:spcPts val="600"/>
              </a:spcAft>
            </a:pPr>
            <a:r>
              <a:rPr lang="en-GB" sz="1600">
                <a:solidFill>
                  <a:schemeClr val="tx2"/>
                </a:solidFill>
                <a:latin typeface="+mn-lt"/>
                <a:ea typeface="+mn-ea"/>
                <a:hlinkClick r:id="rId3"/>
              </a:rPr>
              <a:t>www.keil.com/mdk5/debug</a:t>
            </a:r>
            <a:endParaRPr lang="en-GB" sz="1600">
              <a:solidFill>
                <a:schemeClr val="tx2"/>
              </a:solidFill>
              <a:latin typeface="+mn-lt"/>
              <a:ea typeface="+mn-ea"/>
            </a:endParaRPr>
          </a:p>
        </p:txBody>
      </p:sp>
    </p:spTree>
    <p:extLst>
      <p:ext uri="{BB962C8B-B14F-4D97-AF65-F5344CB8AC3E}">
        <p14:creationId xmlns:p14="http://schemas.microsoft.com/office/powerpoint/2010/main" val="23189343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2734043" y="1794766"/>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600" kern="0">
                <a:solidFill>
                  <a:schemeClr val="accent2"/>
                </a:solidFill>
                <a:latin typeface="+mn-lt"/>
              </a:rPr>
              <a:t>User Application Code</a:t>
            </a:r>
            <a:endParaRPr lang="en-GB" sz="16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69383"/>
            <a:ext cx="11227300" cy="512562"/>
          </a:xfrm>
        </p:spPr>
        <p:txBody>
          <a:bodyPr/>
          <a:lstStyle/>
          <a:p>
            <a:r>
              <a:rPr lang="en-US" sz="3198"/>
              <a:t>IoT/ML SW Platform – for FVP or Real Hardware</a:t>
            </a:r>
          </a:p>
        </p:txBody>
      </p:sp>
      <p:sp>
        <p:nvSpPr>
          <p:cNvPr id="21" name="Rectangle 20">
            <a:extLst>
              <a:ext uri="{FF2B5EF4-FFF2-40B4-BE49-F238E27FC236}">
                <a16:creationId xmlns:a16="http://schemas.microsoft.com/office/drawing/2014/main" id="{55D6DD88-1FD7-4BA4-AB28-44E626DD2497}"/>
              </a:ext>
            </a:extLst>
          </p:cNvPr>
          <p:cNvSpPr/>
          <p:nvPr/>
        </p:nvSpPr>
        <p:spPr>
          <a:xfrm>
            <a:off x="755082" y="3667747"/>
            <a:ext cx="7640235" cy="653663"/>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FVP</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2808818" y="4918151"/>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LEDs, Push buttons</a:t>
            </a:r>
            <a:endParaRPr lang="en-US" sz="1400" kern="0">
              <a:solidFill>
                <a:srgbClr val="FFFFFF"/>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051332" y="3229491"/>
            <a:ext cx="1160347" cy="16886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2822512" y="373710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I/O-Driver</a:t>
            </a:r>
            <a:endParaRPr lang="en-US" sz="1200" kern="0" dirty="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998721" y="189858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990413" y="2481097"/>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4676691" y="4880061"/>
            <a:ext cx="1645063" cy="715128"/>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a:solidFill>
                  <a:srgbClr val="FFFFFF"/>
                </a:solidFill>
                <a:latin typeface="+mn-lt"/>
              </a:rPr>
              <a:t>Input stimuli for</a:t>
            </a:r>
          </a:p>
          <a:p>
            <a:pPr defTabSz="456936" eaLnBrk="1" fontAlgn="auto" hangingPunct="1">
              <a:spcBef>
                <a:spcPts val="0"/>
              </a:spcBef>
              <a:spcAft>
                <a:spcPts val="0"/>
              </a:spcAft>
              <a:defRPr/>
            </a:pPr>
            <a:r>
              <a:rPr lang="en-US" sz="1200" kern="0">
                <a:solidFill>
                  <a:srgbClr val="FFFFFF"/>
                </a:solidFill>
                <a:latin typeface="+mn-lt"/>
              </a:rPr>
              <a:t>Audio, Video, Sensors</a:t>
            </a:r>
          </a:p>
        </p:txBody>
      </p:sp>
      <p:sp>
        <p:nvSpPr>
          <p:cNvPr id="33" name="Down Arrow 28">
            <a:extLst>
              <a:ext uri="{FF2B5EF4-FFF2-40B4-BE49-F238E27FC236}">
                <a16:creationId xmlns:a16="http://schemas.microsoft.com/office/drawing/2014/main" id="{0CA77243-2CE9-4FEA-94E0-244BC67E78BD}"/>
              </a:ext>
            </a:extLst>
          </p:cNvPr>
          <p:cNvSpPr/>
          <p:nvPr/>
        </p:nvSpPr>
        <p:spPr>
          <a:xfrm>
            <a:off x="4904967" y="3159660"/>
            <a:ext cx="1160347" cy="1720402"/>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6799624" y="2492191"/>
            <a:ext cx="1160347" cy="1270563"/>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7" name="Rectangle 56">
            <a:extLst>
              <a:ext uri="{FF2B5EF4-FFF2-40B4-BE49-F238E27FC236}">
                <a16:creationId xmlns:a16="http://schemas.microsoft.com/office/drawing/2014/main" id="{FF34C054-3990-4B0A-859E-05019391FA26}"/>
              </a:ext>
            </a:extLst>
          </p:cNvPr>
          <p:cNvSpPr/>
          <p:nvPr/>
        </p:nvSpPr>
        <p:spPr>
          <a:xfrm>
            <a:off x="4612746" y="3742448"/>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Data-Streaming</a:t>
            </a:r>
            <a:br>
              <a:rPr lang="en-US" sz="1400" kern="0">
                <a:solidFill>
                  <a:srgbClr val="FFFFFF"/>
                </a:solidFill>
                <a:latin typeface="+mn-lt"/>
              </a:rPr>
            </a:br>
            <a:r>
              <a:rPr lang="en-US" sz="1400" kern="0">
                <a:solidFill>
                  <a:srgbClr val="FFFFFF"/>
                </a:solidFill>
                <a:latin typeface="+mn-lt"/>
              </a:rPr>
              <a:t>Driver</a:t>
            </a:r>
            <a:endParaRPr lang="en-US" sz="1200"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6577381" y="2518658"/>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548992" y="375514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Ethernet-Driver</a:t>
            </a:r>
            <a:endParaRPr lang="en-US" sz="1200"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2831710" y="2703165"/>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or test</a:t>
            </a:r>
            <a:br>
              <a:rPr lang="en-US" sz="1400" kern="0">
                <a:solidFill>
                  <a:srgbClr val="FFFFFF"/>
                </a:solidFill>
                <a:latin typeface="+mn-lt"/>
              </a:rPr>
            </a:br>
            <a:r>
              <a:rPr lang="en-US" sz="1400" kern="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4628292" y="2696816"/>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6825017" y="4202056"/>
            <a:ext cx="1160347" cy="690705"/>
          </a:xfrm>
          <a:prstGeom prst="downArrow">
            <a:avLst>
              <a:gd name="adj1" fmla="val 50000"/>
              <a:gd name="adj2" fmla="val 38156"/>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3" name="Rectangle 62">
            <a:extLst>
              <a:ext uri="{FF2B5EF4-FFF2-40B4-BE49-F238E27FC236}">
                <a16:creationId xmlns:a16="http://schemas.microsoft.com/office/drawing/2014/main" id="{8C0AA59E-D4DA-4341-ADC1-325DECB83E09}"/>
              </a:ext>
            </a:extLst>
          </p:cNvPr>
          <p:cNvSpPr/>
          <p:nvPr/>
        </p:nvSpPr>
        <p:spPr>
          <a:xfrm>
            <a:off x="6570886" y="2690468"/>
            <a:ext cx="1645062" cy="623901"/>
          </a:xfrm>
          <a:prstGeom prst="rect">
            <a:avLst/>
          </a:prstGeom>
          <a:solidFill>
            <a:schemeClr val="accent3">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TCP/IP Stack with Security</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5401" y="735697"/>
            <a:ext cx="11227300" cy="344398"/>
          </a:xfrm>
        </p:spPr>
        <p:txBody>
          <a:bodyPr/>
          <a:lstStyle/>
          <a:p>
            <a:r>
              <a:rPr lang="en-US" sz="1799"/>
              <a:t>Establish a software platform that is foundation for IoT/ML projects.</a:t>
            </a:r>
            <a:endParaRPr lang="en-GB" sz="1799"/>
          </a:p>
        </p:txBody>
      </p:sp>
      <p:sp>
        <p:nvSpPr>
          <p:cNvPr id="71" name="Rectangle 70">
            <a:extLst>
              <a:ext uri="{FF2B5EF4-FFF2-40B4-BE49-F238E27FC236}">
                <a16:creationId xmlns:a16="http://schemas.microsoft.com/office/drawing/2014/main" id="{875218EB-DD52-480B-BD87-43788B4C76C1}"/>
              </a:ext>
            </a:extLst>
          </p:cNvPr>
          <p:cNvSpPr/>
          <p:nvPr/>
        </p:nvSpPr>
        <p:spPr>
          <a:xfrm>
            <a:off x="6560092" y="1895433"/>
            <a:ext cx="1662396" cy="608168"/>
          </a:xfrm>
          <a:prstGeom prst="rect">
            <a:avLst/>
          </a:prstGeom>
          <a:solidFill>
            <a:srgbClr val="00958B"/>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Cloud Connector</a:t>
            </a:r>
            <a:br>
              <a:rPr lang="en-US" sz="1600" kern="0">
                <a:solidFill>
                  <a:srgbClr val="FFFFFF"/>
                </a:solidFill>
                <a:latin typeface="+mn-lt"/>
              </a:rPr>
            </a:br>
            <a:r>
              <a:rPr lang="en-US" sz="1100" kern="0">
                <a:solidFill>
                  <a:srgbClr val="FFFFFF"/>
                </a:solidFill>
                <a:latin typeface="+mn-lt"/>
              </a:rPr>
              <a:t>C-SDK</a:t>
            </a:r>
          </a:p>
        </p:txBody>
      </p:sp>
      <p:sp>
        <p:nvSpPr>
          <p:cNvPr id="72" name="Rectangle 71">
            <a:extLst>
              <a:ext uri="{FF2B5EF4-FFF2-40B4-BE49-F238E27FC236}">
                <a16:creationId xmlns:a16="http://schemas.microsoft.com/office/drawing/2014/main" id="{C42052CD-C44C-4128-93C6-6FCB62DDD6A2}"/>
              </a:ext>
            </a:extLst>
          </p:cNvPr>
          <p:cNvSpPr/>
          <p:nvPr/>
        </p:nvSpPr>
        <p:spPr>
          <a:xfrm>
            <a:off x="6593891" y="4898618"/>
            <a:ext cx="1645063" cy="703010"/>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a:solidFill>
                  <a:srgbClr val="FFFFFF"/>
                </a:solidFill>
                <a:latin typeface="+mn-lt"/>
              </a:rPr>
              <a:t>Route to internet: enables real communication</a:t>
            </a:r>
          </a:p>
        </p:txBody>
      </p:sp>
      <p:sp>
        <p:nvSpPr>
          <p:cNvPr id="4" name="Arrow: Down 3">
            <a:extLst>
              <a:ext uri="{FF2B5EF4-FFF2-40B4-BE49-F238E27FC236}">
                <a16:creationId xmlns:a16="http://schemas.microsoft.com/office/drawing/2014/main" id="{663C2F75-09B5-4D3B-ADA4-24A9B502BBC1}"/>
              </a:ext>
            </a:extLst>
          </p:cNvPr>
          <p:cNvSpPr/>
          <p:nvPr/>
        </p:nvSpPr>
        <p:spPr>
          <a:xfrm rot="5400000">
            <a:off x="8231884" y="2846266"/>
            <a:ext cx="263948" cy="289700"/>
          </a:xfrm>
          <a:prstGeom prst="downArrow">
            <a:avLst>
              <a:gd name="adj1" fmla="val 20874"/>
              <a:gd name="adj2" fmla="val 5212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22C6965B-5B01-478B-9A29-054EC33D2C67}"/>
              </a:ext>
            </a:extLst>
          </p:cNvPr>
          <p:cNvSpPr txBox="1"/>
          <p:nvPr/>
        </p:nvSpPr>
        <p:spPr>
          <a:xfrm>
            <a:off x="8515148" y="2666009"/>
            <a:ext cx="2272529" cy="581547"/>
          </a:xfrm>
          <a:prstGeom prst="rect">
            <a:avLst/>
          </a:prstGeom>
          <a:noFill/>
          <a:ln w="28575">
            <a:solidFill>
              <a:schemeClr val="accent1"/>
            </a:solidFill>
          </a:ln>
        </p:spPr>
        <p:txBody>
          <a:bodyPr wrap="square" lIns="0" tIns="0" rIns="0" bIns="0" rtlCol="0">
            <a:spAutoFit/>
          </a:bodyPr>
          <a:lstStyle/>
          <a:p>
            <a:pPr marL="58720" defTabSz="914126" eaLnBrk="1" hangingPunct="1">
              <a:lnSpc>
                <a:spcPct val="90000"/>
              </a:lnSpc>
              <a:spcBef>
                <a:spcPts val="0"/>
              </a:spcBef>
              <a:spcAft>
                <a:spcPts val="600"/>
              </a:spcAft>
            </a:pPr>
            <a:r>
              <a:rPr lang="en-US" sz="1400">
                <a:solidFill>
                  <a:schemeClr val="tx2"/>
                </a:solidFill>
                <a:latin typeface="+mn-lt"/>
                <a:ea typeface="+mn-ea"/>
              </a:rPr>
              <a:t>Make this part easy to replace with Ethernet, BLE, </a:t>
            </a:r>
            <a:r>
              <a:rPr lang="en-US" sz="1400" err="1">
                <a:solidFill>
                  <a:schemeClr val="tx2"/>
                </a:solidFill>
                <a:latin typeface="+mn-lt"/>
                <a:ea typeface="+mn-ea"/>
              </a:rPr>
              <a:t>WiFi</a:t>
            </a:r>
            <a:r>
              <a:rPr lang="en-US" sz="1400">
                <a:solidFill>
                  <a:schemeClr val="tx2"/>
                </a:solidFill>
                <a:latin typeface="+mn-lt"/>
                <a:ea typeface="+mn-ea"/>
              </a:rPr>
              <a:t>, NB-IoT, LoRa, etc.</a:t>
            </a:r>
            <a:endParaRPr lang="en-GB" sz="1400" err="1">
              <a:solidFill>
                <a:schemeClr val="tx2"/>
              </a:solidFill>
              <a:latin typeface="+mn-lt"/>
              <a:ea typeface="+mn-ea"/>
            </a:endParaRPr>
          </a:p>
        </p:txBody>
      </p:sp>
      <p:sp>
        <p:nvSpPr>
          <p:cNvPr id="31" name="TextBox 30">
            <a:extLst>
              <a:ext uri="{FF2B5EF4-FFF2-40B4-BE49-F238E27FC236}">
                <a16:creationId xmlns:a16="http://schemas.microsoft.com/office/drawing/2014/main" id="{BCC6F51F-6746-463C-AC99-7F8714D63277}"/>
              </a:ext>
            </a:extLst>
          </p:cNvPr>
          <p:cNvSpPr txBox="1"/>
          <p:nvPr/>
        </p:nvSpPr>
        <p:spPr>
          <a:xfrm>
            <a:off x="9121344" y="4832087"/>
            <a:ext cx="2272529" cy="387697"/>
          </a:xfrm>
          <a:prstGeom prst="rect">
            <a:avLst/>
          </a:prstGeom>
          <a:noFill/>
          <a:ln w="28575">
            <a:solidFill>
              <a:schemeClr val="accent1"/>
            </a:solidFill>
          </a:ln>
        </p:spPr>
        <p:txBody>
          <a:bodyPr wrap="square" lIns="0" tIns="0" rIns="0" bIns="0" rtlCol="0" anchor="t">
            <a:spAutoFit/>
          </a:bodyPr>
          <a:lstStyle/>
          <a:p>
            <a:pPr marL="58402" eaLnBrk="1" hangingPunct="1">
              <a:lnSpc>
                <a:spcPct val="90000"/>
              </a:lnSpc>
              <a:spcBef>
                <a:spcPts val="0"/>
              </a:spcBef>
              <a:spcAft>
                <a:spcPts val="600"/>
              </a:spcAft>
            </a:pPr>
            <a:r>
              <a:rPr lang="en-GB" sz="1400">
                <a:latin typeface="Calibri"/>
                <a:ea typeface="ＭＳ Ｐゴシック"/>
                <a:cs typeface="Calibri"/>
              </a:rPr>
              <a:t>TF-M provides Security and FOTA services</a:t>
            </a:r>
            <a:endParaRPr lang="en-GB" sz="1400">
              <a:solidFill>
                <a:schemeClr val="tx2"/>
              </a:solidFill>
              <a:latin typeface="Calibri"/>
              <a:ea typeface="ＭＳ Ｐゴシック"/>
              <a:cs typeface="Calibri"/>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988268" y="3058350"/>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28" name="Arrow: Down 27">
            <a:extLst>
              <a:ext uri="{FF2B5EF4-FFF2-40B4-BE49-F238E27FC236}">
                <a16:creationId xmlns:a16="http://schemas.microsoft.com/office/drawing/2014/main" id="{B1AC6DC3-C199-40EF-97BA-4C5F418D61DC}"/>
              </a:ext>
            </a:extLst>
          </p:cNvPr>
          <p:cNvSpPr/>
          <p:nvPr/>
        </p:nvSpPr>
        <p:spPr>
          <a:xfrm rot="5400000">
            <a:off x="8391557" y="3868908"/>
            <a:ext cx="263948" cy="289700"/>
          </a:xfrm>
          <a:prstGeom prst="downArrow">
            <a:avLst>
              <a:gd name="adj1" fmla="val 20874"/>
              <a:gd name="adj2" fmla="val 5212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BD1BE6FA-1E5A-49AC-9443-56587F96038A}"/>
              </a:ext>
            </a:extLst>
          </p:cNvPr>
          <p:cNvSpPr txBox="1"/>
          <p:nvPr/>
        </p:nvSpPr>
        <p:spPr>
          <a:xfrm>
            <a:off x="8674822" y="3688652"/>
            <a:ext cx="2272529" cy="581547"/>
          </a:xfrm>
          <a:prstGeom prst="rect">
            <a:avLst/>
          </a:prstGeom>
          <a:noFill/>
          <a:ln w="28575">
            <a:solidFill>
              <a:schemeClr val="accent1"/>
            </a:solidFill>
          </a:ln>
        </p:spPr>
        <p:txBody>
          <a:bodyPr wrap="square" lIns="0" tIns="0" rIns="0" bIns="0" rtlCol="0">
            <a:spAutoFit/>
          </a:bodyPr>
          <a:lstStyle/>
          <a:p>
            <a:pPr marL="58720" defTabSz="914126" eaLnBrk="1" hangingPunct="1">
              <a:lnSpc>
                <a:spcPct val="90000"/>
              </a:lnSpc>
              <a:spcBef>
                <a:spcPts val="0"/>
              </a:spcBef>
              <a:spcAft>
                <a:spcPts val="600"/>
              </a:spcAft>
            </a:pPr>
            <a:r>
              <a:rPr lang="en-US" sz="1400">
                <a:solidFill>
                  <a:schemeClr val="tx2"/>
                </a:solidFill>
                <a:latin typeface="+mn-lt"/>
                <a:ea typeface="+mn-ea"/>
              </a:rPr>
              <a:t>Make this part easy to replace to retarget to boards or production hardware</a:t>
            </a:r>
            <a:endParaRPr lang="en-GB" sz="1400" err="1">
              <a:solidFill>
                <a:schemeClr val="tx2"/>
              </a:solidFill>
              <a:latin typeface="+mn-lt"/>
              <a:ea typeface="+mn-ea"/>
            </a:endParaRPr>
          </a:p>
        </p:txBody>
      </p:sp>
    </p:spTree>
    <p:extLst>
      <p:ext uri="{BB962C8B-B14F-4D97-AF65-F5344CB8AC3E}">
        <p14:creationId xmlns:p14="http://schemas.microsoft.com/office/powerpoint/2010/main" val="3903981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3165843" y="1807466"/>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200" kern="0">
                <a:solidFill>
                  <a:schemeClr val="accent2"/>
                </a:solidFill>
                <a:latin typeface="+mn-lt"/>
              </a:rPr>
              <a:t>User Application Code</a:t>
            </a:r>
            <a:endParaRPr lang="en-GB" sz="12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a:t>IoT/ML SW Platform – Usage for Real-world Data Collection</a:t>
            </a:r>
          </a:p>
        </p:txBody>
      </p:sp>
      <p:sp>
        <p:nvSpPr>
          <p:cNvPr id="21" name="Rectangle 20">
            <a:extLst>
              <a:ext uri="{FF2B5EF4-FFF2-40B4-BE49-F238E27FC236}">
                <a16:creationId xmlns:a16="http://schemas.microsoft.com/office/drawing/2014/main" id="{55D6DD88-1FD7-4BA4-AB28-44E626DD2497}"/>
              </a:ext>
            </a:extLst>
          </p:cNvPr>
          <p:cNvSpPr/>
          <p:nvPr/>
        </p:nvSpPr>
        <p:spPr>
          <a:xfrm>
            <a:off x="1186882" y="3680446"/>
            <a:ext cx="7640235"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a:solidFill>
                  <a:srgbClr val="000000"/>
                </a:solidFill>
                <a:latin typeface="+mn-lt"/>
              </a:rPr>
              <a:t>Board</a:t>
            </a:r>
            <a:br>
              <a:rPr lang="en-US" sz="1600" kern="0">
                <a:solidFill>
                  <a:srgbClr val="000000"/>
                </a:solidFill>
                <a:latin typeface="+mn-lt"/>
              </a:rPr>
            </a:br>
            <a:r>
              <a:rPr lang="en-US" sz="1600" kern="0">
                <a:solidFill>
                  <a:srgbClr val="000000"/>
                </a:solidFill>
                <a:latin typeface="+mn-lt"/>
              </a:rPr>
              <a:t>Layer</a:t>
            </a:r>
            <a:endParaRPr lang="en-GB" sz="1600" kern="0">
              <a:solidFill>
                <a:srgbClr val="000000"/>
              </a:solidFill>
              <a:latin typeface="+mn-lt"/>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240618" y="5134051"/>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rPr>
              <a:t>LEDs, Push buttons</a:t>
            </a:r>
            <a:endParaRPr lang="en-US" sz="1400" kern="0">
              <a:solidFill>
                <a:srgbClr val="FFFFFF"/>
              </a:solidFill>
              <a:latin typeface="+mn-lt"/>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83132" y="3242191"/>
            <a:ext cx="1160347" cy="190130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254312" y="374980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I/O-Driver</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430521" y="191128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422213" y="2493797"/>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108491" y="5095961"/>
            <a:ext cx="1645063" cy="715128"/>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a:solidFill>
                  <a:srgbClr val="FFFFFF"/>
                </a:solidFill>
                <a:latin typeface="+mn-lt"/>
              </a:rPr>
              <a:t>Real-world input</a:t>
            </a:r>
          </a:p>
          <a:p>
            <a:pPr defTabSz="456936" eaLnBrk="1" fontAlgn="auto" hangingPunct="1">
              <a:spcBef>
                <a:spcPts val="0"/>
              </a:spcBef>
              <a:spcAft>
                <a:spcPts val="0"/>
              </a:spcAft>
              <a:defRPr/>
            </a:pPr>
            <a:r>
              <a:rPr lang="en-US" sz="1200" kern="0">
                <a:solidFill>
                  <a:srgbClr val="FFFFFF"/>
                </a:solidFill>
                <a:latin typeface="+mn-lt"/>
              </a:rPr>
              <a:t>Audio, Video, Sensors</a:t>
            </a:r>
          </a:p>
        </p:txBody>
      </p:sp>
      <p:sp>
        <p:nvSpPr>
          <p:cNvPr id="33" name="Down Arrow 28">
            <a:extLst>
              <a:ext uri="{FF2B5EF4-FFF2-40B4-BE49-F238E27FC236}">
                <a16:creationId xmlns:a16="http://schemas.microsoft.com/office/drawing/2014/main" id="{0CA77243-2CE9-4FEA-94E0-244BC67E78BD}"/>
              </a:ext>
            </a:extLst>
          </p:cNvPr>
          <p:cNvSpPr/>
          <p:nvPr/>
        </p:nvSpPr>
        <p:spPr>
          <a:xfrm>
            <a:off x="5317717" y="3172360"/>
            <a:ext cx="1160347" cy="1926690"/>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231424" y="2504891"/>
            <a:ext cx="1160347" cy="12479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7009181" y="2531358"/>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80792" y="3755144"/>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Ethernet-Driver</a:t>
            </a:r>
            <a:endParaRPr lang="en-US" sz="1200"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263510" y="2715865"/>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or test</a:t>
            </a:r>
            <a:br>
              <a:rPr lang="en-US" sz="1400" kern="0">
                <a:solidFill>
                  <a:srgbClr val="FFFFFF"/>
                </a:solidFill>
                <a:latin typeface="+mn-lt"/>
              </a:rPr>
            </a:br>
            <a:r>
              <a:rPr lang="en-US" sz="1400" kern="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60092" y="2709516"/>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256817" y="4214756"/>
            <a:ext cx="1160347" cy="884295"/>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3" name="Rectangle 62">
            <a:extLst>
              <a:ext uri="{FF2B5EF4-FFF2-40B4-BE49-F238E27FC236}">
                <a16:creationId xmlns:a16="http://schemas.microsoft.com/office/drawing/2014/main" id="{8C0AA59E-D4DA-4341-ADC1-325DECB83E09}"/>
              </a:ext>
            </a:extLst>
          </p:cNvPr>
          <p:cNvSpPr/>
          <p:nvPr/>
        </p:nvSpPr>
        <p:spPr>
          <a:xfrm>
            <a:off x="7002686" y="2703168"/>
            <a:ext cx="1645062" cy="623901"/>
          </a:xfrm>
          <a:prstGeom prst="rect">
            <a:avLst/>
          </a:prstGeom>
          <a:solidFill>
            <a:schemeClr val="accent3">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TCP/IP Stack with Security</a:t>
            </a:r>
          </a:p>
        </p:txBody>
      </p:sp>
      <p:sp>
        <p:nvSpPr>
          <p:cNvPr id="32" name="Rectangle 31">
            <a:extLst>
              <a:ext uri="{FF2B5EF4-FFF2-40B4-BE49-F238E27FC236}">
                <a16:creationId xmlns:a16="http://schemas.microsoft.com/office/drawing/2014/main" id="{AFE94C40-7286-481A-8769-BECEB8F4FBEE}"/>
              </a:ext>
            </a:extLst>
          </p:cNvPr>
          <p:cNvSpPr/>
          <p:nvPr/>
        </p:nvSpPr>
        <p:spPr>
          <a:xfrm>
            <a:off x="1420068" y="3071050"/>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268573" y="2074398"/>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a:solidFill>
                  <a:srgbClr val="FFFFFF"/>
                </a:solidFill>
                <a:latin typeface="+mn-lt"/>
              </a:rPr>
              <a:t>Capturing software for real-world data</a:t>
            </a:r>
          </a:p>
        </p:txBody>
      </p:sp>
      <p:sp>
        <p:nvSpPr>
          <p:cNvPr id="35" name="Rectangle 34">
            <a:extLst>
              <a:ext uri="{FF2B5EF4-FFF2-40B4-BE49-F238E27FC236}">
                <a16:creationId xmlns:a16="http://schemas.microsoft.com/office/drawing/2014/main" id="{AB095A80-2033-4914-BA20-4AFB1EC1D44C}"/>
              </a:ext>
            </a:extLst>
          </p:cNvPr>
          <p:cNvSpPr/>
          <p:nvPr/>
        </p:nvSpPr>
        <p:spPr>
          <a:xfrm>
            <a:off x="5061271" y="374955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HW Drivers</a:t>
            </a:r>
            <a:endParaRPr lang="en-US" sz="1300" kern="0">
              <a:solidFill>
                <a:srgbClr val="FFFFFF"/>
              </a:solidFill>
              <a:latin typeface="+mn-lt"/>
            </a:endParaRPr>
          </a:p>
        </p:txBody>
      </p:sp>
      <p:sp>
        <p:nvSpPr>
          <p:cNvPr id="37" name="Rectangle 36">
            <a:extLst>
              <a:ext uri="{FF2B5EF4-FFF2-40B4-BE49-F238E27FC236}">
                <a16:creationId xmlns:a16="http://schemas.microsoft.com/office/drawing/2014/main" id="{EB2465A0-66D0-4A3F-9418-AAC68906FB9C}"/>
              </a:ext>
            </a:extLst>
          </p:cNvPr>
          <p:cNvSpPr/>
          <p:nvPr/>
        </p:nvSpPr>
        <p:spPr>
          <a:xfrm>
            <a:off x="7016798" y="5099050"/>
            <a:ext cx="1645491" cy="730250"/>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a:solidFill>
                  <a:srgbClr val="FFFFFF"/>
                </a:solidFill>
                <a:latin typeface="+mn-lt"/>
              </a:rPr>
              <a:t>Capture real-world input and store in data files</a:t>
            </a:r>
          </a:p>
        </p:txBody>
      </p:sp>
      <p:pic>
        <p:nvPicPr>
          <p:cNvPr id="6" name="Picture 5">
            <a:extLst>
              <a:ext uri="{FF2B5EF4-FFF2-40B4-BE49-F238E27FC236}">
                <a16:creationId xmlns:a16="http://schemas.microsoft.com/office/drawing/2014/main" id="{F86E6F71-6FAB-4F6A-8D95-9B99BDA8832E}"/>
              </a:ext>
            </a:extLst>
          </p:cNvPr>
          <p:cNvPicPr>
            <a:picLocks noChangeAspect="1"/>
          </p:cNvPicPr>
          <p:nvPr/>
        </p:nvPicPr>
        <p:blipFill>
          <a:blip r:embed="rId3"/>
          <a:stretch>
            <a:fillRect/>
          </a:stretch>
        </p:blipFill>
        <p:spPr>
          <a:xfrm>
            <a:off x="9257340" y="4159251"/>
            <a:ext cx="1953587" cy="1871662"/>
          </a:xfrm>
          <a:prstGeom prst="rect">
            <a:avLst/>
          </a:prstGeom>
        </p:spPr>
      </p:pic>
      <p:sp>
        <p:nvSpPr>
          <p:cNvPr id="38" name="Down Arrow 28">
            <a:extLst>
              <a:ext uri="{FF2B5EF4-FFF2-40B4-BE49-F238E27FC236}">
                <a16:creationId xmlns:a16="http://schemas.microsoft.com/office/drawing/2014/main" id="{6DAECBCB-917B-46F4-8BDF-273FCE7E779A}"/>
              </a:ext>
            </a:extLst>
          </p:cNvPr>
          <p:cNvSpPr/>
          <p:nvPr/>
        </p:nvSpPr>
        <p:spPr>
          <a:xfrm rot="16200000">
            <a:off x="8559979" y="5159465"/>
            <a:ext cx="798426" cy="588694"/>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9" name="Rectangle 38">
            <a:extLst>
              <a:ext uri="{FF2B5EF4-FFF2-40B4-BE49-F238E27FC236}">
                <a16:creationId xmlns:a16="http://schemas.microsoft.com/office/drawing/2014/main" id="{77703918-E099-46FE-A65B-43450B7F2EA5}"/>
              </a:ext>
            </a:extLst>
          </p:cNvPr>
          <p:cNvSpPr/>
          <p:nvPr/>
        </p:nvSpPr>
        <p:spPr>
          <a:xfrm>
            <a:off x="3250548" y="4236863"/>
            <a:ext cx="5367990" cy="445644"/>
          </a:xfrm>
          <a:prstGeom prst="rect">
            <a:avLst/>
          </a:prstGeom>
          <a:solidFill>
            <a:srgbClr val="F68A33"/>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Device SDK with configuration</a:t>
            </a:r>
          </a:p>
        </p:txBody>
      </p:sp>
    </p:spTree>
    <p:extLst>
      <p:ext uri="{BB962C8B-B14F-4D97-AF65-F5344CB8AC3E}">
        <p14:creationId xmlns:p14="http://schemas.microsoft.com/office/powerpoint/2010/main" val="2880137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8D896C27-BCEB-47FA-A152-53894C0D22F2}"/>
              </a:ext>
            </a:extLst>
          </p:cNvPr>
          <p:cNvSpPr/>
          <p:nvPr/>
        </p:nvSpPr>
        <p:spPr>
          <a:xfrm>
            <a:off x="6972300" y="3044190"/>
            <a:ext cx="2891790" cy="198501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a:solidFill>
                  <a:schemeClr val="tx1"/>
                </a:solidFill>
              </a:rPr>
              <a:t>Cortex-M User Application</a:t>
            </a:r>
            <a:endParaRPr lang="en-GB">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a:t>FVP/FM Streaming Peripheral Extension</a:t>
            </a:r>
            <a:endParaRPr lang="en-GB"/>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r>
              <a:rPr lang="en-US"/>
              <a:t>First PoC implementation of Streaming Interface</a:t>
            </a:r>
            <a:endParaRPr lang="en-GB"/>
          </a:p>
        </p:txBody>
      </p:sp>
      <p:sp>
        <p:nvSpPr>
          <p:cNvPr id="6" name="Rectangle 5">
            <a:extLst>
              <a:ext uri="{FF2B5EF4-FFF2-40B4-BE49-F238E27FC236}">
                <a16:creationId xmlns:a16="http://schemas.microsoft.com/office/drawing/2014/main" id="{F9BFC041-21AB-46FA-9CE9-FBF2ED06AE71}"/>
              </a:ext>
            </a:extLst>
          </p:cNvPr>
          <p:cNvSpPr/>
          <p:nvPr/>
        </p:nvSpPr>
        <p:spPr>
          <a:xfrm>
            <a:off x="4250054" y="2076450"/>
            <a:ext cx="2493645" cy="1436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CorStone-300</a:t>
            </a:r>
            <a:br>
              <a:rPr lang="en-US" dirty="0"/>
            </a:br>
            <a:r>
              <a:rPr lang="en-US" dirty="0"/>
              <a:t>(or Cortex-M4)</a:t>
            </a:r>
            <a:br>
              <a:rPr lang="en-US" dirty="0"/>
            </a:br>
            <a:r>
              <a:rPr lang="en-US" dirty="0"/>
              <a:t>Model</a:t>
            </a:r>
            <a:endParaRPr lang="en-GB" dirty="0"/>
          </a:p>
        </p:txBody>
      </p:sp>
      <p:sp>
        <p:nvSpPr>
          <p:cNvPr id="7" name="Rectangle 6">
            <a:extLst>
              <a:ext uri="{FF2B5EF4-FFF2-40B4-BE49-F238E27FC236}">
                <a16:creationId xmlns:a16="http://schemas.microsoft.com/office/drawing/2014/main" id="{177C74EE-4661-4801-B146-BB383E0EAF9C}"/>
              </a:ext>
            </a:extLst>
          </p:cNvPr>
          <p:cNvSpPr/>
          <p:nvPr/>
        </p:nvSpPr>
        <p:spPr>
          <a:xfrm>
            <a:off x="4250054" y="3463290"/>
            <a:ext cx="2493645" cy="14363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System C</a:t>
            </a:r>
            <a:br>
              <a:rPr lang="en-US" dirty="0"/>
            </a:br>
            <a:r>
              <a:rPr lang="en-US" dirty="0"/>
              <a:t>Virtual Streaming Interface</a:t>
            </a:r>
            <a:br>
              <a:rPr lang="en-US" dirty="0"/>
            </a:br>
            <a:r>
              <a:rPr lang="en-US" dirty="0"/>
              <a:t>(</a:t>
            </a:r>
            <a:r>
              <a:rPr lang="en-US" dirty="0">
                <a:ea typeface="+mn-lt"/>
                <a:cs typeface="+mn-lt"/>
              </a:rPr>
              <a:t>System C Peripheral)</a:t>
            </a:r>
            <a:endParaRPr lang="en-US" dirty="0">
              <a:cs typeface="Calibri"/>
            </a:endParaRPr>
          </a:p>
        </p:txBody>
      </p:sp>
      <p:sp>
        <p:nvSpPr>
          <p:cNvPr id="8" name="Rectangle 7">
            <a:extLst>
              <a:ext uri="{FF2B5EF4-FFF2-40B4-BE49-F238E27FC236}">
                <a16:creationId xmlns:a16="http://schemas.microsoft.com/office/drawing/2014/main" id="{8E8DE881-31C1-4B04-9739-1EA54A4FC24D}"/>
              </a:ext>
            </a:extLst>
          </p:cNvPr>
          <p:cNvSpPr/>
          <p:nvPr/>
        </p:nvSpPr>
        <p:spPr>
          <a:xfrm>
            <a:off x="2994660" y="3429000"/>
            <a:ext cx="982980" cy="149733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Python</a:t>
            </a:r>
            <a:br>
              <a:rPr lang="en-US"/>
            </a:br>
            <a:r>
              <a:rPr lang="en-US" sz="1400"/>
              <a:t>Streaming</a:t>
            </a:r>
          </a:p>
          <a:p>
            <a:pPr algn="ctr"/>
            <a:r>
              <a:rPr lang="en-US" sz="1400"/>
              <a:t>Interface</a:t>
            </a:r>
            <a:endParaRPr lang="en-GB"/>
          </a:p>
        </p:txBody>
      </p:sp>
      <p:sp>
        <p:nvSpPr>
          <p:cNvPr id="9" name="Rectangle 8">
            <a:extLst>
              <a:ext uri="{FF2B5EF4-FFF2-40B4-BE49-F238E27FC236}">
                <a16:creationId xmlns:a16="http://schemas.microsoft.com/office/drawing/2014/main" id="{90A24D2A-66DF-4017-A0E1-6299C0B93081}"/>
              </a:ext>
            </a:extLst>
          </p:cNvPr>
          <p:cNvSpPr/>
          <p:nvPr/>
        </p:nvSpPr>
        <p:spPr>
          <a:xfrm>
            <a:off x="982663" y="3440430"/>
            <a:ext cx="1832927" cy="60579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Audio Interface</a:t>
            </a:r>
            <a:endParaRPr lang="en-GB"/>
          </a:p>
        </p:txBody>
      </p:sp>
      <p:sp>
        <p:nvSpPr>
          <p:cNvPr id="10" name="Flowchart: Multidocument 9">
            <a:extLst>
              <a:ext uri="{FF2B5EF4-FFF2-40B4-BE49-F238E27FC236}">
                <a16:creationId xmlns:a16="http://schemas.microsoft.com/office/drawing/2014/main" id="{AEC764CF-C0E1-4BC2-823E-976FF65C2DA7}"/>
              </a:ext>
            </a:extLst>
          </p:cNvPr>
          <p:cNvSpPr/>
          <p:nvPr/>
        </p:nvSpPr>
        <p:spPr>
          <a:xfrm>
            <a:off x="1084437" y="5311662"/>
            <a:ext cx="1554797" cy="834390"/>
          </a:xfrm>
          <a:prstGeom prst="flowChartMulti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Audio files</a:t>
            </a:r>
            <a:endParaRPr lang="en-GB"/>
          </a:p>
        </p:txBody>
      </p:sp>
      <p:cxnSp>
        <p:nvCxnSpPr>
          <p:cNvPr id="13" name="Straight Arrow Connector 12">
            <a:extLst>
              <a:ext uri="{FF2B5EF4-FFF2-40B4-BE49-F238E27FC236}">
                <a16:creationId xmlns:a16="http://schemas.microsoft.com/office/drawing/2014/main" id="{34BD0E31-CD13-4813-B799-FB67193EFDEC}"/>
              </a:ext>
            </a:extLst>
          </p:cNvPr>
          <p:cNvCxnSpPr>
            <a:stCxn id="8" idx="3"/>
            <a:endCxn id="7" idx="1"/>
          </p:cNvCxnSpPr>
          <p:nvPr/>
        </p:nvCxnSpPr>
        <p:spPr>
          <a:xfrm>
            <a:off x="3977640" y="4177665"/>
            <a:ext cx="272414"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5867ACA-CE25-4218-8ACB-50542875A9C9}"/>
              </a:ext>
            </a:extLst>
          </p:cNvPr>
          <p:cNvCxnSpPr>
            <a:cxnSpLocks/>
            <a:endCxn id="19" idx="1"/>
          </p:cNvCxnSpPr>
          <p:nvPr/>
        </p:nvCxnSpPr>
        <p:spPr>
          <a:xfrm flipV="1">
            <a:off x="6747510" y="4154805"/>
            <a:ext cx="354330" cy="381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A48F75A-A00C-4702-9FAC-219E312E7BD4}"/>
              </a:ext>
            </a:extLst>
          </p:cNvPr>
          <p:cNvCxnSpPr/>
          <p:nvPr/>
        </p:nvCxnSpPr>
        <p:spPr>
          <a:xfrm>
            <a:off x="4274820" y="5715000"/>
            <a:ext cx="2446020"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B0AA0175-FBA7-47EB-B14E-709C2127DFBF}"/>
              </a:ext>
            </a:extLst>
          </p:cNvPr>
          <p:cNvSpPr txBox="1"/>
          <p:nvPr/>
        </p:nvSpPr>
        <p:spPr>
          <a:xfrm>
            <a:off x="4549140" y="5474970"/>
            <a:ext cx="1874520" cy="221599"/>
          </a:xfrm>
          <a:prstGeom prst="rect">
            <a:avLst/>
          </a:prstGeom>
          <a:noFill/>
        </p:spPr>
        <p:txBody>
          <a:bodyPr wrap="square" lIns="0" tIns="0" rIns="0" bIns="0" rtlCol="0">
            <a:spAutoFit/>
          </a:bodyPr>
          <a:lstStyle/>
          <a:p>
            <a:pPr marL="0" indent="0" algn="ctr"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Closed Source</a:t>
            </a:r>
            <a:endParaRPr lang="en-GB" sz="1600" kern="1200" err="1">
              <a:solidFill>
                <a:schemeClr val="tx2"/>
              </a:solidFill>
              <a:latin typeface="+mn-lt"/>
              <a:ea typeface="+mn-ea"/>
              <a:cs typeface="+mn-cs"/>
            </a:endParaRPr>
          </a:p>
        </p:txBody>
      </p:sp>
      <p:sp>
        <p:nvSpPr>
          <p:cNvPr id="19" name="Rectangle 18">
            <a:extLst>
              <a:ext uri="{FF2B5EF4-FFF2-40B4-BE49-F238E27FC236}">
                <a16:creationId xmlns:a16="http://schemas.microsoft.com/office/drawing/2014/main" id="{D94CD6BC-D984-4EFE-95CF-AF8A8637DFA2}"/>
              </a:ext>
            </a:extLst>
          </p:cNvPr>
          <p:cNvSpPr/>
          <p:nvPr/>
        </p:nvSpPr>
        <p:spPr>
          <a:xfrm>
            <a:off x="7101840" y="3429000"/>
            <a:ext cx="1264920" cy="145161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Audio</a:t>
            </a:r>
            <a:br>
              <a:rPr lang="en-US"/>
            </a:br>
            <a:r>
              <a:rPr lang="en-US"/>
              <a:t>Peripheral Driver</a:t>
            </a:r>
            <a:endParaRPr lang="en-GB"/>
          </a:p>
        </p:txBody>
      </p:sp>
      <p:sp>
        <p:nvSpPr>
          <p:cNvPr id="20" name="Rectangle 19">
            <a:extLst>
              <a:ext uri="{FF2B5EF4-FFF2-40B4-BE49-F238E27FC236}">
                <a16:creationId xmlns:a16="http://schemas.microsoft.com/office/drawing/2014/main" id="{A0213FEA-CEFF-476F-8AFF-7E3EBF8665DF}"/>
              </a:ext>
            </a:extLst>
          </p:cNvPr>
          <p:cNvSpPr/>
          <p:nvPr/>
        </p:nvSpPr>
        <p:spPr>
          <a:xfrm>
            <a:off x="8522970" y="3429000"/>
            <a:ext cx="1264920" cy="144018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Algorithm</a:t>
            </a:r>
            <a:br>
              <a:rPr lang="en-US"/>
            </a:br>
            <a:r>
              <a:rPr lang="en-US"/>
              <a:t>under </a:t>
            </a:r>
            <a:br>
              <a:rPr lang="en-US"/>
            </a:br>
            <a:r>
              <a:rPr lang="en-US"/>
              <a:t>Test</a:t>
            </a:r>
            <a:endParaRPr lang="en-GB"/>
          </a:p>
        </p:txBody>
      </p:sp>
      <p:sp>
        <p:nvSpPr>
          <p:cNvPr id="26" name="TextBox 25">
            <a:extLst>
              <a:ext uri="{FF2B5EF4-FFF2-40B4-BE49-F238E27FC236}">
                <a16:creationId xmlns:a16="http://schemas.microsoft.com/office/drawing/2014/main" id="{8F2C8393-6F7E-4260-84A1-1576FEC45265}"/>
              </a:ext>
            </a:extLst>
          </p:cNvPr>
          <p:cNvSpPr txBox="1"/>
          <p:nvPr/>
        </p:nvSpPr>
        <p:spPr>
          <a:xfrm>
            <a:off x="7040880" y="5372100"/>
            <a:ext cx="372618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In an example we provide the same Audio Peripheral Driver API implemented on a real microcontroller</a:t>
            </a:r>
            <a:endParaRPr lang="en-GB" sz="1600" kern="1200" err="1">
              <a:solidFill>
                <a:schemeClr val="tx2"/>
              </a:solidFill>
              <a:latin typeface="+mn-lt"/>
              <a:ea typeface="+mn-ea"/>
              <a:cs typeface="+mn-cs"/>
            </a:endParaRPr>
          </a:p>
        </p:txBody>
      </p:sp>
      <p:sp>
        <p:nvSpPr>
          <p:cNvPr id="29" name="TextBox 28">
            <a:extLst>
              <a:ext uri="{FF2B5EF4-FFF2-40B4-BE49-F238E27FC236}">
                <a16:creationId xmlns:a16="http://schemas.microsoft.com/office/drawing/2014/main" id="{CCC374B9-185F-44EA-A687-EEEECC16710E}"/>
              </a:ext>
            </a:extLst>
          </p:cNvPr>
          <p:cNvSpPr txBox="1"/>
          <p:nvPr/>
        </p:nvSpPr>
        <p:spPr>
          <a:xfrm>
            <a:off x="6998970" y="2072640"/>
            <a:ext cx="38481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Also, the Cortex-M side implements a flexible streaming peripheral that can serve a wide range of use cases. Initially we show audio.</a:t>
            </a:r>
            <a:endParaRPr lang="en-GB" sz="1600" kern="1200" err="1">
              <a:solidFill>
                <a:schemeClr val="tx2"/>
              </a:solidFill>
              <a:latin typeface="+mn-lt"/>
              <a:ea typeface="+mn-ea"/>
              <a:cs typeface="+mn-cs"/>
            </a:endParaRPr>
          </a:p>
        </p:txBody>
      </p:sp>
      <p:sp>
        <p:nvSpPr>
          <p:cNvPr id="30" name="TextBox 29">
            <a:extLst>
              <a:ext uri="{FF2B5EF4-FFF2-40B4-BE49-F238E27FC236}">
                <a16:creationId xmlns:a16="http://schemas.microsoft.com/office/drawing/2014/main" id="{F2C090EB-0F4F-470A-BDEE-442EA792DF6D}"/>
              </a:ext>
            </a:extLst>
          </p:cNvPr>
          <p:cNvSpPr txBox="1"/>
          <p:nvPr/>
        </p:nvSpPr>
        <p:spPr>
          <a:xfrm>
            <a:off x="982663" y="2053590"/>
            <a:ext cx="3063557" cy="8863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a:solidFill>
                  <a:schemeClr val="tx2"/>
                </a:solidFill>
                <a:latin typeface="+mn-lt"/>
                <a:ea typeface="+mn-ea"/>
              </a:rPr>
              <a:t>The streaming peripheral is flexible and allows to implement a wide range of use cases. We show an audio interface in the first example.</a:t>
            </a:r>
            <a:endParaRPr lang="en-GB" sz="1600" kern="1200" err="1">
              <a:solidFill>
                <a:schemeClr val="tx2"/>
              </a:solidFill>
              <a:latin typeface="+mn-lt"/>
              <a:ea typeface="+mn-ea"/>
              <a:cs typeface="+mn-cs"/>
            </a:endParaRPr>
          </a:p>
        </p:txBody>
      </p:sp>
      <p:sp>
        <p:nvSpPr>
          <p:cNvPr id="21" name="TextBox 20">
            <a:extLst>
              <a:ext uri="{FF2B5EF4-FFF2-40B4-BE49-F238E27FC236}">
                <a16:creationId xmlns:a16="http://schemas.microsoft.com/office/drawing/2014/main" id="{ACE4B6C1-0BA9-4ED9-944F-7D461573A44C}"/>
              </a:ext>
            </a:extLst>
          </p:cNvPr>
          <p:cNvSpPr txBox="1"/>
          <p:nvPr/>
        </p:nvSpPr>
        <p:spPr>
          <a:xfrm>
            <a:off x="3844500" y="1586212"/>
            <a:ext cx="3848100" cy="221599"/>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b="1" kern="1200">
                <a:solidFill>
                  <a:schemeClr val="tx2"/>
                </a:solidFill>
                <a:latin typeface="+mn-lt"/>
                <a:ea typeface="+mn-ea"/>
                <a:cs typeface="+mn-cs"/>
              </a:rPr>
              <a:t>FVP Implementation for Linux and Windows</a:t>
            </a:r>
            <a:endParaRPr lang="en-GB" sz="1600" b="1" kern="1200" err="1">
              <a:solidFill>
                <a:schemeClr val="tx2"/>
              </a:solidFill>
              <a:latin typeface="+mn-lt"/>
              <a:ea typeface="+mn-ea"/>
              <a:cs typeface="+mn-cs"/>
            </a:endParaRPr>
          </a:p>
        </p:txBody>
      </p:sp>
      <p:cxnSp>
        <p:nvCxnSpPr>
          <p:cNvPr id="5" name="Straight Arrow Connector 4">
            <a:extLst>
              <a:ext uri="{FF2B5EF4-FFF2-40B4-BE49-F238E27FC236}">
                <a16:creationId xmlns:a16="http://schemas.microsoft.com/office/drawing/2014/main" id="{773C34B5-705B-4B48-AF8B-DD66ED9414BC}"/>
              </a:ext>
            </a:extLst>
          </p:cNvPr>
          <p:cNvCxnSpPr>
            <a:cxnSpLocks/>
            <a:endCxn id="11" idx="2"/>
          </p:cNvCxnSpPr>
          <p:nvPr/>
        </p:nvCxnSpPr>
        <p:spPr>
          <a:xfrm flipV="1">
            <a:off x="1899127" y="4884420"/>
            <a:ext cx="0" cy="4328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D397554-EEFC-4CA1-8E97-578D3B8DBE0A}"/>
              </a:ext>
            </a:extLst>
          </p:cNvPr>
          <p:cNvCxnSpPr>
            <a:cxnSpLocks/>
          </p:cNvCxnSpPr>
          <p:nvPr/>
        </p:nvCxnSpPr>
        <p:spPr>
          <a:xfrm flipV="1">
            <a:off x="1888689" y="4041000"/>
            <a:ext cx="0" cy="432879"/>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C534665-709F-4249-B308-8E250D2CCF39}"/>
              </a:ext>
            </a:extLst>
          </p:cNvPr>
          <p:cNvSpPr/>
          <p:nvPr/>
        </p:nvSpPr>
        <p:spPr>
          <a:xfrm>
            <a:off x="982663" y="4278630"/>
            <a:ext cx="1832927" cy="605790"/>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Test Script</a:t>
            </a:r>
            <a:endParaRPr lang="en-GB"/>
          </a:p>
        </p:txBody>
      </p:sp>
      <p:cxnSp>
        <p:nvCxnSpPr>
          <p:cNvPr id="25" name="Straight Arrow Connector 24">
            <a:extLst>
              <a:ext uri="{FF2B5EF4-FFF2-40B4-BE49-F238E27FC236}">
                <a16:creationId xmlns:a16="http://schemas.microsoft.com/office/drawing/2014/main" id="{4E6809AA-475E-4317-9BCA-4610DE9BC2E4}"/>
              </a:ext>
            </a:extLst>
          </p:cNvPr>
          <p:cNvCxnSpPr>
            <a:cxnSpLocks/>
          </p:cNvCxnSpPr>
          <p:nvPr/>
        </p:nvCxnSpPr>
        <p:spPr>
          <a:xfrm>
            <a:off x="2814808" y="3747605"/>
            <a:ext cx="185176"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54953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0A14883-E165-41A6-8CB7-51C86550751A}"/>
              </a:ext>
            </a:extLst>
          </p:cNvPr>
          <p:cNvSpPr>
            <a:spLocks noGrp="1"/>
          </p:cNvSpPr>
          <p:nvPr>
            <p:ph type="title"/>
          </p:nvPr>
        </p:nvSpPr>
        <p:spPr/>
        <p:txBody>
          <a:bodyPr/>
          <a:lstStyle/>
          <a:p>
            <a:r>
              <a:rPr lang="en-US"/>
              <a:t>“</a:t>
            </a:r>
            <a:r>
              <a:rPr lang="en-US" err="1"/>
              <a:t>Orta</a:t>
            </a:r>
            <a:r>
              <a:rPr lang="en-US"/>
              <a:t>” Benefits</a:t>
            </a:r>
            <a:endParaRPr lang="en-GB"/>
          </a:p>
        </p:txBody>
      </p:sp>
      <p:sp>
        <p:nvSpPr>
          <p:cNvPr id="8" name="Content Placeholder 7">
            <a:extLst>
              <a:ext uri="{FF2B5EF4-FFF2-40B4-BE49-F238E27FC236}">
                <a16:creationId xmlns:a16="http://schemas.microsoft.com/office/drawing/2014/main" id="{6A87888E-4A26-46C5-BBD6-289BA669A153}"/>
              </a:ext>
            </a:extLst>
          </p:cNvPr>
          <p:cNvSpPr>
            <a:spLocks noGrp="1"/>
          </p:cNvSpPr>
          <p:nvPr>
            <p:ph idx="1"/>
          </p:nvPr>
        </p:nvSpPr>
        <p:spPr>
          <a:xfrm>
            <a:off x="480889" y="1103721"/>
            <a:ext cx="11230225" cy="2836271"/>
          </a:xfrm>
          <a:solidFill>
            <a:schemeClr val="accent4">
              <a:lumMod val="20000"/>
              <a:lumOff val="80000"/>
            </a:schemeClr>
          </a:solidFill>
        </p:spPr>
        <p:txBody>
          <a:bodyPr/>
          <a:lstStyle/>
          <a:p>
            <a:pPr marL="0" indent="0">
              <a:buNone/>
            </a:pPr>
            <a:r>
              <a:rPr lang="en-US" sz="1400" i="1"/>
              <a:t>For Software Developers:</a:t>
            </a:r>
          </a:p>
          <a:p>
            <a:pPr marL="341313" indent="-227013"/>
            <a:r>
              <a:rPr lang="en-US" sz="2000"/>
              <a:t>Verify correctness of software algorithms on Arm target hardware</a:t>
            </a:r>
          </a:p>
          <a:p>
            <a:pPr lvl="1"/>
            <a:r>
              <a:rPr lang="en-US" sz="1600"/>
              <a:t>FVP represent target CPU accurately which ensures that complex DSP and ML algorithms execute correct </a:t>
            </a:r>
          </a:p>
          <a:p>
            <a:pPr lvl="1"/>
            <a:r>
              <a:rPr lang="en-US" sz="1600"/>
              <a:t>User benefit: complex input patterns in CI testing are always identical</a:t>
            </a:r>
          </a:p>
          <a:p>
            <a:pPr lvl="1"/>
            <a:r>
              <a:rPr lang="en-US" sz="1600"/>
              <a:t>Requirement: support for both CI and debug flows (using Keil Studio or established debuggers)</a:t>
            </a:r>
            <a:endParaRPr lang="en-US" sz="1799"/>
          </a:p>
          <a:p>
            <a:pPr marL="341313" indent="-227013"/>
            <a:r>
              <a:rPr lang="en-GB" sz="2000"/>
              <a:t>Performance comparison of different algorithms (A/B testing)</a:t>
            </a:r>
          </a:p>
          <a:p>
            <a:pPr lvl="1"/>
            <a:r>
              <a:rPr lang="en-GB" sz="1600"/>
              <a:t>For two different implementations of an algorithm, check which one is more efficient in target hardware.</a:t>
            </a:r>
          </a:p>
          <a:p>
            <a:pPr lvl="1"/>
            <a:r>
              <a:rPr lang="en-GB" sz="1600"/>
              <a:t>User benefit: comparisons with complex input patterns reproduceable; FVP shows no. of instructions (sufficiently precise?)</a:t>
            </a:r>
          </a:p>
          <a:p>
            <a:pPr lvl="1"/>
            <a:r>
              <a:rPr lang="en-GB" sz="1600">
                <a:highlight>
                  <a:srgbClr val="FFFF00"/>
                </a:highlight>
              </a:rPr>
              <a:t>Managing user expectations: no real system level simulation, i.e. no cache effects can be identified</a:t>
            </a:r>
          </a:p>
          <a:p>
            <a:pPr lvl="1"/>
            <a:r>
              <a:rPr lang="en-GB" sz="1600"/>
              <a:t>Requirement: </a:t>
            </a:r>
            <a:r>
              <a:rPr lang="en-GB" sz="1600">
                <a:hlinkClick r:id="rId3"/>
              </a:rPr>
              <a:t>time measurement using Event Recorder</a:t>
            </a:r>
            <a:r>
              <a:rPr lang="en-GB" sz="1600"/>
              <a:t> with Keil Studio (note this is already supported with MDK)</a:t>
            </a:r>
            <a:endParaRPr lang="en-GB"/>
          </a:p>
        </p:txBody>
      </p:sp>
      <p:sp>
        <p:nvSpPr>
          <p:cNvPr id="5" name="Content Placeholder 7">
            <a:extLst>
              <a:ext uri="{FF2B5EF4-FFF2-40B4-BE49-F238E27FC236}">
                <a16:creationId xmlns:a16="http://schemas.microsoft.com/office/drawing/2014/main" id="{6585DE2D-B61F-4A87-9A73-3DB368AE0087}"/>
              </a:ext>
            </a:extLst>
          </p:cNvPr>
          <p:cNvSpPr txBox="1">
            <a:spLocks/>
          </p:cNvSpPr>
          <p:nvPr/>
        </p:nvSpPr>
        <p:spPr>
          <a:xfrm>
            <a:off x="484188" y="4262810"/>
            <a:ext cx="11233150" cy="1876888"/>
          </a:xfrm>
          <a:prstGeom prst="rect">
            <a:avLst/>
          </a:prstGeom>
          <a:solidFill>
            <a:schemeClr val="accent4">
              <a:lumMod val="20000"/>
              <a:lumOff val="80000"/>
            </a:schemeClr>
          </a:solidFill>
        </p:spPr>
        <p:txBody>
          <a:bodyPr vert="horz" lIns="0" tIns="0" rIns="0" bIns="0" rtlCol="0">
            <a:noAutofit/>
          </a:bodyPr>
          <a:lstStyle>
            <a:lvl1pPr marL="342797" indent="-342797" algn="l" rtl="0" eaLnBrk="1" fontAlgn="base" hangingPunct="1">
              <a:lnSpc>
                <a:spcPct val="100000"/>
              </a:lnSpc>
              <a:spcBef>
                <a:spcPts val="600"/>
              </a:spcBef>
              <a:spcAft>
                <a:spcPts val="0"/>
              </a:spcAft>
              <a:buClr>
                <a:schemeClr val="accent1"/>
              </a:buClr>
              <a:buFont typeface="Arial" charset="0"/>
              <a:buChar char="•"/>
              <a:defRPr sz="2399" kern="1200">
                <a:solidFill>
                  <a:schemeClr val="tx2"/>
                </a:solidFill>
                <a:latin typeface="+mn-lt"/>
                <a:ea typeface="ＭＳ Ｐゴシック" charset="0"/>
                <a:cs typeface="ＭＳ Ｐゴシック" charset="0"/>
              </a:defRPr>
            </a:lvl1pPr>
            <a:lvl2pPr marL="672581" indent="-166638" algn="l" rtl="0" eaLnBrk="1" fontAlgn="base" hangingPunct="1">
              <a:lnSpc>
                <a:spcPct val="100000"/>
              </a:lnSpc>
              <a:spcBef>
                <a:spcPts val="0"/>
              </a:spcBef>
              <a:spcAft>
                <a:spcPts val="0"/>
              </a:spcAft>
              <a:buClr>
                <a:schemeClr val="accent1"/>
              </a:buClr>
              <a:buSzPct val="80000"/>
              <a:buFont typeface="Arial" charset="0"/>
              <a:buChar char="•"/>
              <a:defRPr sz="1999" kern="1200">
                <a:solidFill>
                  <a:schemeClr val="tx2"/>
                </a:solidFill>
                <a:latin typeface="+mn-lt"/>
                <a:ea typeface="ＭＳ Ｐゴシック" charset="0"/>
                <a:cs typeface="+mn-cs"/>
              </a:defRPr>
            </a:lvl2pPr>
            <a:lvl3pPr marL="946819" indent="-166638" algn="l" rtl="0" eaLnBrk="1" fontAlgn="base" hangingPunct="1">
              <a:lnSpc>
                <a:spcPct val="100000"/>
              </a:lnSpc>
              <a:spcBef>
                <a:spcPts val="0"/>
              </a:spcBef>
              <a:spcAft>
                <a:spcPts val="0"/>
              </a:spcAft>
              <a:buClr>
                <a:schemeClr val="accent1"/>
              </a:buClr>
              <a:buSzPct val="80000"/>
              <a:buFont typeface="Calibri" charset="0"/>
              <a:buChar char="–"/>
              <a:defRPr sz="1799" kern="1200">
                <a:solidFill>
                  <a:schemeClr val="tx2"/>
                </a:solidFill>
                <a:latin typeface="+mn-lt"/>
                <a:ea typeface="ＭＳ Ｐゴシック" charset="0"/>
                <a:cs typeface="+mn-cs"/>
              </a:defRPr>
            </a:lvl3pPr>
            <a:lvl4pPr marL="1292790" indent="-172986" algn="l" rtl="0" eaLnBrk="1" fontAlgn="base" hangingPunct="1">
              <a:lnSpc>
                <a:spcPct val="100000"/>
              </a:lnSpc>
              <a:spcBef>
                <a:spcPts val="0"/>
              </a:spcBef>
              <a:spcAft>
                <a:spcPts val="0"/>
              </a:spcAft>
              <a:buClr>
                <a:schemeClr val="accent1"/>
              </a:buClr>
              <a:buSzPct val="80000"/>
              <a:buFont typeface="Wingdings" charset="2"/>
              <a:buChar char="§"/>
              <a:defRPr sz="1799" kern="1200">
                <a:solidFill>
                  <a:schemeClr val="tx2"/>
                </a:solidFill>
                <a:latin typeface="+mn-lt"/>
                <a:ea typeface="ＭＳ Ｐゴシック" charset="0"/>
                <a:cs typeface="+mn-cs"/>
              </a:defRPr>
            </a:lvl4pPr>
            <a:lvl5pPr marL="1518147" indent="-168225" algn="l" rtl="0" eaLnBrk="1" fontAlgn="base" hangingPunct="1">
              <a:lnSpc>
                <a:spcPct val="100000"/>
              </a:lnSpc>
              <a:spcBef>
                <a:spcPts val="0"/>
              </a:spcBef>
              <a:spcAft>
                <a:spcPts val="0"/>
              </a:spcAft>
              <a:buClr>
                <a:schemeClr val="accent1"/>
              </a:buClr>
              <a:buSzPct val="80000"/>
              <a:buFont typeface="Calibri" charset="0"/>
              <a:buChar char="–"/>
              <a:defRPr sz="1799" kern="1200">
                <a:solidFill>
                  <a:schemeClr val="tx2"/>
                </a:solidFill>
                <a:latin typeface="+mn-lt"/>
                <a:ea typeface="ＭＳ Ｐゴシック" charset="0"/>
                <a:cs typeface="+mn-cs"/>
              </a:defRPr>
            </a:lvl5pPr>
            <a:lvl6pPr marL="1654567" indent="-164543" algn="l" defTabSz="914126"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6pPr>
            <a:lvl7pPr marL="1883099" indent="-164543" algn="l" defTabSz="914126"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7pPr>
            <a:lvl8pPr marL="2111630" indent="-164543" algn="l" defTabSz="914126" rtl="0" eaLnBrk="1" latinLnBrk="0" hangingPunct="1">
              <a:lnSpc>
                <a:spcPct val="100000"/>
              </a:lnSpc>
              <a:spcBef>
                <a:spcPts val="0"/>
              </a:spcBef>
              <a:spcAft>
                <a:spcPts val="0"/>
              </a:spcAft>
              <a:buClr>
                <a:schemeClr val="accent1"/>
              </a:buClr>
              <a:buSzPct val="80000"/>
              <a:buFont typeface="Wingdings" panose="05000000000000000000" pitchFamily="2" charset="2"/>
              <a:buChar char="§"/>
              <a:defRPr lang="en-US" sz="1600" kern="1200">
                <a:solidFill>
                  <a:schemeClr val="tx2"/>
                </a:solidFill>
                <a:latin typeface="+mn-lt"/>
                <a:ea typeface="+mn-ea"/>
                <a:cs typeface="+mn-cs"/>
              </a:defRPr>
            </a:lvl8pPr>
            <a:lvl9pPr marL="2340162" indent="-164543" algn="l" defTabSz="914126" rtl="0" eaLnBrk="1" latinLnBrk="0" hangingPunct="1">
              <a:lnSpc>
                <a:spcPct val="100000"/>
              </a:lnSpc>
              <a:spcBef>
                <a:spcPts val="0"/>
              </a:spcBef>
              <a:spcAft>
                <a:spcPts val="0"/>
              </a:spcAft>
              <a:buClr>
                <a:schemeClr val="accent1"/>
              </a:buClr>
              <a:buSzPct val="80000"/>
              <a:buFont typeface="Calibri" panose="020F0502020204030204" pitchFamily="34" charset="0"/>
              <a:buChar char="–"/>
              <a:defRPr lang="en-US" sz="1600" kern="1200">
                <a:solidFill>
                  <a:schemeClr val="tx2"/>
                </a:solidFill>
                <a:latin typeface="+mn-lt"/>
                <a:ea typeface="+mn-ea"/>
                <a:cs typeface="+mn-cs"/>
              </a:defRPr>
            </a:lvl9pPr>
          </a:lstStyle>
          <a:p>
            <a:pPr marL="0" indent="0">
              <a:buNone/>
            </a:pPr>
            <a:r>
              <a:rPr lang="en-US" sz="1400" i="1"/>
              <a:t>For </a:t>
            </a:r>
            <a:r>
              <a:rPr lang="en-US" sz="1400" i="1" err="1"/>
              <a:t>MLOps</a:t>
            </a:r>
            <a:r>
              <a:rPr lang="en-US" sz="1400" i="1"/>
              <a:t> Service Providers:</a:t>
            </a:r>
          </a:p>
          <a:p>
            <a:pPr marL="341313" indent="-227013"/>
            <a:r>
              <a:rPr lang="en-US" sz="1800"/>
              <a:t>Arm extends reach to deeply embedded systems (more users)</a:t>
            </a:r>
          </a:p>
          <a:p>
            <a:pPr lvl="1"/>
            <a:r>
              <a:rPr lang="en-US" sz="1200"/>
              <a:t>ORTA workflows simplify the development process (initially for Cortex-M based systems) -&gt; later this should extend to Cortex-A</a:t>
            </a:r>
          </a:p>
          <a:p>
            <a:pPr marL="341313" indent="-227013"/>
            <a:r>
              <a:rPr lang="en-US" sz="1800"/>
              <a:t>Arm simplifies ML model deployment with OTA (more services)</a:t>
            </a:r>
          </a:p>
          <a:p>
            <a:pPr lvl="1"/>
            <a:r>
              <a:rPr lang="en-US" sz="1200"/>
              <a:t>TF-M should scale to mass production and provide usable Update services for ML models</a:t>
            </a:r>
          </a:p>
          <a:p>
            <a:pPr marL="341313" indent="-227013"/>
            <a:r>
              <a:rPr lang="en-GB" sz="1800"/>
              <a:t>Arm makes it easier to collect real-world data (more compute)</a:t>
            </a:r>
          </a:p>
          <a:p>
            <a:pPr lvl="1"/>
            <a:r>
              <a:rPr lang="en-GB" sz="1200"/>
              <a:t>ORTA enables to collect real-world data</a:t>
            </a:r>
            <a:endParaRPr lang="en-GB" sz="1600"/>
          </a:p>
        </p:txBody>
      </p:sp>
    </p:spTree>
    <p:extLst>
      <p:ext uri="{BB962C8B-B14F-4D97-AF65-F5344CB8AC3E}">
        <p14:creationId xmlns:p14="http://schemas.microsoft.com/office/powerpoint/2010/main" val="29076604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417F7-F18D-4915-878E-B286B5AE16C3}"/>
              </a:ext>
            </a:extLst>
          </p:cNvPr>
          <p:cNvSpPr>
            <a:spLocks noGrp="1"/>
          </p:cNvSpPr>
          <p:nvPr>
            <p:ph type="title"/>
          </p:nvPr>
        </p:nvSpPr>
        <p:spPr/>
        <p:txBody>
          <a:bodyPr/>
          <a:lstStyle/>
          <a:p>
            <a:r>
              <a:rPr lang="en-US"/>
              <a:t>GitHub Runners and Docker Container</a:t>
            </a:r>
            <a:endParaRPr lang="en-GB"/>
          </a:p>
        </p:txBody>
      </p:sp>
      <p:sp>
        <p:nvSpPr>
          <p:cNvPr id="6" name="Rectangle 5">
            <a:extLst>
              <a:ext uri="{FF2B5EF4-FFF2-40B4-BE49-F238E27FC236}">
                <a16:creationId xmlns:a16="http://schemas.microsoft.com/office/drawing/2014/main" id="{1BB195C9-AC0B-4E78-83E7-1A9C51385296}"/>
              </a:ext>
            </a:extLst>
          </p:cNvPr>
          <p:cNvSpPr/>
          <p:nvPr/>
        </p:nvSpPr>
        <p:spPr>
          <a:xfrm>
            <a:off x="4746970" y="673823"/>
            <a:ext cx="3276600" cy="5510354"/>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Docker Container with:</a:t>
            </a:r>
            <a:br>
              <a:rPr lang="en-US">
                <a:solidFill>
                  <a:schemeClr val="tx1"/>
                </a:solidFill>
              </a:rPr>
            </a:br>
            <a:endParaRPr lang="en-US">
              <a:solidFill>
                <a:schemeClr val="tx1"/>
              </a:solidFill>
            </a:endParaRPr>
          </a:p>
          <a:p>
            <a:pPr algn="l">
              <a:buFont typeface="Arial" panose="020B0604020202020204" pitchFamily="34" charset="0"/>
              <a:buChar char="•"/>
            </a:pPr>
            <a:r>
              <a:rPr lang="en-GB" sz="1100" b="0" i="0">
                <a:solidFill>
                  <a:srgbClr val="244357"/>
                </a:solidFill>
                <a:effectLst/>
                <a:latin typeface="Open Sans" panose="020B0606030504020204" pitchFamily="34" charset="0"/>
              </a:rPr>
              <a:t>Ubuntu latest x86_64</a:t>
            </a:r>
            <a:br>
              <a:rPr lang="en-GB" sz="1100" b="0" i="0">
                <a:solidFill>
                  <a:srgbClr val="244357"/>
                </a:solidFill>
                <a:effectLst/>
                <a:latin typeface="Open Sans" panose="020B0606030504020204" pitchFamily="34" charset="0"/>
              </a:rPr>
            </a:br>
            <a:br>
              <a:rPr lang="en-GB" sz="1100" b="0" i="0">
                <a:solidFill>
                  <a:srgbClr val="244357"/>
                </a:solidFill>
                <a:effectLst/>
                <a:latin typeface="Open Sans" panose="020B0606030504020204" pitchFamily="34" charset="0"/>
              </a:rPr>
            </a:br>
            <a:r>
              <a:rPr lang="en-GB" sz="1100" b="1" i="0">
                <a:solidFill>
                  <a:srgbClr val="244357"/>
                </a:solidFill>
                <a:effectLst/>
                <a:latin typeface="Open Sans" panose="020B0606030504020204" pitchFamily="34" charset="0"/>
              </a:rPr>
              <a:t>Generic Tools</a:t>
            </a:r>
          </a:p>
          <a:p>
            <a:pPr algn="l">
              <a:buFont typeface="Arial" panose="020B0604020202020204" pitchFamily="34" charset="0"/>
              <a:buChar char="•"/>
            </a:pPr>
            <a:r>
              <a:rPr lang="en-GB" sz="1100" b="0" i="0">
                <a:solidFill>
                  <a:srgbClr val="244357"/>
                </a:solidFill>
                <a:effectLst/>
                <a:latin typeface="Open Sans" panose="020B0606030504020204" pitchFamily="34" charset="0"/>
              </a:rPr>
              <a:t>Python 3.8</a:t>
            </a:r>
          </a:p>
          <a:p>
            <a:pPr algn="l">
              <a:buFont typeface="Arial" panose="020B0604020202020204" pitchFamily="34" charset="0"/>
              <a:buChar char="•"/>
            </a:pPr>
            <a:r>
              <a:rPr lang="en-GB" sz="1100" b="0" i="0">
                <a:solidFill>
                  <a:srgbClr val="244357"/>
                </a:solidFill>
                <a:effectLst/>
                <a:latin typeface="Open Sans" panose="020B0606030504020204" pitchFamily="34" charset="0"/>
              </a:rPr>
              <a:t>curl</a:t>
            </a:r>
          </a:p>
          <a:p>
            <a:pPr algn="l">
              <a:buFont typeface="Arial" panose="020B0604020202020204" pitchFamily="34" charset="0"/>
              <a:buChar char="•"/>
            </a:pPr>
            <a:r>
              <a:rPr lang="en-GB" sz="1100" b="0" i="0" err="1">
                <a:solidFill>
                  <a:srgbClr val="244357"/>
                </a:solidFill>
                <a:effectLst/>
                <a:latin typeface="Open Sans" panose="020B0606030504020204" pitchFamily="34" charset="0"/>
              </a:rPr>
              <a:t>wget</a:t>
            </a:r>
            <a:endParaRPr lang="en-GB" sz="1100" b="0" i="0">
              <a:solidFill>
                <a:srgbClr val="244357"/>
              </a:solidFill>
              <a:effectLst/>
              <a:latin typeface="Open Sans" panose="020B0606030504020204" pitchFamily="34" charset="0"/>
            </a:endParaRPr>
          </a:p>
          <a:p>
            <a:pPr algn="l">
              <a:buFont typeface="Arial" panose="020B0604020202020204" pitchFamily="34" charset="0"/>
              <a:buChar char="•"/>
            </a:pPr>
            <a:r>
              <a:rPr lang="en-GB" sz="1100" b="0" i="0">
                <a:solidFill>
                  <a:srgbClr val="244357"/>
                </a:solidFill>
                <a:effectLst/>
                <a:latin typeface="Open Sans" panose="020B0606030504020204" pitchFamily="34" charset="0"/>
              </a:rPr>
              <a:t>bzip2</a:t>
            </a:r>
          </a:p>
          <a:p>
            <a:pPr algn="l">
              <a:buFont typeface="Arial" panose="020B0604020202020204" pitchFamily="34" charset="0"/>
              <a:buChar char="•"/>
            </a:pPr>
            <a:r>
              <a:rPr lang="en-GB" sz="1100" b="0" i="0">
                <a:solidFill>
                  <a:srgbClr val="244357"/>
                </a:solidFill>
                <a:effectLst/>
                <a:latin typeface="Open Sans" panose="020B0606030504020204" pitchFamily="34" charset="0"/>
              </a:rPr>
              <a:t>unzip</a:t>
            </a:r>
          </a:p>
          <a:p>
            <a:pPr algn="l">
              <a:buFont typeface="Arial" panose="020B0604020202020204" pitchFamily="34" charset="0"/>
              <a:buChar char="•"/>
            </a:pPr>
            <a:r>
              <a:rPr lang="en-GB" sz="1100" b="0" i="0">
                <a:solidFill>
                  <a:srgbClr val="244357"/>
                </a:solidFill>
                <a:effectLst/>
                <a:latin typeface="Open Sans" panose="020B0606030504020204" pitchFamily="34" charset="0"/>
              </a:rPr>
              <a:t>git</a:t>
            </a:r>
          </a:p>
          <a:p>
            <a:pPr algn="l">
              <a:buFont typeface="Arial" panose="020B0604020202020204" pitchFamily="34" charset="0"/>
              <a:buChar char="•"/>
            </a:pPr>
            <a:r>
              <a:rPr lang="en-GB" sz="1100" b="0" i="0">
                <a:solidFill>
                  <a:srgbClr val="244357"/>
                </a:solidFill>
                <a:effectLst/>
                <a:latin typeface="Open Sans" panose="020B0606030504020204" pitchFamily="34" charset="0"/>
              </a:rPr>
              <a:t>build-essential (native GCC, make)</a:t>
            </a:r>
            <a:br>
              <a:rPr lang="en-GB" sz="1100" b="0" i="0">
                <a:solidFill>
                  <a:srgbClr val="244357"/>
                </a:solidFill>
                <a:effectLst/>
                <a:latin typeface="Open Sans" panose="020B0606030504020204" pitchFamily="34" charset="0"/>
              </a:rPr>
            </a:br>
            <a:br>
              <a:rPr lang="en-GB" sz="1100" b="0" i="0">
                <a:solidFill>
                  <a:srgbClr val="244357"/>
                </a:solidFill>
                <a:effectLst/>
                <a:latin typeface="Open Sans" panose="020B0606030504020204" pitchFamily="34" charset="0"/>
              </a:rPr>
            </a:br>
            <a:r>
              <a:rPr lang="en-GB" sz="1100" b="1" i="0">
                <a:solidFill>
                  <a:srgbClr val="244357"/>
                </a:solidFill>
                <a:effectLst/>
                <a:latin typeface="Open Sans" panose="020B0606030504020204" pitchFamily="34" charset="0"/>
              </a:rPr>
              <a:t>Arm Tools</a:t>
            </a:r>
          </a:p>
          <a:p>
            <a:pPr algn="l">
              <a:buFont typeface="Arial" panose="020B0604020202020204" pitchFamily="34" charset="0"/>
              <a:buChar char="•"/>
            </a:pPr>
            <a:r>
              <a:rPr lang="en-GB" sz="1100" b="0" i="0">
                <a:solidFill>
                  <a:srgbClr val="244357"/>
                </a:solidFill>
                <a:effectLst/>
                <a:latin typeface="Open Sans" panose="020B0606030504020204" pitchFamily="34" charset="0"/>
              </a:rPr>
              <a:t>Arm Compiler Toolchain 6.15 (Linux x86_64)</a:t>
            </a:r>
          </a:p>
          <a:p>
            <a:pPr algn="l">
              <a:buFont typeface="Arial" panose="020B0604020202020204" pitchFamily="34" charset="0"/>
              <a:buChar char="•"/>
            </a:pPr>
            <a:r>
              <a:rPr lang="en-GB" sz="1100" b="0" i="0">
                <a:solidFill>
                  <a:srgbClr val="244357"/>
                </a:solidFill>
                <a:effectLst/>
                <a:latin typeface="Open Sans" panose="020B0606030504020204" pitchFamily="34" charset="0"/>
              </a:rPr>
              <a:t>GNU Arm Embedded Toolchain: 10-2020-q4-major release (Linux x86_64)</a:t>
            </a:r>
          </a:p>
          <a:p>
            <a:pPr algn="l">
              <a:buFont typeface="Arial" panose="020B0604020202020204" pitchFamily="34" charset="0"/>
              <a:buChar char="•"/>
            </a:pPr>
            <a:r>
              <a:rPr lang="en-GB" sz="1100" b="0" i="0">
                <a:solidFill>
                  <a:srgbClr val="244357"/>
                </a:solidFill>
                <a:effectLst/>
                <a:latin typeface="Open Sans" panose="020B0606030504020204" pitchFamily="34" charset="0"/>
              </a:rPr>
              <a:t>Fixed Virtual Platform model of Corstone-300 MPS2 based platform Cortex-M55 (Linux x86)</a:t>
            </a:r>
          </a:p>
          <a:p>
            <a:pPr algn="l">
              <a:buFont typeface="Arial" panose="020B0604020202020204" pitchFamily="34" charset="0"/>
              <a:buChar char="•"/>
            </a:pPr>
            <a:r>
              <a:rPr lang="en-GB" sz="1100" b="0" i="0">
                <a:solidFill>
                  <a:srgbClr val="244357"/>
                </a:solidFill>
                <a:effectLst/>
                <a:latin typeface="Open Sans" panose="020B0606030504020204" pitchFamily="34" charset="0"/>
              </a:rPr>
              <a:t>Fixed Virtual Platform model of Corstone-300 MPS3 based platform Cortex-M55 + Ethos-U55 (Linux x86)</a:t>
            </a:r>
            <a:br>
              <a:rPr lang="en-GB" sz="1100" b="0" i="0">
                <a:solidFill>
                  <a:srgbClr val="244357"/>
                </a:solidFill>
                <a:effectLst/>
                <a:latin typeface="Open Sans" panose="020B0606030504020204" pitchFamily="34" charset="0"/>
              </a:rPr>
            </a:br>
            <a:br>
              <a:rPr lang="en-GB" sz="1100" b="0" i="0">
                <a:solidFill>
                  <a:srgbClr val="244357"/>
                </a:solidFill>
                <a:effectLst/>
                <a:latin typeface="Open Sans" panose="020B0606030504020204" pitchFamily="34" charset="0"/>
              </a:rPr>
            </a:br>
            <a:r>
              <a:rPr lang="en-GB" sz="1100" b="1" i="0">
                <a:solidFill>
                  <a:srgbClr val="244357"/>
                </a:solidFill>
                <a:effectLst/>
                <a:latin typeface="Open Sans" panose="020B0606030504020204" pitchFamily="34" charset="0"/>
              </a:rPr>
              <a:t>CMSIS Tools</a:t>
            </a:r>
          </a:p>
          <a:p>
            <a:pPr algn="l">
              <a:buFont typeface="Arial" panose="020B0604020202020204" pitchFamily="34" charset="0"/>
              <a:buChar char="•"/>
            </a:pPr>
            <a:r>
              <a:rPr lang="en-GB" sz="1100" b="0" i="0">
                <a:solidFill>
                  <a:srgbClr val="244357"/>
                </a:solidFill>
                <a:effectLst/>
                <a:latin typeface="Open Sans" panose="020B0606030504020204" pitchFamily="34" charset="0"/>
              </a:rPr>
              <a:t>CMSIS Build 0.10.0</a:t>
            </a:r>
          </a:p>
          <a:p>
            <a:pPr algn="l">
              <a:buFont typeface="Arial" panose="020B0604020202020204" pitchFamily="34" charset="0"/>
              <a:buChar char="•"/>
            </a:pPr>
            <a:r>
              <a:rPr lang="en-GB" sz="1100" b="0" i="0" err="1">
                <a:solidFill>
                  <a:srgbClr val="244357"/>
                </a:solidFill>
                <a:effectLst/>
                <a:latin typeface="Open Sans" panose="020B0606030504020204" pitchFamily="34" charset="0"/>
              </a:rPr>
              <a:t>PackChk</a:t>
            </a:r>
            <a:r>
              <a:rPr lang="en-GB" sz="1100" b="0" i="0">
                <a:solidFill>
                  <a:srgbClr val="244357"/>
                </a:solidFill>
                <a:effectLst/>
                <a:latin typeface="Open Sans" panose="020B0606030504020204" pitchFamily="34" charset="0"/>
              </a:rPr>
              <a:t> from CMSIS Pack 5.7.0</a:t>
            </a:r>
            <a:br>
              <a:rPr lang="en-GB" sz="1100" b="0" i="0">
                <a:solidFill>
                  <a:srgbClr val="244357"/>
                </a:solidFill>
                <a:effectLst/>
                <a:latin typeface="Open Sans" panose="020B0606030504020204" pitchFamily="34" charset="0"/>
              </a:rPr>
            </a:br>
            <a:br>
              <a:rPr lang="en-GB" sz="1100" b="0" i="0">
                <a:solidFill>
                  <a:srgbClr val="244357"/>
                </a:solidFill>
                <a:effectLst/>
                <a:latin typeface="Open Sans" panose="020B0606030504020204" pitchFamily="34" charset="0"/>
              </a:rPr>
            </a:br>
            <a:r>
              <a:rPr lang="en-GB" sz="1100" b="1" i="0">
                <a:solidFill>
                  <a:srgbClr val="244357"/>
                </a:solidFill>
                <a:effectLst/>
                <a:latin typeface="Open Sans" panose="020B0606030504020204" pitchFamily="34" charset="0"/>
              </a:rPr>
              <a:t>CMSIS Packs</a:t>
            </a:r>
          </a:p>
          <a:p>
            <a:pPr algn="l">
              <a:buFont typeface="Arial" panose="020B0604020202020204" pitchFamily="34" charset="0"/>
              <a:buChar char="•"/>
            </a:pPr>
            <a:r>
              <a:rPr lang="en-GB" sz="1100" b="0" i="0">
                <a:solidFill>
                  <a:srgbClr val="244357"/>
                </a:solidFill>
                <a:effectLst/>
                <a:latin typeface="Open Sans" panose="020B0606030504020204" pitchFamily="34" charset="0"/>
              </a:rPr>
              <a:t>CMSIS 5.7.0</a:t>
            </a:r>
          </a:p>
          <a:p>
            <a:pPr algn="l">
              <a:buFont typeface="Arial" panose="020B0604020202020204" pitchFamily="34" charset="0"/>
              <a:buChar char="•"/>
            </a:pPr>
            <a:r>
              <a:rPr lang="en-GB" sz="1100" b="0" i="0">
                <a:solidFill>
                  <a:srgbClr val="244357"/>
                </a:solidFill>
                <a:effectLst/>
                <a:latin typeface="Open Sans" panose="020B0606030504020204" pitchFamily="34" charset="0"/>
              </a:rPr>
              <a:t>ARM V2M_MP2_SSE300 Board Support</a:t>
            </a:r>
          </a:p>
        </p:txBody>
      </p:sp>
      <p:sp>
        <p:nvSpPr>
          <p:cNvPr id="8" name="Arrow: Left 7">
            <a:extLst>
              <a:ext uri="{FF2B5EF4-FFF2-40B4-BE49-F238E27FC236}">
                <a16:creationId xmlns:a16="http://schemas.microsoft.com/office/drawing/2014/main" id="{3D02FDEE-C51B-4002-92CD-E2A9A04FBDBF}"/>
              </a:ext>
            </a:extLst>
          </p:cNvPr>
          <p:cNvSpPr/>
          <p:nvPr/>
        </p:nvSpPr>
        <p:spPr>
          <a:xfrm>
            <a:off x="8392562" y="3621386"/>
            <a:ext cx="307818" cy="298765"/>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774A0FFB-CD04-43E8-9197-8B18DF9AF6D3}"/>
              </a:ext>
            </a:extLst>
          </p:cNvPr>
          <p:cNvSpPr txBox="1"/>
          <p:nvPr/>
        </p:nvSpPr>
        <p:spPr>
          <a:xfrm>
            <a:off x="8801100" y="3429000"/>
            <a:ext cx="21717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Can the license entitlement come from a </a:t>
            </a:r>
            <a:r>
              <a:rPr lang="en-US" sz="1600" kern="1200" err="1">
                <a:solidFill>
                  <a:schemeClr val="tx2"/>
                </a:solidFill>
                <a:latin typeface="+mn-lt"/>
                <a:ea typeface="+mn-ea"/>
                <a:cs typeface="+mn-cs"/>
              </a:rPr>
              <a:t>github</a:t>
            </a:r>
            <a:r>
              <a:rPr lang="en-US" sz="1600" kern="1200">
                <a:solidFill>
                  <a:schemeClr val="tx2"/>
                </a:solidFill>
                <a:latin typeface="+mn-lt"/>
                <a:ea typeface="+mn-ea"/>
                <a:cs typeface="+mn-cs"/>
              </a:rPr>
              <a:t> secret?</a:t>
            </a:r>
            <a:endParaRPr lang="en-GB" sz="1600" kern="1200" err="1">
              <a:solidFill>
                <a:schemeClr val="tx2"/>
              </a:solidFill>
              <a:latin typeface="+mn-lt"/>
              <a:ea typeface="+mn-ea"/>
              <a:cs typeface="+mn-cs"/>
            </a:endParaRPr>
          </a:p>
        </p:txBody>
      </p:sp>
      <p:sp>
        <p:nvSpPr>
          <p:cNvPr id="10" name="Arrow: Left 9">
            <a:extLst>
              <a:ext uri="{FF2B5EF4-FFF2-40B4-BE49-F238E27FC236}">
                <a16:creationId xmlns:a16="http://schemas.microsoft.com/office/drawing/2014/main" id="{186578EC-8FB4-4BB5-8FF2-7210364B8641}"/>
              </a:ext>
            </a:extLst>
          </p:cNvPr>
          <p:cNvSpPr/>
          <p:nvPr/>
        </p:nvSpPr>
        <p:spPr>
          <a:xfrm>
            <a:off x="8392562" y="5399386"/>
            <a:ext cx="307818" cy="298765"/>
          </a:xfrm>
          <a:prstGeom prst="lef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D562E248-D45A-4DC8-8081-D0B44BC3F5CD}"/>
              </a:ext>
            </a:extLst>
          </p:cNvPr>
          <p:cNvSpPr txBox="1"/>
          <p:nvPr/>
        </p:nvSpPr>
        <p:spPr>
          <a:xfrm>
            <a:off x="8801100" y="5207000"/>
            <a:ext cx="21717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Can there be additional packs in github.io?</a:t>
            </a:r>
            <a:br>
              <a:rPr lang="en-US" sz="1600" kern="1200">
                <a:solidFill>
                  <a:schemeClr val="tx2"/>
                </a:solidFill>
                <a:latin typeface="+mn-lt"/>
                <a:ea typeface="+mn-ea"/>
                <a:cs typeface="+mn-cs"/>
              </a:rPr>
            </a:br>
            <a:endParaRPr lang="en-GB" sz="1600" kern="1200" err="1">
              <a:solidFill>
                <a:schemeClr val="tx2"/>
              </a:solidFill>
              <a:latin typeface="+mn-lt"/>
              <a:ea typeface="+mn-ea"/>
              <a:cs typeface="+mn-cs"/>
            </a:endParaRPr>
          </a:p>
        </p:txBody>
      </p:sp>
      <p:sp>
        <p:nvSpPr>
          <p:cNvPr id="12" name="TextBox 11">
            <a:extLst>
              <a:ext uri="{FF2B5EF4-FFF2-40B4-BE49-F238E27FC236}">
                <a16:creationId xmlns:a16="http://schemas.microsoft.com/office/drawing/2014/main" id="{80D738D1-99DC-4781-8A73-99CB02A4FC15}"/>
              </a:ext>
            </a:extLst>
          </p:cNvPr>
          <p:cNvSpPr txBox="1"/>
          <p:nvPr/>
        </p:nvSpPr>
        <p:spPr>
          <a:xfrm>
            <a:off x="558800" y="1409700"/>
            <a:ext cx="2171700" cy="443198"/>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kern="1200">
                <a:solidFill>
                  <a:schemeClr val="tx2"/>
                </a:solidFill>
                <a:latin typeface="+mn-lt"/>
                <a:ea typeface="+mn-ea"/>
                <a:cs typeface="+mn-cs"/>
              </a:rPr>
              <a:t>Is there a way to explain the GitHub actions?</a:t>
            </a:r>
          </a:p>
        </p:txBody>
      </p:sp>
    </p:spTree>
    <p:extLst>
      <p:ext uri="{BB962C8B-B14F-4D97-AF65-F5344CB8AC3E}">
        <p14:creationId xmlns:p14="http://schemas.microsoft.com/office/powerpoint/2010/main" val="246486731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Arrow: Right 26">
            <a:extLst>
              <a:ext uri="{FF2B5EF4-FFF2-40B4-BE49-F238E27FC236}">
                <a16:creationId xmlns:a16="http://schemas.microsoft.com/office/drawing/2014/main" id="{977BA897-A942-4BA4-ADF4-1F83AE0B8170}"/>
              </a:ext>
            </a:extLst>
          </p:cNvPr>
          <p:cNvSpPr/>
          <p:nvPr/>
        </p:nvSpPr>
        <p:spPr>
          <a:xfrm rot="16200000">
            <a:off x="3999732" y="5132087"/>
            <a:ext cx="246765" cy="339426"/>
          </a:xfrm>
          <a:prstGeom prst="rightArrow">
            <a:avLst>
              <a:gd name="adj1" fmla="val 50000"/>
              <a:gd name="adj2" fmla="val 41176"/>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Arrow: Right 25">
            <a:extLst>
              <a:ext uri="{FF2B5EF4-FFF2-40B4-BE49-F238E27FC236}">
                <a16:creationId xmlns:a16="http://schemas.microsoft.com/office/drawing/2014/main" id="{553DF65A-F969-41EF-89B5-09CAFF0CC328}"/>
              </a:ext>
            </a:extLst>
          </p:cNvPr>
          <p:cNvSpPr/>
          <p:nvPr/>
        </p:nvSpPr>
        <p:spPr>
          <a:xfrm>
            <a:off x="2485780" y="3345420"/>
            <a:ext cx="754601" cy="33086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Rectangle 21">
            <a:extLst>
              <a:ext uri="{FF2B5EF4-FFF2-40B4-BE49-F238E27FC236}">
                <a16:creationId xmlns:a16="http://schemas.microsoft.com/office/drawing/2014/main" id="{5487FEAB-7D2D-4E65-8BF8-9C55DAECCD8A}"/>
              </a:ext>
            </a:extLst>
          </p:cNvPr>
          <p:cNvSpPr/>
          <p:nvPr/>
        </p:nvSpPr>
        <p:spPr>
          <a:xfrm>
            <a:off x="3243848" y="1041621"/>
            <a:ext cx="1786690" cy="4134987"/>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AMI that runs on </a:t>
            </a:r>
            <a:br>
              <a:rPr lang="en-US" sz="1200" dirty="0">
                <a:solidFill>
                  <a:schemeClr val="tx1"/>
                </a:solidFill>
              </a:rPr>
            </a:br>
            <a:r>
              <a:rPr lang="en-US" sz="1200" dirty="0">
                <a:solidFill>
                  <a:schemeClr val="tx1"/>
                </a:solidFill>
              </a:rPr>
              <a:t>EC2 Linux instance</a:t>
            </a:r>
            <a:endParaRPr lang="en-GB" sz="1200" dirty="0">
              <a:solidFill>
                <a:schemeClr val="tx1"/>
              </a:solidFill>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479425" y="1075124"/>
            <a:ext cx="2004429" cy="5326601"/>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10F80CCA-7EA5-49AB-B95D-EEEB29923693}"/>
              </a:ext>
            </a:extLst>
          </p:cNvPr>
          <p:cNvSpPr>
            <a:spLocks noGrp="1"/>
          </p:cNvSpPr>
          <p:nvPr>
            <p:ph type="title"/>
          </p:nvPr>
        </p:nvSpPr>
        <p:spPr/>
        <p:txBody>
          <a:bodyPr/>
          <a:lstStyle/>
          <a:p>
            <a:r>
              <a:rPr lang="en-US" dirty="0"/>
              <a:t>Run AVT on AMI – from GitHub actions</a:t>
            </a:r>
            <a:endParaRPr lang="en-GB" dirty="0"/>
          </a:p>
        </p:txBody>
      </p:sp>
      <p:sp>
        <p:nvSpPr>
          <p:cNvPr id="5" name="Flowchart: Document 4">
            <a:extLst>
              <a:ext uri="{FF2B5EF4-FFF2-40B4-BE49-F238E27FC236}">
                <a16:creationId xmlns:a16="http://schemas.microsoft.com/office/drawing/2014/main" id="{2D3770D1-02A3-4E7A-8574-CDC5E2D313BA}"/>
              </a:ext>
            </a:extLst>
          </p:cNvPr>
          <p:cNvSpPr/>
          <p:nvPr/>
        </p:nvSpPr>
        <p:spPr>
          <a:xfrm>
            <a:off x="764902" y="1613165"/>
            <a:ext cx="1333416" cy="884321"/>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err="1"/>
              <a:t>vht.yml</a:t>
            </a:r>
            <a:br>
              <a:rPr lang="en-US" sz="1200" dirty="0"/>
            </a:br>
            <a:r>
              <a:rPr lang="en-US" sz="1200" dirty="0"/>
              <a:t>defines Run Actions with Input files</a:t>
            </a:r>
            <a:endParaRPr lang="en-GB" sz="1200" dirty="0"/>
          </a:p>
        </p:txBody>
      </p: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4118229" y="3637057"/>
            <a:ext cx="0" cy="2767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3458009" y="3907762"/>
            <a:ext cx="1449805" cy="1010653"/>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Log files</a:t>
            </a:r>
            <a:endParaRPr lang="en-GB" sz="1200" dirty="0">
              <a:solidFill>
                <a:schemeClr val="tx1">
                  <a:lumMod val="50000"/>
                  <a:lumOff val="50000"/>
                </a:schemeClr>
              </a:solidFill>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3398955" y="1606625"/>
            <a:ext cx="1540042" cy="8978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Arm VHT </a:t>
            </a:r>
            <a:br>
              <a:rPr lang="en-US" dirty="0"/>
            </a:br>
            <a:r>
              <a:rPr lang="en-US" dirty="0"/>
              <a:t>Run Control</a:t>
            </a:r>
            <a:endParaRPr lang="en-GB" dirty="0"/>
          </a:p>
        </p:txBody>
      </p:sp>
      <p:sp>
        <p:nvSpPr>
          <p:cNvPr id="31" name="Flowchart: Multidocument 30">
            <a:extLst>
              <a:ext uri="{FF2B5EF4-FFF2-40B4-BE49-F238E27FC236}">
                <a16:creationId xmlns:a16="http://schemas.microsoft.com/office/drawing/2014/main" id="{9DA0B6E2-E45E-4590-9162-19670038C10C}"/>
              </a:ext>
            </a:extLst>
          </p:cNvPr>
          <p:cNvSpPr/>
          <p:nvPr/>
        </p:nvSpPr>
        <p:spPr>
          <a:xfrm>
            <a:off x="807471" y="2738074"/>
            <a:ext cx="1449805" cy="1010653"/>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a:t>
            </a:r>
            <a:r>
              <a:rPr lang="en-US" sz="1200" dirty="0" err="1">
                <a:solidFill>
                  <a:schemeClr val="tx1">
                    <a:lumMod val="50000"/>
                    <a:lumOff val="50000"/>
                  </a:schemeClr>
                </a:solidFill>
              </a:rPr>
              <a:t>axf</a:t>
            </a:r>
            <a:r>
              <a:rPr lang="en-US" sz="1200" dirty="0">
                <a:solidFill>
                  <a:schemeClr val="tx1">
                    <a:lumMod val="50000"/>
                    <a:lumOff val="50000"/>
                  </a:schemeClr>
                </a:solidFill>
              </a:rPr>
              <a:t> / *.elf Files</a:t>
            </a:r>
            <a:endParaRPr lang="en-GB" sz="1200" dirty="0">
              <a:solidFill>
                <a:schemeClr val="tx1">
                  <a:lumMod val="50000"/>
                  <a:lumOff val="50000"/>
                </a:schemeClr>
              </a:solidFill>
            </a:endParaRPr>
          </a:p>
        </p:txBody>
      </p:sp>
      <p:cxnSp>
        <p:nvCxnSpPr>
          <p:cNvPr id="4" name="Straight Arrow Connector 3">
            <a:extLst>
              <a:ext uri="{FF2B5EF4-FFF2-40B4-BE49-F238E27FC236}">
                <a16:creationId xmlns:a16="http://schemas.microsoft.com/office/drawing/2014/main" id="{F6F9C566-160E-477B-A91A-CC04FA581D6A}"/>
              </a:ext>
            </a:extLst>
          </p:cNvPr>
          <p:cNvCxnSpPr>
            <a:cxnSpLocks/>
            <a:stCxn id="5" idx="3"/>
            <a:endCxn id="23" idx="1"/>
          </p:cNvCxnSpPr>
          <p:nvPr/>
        </p:nvCxnSpPr>
        <p:spPr>
          <a:xfrm>
            <a:off x="2098318" y="2055326"/>
            <a:ext cx="1300637" cy="202"/>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9D8FD94B-5F26-452A-BDC6-F71D163866F5}"/>
              </a:ext>
            </a:extLst>
          </p:cNvPr>
          <p:cNvSpPr/>
          <p:nvPr/>
        </p:nvSpPr>
        <p:spPr>
          <a:xfrm>
            <a:off x="3382679" y="2735569"/>
            <a:ext cx="1540042" cy="89780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Arm VHT </a:t>
            </a:r>
            <a:br>
              <a:rPr lang="en-US"/>
            </a:br>
            <a:r>
              <a:rPr lang="en-US"/>
              <a:t>System</a:t>
            </a:r>
            <a:endParaRPr lang="en-GB" dirty="0"/>
          </a:p>
        </p:txBody>
      </p:sp>
      <p:sp>
        <p:nvSpPr>
          <p:cNvPr id="36" name="Flowchart: Multidocument 35">
            <a:extLst>
              <a:ext uri="{FF2B5EF4-FFF2-40B4-BE49-F238E27FC236}">
                <a16:creationId xmlns:a16="http://schemas.microsoft.com/office/drawing/2014/main" id="{399EFCAB-0222-46FF-AD20-1C25CA8AAE6E}"/>
              </a:ext>
            </a:extLst>
          </p:cNvPr>
          <p:cNvSpPr/>
          <p:nvPr/>
        </p:nvSpPr>
        <p:spPr>
          <a:xfrm>
            <a:off x="826706" y="3867017"/>
            <a:ext cx="1449805" cy="1010653"/>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a:t>
            </a:r>
            <a:r>
              <a:rPr lang="en-US" sz="1200" dirty="0" err="1">
                <a:solidFill>
                  <a:schemeClr val="tx1">
                    <a:lumMod val="50000"/>
                    <a:lumOff val="50000"/>
                  </a:schemeClr>
                </a:solidFill>
              </a:rPr>
              <a:t>py</a:t>
            </a:r>
            <a:r>
              <a:rPr lang="en-US" sz="1200" dirty="0">
                <a:solidFill>
                  <a:schemeClr val="tx1">
                    <a:lumMod val="50000"/>
                    <a:lumOff val="50000"/>
                  </a:schemeClr>
                </a:solidFill>
              </a:rPr>
              <a:t> Python script files</a:t>
            </a:r>
            <a:endParaRPr lang="en-GB" sz="1200" dirty="0">
              <a:solidFill>
                <a:schemeClr val="tx1">
                  <a:lumMod val="50000"/>
                  <a:lumOff val="50000"/>
                </a:schemeClr>
              </a:solidFill>
            </a:endParaRPr>
          </a:p>
        </p:txBody>
      </p:sp>
      <p:sp>
        <p:nvSpPr>
          <p:cNvPr id="37" name="Flowchart: Multidocument 36">
            <a:extLst>
              <a:ext uri="{FF2B5EF4-FFF2-40B4-BE49-F238E27FC236}">
                <a16:creationId xmlns:a16="http://schemas.microsoft.com/office/drawing/2014/main" id="{7ED0FAE0-437B-40FF-AA8F-B3FCE56A8FB9}"/>
              </a:ext>
            </a:extLst>
          </p:cNvPr>
          <p:cNvSpPr/>
          <p:nvPr/>
        </p:nvSpPr>
        <p:spPr>
          <a:xfrm>
            <a:off x="819308" y="4981403"/>
            <a:ext cx="1449805" cy="1010653"/>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Other Input files (i.e. *.wav)</a:t>
            </a:r>
            <a:endParaRPr lang="en-GB" sz="1200" dirty="0">
              <a:solidFill>
                <a:schemeClr val="tx1">
                  <a:lumMod val="50000"/>
                  <a:lumOff val="50000"/>
                </a:schemeClr>
              </a:solidFill>
            </a:endParaRPr>
          </a:p>
        </p:txBody>
      </p:sp>
      <p:sp>
        <p:nvSpPr>
          <p:cNvPr id="41" name="TextBox 40">
            <a:extLst>
              <a:ext uri="{FF2B5EF4-FFF2-40B4-BE49-F238E27FC236}">
                <a16:creationId xmlns:a16="http://schemas.microsoft.com/office/drawing/2014/main" id="{83F4B2DE-1590-40AB-9FF6-A530BEB46165}"/>
              </a:ext>
            </a:extLst>
          </p:cNvPr>
          <p:cNvSpPr txBox="1"/>
          <p:nvPr/>
        </p:nvSpPr>
        <p:spPr>
          <a:xfrm>
            <a:off x="3293649" y="5422508"/>
            <a:ext cx="1811044" cy="954107"/>
          </a:xfrm>
          <a:prstGeom prst="rect">
            <a:avLst/>
          </a:prstGeom>
          <a:noFill/>
        </p:spPr>
        <p:txBody>
          <a:bodyPr wrap="square">
            <a:spAutoFit/>
          </a:bodyPr>
          <a:lstStyle/>
          <a:p>
            <a:r>
              <a:rPr lang="en-GB" sz="1400" dirty="0">
                <a:latin typeface="ui-monospace"/>
              </a:rPr>
              <a:t>Via GitHub secrets:</a:t>
            </a:r>
            <a:endParaRPr lang="en-GB" sz="1400" b="0" i="0" dirty="0">
              <a:effectLst/>
              <a:latin typeface="ui-monospace"/>
            </a:endParaRPr>
          </a:p>
          <a:p>
            <a:pPr marL="285750" indent="-285750">
              <a:buFont typeface="Arial" panose="020B0604020202020204" pitchFamily="34" charset="0"/>
              <a:buChar char="•"/>
            </a:pPr>
            <a:r>
              <a:rPr lang="en-GB" sz="1400" b="0" i="0" dirty="0" err="1">
                <a:effectLst/>
                <a:latin typeface="ui-monospace"/>
              </a:rPr>
              <a:t>instance_id</a:t>
            </a:r>
            <a:endParaRPr lang="en-GB" sz="1400" b="0" i="0" dirty="0">
              <a:solidFill>
                <a:srgbClr val="24292E"/>
              </a:solidFill>
              <a:effectLst/>
              <a:latin typeface="ui-monospace"/>
            </a:endParaRPr>
          </a:p>
          <a:p>
            <a:pPr marL="285750" indent="-285750">
              <a:buFont typeface="Arial" panose="020B0604020202020204" pitchFamily="34" charset="0"/>
              <a:buChar char="•"/>
            </a:pPr>
            <a:r>
              <a:rPr lang="en-GB" sz="1400" dirty="0" err="1">
                <a:solidFill>
                  <a:srgbClr val="24292E"/>
                </a:solidFill>
                <a:latin typeface="ui-monospace"/>
              </a:rPr>
              <a:t>access_key</a:t>
            </a:r>
            <a:endParaRPr lang="en-GB" sz="1400" dirty="0">
              <a:solidFill>
                <a:srgbClr val="24292E"/>
              </a:solidFill>
              <a:latin typeface="ui-monospace"/>
            </a:endParaRPr>
          </a:p>
          <a:p>
            <a:pPr marL="285750" indent="-285750">
              <a:buFont typeface="Arial" panose="020B0604020202020204" pitchFamily="34" charset="0"/>
              <a:buChar char="•"/>
            </a:pPr>
            <a:r>
              <a:rPr lang="en-GB" sz="1400" dirty="0" err="1">
                <a:solidFill>
                  <a:srgbClr val="24292E"/>
                </a:solidFill>
                <a:latin typeface="ui-monospace"/>
              </a:rPr>
              <a:t>secret_key</a:t>
            </a:r>
            <a:endParaRPr lang="en-GB" sz="1400" dirty="0"/>
          </a:p>
        </p:txBody>
      </p:sp>
      <p:sp>
        <p:nvSpPr>
          <p:cNvPr id="42" name="TextBox 41">
            <a:extLst>
              <a:ext uri="{FF2B5EF4-FFF2-40B4-BE49-F238E27FC236}">
                <a16:creationId xmlns:a16="http://schemas.microsoft.com/office/drawing/2014/main" id="{62F8A177-34F8-4289-9D14-FF91D93FFAC8}"/>
              </a:ext>
            </a:extLst>
          </p:cNvPr>
          <p:cNvSpPr txBox="1"/>
          <p:nvPr/>
        </p:nvSpPr>
        <p:spPr>
          <a:xfrm>
            <a:off x="2531649" y="1748632"/>
            <a:ext cx="646588" cy="307777"/>
          </a:xfrm>
          <a:prstGeom prst="rect">
            <a:avLst/>
          </a:prstGeom>
          <a:noFill/>
        </p:spPr>
        <p:txBody>
          <a:bodyPr wrap="square">
            <a:spAutoFit/>
          </a:bodyPr>
          <a:lstStyle/>
          <a:p>
            <a:r>
              <a:rPr lang="en-GB" sz="1400" b="0" i="0" dirty="0" err="1">
                <a:effectLst/>
                <a:latin typeface="ui-monospace"/>
              </a:rPr>
              <a:t>vht_in</a:t>
            </a:r>
            <a:endParaRPr lang="en-GB" sz="1400" b="0" i="0" dirty="0">
              <a:effectLst/>
              <a:latin typeface="ui-monospace"/>
            </a:endParaRPr>
          </a:p>
        </p:txBody>
      </p:sp>
      <p:sp>
        <p:nvSpPr>
          <p:cNvPr id="45" name="TextBox 44">
            <a:extLst>
              <a:ext uri="{FF2B5EF4-FFF2-40B4-BE49-F238E27FC236}">
                <a16:creationId xmlns:a16="http://schemas.microsoft.com/office/drawing/2014/main" id="{B9D03BA0-A663-4296-8EC0-C482159E303C}"/>
              </a:ext>
            </a:extLst>
          </p:cNvPr>
          <p:cNvSpPr txBox="1"/>
          <p:nvPr/>
        </p:nvSpPr>
        <p:spPr>
          <a:xfrm>
            <a:off x="676216" y="1100563"/>
            <a:ext cx="1507722" cy="307777"/>
          </a:xfrm>
          <a:prstGeom prst="rect">
            <a:avLst/>
          </a:prstGeom>
          <a:noFill/>
        </p:spPr>
        <p:txBody>
          <a:bodyPr wrap="square">
            <a:spAutoFit/>
          </a:bodyPr>
          <a:lstStyle/>
          <a:p>
            <a:pPr algn="ctr"/>
            <a:r>
              <a:rPr lang="en-GB" sz="1400" dirty="0">
                <a:latin typeface="ui-monospace"/>
              </a:rPr>
              <a:t>*.tar file</a:t>
            </a:r>
            <a:endParaRPr lang="en-GB" sz="1400" dirty="0"/>
          </a:p>
        </p:txBody>
      </p:sp>
      <p:sp>
        <p:nvSpPr>
          <p:cNvPr id="46" name="TextBox 45">
            <a:extLst>
              <a:ext uri="{FF2B5EF4-FFF2-40B4-BE49-F238E27FC236}">
                <a16:creationId xmlns:a16="http://schemas.microsoft.com/office/drawing/2014/main" id="{E60782AB-DA7E-4EAA-873A-ED629A38951F}"/>
              </a:ext>
            </a:extLst>
          </p:cNvPr>
          <p:cNvSpPr txBox="1"/>
          <p:nvPr/>
        </p:nvSpPr>
        <p:spPr>
          <a:xfrm>
            <a:off x="5009998" y="3818609"/>
            <a:ext cx="840417" cy="307777"/>
          </a:xfrm>
          <a:prstGeom prst="rect">
            <a:avLst/>
          </a:prstGeom>
          <a:noFill/>
        </p:spPr>
        <p:txBody>
          <a:bodyPr wrap="square">
            <a:spAutoFit/>
          </a:bodyPr>
          <a:lstStyle/>
          <a:p>
            <a:r>
              <a:rPr lang="en-GB" sz="1400" b="0" i="0" dirty="0" err="1">
                <a:effectLst/>
                <a:latin typeface="ui-monospace"/>
              </a:rPr>
              <a:t>vht_out</a:t>
            </a:r>
            <a:endParaRPr lang="en-GB" sz="1400" b="0" i="0" dirty="0">
              <a:effectLst/>
              <a:latin typeface="ui-monospace"/>
            </a:endParaRPr>
          </a:p>
        </p:txBody>
      </p:sp>
      <p:sp>
        <p:nvSpPr>
          <p:cNvPr id="47" name="Arrow: Right 46">
            <a:extLst>
              <a:ext uri="{FF2B5EF4-FFF2-40B4-BE49-F238E27FC236}">
                <a16:creationId xmlns:a16="http://schemas.microsoft.com/office/drawing/2014/main" id="{E762EC77-DB92-41A0-84CD-EA81A654377E}"/>
              </a:ext>
            </a:extLst>
          </p:cNvPr>
          <p:cNvSpPr/>
          <p:nvPr/>
        </p:nvSpPr>
        <p:spPr>
          <a:xfrm>
            <a:off x="5044029" y="4101502"/>
            <a:ext cx="754601" cy="330862"/>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TextBox 47">
            <a:extLst>
              <a:ext uri="{FF2B5EF4-FFF2-40B4-BE49-F238E27FC236}">
                <a16:creationId xmlns:a16="http://schemas.microsoft.com/office/drawing/2014/main" id="{2295169B-5557-4F32-BA25-85D5159F737B}"/>
              </a:ext>
            </a:extLst>
          </p:cNvPr>
          <p:cNvSpPr txBox="1"/>
          <p:nvPr/>
        </p:nvSpPr>
        <p:spPr>
          <a:xfrm>
            <a:off x="5480484" y="4128402"/>
            <a:ext cx="1507722" cy="307777"/>
          </a:xfrm>
          <a:prstGeom prst="rect">
            <a:avLst/>
          </a:prstGeom>
          <a:noFill/>
        </p:spPr>
        <p:txBody>
          <a:bodyPr wrap="square">
            <a:spAutoFit/>
          </a:bodyPr>
          <a:lstStyle/>
          <a:p>
            <a:pPr algn="ctr"/>
            <a:r>
              <a:rPr lang="en-GB" sz="1400" dirty="0">
                <a:latin typeface="ui-monospace"/>
              </a:rPr>
              <a:t>*.tar file</a:t>
            </a:r>
            <a:endParaRPr lang="en-GB" sz="1400" dirty="0"/>
          </a:p>
        </p:txBody>
      </p:sp>
      <p:sp>
        <p:nvSpPr>
          <p:cNvPr id="50" name="TextBox 49">
            <a:extLst>
              <a:ext uri="{FF2B5EF4-FFF2-40B4-BE49-F238E27FC236}">
                <a16:creationId xmlns:a16="http://schemas.microsoft.com/office/drawing/2014/main" id="{EFF84B41-AF27-402F-AD10-EC625A57534E}"/>
              </a:ext>
            </a:extLst>
          </p:cNvPr>
          <p:cNvSpPr txBox="1"/>
          <p:nvPr/>
        </p:nvSpPr>
        <p:spPr>
          <a:xfrm>
            <a:off x="6822973" y="1155833"/>
            <a:ext cx="5288981" cy="5082160"/>
          </a:xfrm>
          <a:prstGeom prst="rect">
            <a:avLst/>
          </a:prstGeom>
          <a:solidFill>
            <a:schemeClr val="bg2"/>
          </a:solid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name: 'Run Arm VHT on AMI'</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description: 'Run one or more executable files on Arm Virtual Hardware Targets'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inputs: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a:t>
            </a:r>
            <a:r>
              <a:rPr lang="en-GB" sz="1000" kern="1200" dirty="0" err="1">
                <a:solidFill>
                  <a:schemeClr val="tx2"/>
                </a:solidFill>
                <a:latin typeface="Courier New" panose="02070309020205020404" pitchFamily="49" charset="0"/>
                <a:ea typeface="+mn-ea"/>
                <a:cs typeface="Courier New" panose="02070309020205020404" pitchFamily="49" charset="0"/>
              </a:rPr>
              <a:t>vht_in</a:t>
            </a:r>
            <a:r>
              <a:rPr lang="en-GB" sz="1000" kern="1200" dirty="0">
                <a:solidFill>
                  <a:schemeClr val="tx2"/>
                </a:solidFill>
                <a:latin typeface="Courier New" panose="02070309020205020404" pitchFamily="49" charset="0"/>
                <a:ea typeface="+mn-ea"/>
                <a:cs typeface="Courier New" panose="02070309020205020404" pitchFamily="49" charset="0"/>
              </a:rPr>
              <a:t>:  </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description: 'input tar file with </a:t>
            </a:r>
            <a:r>
              <a:rPr lang="en-GB" sz="1000" kern="1200" dirty="0" err="1">
                <a:solidFill>
                  <a:schemeClr val="tx2"/>
                </a:solidFill>
                <a:latin typeface="Courier New" panose="02070309020205020404" pitchFamily="49" charset="0"/>
                <a:ea typeface="+mn-ea"/>
                <a:cs typeface="Courier New" panose="02070309020205020404" pitchFamily="49" charset="0"/>
              </a:rPr>
              <a:t>vht.yml</a:t>
            </a:r>
            <a:r>
              <a:rPr lang="en-GB" sz="1000" kern="1200" dirty="0">
                <a:solidFill>
                  <a:schemeClr val="tx2"/>
                </a:solidFill>
                <a:latin typeface="Courier New" panose="02070309020205020404" pitchFamily="49" charset="0"/>
                <a:ea typeface="+mn-ea"/>
                <a:cs typeface="Courier New" panose="02070309020205020404" pitchFamily="49" charset="0"/>
              </a:rPr>
              <a:t> commands, executable images, and input scripts'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required: true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a:t>
            </a:r>
            <a:r>
              <a:rPr lang="en-GB" sz="1000" kern="1200" dirty="0" err="1">
                <a:solidFill>
                  <a:schemeClr val="tx2"/>
                </a:solidFill>
                <a:latin typeface="Courier New" panose="02070309020205020404" pitchFamily="49" charset="0"/>
                <a:ea typeface="+mn-ea"/>
                <a:cs typeface="Courier New" panose="02070309020205020404" pitchFamily="49" charset="0"/>
              </a:rPr>
              <a:t>instance_id</a:t>
            </a:r>
            <a:r>
              <a:rPr lang="en-GB" sz="1000" kern="1200" dirty="0">
                <a:solidFill>
                  <a:schemeClr val="tx2"/>
                </a:solidFill>
                <a:latin typeface="Courier New" panose="02070309020205020404" pitchFamily="49" charset="0"/>
                <a:ea typeface="+mn-ea"/>
                <a:cs typeface="Courier New" panose="02070309020205020404" pitchFamily="49" charset="0"/>
              </a:rPr>
              <a:t>:</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description: 'instance id for connection'</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required: true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default: ''</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a:t>
            </a:r>
            <a:r>
              <a:rPr lang="en-GB" sz="1000" kern="1200" dirty="0" err="1">
                <a:solidFill>
                  <a:schemeClr val="tx2"/>
                </a:solidFill>
                <a:latin typeface="Courier New" panose="02070309020205020404" pitchFamily="49" charset="0"/>
                <a:ea typeface="+mn-ea"/>
                <a:cs typeface="Courier New" panose="02070309020205020404" pitchFamily="49" charset="0"/>
              </a:rPr>
              <a:t>secret_key</a:t>
            </a:r>
            <a:r>
              <a:rPr lang="en-GB" sz="1000" kern="1200" dirty="0">
                <a:solidFill>
                  <a:schemeClr val="tx2"/>
                </a:solidFill>
                <a:latin typeface="Courier New" panose="02070309020205020404" pitchFamily="49" charset="0"/>
                <a:ea typeface="+mn-ea"/>
                <a:cs typeface="Courier New" panose="02070309020205020404" pitchFamily="49" charset="0"/>
              </a:rPr>
              <a:t>:</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description: 'secret key for connection'</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required: true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default: ''</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a:t>
            </a:r>
            <a:r>
              <a:rPr lang="en-GB" sz="1000" kern="1200" dirty="0" err="1">
                <a:solidFill>
                  <a:schemeClr val="tx2"/>
                </a:solidFill>
                <a:latin typeface="Courier New" panose="02070309020205020404" pitchFamily="49" charset="0"/>
                <a:ea typeface="+mn-ea"/>
                <a:cs typeface="Courier New" panose="02070309020205020404" pitchFamily="49" charset="0"/>
              </a:rPr>
              <a:t>access_key</a:t>
            </a:r>
            <a:r>
              <a:rPr lang="en-GB" sz="1000" kern="1200" dirty="0">
                <a:solidFill>
                  <a:schemeClr val="tx2"/>
                </a:solidFill>
                <a:latin typeface="Courier New" panose="02070309020205020404" pitchFamily="49" charset="0"/>
                <a:ea typeface="+mn-ea"/>
                <a:cs typeface="Courier New" panose="02070309020205020404" pitchFamily="49" charset="0"/>
              </a:rPr>
              <a:t>:</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description: 'access key for connection'</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required: true</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default: ''    </a:t>
            </a:r>
          </a:p>
          <a:p>
            <a:pPr marL="0" indent="0" algn="l" defTabSz="914400" rtl="0" eaLnBrk="1" latinLnBrk="0" hangingPunct="1">
              <a:lnSpc>
                <a:spcPct val="90000"/>
              </a:lnSpc>
              <a:spcBef>
                <a:spcPts val="0"/>
              </a:spcBef>
              <a:spcAft>
                <a:spcPts val="600"/>
              </a:spcAft>
              <a:buFont typeface="Arial" panose="020B0604020202020204" pitchFamily="34" charset="0"/>
              <a:buNone/>
            </a:pPr>
            <a:endParaRPr lang="en-GB" sz="1000" kern="1200" dirty="0">
              <a:solidFill>
                <a:schemeClr val="tx2"/>
              </a:solidFill>
              <a:latin typeface="Courier New" panose="02070309020205020404" pitchFamily="49" charset="0"/>
              <a:ea typeface="+mn-ea"/>
              <a:cs typeface="Courier New" panose="02070309020205020404" pitchFamily="49" charset="0"/>
            </a:endParaRP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outputs:</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a:t>
            </a:r>
            <a:r>
              <a:rPr lang="en-GB" sz="1000" kern="1200" dirty="0" err="1">
                <a:solidFill>
                  <a:schemeClr val="tx2"/>
                </a:solidFill>
                <a:latin typeface="Courier New" panose="02070309020205020404" pitchFamily="49" charset="0"/>
                <a:ea typeface="+mn-ea"/>
                <a:cs typeface="Courier New" panose="02070309020205020404" pitchFamily="49" charset="0"/>
              </a:rPr>
              <a:t>vht_out</a:t>
            </a:r>
            <a:r>
              <a:rPr lang="en-GB" sz="1000" kern="1200" dirty="0">
                <a:solidFill>
                  <a:schemeClr val="tx2"/>
                </a:solidFill>
                <a:latin typeface="Courier New" panose="02070309020205020404" pitchFamily="49" charset="0"/>
                <a:ea typeface="+mn-ea"/>
                <a:cs typeface="Courier New" panose="02070309020205020404" pitchFamily="49" charset="0"/>
              </a:rPr>
              <a:t>:</a:t>
            </a:r>
          </a:p>
          <a:p>
            <a:pPr marL="0" indent="0" algn="l" defTabSz="914400" rtl="0" eaLnBrk="1" latinLnBrk="0" hangingPunct="1">
              <a:lnSpc>
                <a:spcPct val="90000"/>
              </a:lnSpc>
              <a:spcBef>
                <a:spcPts val="0"/>
              </a:spcBef>
              <a:spcAft>
                <a:spcPts val="600"/>
              </a:spcAft>
              <a:buFont typeface="Arial" panose="020B0604020202020204" pitchFamily="34" charset="0"/>
              <a:buNone/>
            </a:pPr>
            <a:r>
              <a:rPr lang="en-GB" sz="1000" kern="1200" dirty="0">
                <a:solidFill>
                  <a:schemeClr val="tx2"/>
                </a:solidFill>
                <a:latin typeface="Courier New" panose="02070309020205020404" pitchFamily="49" charset="0"/>
                <a:ea typeface="+mn-ea"/>
                <a:cs typeface="Courier New" panose="02070309020205020404" pitchFamily="49" charset="0"/>
              </a:rPr>
              <a:t>    description: 'output tar file with log files from Arm VHT execution'</a:t>
            </a:r>
            <a:endParaRPr lang="en-GB" sz="2100" kern="1200" dirty="0">
              <a:solidFill>
                <a:schemeClr val="tx2"/>
              </a:solidFill>
              <a:latin typeface="+mn-lt"/>
              <a:ea typeface="+mn-ea"/>
              <a:cs typeface="+mn-cs"/>
            </a:endParaRPr>
          </a:p>
        </p:txBody>
      </p:sp>
    </p:spTree>
    <p:extLst>
      <p:ext uri="{BB962C8B-B14F-4D97-AF65-F5344CB8AC3E}">
        <p14:creationId xmlns:p14="http://schemas.microsoft.com/office/powerpoint/2010/main" val="40423686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05696B30-07DE-4319-9185-DD9AE4D8745A}"/>
              </a:ext>
            </a:extLst>
          </p:cNvPr>
          <p:cNvSpPr/>
          <p:nvPr/>
        </p:nvSpPr>
        <p:spPr>
          <a:xfrm>
            <a:off x="4355098" y="552450"/>
            <a:ext cx="2375902" cy="5016500"/>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Amazon S3 stores data</a:t>
            </a:r>
            <a:br>
              <a:rPr lang="en-US" sz="1200" dirty="0">
                <a:solidFill>
                  <a:schemeClr val="tx1"/>
                </a:solidFill>
              </a:rPr>
            </a:br>
            <a:endParaRPr lang="en-GB" sz="1200" dirty="0">
              <a:solidFill>
                <a:schemeClr val="tx1"/>
              </a:solidFill>
            </a:endParaRPr>
          </a:p>
        </p:txBody>
      </p:sp>
      <p:sp>
        <p:nvSpPr>
          <p:cNvPr id="33" name="Rectangle 32">
            <a:extLst>
              <a:ext uri="{FF2B5EF4-FFF2-40B4-BE49-F238E27FC236}">
                <a16:creationId xmlns:a16="http://schemas.microsoft.com/office/drawing/2014/main" id="{EEAE65BF-26EF-4E25-814D-F7507ECF5E54}"/>
              </a:ext>
            </a:extLst>
          </p:cNvPr>
          <p:cNvSpPr/>
          <p:nvPr/>
        </p:nvSpPr>
        <p:spPr>
          <a:xfrm>
            <a:off x="4514849" y="882650"/>
            <a:ext cx="2032001" cy="33274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Step: Execute on Amazon EC2</a:t>
            </a:r>
            <a:endParaRPr lang="en-GB" sz="1200" dirty="0">
              <a:solidFill>
                <a:schemeClr val="tx1"/>
              </a:solidFill>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533400" y="527051"/>
            <a:ext cx="3467100" cy="5035549"/>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GitHub</a:t>
            </a:r>
            <a:endParaRPr lang="en-GB" sz="1200" dirty="0"/>
          </a:p>
        </p:txBody>
      </p:sp>
      <p:sp>
        <p:nvSpPr>
          <p:cNvPr id="32" name="Rectangle 31">
            <a:extLst>
              <a:ext uri="{FF2B5EF4-FFF2-40B4-BE49-F238E27FC236}">
                <a16:creationId xmlns:a16="http://schemas.microsoft.com/office/drawing/2014/main" id="{7558B30E-674E-4C08-93FE-DF60BBD0FADB}"/>
              </a:ext>
            </a:extLst>
          </p:cNvPr>
          <p:cNvSpPr/>
          <p:nvPr/>
        </p:nvSpPr>
        <p:spPr>
          <a:xfrm>
            <a:off x="637004" y="901700"/>
            <a:ext cx="3261895" cy="3314699"/>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200" dirty="0">
                <a:solidFill>
                  <a:schemeClr val="tx1"/>
                </a:solidFill>
              </a:rPr>
              <a:t>Step: Prepare for execution on Amazon EC2</a:t>
            </a:r>
            <a:endParaRPr lang="en-GB" sz="1200" dirty="0">
              <a:solidFill>
                <a:schemeClr val="tx1"/>
              </a:solidFill>
            </a:endParaRPr>
          </a:p>
        </p:txBody>
      </p:sp>
      <p:sp>
        <p:nvSpPr>
          <p:cNvPr id="5" name="Flowchart: Document 4">
            <a:extLst>
              <a:ext uri="{FF2B5EF4-FFF2-40B4-BE49-F238E27FC236}">
                <a16:creationId xmlns:a16="http://schemas.microsoft.com/office/drawing/2014/main" id="{2D3770D1-02A3-4E7A-8574-CDC5E2D313BA}"/>
              </a:ext>
            </a:extLst>
          </p:cNvPr>
          <p:cNvSpPr/>
          <p:nvPr/>
        </p:nvSpPr>
        <p:spPr>
          <a:xfrm>
            <a:off x="1685652" y="1200150"/>
            <a:ext cx="1279798" cy="763936"/>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File </a:t>
            </a:r>
            <a:r>
              <a:rPr lang="en-US" sz="1200" dirty="0" err="1"/>
              <a:t>vht.yml</a:t>
            </a:r>
            <a:br>
              <a:rPr lang="en-US" sz="1200" dirty="0"/>
            </a:br>
            <a:r>
              <a:rPr lang="en-US" sz="1200" dirty="0"/>
              <a:t>defines VHT Actions</a:t>
            </a:r>
            <a:endParaRPr lang="en-GB" sz="1200" dirty="0"/>
          </a:p>
        </p:txBody>
      </p:sp>
      <p:sp>
        <p:nvSpPr>
          <p:cNvPr id="31" name="Flowchart: Multidocument 30">
            <a:extLst>
              <a:ext uri="{FF2B5EF4-FFF2-40B4-BE49-F238E27FC236}">
                <a16:creationId xmlns:a16="http://schemas.microsoft.com/office/drawing/2014/main" id="{9DA0B6E2-E45E-4590-9162-19670038C10C}"/>
              </a:ext>
            </a:extLst>
          </p:cNvPr>
          <p:cNvSpPr/>
          <p:nvPr/>
        </p:nvSpPr>
        <p:spPr>
          <a:xfrm>
            <a:off x="2363221" y="2081907"/>
            <a:ext cx="1391507" cy="873070"/>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Executable files</a:t>
            </a:r>
            <a:br>
              <a:rPr lang="en-US" sz="1200" dirty="0">
                <a:solidFill>
                  <a:schemeClr val="tx1">
                    <a:lumMod val="50000"/>
                    <a:lumOff val="50000"/>
                  </a:schemeClr>
                </a:solidFill>
              </a:rPr>
            </a:br>
            <a:r>
              <a:rPr lang="en-US" sz="1200" dirty="0">
                <a:solidFill>
                  <a:schemeClr val="tx1">
                    <a:lumMod val="50000"/>
                    <a:lumOff val="50000"/>
                  </a:schemeClr>
                </a:solidFill>
              </a:rPr>
              <a:t>(*.</a:t>
            </a:r>
            <a:r>
              <a:rPr lang="en-US" sz="1200" dirty="0" err="1">
                <a:solidFill>
                  <a:schemeClr val="tx1">
                    <a:lumMod val="50000"/>
                    <a:lumOff val="50000"/>
                  </a:schemeClr>
                </a:solidFill>
              </a:rPr>
              <a:t>axf</a:t>
            </a:r>
            <a:r>
              <a:rPr lang="en-US" sz="1200" dirty="0">
                <a:solidFill>
                  <a:schemeClr val="tx1">
                    <a:lumMod val="50000"/>
                    <a:lumOff val="50000"/>
                  </a:schemeClr>
                </a:solidFill>
              </a:rPr>
              <a:t>, *.elf)</a:t>
            </a:r>
            <a:br>
              <a:rPr lang="en-US" sz="1200" dirty="0">
                <a:solidFill>
                  <a:schemeClr val="tx1">
                    <a:lumMod val="50000"/>
                    <a:lumOff val="50000"/>
                  </a:schemeClr>
                </a:solidFill>
              </a:rPr>
            </a:br>
            <a:endParaRPr lang="en-GB" sz="1200" dirty="0">
              <a:solidFill>
                <a:schemeClr val="tx1">
                  <a:lumMod val="50000"/>
                  <a:lumOff val="50000"/>
                </a:schemeClr>
              </a:solidFill>
            </a:endParaRPr>
          </a:p>
        </p:txBody>
      </p:sp>
      <p:sp>
        <p:nvSpPr>
          <p:cNvPr id="36" name="Flowchart: Multidocument 35">
            <a:extLst>
              <a:ext uri="{FF2B5EF4-FFF2-40B4-BE49-F238E27FC236}">
                <a16:creationId xmlns:a16="http://schemas.microsoft.com/office/drawing/2014/main" id="{399EFCAB-0222-46FF-AD20-1C25CA8AAE6E}"/>
              </a:ext>
            </a:extLst>
          </p:cNvPr>
          <p:cNvSpPr/>
          <p:nvPr/>
        </p:nvSpPr>
        <p:spPr>
          <a:xfrm>
            <a:off x="769556" y="3141000"/>
            <a:ext cx="1391507" cy="873070"/>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Python script files (*.</a:t>
            </a:r>
            <a:r>
              <a:rPr lang="en-US" sz="1200" dirty="0" err="1">
                <a:solidFill>
                  <a:schemeClr val="tx1">
                    <a:lumMod val="50000"/>
                    <a:lumOff val="50000"/>
                  </a:schemeClr>
                </a:solidFill>
              </a:rPr>
              <a:t>py</a:t>
            </a:r>
            <a:r>
              <a:rPr lang="en-US" sz="1200" dirty="0">
                <a:solidFill>
                  <a:schemeClr val="tx1">
                    <a:lumMod val="50000"/>
                    <a:lumOff val="50000"/>
                  </a:schemeClr>
                </a:solidFill>
              </a:rPr>
              <a:t>)</a:t>
            </a:r>
            <a:endParaRPr lang="en-GB" sz="1200" dirty="0">
              <a:solidFill>
                <a:schemeClr val="tx1">
                  <a:lumMod val="50000"/>
                  <a:lumOff val="50000"/>
                </a:schemeClr>
              </a:solidFill>
            </a:endParaRPr>
          </a:p>
        </p:txBody>
      </p:sp>
      <p:sp>
        <p:nvSpPr>
          <p:cNvPr id="37" name="Flowchart: Multidocument 36">
            <a:extLst>
              <a:ext uri="{FF2B5EF4-FFF2-40B4-BE49-F238E27FC236}">
                <a16:creationId xmlns:a16="http://schemas.microsoft.com/office/drawing/2014/main" id="{7ED0FAE0-437B-40FF-AA8F-B3FCE56A8FB9}"/>
              </a:ext>
            </a:extLst>
          </p:cNvPr>
          <p:cNvSpPr/>
          <p:nvPr/>
        </p:nvSpPr>
        <p:spPr>
          <a:xfrm>
            <a:off x="2381408" y="3086986"/>
            <a:ext cx="1391507" cy="873070"/>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Other input files (*.wav, …)</a:t>
            </a:r>
            <a:endParaRPr lang="en-GB" sz="1200" dirty="0">
              <a:solidFill>
                <a:schemeClr val="tx1">
                  <a:lumMod val="50000"/>
                  <a:lumOff val="50000"/>
                </a:schemeClr>
              </a:solidFill>
            </a:endParaRPr>
          </a:p>
        </p:txBody>
      </p:sp>
      <p:cxnSp>
        <p:nvCxnSpPr>
          <p:cNvPr id="17" name="Straight Arrow Connector 16">
            <a:extLst>
              <a:ext uri="{FF2B5EF4-FFF2-40B4-BE49-F238E27FC236}">
                <a16:creationId xmlns:a16="http://schemas.microsoft.com/office/drawing/2014/main" id="{8700C784-4ABC-4B94-A393-C72FD280887C}"/>
              </a:ext>
            </a:extLst>
          </p:cNvPr>
          <p:cNvCxnSpPr>
            <a:cxnSpLocks/>
          </p:cNvCxnSpPr>
          <p:nvPr/>
        </p:nvCxnSpPr>
        <p:spPr>
          <a:xfrm>
            <a:off x="5496179" y="4202207"/>
            <a:ext cx="0" cy="31264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8" name="Flowchart: Multidocument 17">
            <a:extLst>
              <a:ext uri="{FF2B5EF4-FFF2-40B4-BE49-F238E27FC236}">
                <a16:creationId xmlns:a16="http://schemas.microsoft.com/office/drawing/2014/main" id="{F193B99D-00C8-43D5-A8CC-0E46D2AFFC10}"/>
              </a:ext>
            </a:extLst>
          </p:cNvPr>
          <p:cNvSpPr/>
          <p:nvPr/>
        </p:nvSpPr>
        <p:spPr>
          <a:xfrm>
            <a:off x="4829609" y="4523713"/>
            <a:ext cx="1355291" cy="816638"/>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Output and </a:t>
            </a:r>
            <a:br>
              <a:rPr lang="en-US" sz="1200" dirty="0">
                <a:solidFill>
                  <a:schemeClr val="tx1">
                    <a:lumMod val="50000"/>
                    <a:lumOff val="50000"/>
                  </a:schemeClr>
                </a:solidFill>
              </a:rPr>
            </a:br>
            <a:r>
              <a:rPr lang="en-US" sz="1200" dirty="0">
                <a:solidFill>
                  <a:schemeClr val="tx1">
                    <a:lumMod val="50000"/>
                    <a:lumOff val="50000"/>
                  </a:schemeClr>
                </a:solidFill>
              </a:rPr>
              <a:t>log files</a:t>
            </a:r>
            <a:endParaRPr lang="en-GB" sz="1200" dirty="0">
              <a:solidFill>
                <a:schemeClr val="tx1">
                  <a:lumMod val="50000"/>
                  <a:lumOff val="50000"/>
                </a:schemeClr>
              </a:solidFill>
            </a:endParaRPr>
          </a:p>
        </p:txBody>
      </p:sp>
      <p:sp>
        <p:nvSpPr>
          <p:cNvPr id="23" name="Rectangle 22">
            <a:extLst>
              <a:ext uri="{FF2B5EF4-FFF2-40B4-BE49-F238E27FC236}">
                <a16:creationId xmlns:a16="http://schemas.microsoft.com/office/drawing/2014/main" id="{8119DA75-D395-4806-9923-A60C1658B62A}"/>
              </a:ext>
            </a:extLst>
          </p:cNvPr>
          <p:cNvSpPr/>
          <p:nvPr/>
        </p:nvSpPr>
        <p:spPr>
          <a:xfrm>
            <a:off x="4770555" y="1921594"/>
            <a:ext cx="1540042" cy="8978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Execute Build and Test as defined with VHT Actions in </a:t>
            </a:r>
            <a:r>
              <a:rPr lang="en-US" sz="1200" dirty="0" err="1"/>
              <a:t>vht.yml</a:t>
            </a:r>
            <a:endParaRPr lang="en-GB" sz="1200" dirty="0"/>
          </a:p>
        </p:txBody>
      </p:sp>
      <p:sp>
        <p:nvSpPr>
          <p:cNvPr id="34" name="Rectangle 33">
            <a:extLst>
              <a:ext uri="{FF2B5EF4-FFF2-40B4-BE49-F238E27FC236}">
                <a16:creationId xmlns:a16="http://schemas.microsoft.com/office/drawing/2014/main" id="{9D8FD94B-5F26-452A-BDC6-F71D163866F5}"/>
              </a:ext>
            </a:extLst>
          </p:cNvPr>
          <p:cNvSpPr/>
          <p:nvPr/>
        </p:nvSpPr>
        <p:spPr>
          <a:xfrm>
            <a:off x="4754279" y="3063238"/>
            <a:ext cx="1540042" cy="89780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VHT AMI image provides tools: VHT Models, Compiler, ...</a:t>
            </a:r>
            <a:endParaRPr lang="en-GB" sz="1200" dirty="0"/>
          </a:p>
        </p:txBody>
      </p:sp>
      <p:sp>
        <p:nvSpPr>
          <p:cNvPr id="8" name="Arrow: Bent 7">
            <a:extLst>
              <a:ext uri="{FF2B5EF4-FFF2-40B4-BE49-F238E27FC236}">
                <a16:creationId xmlns:a16="http://schemas.microsoft.com/office/drawing/2014/main" id="{38B7D0F8-F799-4500-8FA8-8CADD4BB0FCB}"/>
              </a:ext>
            </a:extLst>
          </p:cNvPr>
          <p:cNvSpPr/>
          <p:nvPr/>
        </p:nvSpPr>
        <p:spPr>
          <a:xfrm rot="5400000">
            <a:off x="4476750" y="711200"/>
            <a:ext cx="635000" cy="1790700"/>
          </a:xfrm>
          <a:prstGeom prst="ben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30" name="Flowchart: Multidocument 29">
            <a:extLst>
              <a:ext uri="{FF2B5EF4-FFF2-40B4-BE49-F238E27FC236}">
                <a16:creationId xmlns:a16="http://schemas.microsoft.com/office/drawing/2014/main" id="{BC56240F-1CD1-429D-8824-28F6830EEC40}"/>
              </a:ext>
            </a:extLst>
          </p:cNvPr>
          <p:cNvSpPr/>
          <p:nvPr/>
        </p:nvSpPr>
        <p:spPr>
          <a:xfrm>
            <a:off x="756671" y="2088257"/>
            <a:ext cx="1391507" cy="873070"/>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Source files</a:t>
            </a:r>
            <a:br>
              <a:rPr lang="en-US" sz="1200" dirty="0">
                <a:solidFill>
                  <a:schemeClr val="tx1">
                    <a:lumMod val="50000"/>
                    <a:lumOff val="50000"/>
                  </a:schemeClr>
                </a:solidFill>
              </a:rPr>
            </a:br>
            <a:r>
              <a:rPr lang="en-US" sz="1200" dirty="0">
                <a:solidFill>
                  <a:schemeClr val="tx1">
                    <a:lumMod val="50000"/>
                    <a:lumOff val="50000"/>
                  </a:schemeClr>
                </a:solidFill>
              </a:rPr>
              <a:t>(*.c, *.</a:t>
            </a:r>
            <a:r>
              <a:rPr lang="en-US" sz="1200" dirty="0" err="1">
                <a:solidFill>
                  <a:schemeClr val="tx1">
                    <a:lumMod val="50000"/>
                    <a:lumOff val="50000"/>
                  </a:schemeClr>
                </a:solidFill>
              </a:rPr>
              <a:t>cpp</a:t>
            </a:r>
            <a:r>
              <a:rPr lang="en-US" sz="1200" dirty="0">
                <a:solidFill>
                  <a:schemeClr val="tx1">
                    <a:lumMod val="50000"/>
                    <a:lumOff val="50000"/>
                  </a:schemeClr>
                </a:solidFill>
              </a:rPr>
              <a:t>, *.h)</a:t>
            </a:r>
            <a:endParaRPr lang="en-GB" sz="1200" dirty="0">
              <a:solidFill>
                <a:schemeClr val="tx1">
                  <a:lumMod val="50000"/>
                  <a:lumOff val="50000"/>
                </a:schemeClr>
              </a:solidFill>
            </a:endParaRPr>
          </a:p>
        </p:txBody>
      </p:sp>
      <p:sp>
        <p:nvSpPr>
          <p:cNvPr id="35" name="Rectangle 34">
            <a:extLst>
              <a:ext uri="{FF2B5EF4-FFF2-40B4-BE49-F238E27FC236}">
                <a16:creationId xmlns:a16="http://schemas.microsoft.com/office/drawing/2014/main" id="{6AED42C0-4039-40D5-8339-2D75991E19F9}"/>
              </a:ext>
            </a:extLst>
          </p:cNvPr>
          <p:cNvSpPr/>
          <p:nvPr/>
        </p:nvSpPr>
        <p:spPr>
          <a:xfrm>
            <a:off x="647700" y="4749800"/>
            <a:ext cx="3251200" cy="48260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solidFill>
              </a:rPr>
              <a:t>Step: Fetch Results from Amazon EC2</a:t>
            </a:r>
          </a:p>
        </p:txBody>
      </p:sp>
      <p:sp>
        <p:nvSpPr>
          <p:cNvPr id="10" name="Arrow: Right 9">
            <a:extLst>
              <a:ext uri="{FF2B5EF4-FFF2-40B4-BE49-F238E27FC236}">
                <a16:creationId xmlns:a16="http://schemas.microsoft.com/office/drawing/2014/main" id="{748488D9-03D4-4648-A227-2142436E2722}"/>
              </a:ext>
            </a:extLst>
          </p:cNvPr>
          <p:cNvSpPr/>
          <p:nvPr/>
        </p:nvSpPr>
        <p:spPr>
          <a:xfrm rot="10800000">
            <a:off x="3892550" y="4838700"/>
            <a:ext cx="946150" cy="317500"/>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260206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p:txBody>
          <a:bodyPr/>
          <a:lstStyle/>
          <a:p>
            <a:r>
              <a:rPr lang="en-US"/>
              <a:t>Arm Virtual Hardware</a:t>
            </a:r>
          </a:p>
        </p:txBody>
      </p:sp>
      <p:sp>
        <p:nvSpPr>
          <p:cNvPr id="3" name="Content Placeholder 2">
            <a:extLst>
              <a:ext uri="{FF2B5EF4-FFF2-40B4-BE49-F238E27FC236}">
                <a16:creationId xmlns:a16="http://schemas.microsoft.com/office/drawing/2014/main" id="{B2B7B049-B18C-714D-B2D8-47DBFC9F9B00}"/>
              </a:ext>
            </a:extLst>
          </p:cNvPr>
          <p:cNvSpPr>
            <a:spLocks noGrp="1"/>
          </p:cNvSpPr>
          <p:nvPr>
            <p:ph idx="1"/>
          </p:nvPr>
        </p:nvSpPr>
        <p:spPr>
          <a:xfrm>
            <a:off x="479425" y="1456861"/>
            <a:ext cx="4474712" cy="4924889"/>
          </a:xfrm>
        </p:spPr>
        <p:txBody>
          <a:bodyPr/>
          <a:lstStyle/>
          <a:p>
            <a:r>
              <a:rPr lang="en-GB" sz="1800">
                <a:solidFill>
                  <a:schemeClr val="tx1">
                    <a:lumMod val="65000"/>
                    <a:lumOff val="35000"/>
                  </a:schemeClr>
                </a:solidFill>
              </a:rPr>
              <a:t>Precise </a:t>
            </a:r>
            <a:r>
              <a:rPr lang="en-GB" sz="1800" b="1">
                <a:solidFill>
                  <a:schemeClr val="tx1">
                    <a:lumMod val="65000"/>
                    <a:lumOff val="35000"/>
                  </a:schemeClr>
                </a:solidFill>
              </a:rPr>
              <a:t>simulation models</a:t>
            </a:r>
            <a:r>
              <a:rPr lang="en-GB" sz="1800">
                <a:solidFill>
                  <a:schemeClr val="tx1">
                    <a:lumMod val="65000"/>
                    <a:lumOff val="35000"/>
                  </a:schemeClr>
                </a:solidFill>
              </a:rPr>
              <a:t> of Cortex-M device sub-systems designed for complex software verification and testing</a:t>
            </a:r>
          </a:p>
          <a:p>
            <a:endParaRPr lang="en-GB" sz="1600">
              <a:solidFill>
                <a:schemeClr val="tx1">
                  <a:lumMod val="65000"/>
                  <a:lumOff val="35000"/>
                </a:schemeClr>
              </a:solidFill>
            </a:endParaRPr>
          </a:p>
          <a:p>
            <a:r>
              <a:rPr lang="en-GB" sz="1800">
                <a:solidFill>
                  <a:schemeClr val="tx1">
                    <a:lumMod val="65000"/>
                    <a:lumOff val="35000"/>
                  </a:schemeClr>
                </a:solidFill>
              </a:rPr>
              <a:t>Runs any RTOS or bare metal code</a:t>
            </a:r>
          </a:p>
          <a:p>
            <a:endParaRPr lang="en-GB" sz="1600">
              <a:solidFill>
                <a:schemeClr val="tx1">
                  <a:lumMod val="65000"/>
                  <a:lumOff val="35000"/>
                </a:schemeClr>
              </a:solidFill>
            </a:endParaRPr>
          </a:p>
          <a:p>
            <a:r>
              <a:rPr lang="en-GB" sz="1800">
                <a:solidFill>
                  <a:schemeClr val="tx1">
                    <a:lumMod val="65000"/>
                    <a:lumOff val="35000"/>
                  </a:schemeClr>
                </a:solidFill>
              </a:rPr>
              <a:t>Provides virtual peripheral interfaces for I/O simulation</a:t>
            </a:r>
          </a:p>
          <a:p>
            <a:endParaRPr lang="en-GB" sz="1600">
              <a:solidFill>
                <a:schemeClr val="tx1">
                  <a:lumMod val="65000"/>
                  <a:lumOff val="35000"/>
                </a:schemeClr>
              </a:solidFill>
            </a:endParaRPr>
          </a:p>
          <a:p>
            <a:r>
              <a:rPr lang="en-GB" sz="1800">
                <a:solidFill>
                  <a:schemeClr val="tx1">
                    <a:lumMod val="65000"/>
                    <a:lumOff val="35000"/>
                  </a:schemeClr>
                </a:solidFill>
              </a:rPr>
              <a:t>Enables test automation of diverse software workloads, including unit, integration tests, and fault injection</a:t>
            </a:r>
          </a:p>
          <a:p>
            <a:endParaRPr lang="en-GB" sz="1600" b="0" i="0">
              <a:solidFill>
                <a:schemeClr val="tx1">
                  <a:lumMod val="65000"/>
                  <a:lumOff val="35000"/>
                </a:schemeClr>
              </a:solidFill>
              <a:effectLst/>
            </a:endParaRPr>
          </a:p>
          <a:p>
            <a:r>
              <a:rPr lang="en-GB" sz="1800" b="0" i="0">
                <a:solidFill>
                  <a:schemeClr val="tx1">
                    <a:lumMod val="65000"/>
                    <a:lumOff val="35000"/>
                  </a:schemeClr>
                </a:solidFill>
                <a:effectLst/>
              </a:rPr>
              <a:t>Cloud service that can be integrated in </a:t>
            </a:r>
            <a:r>
              <a:rPr lang="en-GB" sz="1800" b="1" i="0">
                <a:solidFill>
                  <a:schemeClr val="tx1">
                    <a:lumMod val="65000"/>
                    <a:lumOff val="35000"/>
                  </a:schemeClr>
                </a:solidFill>
                <a:effectLst/>
              </a:rPr>
              <a:t>CI/</a:t>
            </a:r>
            <a:r>
              <a:rPr lang="en-GB" sz="1800" b="1">
                <a:solidFill>
                  <a:schemeClr val="tx1">
                    <a:lumMod val="65000"/>
                    <a:lumOff val="35000"/>
                  </a:schemeClr>
                </a:solidFill>
              </a:rPr>
              <a:t>CD</a:t>
            </a:r>
            <a:r>
              <a:rPr lang="en-GB" sz="1800">
                <a:solidFill>
                  <a:schemeClr val="tx1">
                    <a:lumMod val="65000"/>
                    <a:lumOff val="35000"/>
                  </a:schemeClr>
                </a:solidFill>
              </a:rPr>
              <a:t> and </a:t>
            </a:r>
            <a:r>
              <a:rPr lang="en-GB" sz="1800" b="1" err="1">
                <a:solidFill>
                  <a:schemeClr val="tx1">
                    <a:lumMod val="65000"/>
                    <a:lumOff val="35000"/>
                  </a:schemeClr>
                </a:solidFill>
              </a:rPr>
              <a:t>MLOps</a:t>
            </a:r>
            <a:r>
              <a:rPr lang="en-GB" sz="1800">
                <a:solidFill>
                  <a:schemeClr val="tx1">
                    <a:lumMod val="65000"/>
                    <a:lumOff val="35000"/>
                  </a:schemeClr>
                </a:solidFill>
              </a:rPr>
              <a:t> </a:t>
            </a:r>
            <a:r>
              <a:rPr lang="en-GB" sz="1800" b="0" i="0">
                <a:solidFill>
                  <a:schemeClr val="tx1">
                    <a:lumMod val="65000"/>
                    <a:lumOff val="35000"/>
                  </a:schemeClr>
                </a:solidFill>
                <a:effectLst/>
              </a:rPr>
              <a:t>development flows</a:t>
            </a:r>
          </a:p>
          <a:p>
            <a:endParaRPr lang="en-GB" sz="1800">
              <a:solidFill>
                <a:schemeClr val="tx1">
                  <a:lumMod val="65000"/>
                  <a:lumOff val="35000"/>
                </a:schemeClr>
              </a:solidFill>
            </a:endParaRPr>
          </a:p>
          <a:p>
            <a:endParaRPr lang="en-GB" sz="1800">
              <a:solidFill>
                <a:srgbClr val="000000"/>
              </a:solidFill>
            </a:endParaRPr>
          </a:p>
          <a:p>
            <a:endParaRPr lang="en-GB" sz="1800">
              <a:solidFill>
                <a:srgbClr val="000000"/>
              </a:solidFill>
            </a:endParaRPr>
          </a:p>
        </p:txBody>
      </p:sp>
      <p:sp>
        <p:nvSpPr>
          <p:cNvPr id="7" name="Rectangle 6">
            <a:extLst>
              <a:ext uri="{FF2B5EF4-FFF2-40B4-BE49-F238E27FC236}">
                <a16:creationId xmlns:a16="http://schemas.microsoft.com/office/drawing/2014/main" id="{905104DD-E2CB-4A8A-925F-DA0436758A10}"/>
              </a:ext>
            </a:extLst>
          </p:cNvPr>
          <p:cNvSpPr/>
          <p:nvPr/>
        </p:nvSpPr>
        <p:spPr>
          <a:xfrm>
            <a:off x="5419912" y="1377002"/>
            <a:ext cx="4087945" cy="4783540"/>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dirty="0">
                <a:solidFill>
                  <a:schemeClr val="bg1"/>
                </a:solidFill>
              </a:rPr>
              <a:t>Virtual Hardware Systems</a:t>
            </a:r>
          </a:p>
          <a:p>
            <a:pPr algn="ctr" defTabSz="453340"/>
            <a:r>
              <a:rPr lang="en-US" sz="2000" dirty="0">
                <a:solidFill>
                  <a:schemeClr val="bg1"/>
                </a:solidFill>
              </a:rPr>
              <a:t>of all Cortex-M Processors</a:t>
            </a:r>
            <a:endParaRPr lang="en-GB" sz="2000" dirty="0">
              <a:solidFill>
                <a:schemeClr val="bg1"/>
              </a:solidFill>
            </a:endParaRPr>
          </a:p>
        </p:txBody>
      </p:sp>
      <p:sp>
        <p:nvSpPr>
          <p:cNvPr id="8" name="Rectangle 7">
            <a:extLst>
              <a:ext uri="{FF2B5EF4-FFF2-40B4-BE49-F238E27FC236}">
                <a16:creationId xmlns:a16="http://schemas.microsoft.com/office/drawing/2014/main" id="{F902E442-80C4-485D-A684-DBAE4FA2132D}"/>
              </a:ext>
            </a:extLst>
          </p:cNvPr>
          <p:cNvSpPr/>
          <p:nvPr/>
        </p:nvSpPr>
        <p:spPr>
          <a:xfrm>
            <a:off x="5660757" y="2121975"/>
            <a:ext cx="1671237"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dirty="0">
                <a:solidFill>
                  <a:prstClr val="white"/>
                </a:solidFill>
              </a:rPr>
              <a:t>Cortex-M</a:t>
            </a:r>
          </a:p>
          <a:p>
            <a:pPr marL="231775" indent="-115570" defTabSz="453340">
              <a:buFont typeface="Arial" panose="020B0604020202020204" pitchFamily="34" charset="0"/>
              <a:buChar char="•"/>
            </a:pPr>
            <a:r>
              <a:rPr lang="en-US" sz="1400" dirty="0"/>
              <a:t>TrustZone</a:t>
            </a:r>
            <a:endParaRPr lang="en-US" sz="1400" dirty="0">
              <a:cs typeface="Calibri"/>
            </a:endParaRPr>
          </a:p>
          <a:p>
            <a:pPr marL="231775" indent="-115570" defTabSz="453340">
              <a:buFont typeface="Arial" panose="020B0604020202020204" pitchFamily="34" charset="0"/>
              <a:buChar char="•"/>
            </a:pPr>
            <a:r>
              <a:rPr lang="en-US" sz="1400" dirty="0">
                <a:solidFill>
                  <a:prstClr val="white"/>
                </a:solidFill>
              </a:rPr>
              <a:t>SIMD</a:t>
            </a:r>
            <a:endParaRPr lang="en-US" sz="1400" dirty="0">
              <a:solidFill>
                <a:prstClr val="white"/>
              </a:solidFill>
              <a:cs typeface="Calibri"/>
            </a:endParaRPr>
          </a:p>
          <a:p>
            <a:pPr marL="231775" indent="-115570" defTabSz="453340">
              <a:buFont typeface="Arial" panose="020B0604020202020204" pitchFamily="34" charset="0"/>
              <a:buChar char="•"/>
            </a:pPr>
            <a:r>
              <a:rPr lang="en-US" sz="1400" dirty="0">
                <a:solidFill>
                  <a:prstClr val="white"/>
                </a:solidFill>
              </a:rPr>
              <a:t>Helium </a:t>
            </a:r>
            <a:br>
              <a:rPr lang="en-US" sz="1400" dirty="0">
                <a:solidFill>
                  <a:prstClr val="white"/>
                </a:solidFill>
              </a:rPr>
            </a:br>
            <a:endParaRPr lang="en-US" sz="1400" dirty="0">
              <a:solidFill>
                <a:prstClr val="white"/>
              </a:solidFill>
              <a:cs typeface="Calibri"/>
            </a:endParaRPr>
          </a:p>
          <a:p>
            <a:pPr marL="231775" indent="-115570" defTabSz="453340">
              <a:buFont typeface="Arial" panose="020B0604020202020204" pitchFamily="34" charset="0"/>
              <a:buChar char="•"/>
            </a:pPr>
            <a:endParaRPr lang="en-US" sz="1400" dirty="0">
              <a:solidFill>
                <a:prstClr val="white"/>
              </a:solidFill>
              <a:cs typeface="Calibri"/>
            </a:endParaRPr>
          </a:p>
          <a:p>
            <a:pPr defTabSz="453340"/>
            <a:endParaRPr lang="en-US" sz="1600" dirty="0">
              <a:solidFill>
                <a:prstClr val="white"/>
              </a:solidFill>
            </a:endParaRPr>
          </a:p>
        </p:txBody>
      </p:sp>
      <p:sp>
        <p:nvSpPr>
          <p:cNvPr id="9" name="Rectangle 8">
            <a:extLst>
              <a:ext uri="{FF2B5EF4-FFF2-40B4-BE49-F238E27FC236}">
                <a16:creationId xmlns:a16="http://schemas.microsoft.com/office/drawing/2014/main" id="{E6BE769A-E12A-4E20-91D0-A0D592592F4A}"/>
              </a:ext>
            </a:extLst>
          </p:cNvPr>
          <p:cNvSpPr/>
          <p:nvPr/>
        </p:nvSpPr>
        <p:spPr>
          <a:xfrm>
            <a:off x="7582819" y="2121975"/>
            <a:ext cx="1671237" cy="1137666"/>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dirty="0"/>
              <a:t>Ethos-U65/U55</a:t>
            </a:r>
          </a:p>
          <a:p>
            <a:pPr defTabSz="453340"/>
            <a:r>
              <a:rPr lang="en-US" dirty="0"/>
              <a:t>microNPU</a:t>
            </a:r>
          </a:p>
          <a:p>
            <a:pPr marL="231775" indent="-115570" defTabSz="453340">
              <a:buFont typeface="Arial" panose="020B0604020202020204" pitchFamily="34" charset="0"/>
              <a:buChar char="•"/>
            </a:pPr>
            <a:endParaRPr lang="en-US" sz="1400" dirty="0">
              <a:solidFill>
                <a:prstClr val="white"/>
              </a:solidFill>
              <a:cs typeface="Calibri"/>
            </a:endParaRPr>
          </a:p>
          <a:p>
            <a:pPr defTabSz="453340"/>
            <a:endParaRPr lang="en-US" sz="1600" dirty="0">
              <a:solidFill>
                <a:prstClr val="white"/>
              </a:solidFill>
            </a:endParaRPr>
          </a:p>
        </p:txBody>
      </p:sp>
      <p:sp>
        <p:nvSpPr>
          <p:cNvPr id="10" name="Rectangle 9">
            <a:extLst>
              <a:ext uri="{FF2B5EF4-FFF2-40B4-BE49-F238E27FC236}">
                <a16:creationId xmlns:a16="http://schemas.microsoft.com/office/drawing/2014/main" id="{AC42DAEB-7B16-41C1-AB32-2C0F7BF787C4}"/>
              </a:ext>
            </a:extLst>
          </p:cNvPr>
          <p:cNvSpPr/>
          <p:nvPr/>
        </p:nvSpPr>
        <p:spPr>
          <a:xfrm>
            <a:off x="5660757" y="3455182"/>
            <a:ext cx="1671237" cy="113766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Memory</a:t>
            </a:r>
          </a:p>
          <a:p>
            <a:pPr marL="231775" indent="-115888" defTabSz="453340">
              <a:buFont typeface="Arial" panose="020B0604020202020204" pitchFamily="34" charset="0"/>
              <a:buChar char="•"/>
            </a:pPr>
            <a:r>
              <a:rPr lang="en-US" sz="1400">
                <a:solidFill>
                  <a:prstClr val="white"/>
                </a:solidFill>
              </a:rPr>
              <a:t>Secure/</a:t>
            </a:r>
            <a:br>
              <a:rPr lang="en-US" sz="1400">
                <a:solidFill>
                  <a:prstClr val="white"/>
                </a:solidFill>
              </a:rPr>
            </a:br>
            <a:r>
              <a:rPr lang="en-US" sz="1400">
                <a:solidFill>
                  <a:prstClr val="white"/>
                </a:solidFill>
              </a:rPr>
              <a:t>Non-secure</a:t>
            </a:r>
          </a:p>
          <a:p>
            <a:pPr marL="231775" indent="-115888" defTabSz="453340">
              <a:buFont typeface="Arial" panose="020B0604020202020204" pitchFamily="34" charset="0"/>
              <a:buChar char="•"/>
            </a:pPr>
            <a:r>
              <a:rPr lang="en-US" sz="1400">
                <a:solidFill>
                  <a:prstClr val="white"/>
                </a:solidFill>
              </a:rPr>
              <a:t>DMA</a:t>
            </a: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1" name="Rectangle 10">
            <a:extLst>
              <a:ext uri="{FF2B5EF4-FFF2-40B4-BE49-F238E27FC236}">
                <a16:creationId xmlns:a16="http://schemas.microsoft.com/office/drawing/2014/main" id="{7971A8AF-B10D-4AF2-BF3B-8D580C81F1DD}"/>
              </a:ext>
            </a:extLst>
          </p:cNvPr>
          <p:cNvSpPr/>
          <p:nvPr/>
        </p:nvSpPr>
        <p:spPr>
          <a:xfrm>
            <a:off x="7582819" y="3455182"/>
            <a:ext cx="1671237" cy="1137666"/>
          </a:xfrm>
          <a:prstGeom prst="rect">
            <a:avLst/>
          </a:prstGeom>
          <a:solidFill>
            <a:schemeClr val="accent4">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Peripherals</a:t>
            </a:r>
          </a:p>
          <a:p>
            <a:pPr marL="231775" indent="-115888" defTabSz="453340">
              <a:buFont typeface="Arial" panose="020B0604020202020204" pitchFamily="34" charset="0"/>
              <a:buChar char="•"/>
            </a:pPr>
            <a:r>
              <a:rPr lang="en-US" sz="1400">
                <a:solidFill>
                  <a:prstClr val="white"/>
                </a:solidFill>
              </a:rPr>
              <a:t>GPIO</a:t>
            </a:r>
          </a:p>
          <a:p>
            <a:pPr marL="231775" indent="-115888" defTabSz="453340">
              <a:buFont typeface="Arial" panose="020B0604020202020204" pitchFamily="34" charset="0"/>
              <a:buChar char="•"/>
            </a:pPr>
            <a:r>
              <a:rPr lang="en-US" sz="1400">
                <a:solidFill>
                  <a:prstClr val="white"/>
                </a:solidFill>
              </a:rPr>
              <a:t>UART, SPI, I</a:t>
            </a:r>
            <a:r>
              <a:rPr lang="en-US" sz="1400" baseline="30000">
                <a:solidFill>
                  <a:prstClr val="white"/>
                </a:solidFill>
              </a:rPr>
              <a:t>2</a:t>
            </a:r>
            <a:r>
              <a:rPr lang="en-US" sz="1400">
                <a:solidFill>
                  <a:prstClr val="white"/>
                </a:solidFill>
              </a:rPr>
              <a:t>C</a:t>
            </a:r>
          </a:p>
          <a:p>
            <a:pPr marL="231775" indent="-115888" defTabSz="453340">
              <a:buFont typeface="Arial" panose="020B0604020202020204" pitchFamily="34" charset="0"/>
              <a:buChar char="•"/>
            </a:pPr>
            <a:r>
              <a:rPr lang="en-US" sz="1400">
                <a:solidFill>
                  <a:prstClr val="white"/>
                </a:solidFill>
              </a:rPr>
              <a:t>Ethernet</a:t>
            </a:r>
          </a:p>
          <a:p>
            <a:pPr marL="231775" indent="-115888" defTabSz="453340">
              <a:buFont typeface="Arial" panose="020B0604020202020204" pitchFamily="34" charset="0"/>
              <a:buChar char="•"/>
            </a:pPr>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2" name="Rectangle 11">
            <a:extLst>
              <a:ext uri="{FF2B5EF4-FFF2-40B4-BE49-F238E27FC236}">
                <a16:creationId xmlns:a16="http://schemas.microsoft.com/office/drawing/2014/main" id="{F6C91735-30A1-491D-BC96-A82D77183B64}"/>
              </a:ext>
            </a:extLst>
          </p:cNvPr>
          <p:cNvSpPr/>
          <p:nvPr/>
        </p:nvSpPr>
        <p:spPr>
          <a:xfrm>
            <a:off x="5660757" y="4788388"/>
            <a:ext cx="1671237" cy="113766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Virtual I/O</a:t>
            </a:r>
          </a:p>
          <a:p>
            <a:pPr marL="231775" indent="-115888" defTabSz="453340">
              <a:buFont typeface="Arial" panose="020B0604020202020204" pitchFamily="34" charset="0"/>
              <a:buChar char="•"/>
            </a:pPr>
            <a:r>
              <a:rPr lang="en-US" sz="1400">
                <a:solidFill>
                  <a:prstClr val="white"/>
                </a:solidFill>
              </a:rPr>
              <a:t>Data values</a:t>
            </a:r>
          </a:p>
          <a:p>
            <a:pPr marL="231775" indent="-115888" defTabSz="453340">
              <a:buFont typeface="Arial" panose="020B0604020202020204" pitchFamily="34" charset="0"/>
              <a:buChar char="•"/>
            </a:pPr>
            <a:r>
              <a:rPr lang="en-US" sz="1400">
                <a:solidFill>
                  <a:prstClr val="white"/>
                </a:solidFill>
              </a:rPr>
              <a:t>Streaming</a:t>
            </a:r>
          </a:p>
          <a:p>
            <a:pPr marL="231775" indent="-115888" defTabSz="453340">
              <a:buFont typeface="Arial" panose="020B0604020202020204" pitchFamily="34" charset="0"/>
              <a:buChar char="•"/>
            </a:pPr>
            <a:r>
              <a:rPr lang="en-US" sz="1400">
                <a:solidFill>
                  <a:prstClr val="white"/>
                </a:solidFill>
              </a:rPr>
              <a:t>BSD-Socket</a:t>
            </a:r>
          </a:p>
          <a:p>
            <a:pPr marL="115887" defTabSz="453340"/>
            <a:endParaRPr lang="en-US" sz="1400">
              <a:solidFill>
                <a:prstClr val="white"/>
              </a:solidFill>
            </a:endParaRPr>
          </a:p>
          <a:p>
            <a:pPr marL="231775" indent="-115888" defTabSz="453340">
              <a:buFont typeface="Arial" panose="020B0604020202020204" pitchFamily="34" charset="0"/>
              <a:buChar char="•"/>
            </a:pPr>
            <a:endParaRPr lang="en-US" sz="1400">
              <a:solidFill>
                <a:prstClr val="white"/>
              </a:solidFill>
            </a:endParaRPr>
          </a:p>
          <a:p>
            <a:pPr defTabSz="453340"/>
            <a:endParaRPr lang="en-US" sz="1600">
              <a:solidFill>
                <a:prstClr val="white"/>
              </a:solidFill>
            </a:endParaRPr>
          </a:p>
        </p:txBody>
      </p:sp>
      <p:sp>
        <p:nvSpPr>
          <p:cNvPr id="13" name="Rectangle 12">
            <a:extLst>
              <a:ext uri="{FF2B5EF4-FFF2-40B4-BE49-F238E27FC236}">
                <a16:creationId xmlns:a16="http://schemas.microsoft.com/office/drawing/2014/main" id="{A63C8E85-BE7B-4FE5-9694-BB8EBF312473}"/>
              </a:ext>
            </a:extLst>
          </p:cNvPr>
          <p:cNvSpPr/>
          <p:nvPr/>
        </p:nvSpPr>
        <p:spPr>
          <a:xfrm>
            <a:off x="7582819" y="4788388"/>
            <a:ext cx="1671237" cy="1137666"/>
          </a:xfrm>
          <a:prstGeom prst="rect">
            <a:avLst/>
          </a:prstGeom>
          <a:solidFill>
            <a:schemeClr val="accent5">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defTabSz="453340"/>
            <a:r>
              <a:rPr lang="en-US">
                <a:solidFill>
                  <a:prstClr val="white"/>
                </a:solidFill>
              </a:rPr>
              <a:t>Debug Interface</a:t>
            </a:r>
          </a:p>
          <a:p>
            <a:pPr marL="231775" indent="-115888" defTabSz="453340">
              <a:buFont typeface="Arial" panose="020B0604020202020204" pitchFamily="34" charset="0"/>
              <a:buChar char="•"/>
            </a:pPr>
            <a:r>
              <a:rPr lang="en-US" sz="1400">
                <a:solidFill>
                  <a:prstClr val="white"/>
                </a:solidFill>
              </a:rPr>
              <a:t>MDK, DS</a:t>
            </a:r>
          </a:p>
          <a:p>
            <a:pPr marL="231775" indent="-115888" defTabSz="453340">
              <a:buFont typeface="Arial" panose="020B0604020202020204" pitchFamily="34" charset="0"/>
              <a:buChar char="•"/>
            </a:pPr>
            <a:r>
              <a:rPr lang="en-US" sz="1400">
                <a:solidFill>
                  <a:prstClr val="white"/>
                </a:solidFill>
              </a:rPr>
              <a:t>GDB</a:t>
            </a:r>
          </a:p>
          <a:p>
            <a:pPr marL="231775" indent="-115888" defTabSz="453340">
              <a:buFont typeface="Arial" panose="020B0604020202020204" pitchFamily="34" charset="0"/>
              <a:buChar char="•"/>
            </a:pPr>
            <a:r>
              <a:rPr lang="en-US" sz="1400">
                <a:solidFill>
                  <a:prstClr val="white"/>
                </a:solidFill>
              </a:rPr>
              <a:t>Event Recorder</a:t>
            </a:r>
          </a:p>
        </p:txBody>
      </p:sp>
      <p:sp>
        <p:nvSpPr>
          <p:cNvPr id="14" name="Rectangle 13">
            <a:extLst>
              <a:ext uri="{FF2B5EF4-FFF2-40B4-BE49-F238E27FC236}">
                <a16:creationId xmlns:a16="http://schemas.microsoft.com/office/drawing/2014/main" id="{6B7D5A78-171F-435C-A748-0D975BFC8D7A}"/>
              </a:ext>
            </a:extLst>
          </p:cNvPr>
          <p:cNvSpPr/>
          <p:nvPr/>
        </p:nvSpPr>
        <p:spPr>
          <a:xfrm>
            <a:off x="9666642" y="1386099"/>
            <a:ext cx="2036312" cy="2541845"/>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a:solidFill>
                  <a:schemeClr val="bg1"/>
                </a:solidFill>
              </a:rPr>
              <a:t>Developer Resources</a:t>
            </a:r>
          </a:p>
        </p:txBody>
      </p:sp>
      <p:sp>
        <p:nvSpPr>
          <p:cNvPr id="15" name="Rectangle 14">
            <a:extLst>
              <a:ext uri="{FF2B5EF4-FFF2-40B4-BE49-F238E27FC236}">
                <a16:creationId xmlns:a16="http://schemas.microsoft.com/office/drawing/2014/main" id="{7FB0CDE3-1AEC-4E33-950D-0EF4165790CD}"/>
              </a:ext>
            </a:extLst>
          </p:cNvPr>
          <p:cNvSpPr/>
          <p:nvPr/>
        </p:nvSpPr>
        <p:spPr>
          <a:xfrm>
            <a:off x="9668918" y="4102873"/>
            <a:ext cx="2036312" cy="2052266"/>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vert="horz" lIns="68565" tIns="72000" rIns="68565" bIns="34283" rtlCol="0" anchor="t"/>
          <a:lstStyle/>
          <a:p>
            <a:pPr algn="ctr" defTabSz="453340"/>
            <a:r>
              <a:rPr lang="en-US" sz="2000">
                <a:solidFill>
                  <a:schemeClr val="bg1"/>
                </a:solidFill>
              </a:rPr>
              <a:t>AWS Cloud </a:t>
            </a:r>
            <a:br>
              <a:rPr lang="en-US" sz="2000">
                <a:solidFill>
                  <a:schemeClr val="bg1"/>
                </a:solidFill>
              </a:rPr>
            </a:br>
            <a:r>
              <a:rPr lang="en-US" sz="2000">
                <a:solidFill>
                  <a:schemeClr val="bg1"/>
                </a:solidFill>
              </a:rPr>
              <a:t>Service</a:t>
            </a:r>
          </a:p>
        </p:txBody>
      </p:sp>
      <p:sp>
        <p:nvSpPr>
          <p:cNvPr id="16" name="Rectangle 15">
            <a:extLst>
              <a:ext uri="{FF2B5EF4-FFF2-40B4-BE49-F238E27FC236}">
                <a16:creationId xmlns:a16="http://schemas.microsoft.com/office/drawing/2014/main" id="{58DAE17C-A09A-42DC-B522-653084D04356}"/>
              </a:ext>
            </a:extLst>
          </p:cNvPr>
          <p:cNvSpPr/>
          <p:nvPr/>
        </p:nvSpPr>
        <p:spPr>
          <a:xfrm>
            <a:off x="9864268" y="2196104"/>
            <a:ext cx="1671237" cy="1551272"/>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marL="231775" indent="-115888" defTabSz="453340">
              <a:spcAft>
                <a:spcPts val="600"/>
              </a:spcAft>
              <a:buFont typeface="Arial" panose="020B0604020202020204" pitchFamily="34" charset="0"/>
              <a:buChar char="•"/>
            </a:pPr>
            <a:r>
              <a:rPr lang="en-US" sz="1400">
                <a:solidFill>
                  <a:prstClr val="white"/>
                </a:solidFill>
              </a:rPr>
              <a:t>I/O drivers</a:t>
            </a:r>
          </a:p>
          <a:p>
            <a:pPr marL="231775" indent="-115888" defTabSz="453340">
              <a:spcAft>
                <a:spcPts val="600"/>
              </a:spcAft>
              <a:buFont typeface="Arial" panose="020B0604020202020204" pitchFamily="34" charset="0"/>
              <a:buChar char="•"/>
            </a:pPr>
            <a:r>
              <a:rPr lang="en-US" sz="1400">
                <a:solidFill>
                  <a:prstClr val="white"/>
                </a:solidFill>
              </a:rPr>
              <a:t>Test scripts</a:t>
            </a:r>
          </a:p>
          <a:p>
            <a:pPr marL="231775" indent="-115888" defTabSz="453340">
              <a:spcAft>
                <a:spcPts val="600"/>
              </a:spcAft>
              <a:buFont typeface="Arial" panose="020B0604020202020204" pitchFamily="34" charset="0"/>
              <a:buChar char="•"/>
            </a:pPr>
            <a:r>
              <a:rPr lang="en-US" sz="1400">
                <a:solidFill>
                  <a:prstClr val="white"/>
                </a:solidFill>
              </a:rPr>
              <a:t>CI/CD integration</a:t>
            </a:r>
          </a:p>
          <a:p>
            <a:pPr marL="231775" indent="-115888" defTabSz="453340">
              <a:spcAft>
                <a:spcPts val="600"/>
              </a:spcAft>
              <a:buFont typeface="Arial" panose="020B0604020202020204" pitchFamily="34" charset="0"/>
              <a:buChar char="•"/>
            </a:pPr>
            <a:r>
              <a:rPr lang="en-US" sz="1400">
                <a:solidFill>
                  <a:prstClr val="white"/>
                </a:solidFill>
              </a:rPr>
              <a:t>Usage examples</a:t>
            </a:r>
          </a:p>
          <a:p>
            <a:pPr marL="231775" indent="-115888" defTabSz="453340">
              <a:spcAft>
                <a:spcPts val="600"/>
              </a:spcAft>
              <a:buFont typeface="Arial" panose="020B0604020202020204" pitchFamily="34" charset="0"/>
              <a:buChar char="•"/>
            </a:pPr>
            <a:r>
              <a:rPr lang="en-US" sz="1400">
                <a:solidFill>
                  <a:prstClr val="white"/>
                </a:solidFill>
              </a:rPr>
              <a:t>Test report tools</a:t>
            </a:r>
          </a:p>
          <a:p>
            <a:pPr marL="115887" defTabSz="453340"/>
            <a:endParaRPr lang="en-US" sz="1400">
              <a:solidFill>
                <a:prstClr val="white"/>
              </a:solidFill>
            </a:endParaRPr>
          </a:p>
          <a:p>
            <a:pPr defTabSz="453340"/>
            <a:endParaRPr lang="en-US" sz="1600">
              <a:solidFill>
                <a:prstClr val="white"/>
              </a:solidFill>
            </a:endParaRPr>
          </a:p>
        </p:txBody>
      </p:sp>
      <p:sp>
        <p:nvSpPr>
          <p:cNvPr id="17" name="Rectangle 16">
            <a:extLst>
              <a:ext uri="{FF2B5EF4-FFF2-40B4-BE49-F238E27FC236}">
                <a16:creationId xmlns:a16="http://schemas.microsoft.com/office/drawing/2014/main" id="{55E836FF-C8EC-4B97-A12A-18F445DE5952}"/>
              </a:ext>
            </a:extLst>
          </p:cNvPr>
          <p:cNvSpPr/>
          <p:nvPr/>
        </p:nvSpPr>
        <p:spPr>
          <a:xfrm>
            <a:off x="9852895" y="4916418"/>
            <a:ext cx="1671237" cy="1039105"/>
          </a:xfrm>
          <a:prstGeom prst="rect">
            <a:avLst/>
          </a:prstGeom>
          <a:solidFill>
            <a:schemeClr val="accent6">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lIns="68565" tIns="91440" rIns="68565" bIns="34283" rtlCol="0" anchor="t" anchorCtr="0"/>
          <a:lstStyle/>
          <a:p>
            <a:pPr marL="231775" indent="-115888" defTabSz="453340">
              <a:spcAft>
                <a:spcPts val="600"/>
              </a:spcAft>
              <a:buFont typeface="Arial" panose="020B0604020202020204" pitchFamily="34" charset="0"/>
              <a:buChar char="•"/>
            </a:pPr>
            <a:r>
              <a:rPr lang="en-US" sz="1400">
                <a:solidFill>
                  <a:prstClr val="white"/>
                </a:solidFill>
              </a:rPr>
              <a:t>Arm VHT Systems</a:t>
            </a:r>
          </a:p>
          <a:p>
            <a:pPr marL="231775" indent="-115888" defTabSz="453340">
              <a:spcAft>
                <a:spcPts val="600"/>
              </a:spcAft>
              <a:buFont typeface="Arial" panose="020B0604020202020204" pitchFamily="34" charset="0"/>
              <a:buChar char="•"/>
            </a:pPr>
            <a:r>
              <a:rPr lang="en-US" sz="1400">
                <a:solidFill>
                  <a:prstClr val="white"/>
                </a:solidFill>
              </a:rPr>
              <a:t>C/C++ Compiler</a:t>
            </a:r>
          </a:p>
          <a:p>
            <a:pPr marL="231775" indent="-115888" defTabSz="453340">
              <a:spcAft>
                <a:spcPts val="600"/>
              </a:spcAft>
              <a:buFont typeface="Arial" panose="020B0604020202020204" pitchFamily="34" charset="0"/>
              <a:buChar char="•"/>
            </a:pPr>
            <a:r>
              <a:rPr lang="en-US" sz="1400">
                <a:solidFill>
                  <a:prstClr val="white"/>
                </a:solidFill>
              </a:rPr>
              <a:t>Build utilities</a:t>
            </a:r>
          </a:p>
        </p:txBody>
      </p:sp>
    </p:spTree>
    <p:extLst>
      <p:ext uri="{BB962C8B-B14F-4D97-AF65-F5344CB8AC3E}">
        <p14:creationId xmlns:p14="http://schemas.microsoft.com/office/powerpoint/2010/main" val="19619941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28">
            <a:extLst>
              <a:ext uri="{FF2B5EF4-FFF2-40B4-BE49-F238E27FC236}">
                <a16:creationId xmlns:a16="http://schemas.microsoft.com/office/drawing/2014/main" id="{05696B30-07DE-4319-9185-DD9AE4D8745A}"/>
              </a:ext>
            </a:extLst>
          </p:cNvPr>
          <p:cNvSpPr/>
          <p:nvPr/>
        </p:nvSpPr>
        <p:spPr>
          <a:xfrm>
            <a:off x="4316476" y="1352549"/>
            <a:ext cx="2401870" cy="4225002"/>
          </a:xfrm>
          <a:prstGeom prst="rect">
            <a:avLst/>
          </a:prstGeom>
          <a:solidFill>
            <a:schemeClr val="accent5">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rPr>
              <a:t>AWS</a:t>
            </a:r>
            <a:endParaRPr lang="en-GB" sz="1400" b="1" dirty="0">
              <a:solidFill>
                <a:schemeClr val="tx1"/>
              </a:solidFill>
            </a:endParaRPr>
          </a:p>
        </p:txBody>
      </p:sp>
      <p:sp>
        <p:nvSpPr>
          <p:cNvPr id="33" name="Rectangle 32">
            <a:extLst>
              <a:ext uri="{FF2B5EF4-FFF2-40B4-BE49-F238E27FC236}">
                <a16:creationId xmlns:a16="http://schemas.microsoft.com/office/drawing/2014/main" id="{EEAE65BF-26EF-4E25-814D-F7507ECF5E54}"/>
              </a:ext>
            </a:extLst>
          </p:cNvPr>
          <p:cNvSpPr/>
          <p:nvPr/>
        </p:nvSpPr>
        <p:spPr>
          <a:xfrm>
            <a:off x="4456169" y="1688110"/>
            <a:ext cx="2104546" cy="372802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Step: Run AVH Actions</a:t>
            </a:r>
            <a:endParaRPr lang="en-GB" sz="1400" dirty="0">
              <a:solidFill>
                <a:schemeClr val="tx1"/>
              </a:solidFill>
            </a:endParaRPr>
          </a:p>
        </p:txBody>
      </p:sp>
      <p:sp>
        <p:nvSpPr>
          <p:cNvPr id="21" name="Rectangle 20">
            <a:extLst>
              <a:ext uri="{FF2B5EF4-FFF2-40B4-BE49-F238E27FC236}">
                <a16:creationId xmlns:a16="http://schemas.microsoft.com/office/drawing/2014/main" id="{0F8F6D10-7E91-4D68-8F46-4EF0F023AF1B}"/>
              </a:ext>
            </a:extLst>
          </p:cNvPr>
          <p:cNvSpPr/>
          <p:nvPr/>
        </p:nvSpPr>
        <p:spPr>
          <a:xfrm>
            <a:off x="533399" y="647700"/>
            <a:ext cx="3486395" cy="566166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b="1" dirty="0">
                <a:solidFill>
                  <a:schemeClr val="tx1"/>
                </a:solidFill>
              </a:rPr>
              <a:t>GitHub</a:t>
            </a:r>
            <a:endParaRPr lang="en-GB" sz="1400" b="1" dirty="0"/>
          </a:p>
        </p:txBody>
      </p:sp>
      <p:sp>
        <p:nvSpPr>
          <p:cNvPr id="32" name="Rectangle 31">
            <a:extLst>
              <a:ext uri="{FF2B5EF4-FFF2-40B4-BE49-F238E27FC236}">
                <a16:creationId xmlns:a16="http://schemas.microsoft.com/office/drawing/2014/main" id="{7558B30E-674E-4C08-93FE-DF60BBD0FADB}"/>
              </a:ext>
            </a:extLst>
          </p:cNvPr>
          <p:cNvSpPr/>
          <p:nvPr/>
        </p:nvSpPr>
        <p:spPr>
          <a:xfrm>
            <a:off x="615222" y="1688110"/>
            <a:ext cx="3312434" cy="3728028"/>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1400" dirty="0">
                <a:solidFill>
                  <a:schemeClr val="tx1"/>
                </a:solidFill>
              </a:rPr>
              <a:t>Step: Run avhclient</a:t>
            </a:r>
          </a:p>
        </p:txBody>
      </p:sp>
      <p:sp>
        <p:nvSpPr>
          <p:cNvPr id="5" name="Flowchart: Document 4">
            <a:extLst>
              <a:ext uri="{FF2B5EF4-FFF2-40B4-BE49-F238E27FC236}">
                <a16:creationId xmlns:a16="http://schemas.microsoft.com/office/drawing/2014/main" id="{2D3770D1-02A3-4E7A-8574-CDC5E2D313BA}"/>
              </a:ext>
            </a:extLst>
          </p:cNvPr>
          <p:cNvSpPr/>
          <p:nvPr/>
        </p:nvSpPr>
        <p:spPr>
          <a:xfrm>
            <a:off x="1652768" y="2102286"/>
            <a:ext cx="1399251" cy="618670"/>
          </a:xfrm>
          <a:prstGeom prst="flowChartDocument">
            <a:avLst/>
          </a:prstGeom>
          <a:solidFill>
            <a:schemeClr val="accent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avh.yml file defines </a:t>
            </a:r>
            <a:br>
              <a:rPr lang="en-US" sz="1200" dirty="0"/>
            </a:br>
            <a:r>
              <a:rPr lang="en-US" sz="1200" dirty="0"/>
              <a:t>AVH Actions</a:t>
            </a:r>
            <a:endParaRPr lang="en-GB" sz="1200" dirty="0"/>
          </a:p>
        </p:txBody>
      </p:sp>
      <p:sp>
        <p:nvSpPr>
          <p:cNvPr id="31" name="Flowchart: Multidocument 30">
            <a:extLst>
              <a:ext uri="{FF2B5EF4-FFF2-40B4-BE49-F238E27FC236}">
                <a16:creationId xmlns:a16="http://schemas.microsoft.com/office/drawing/2014/main" id="{9DA0B6E2-E45E-4590-9162-19670038C10C}"/>
              </a:ext>
            </a:extLst>
          </p:cNvPr>
          <p:cNvSpPr/>
          <p:nvPr/>
        </p:nvSpPr>
        <p:spPr>
          <a:xfrm>
            <a:off x="2351080" y="2863216"/>
            <a:ext cx="1399251" cy="637609"/>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50000"/>
                    <a:lumOff val="50000"/>
                  </a:schemeClr>
                </a:solidFill>
              </a:rPr>
              <a:t>Executable files</a:t>
            </a:r>
            <a:br>
              <a:rPr lang="en-US" sz="1200" dirty="0">
                <a:solidFill>
                  <a:schemeClr val="tx1">
                    <a:lumMod val="50000"/>
                    <a:lumOff val="50000"/>
                  </a:schemeClr>
                </a:solidFill>
              </a:rPr>
            </a:br>
            <a:r>
              <a:rPr lang="en-US" sz="1200" dirty="0">
                <a:solidFill>
                  <a:schemeClr val="tx1">
                    <a:lumMod val="50000"/>
                    <a:lumOff val="50000"/>
                  </a:schemeClr>
                </a:solidFill>
              </a:rPr>
              <a:t>(*.</a:t>
            </a:r>
            <a:r>
              <a:rPr lang="en-US" sz="1200" dirty="0" err="1">
                <a:solidFill>
                  <a:schemeClr val="tx1">
                    <a:lumMod val="50000"/>
                    <a:lumOff val="50000"/>
                  </a:schemeClr>
                </a:solidFill>
              </a:rPr>
              <a:t>axf</a:t>
            </a:r>
            <a:r>
              <a:rPr lang="en-US" sz="1200" dirty="0">
                <a:solidFill>
                  <a:schemeClr val="tx1">
                    <a:lumMod val="50000"/>
                    <a:lumOff val="50000"/>
                  </a:schemeClr>
                </a:solidFill>
              </a:rPr>
              <a:t>, *.elf)</a:t>
            </a:r>
            <a:endParaRPr lang="en-GB" sz="1200" dirty="0">
              <a:solidFill>
                <a:schemeClr val="tx1">
                  <a:lumMod val="50000"/>
                  <a:lumOff val="50000"/>
                </a:schemeClr>
              </a:solidFill>
            </a:endParaRPr>
          </a:p>
        </p:txBody>
      </p:sp>
      <p:sp>
        <p:nvSpPr>
          <p:cNvPr id="36" name="Flowchart: Multidocument 35">
            <a:extLst>
              <a:ext uri="{FF2B5EF4-FFF2-40B4-BE49-F238E27FC236}">
                <a16:creationId xmlns:a16="http://schemas.microsoft.com/office/drawing/2014/main" id="{399EFCAB-0222-46FF-AD20-1C25CA8AAE6E}"/>
              </a:ext>
            </a:extLst>
          </p:cNvPr>
          <p:cNvSpPr/>
          <p:nvPr/>
        </p:nvSpPr>
        <p:spPr>
          <a:xfrm>
            <a:off x="818727" y="3692686"/>
            <a:ext cx="1399251" cy="640479"/>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50000"/>
                    <a:lumOff val="50000"/>
                  </a:schemeClr>
                </a:solidFill>
              </a:rPr>
              <a:t>Python script files (*.</a:t>
            </a:r>
            <a:r>
              <a:rPr lang="en-US" sz="1200" dirty="0" err="1">
                <a:solidFill>
                  <a:schemeClr val="tx1">
                    <a:lumMod val="50000"/>
                    <a:lumOff val="50000"/>
                  </a:schemeClr>
                </a:solidFill>
              </a:rPr>
              <a:t>py</a:t>
            </a:r>
            <a:r>
              <a:rPr lang="en-US" sz="1200" dirty="0">
                <a:solidFill>
                  <a:schemeClr val="tx1">
                    <a:lumMod val="50000"/>
                    <a:lumOff val="50000"/>
                  </a:schemeClr>
                </a:solidFill>
              </a:rPr>
              <a:t>)</a:t>
            </a:r>
            <a:endParaRPr lang="en-GB" sz="1200" dirty="0">
              <a:solidFill>
                <a:schemeClr val="tx1">
                  <a:lumMod val="50000"/>
                  <a:lumOff val="50000"/>
                </a:schemeClr>
              </a:solidFill>
            </a:endParaRPr>
          </a:p>
        </p:txBody>
      </p:sp>
      <p:sp>
        <p:nvSpPr>
          <p:cNvPr id="37" name="Flowchart: Multidocument 36">
            <a:extLst>
              <a:ext uri="{FF2B5EF4-FFF2-40B4-BE49-F238E27FC236}">
                <a16:creationId xmlns:a16="http://schemas.microsoft.com/office/drawing/2014/main" id="{7ED0FAE0-437B-40FF-AA8F-B3FCE56A8FB9}"/>
              </a:ext>
            </a:extLst>
          </p:cNvPr>
          <p:cNvSpPr/>
          <p:nvPr/>
        </p:nvSpPr>
        <p:spPr>
          <a:xfrm>
            <a:off x="2351080" y="3692687"/>
            <a:ext cx="1403960" cy="618670"/>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50000"/>
                    <a:lumOff val="50000"/>
                  </a:schemeClr>
                </a:solidFill>
              </a:rPr>
              <a:t>Other input files (*.wav, …)</a:t>
            </a:r>
            <a:endParaRPr lang="en-GB" sz="1200" dirty="0">
              <a:solidFill>
                <a:schemeClr val="tx1">
                  <a:lumMod val="50000"/>
                  <a:lumOff val="50000"/>
                </a:schemeClr>
              </a:solidFill>
            </a:endParaRPr>
          </a:p>
        </p:txBody>
      </p:sp>
      <p:sp>
        <p:nvSpPr>
          <p:cNvPr id="30" name="Flowchart: Multidocument 29">
            <a:extLst>
              <a:ext uri="{FF2B5EF4-FFF2-40B4-BE49-F238E27FC236}">
                <a16:creationId xmlns:a16="http://schemas.microsoft.com/office/drawing/2014/main" id="{BC56240F-1CD1-429D-8824-28F6830EEC40}"/>
              </a:ext>
            </a:extLst>
          </p:cNvPr>
          <p:cNvSpPr/>
          <p:nvPr/>
        </p:nvSpPr>
        <p:spPr>
          <a:xfrm>
            <a:off x="830116" y="2887878"/>
            <a:ext cx="1399251" cy="640479"/>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50000"/>
                    <a:lumOff val="50000"/>
                  </a:schemeClr>
                </a:solidFill>
              </a:rPr>
              <a:t>Source files</a:t>
            </a:r>
            <a:br>
              <a:rPr lang="en-US" sz="1200" dirty="0">
                <a:solidFill>
                  <a:schemeClr val="tx1">
                    <a:lumMod val="50000"/>
                    <a:lumOff val="50000"/>
                  </a:schemeClr>
                </a:solidFill>
              </a:rPr>
            </a:br>
            <a:r>
              <a:rPr lang="en-US" sz="1200" dirty="0">
                <a:solidFill>
                  <a:schemeClr val="tx1">
                    <a:lumMod val="50000"/>
                    <a:lumOff val="50000"/>
                  </a:schemeClr>
                </a:solidFill>
              </a:rPr>
              <a:t>(*.c, *.</a:t>
            </a:r>
            <a:r>
              <a:rPr lang="en-US" sz="1200" dirty="0" err="1">
                <a:solidFill>
                  <a:schemeClr val="tx1">
                    <a:lumMod val="50000"/>
                    <a:lumOff val="50000"/>
                  </a:schemeClr>
                </a:solidFill>
              </a:rPr>
              <a:t>cpp</a:t>
            </a:r>
            <a:r>
              <a:rPr lang="en-US" sz="1200" dirty="0">
                <a:solidFill>
                  <a:schemeClr val="tx1">
                    <a:lumMod val="50000"/>
                    <a:lumOff val="50000"/>
                  </a:schemeClr>
                </a:solidFill>
              </a:rPr>
              <a:t>, *.h)</a:t>
            </a:r>
            <a:endParaRPr lang="en-GB" sz="1200" dirty="0">
              <a:solidFill>
                <a:schemeClr val="tx1">
                  <a:lumMod val="50000"/>
                  <a:lumOff val="50000"/>
                </a:schemeClr>
              </a:solidFill>
            </a:endParaRPr>
          </a:p>
        </p:txBody>
      </p:sp>
      <p:sp>
        <p:nvSpPr>
          <p:cNvPr id="35" name="Rectangle 34">
            <a:extLst>
              <a:ext uri="{FF2B5EF4-FFF2-40B4-BE49-F238E27FC236}">
                <a16:creationId xmlns:a16="http://schemas.microsoft.com/office/drawing/2014/main" id="{6AED42C0-4039-40D5-8339-2D75991E19F9}"/>
              </a:ext>
            </a:extLst>
          </p:cNvPr>
          <p:cNvSpPr/>
          <p:nvPr/>
        </p:nvSpPr>
        <p:spPr>
          <a:xfrm>
            <a:off x="615222" y="5668120"/>
            <a:ext cx="3312434" cy="45637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Step: Publish results and artifacts</a:t>
            </a:r>
          </a:p>
        </p:txBody>
      </p:sp>
      <p:sp>
        <p:nvSpPr>
          <p:cNvPr id="6" name="Arrow: Bent 5">
            <a:extLst>
              <a:ext uri="{FF2B5EF4-FFF2-40B4-BE49-F238E27FC236}">
                <a16:creationId xmlns:a16="http://schemas.microsoft.com/office/drawing/2014/main" id="{470A688E-CD3D-C3B7-6152-1D1ED688D041}"/>
              </a:ext>
            </a:extLst>
          </p:cNvPr>
          <p:cNvSpPr/>
          <p:nvPr/>
        </p:nvSpPr>
        <p:spPr>
          <a:xfrm rot="10800000">
            <a:off x="3122276" y="4841928"/>
            <a:ext cx="2432703" cy="309453"/>
          </a:xfrm>
          <a:prstGeom prst="bentArrow">
            <a:avLst>
              <a:gd name="adj1" fmla="val 35547"/>
              <a:gd name="adj2" fmla="val 33984"/>
              <a:gd name="adj3" fmla="val 41500"/>
              <a:gd name="adj4" fmla="val 35455"/>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8" name="Flowchart: Multidocument 17">
            <a:extLst>
              <a:ext uri="{FF2B5EF4-FFF2-40B4-BE49-F238E27FC236}">
                <a16:creationId xmlns:a16="http://schemas.microsoft.com/office/drawing/2014/main" id="{F193B99D-00C8-43D5-A8CC-0E46D2AFFC10}"/>
              </a:ext>
            </a:extLst>
          </p:cNvPr>
          <p:cNvSpPr/>
          <p:nvPr/>
        </p:nvSpPr>
        <p:spPr>
          <a:xfrm>
            <a:off x="4872163" y="4175103"/>
            <a:ext cx="1277750" cy="705116"/>
          </a:xfrm>
          <a:prstGeom prst="flowChartMultidocumen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Output and </a:t>
            </a:r>
            <a:br>
              <a:rPr lang="en-US" sz="1200" dirty="0">
                <a:solidFill>
                  <a:schemeClr val="tx1">
                    <a:lumMod val="50000"/>
                    <a:lumOff val="50000"/>
                  </a:schemeClr>
                </a:solidFill>
              </a:rPr>
            </a:br>
            <a:r>
              <a:rPr lang="en-US" sz="1200" dirty="0">
                <a:solidFill>
                  <a:schemeClr val="tx1">
                    <a:lumMod val="50000"/>
                    <a:lumOff val="50000"/>
                  </a:schemeClr>
                </a:solidFill>
              </a:rPr>
              <a:t>log files</a:t>
            </a:r>
            <a:endParaRPr lang="en-GB" sz="1200" dirty="0">
              <a:solidFill>
                <a:schemeClr val="tx1">
                  <a:lumMod val="50000"/>
                  <a:lumOff val="50000"/>
                </a:schemeClr>
              </a:solidFill>
            </a:endParaRPr>
          </a:p>
        </p:txBody>
      </p:sp>
      <p:sp>
        <p:nvSpPr>
          <p:cNvPr id="7" name="Rectangle: Rounded Corners 6">
            <a:extLst>
              <a:ext uri="{FF2B5EF4-FFF2-40B4-BE49-F238E27FC236}">
                <a16:creationId xmlns:a16="http://schemas.microsoft.com/office/drawing/2014/main" id="{B4249144-FB33-DAF4-8D6B-892888F11C56}"/>
              </a:ext>
            </a:extLst>
          </p:cNvPr>
          <p:cNvSpPr/>
          <p:nvPr/>
        </p:nvSpPr>
        <p:spPr>
          <a:xfrm>
            <a:off x="714442" y="2020432"/>
            <a:ext cx="3188188" cy="2663545"/>
          </a:xfrm>
          <a:prstGeom prst="roundRect">
            <a:avLst>
              <a:gd name="adj" fmla="val 7900"/>
            </a:avLst>
          </a:prstGeom>
          <a:noFill/>
          <a:ln>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9" name="Flowchart: Multidocument 38">
            <a:extLst>
              <a:ext uri="{FF2B5EF4-FFF2-40B4-BE49-F238E27FC236}">
                <a16:creationId xmlns:a16="http://schemas.microsoft.com/office/drawing/2014/main" id="{FC261C7C-7FA1-6C5F-28FA-F3B27044967E}"/>
              </a:ext>
            </a:extLst>
          </p:cNvPr>
          <p:cNvSpPr/>
          <p:nvPr/>
        </p:nvSpPr>
        <p:spPr>
          <a:xfrm>
            <a:off x="1651454" y="4806833"/>
            <a:ext cx="1399251" cy="551874"/>
          </a:xfrm>
          <a:prstGeom prst="flowChartMultidocument">
            <a:avLst/>
          </a:prstGeom>
          <a:solidFill>
            <a:schemeClr val="bg1"/>
          </a:solidFill>
          <a:ln w="19050">
            <a:solidFill>
              <a:schemeClr val="accent5">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tx1">
                    <a:lumMod val="50000"/>
                    <a:lumOff val="50000"/>
                  </a:schemeClr>
                </a:solidFill>
              </a:rPr>
              <a:t>Output and log files</a:t>
            </a:r>
            <a:endParaRPr lang="en-GB" sz="1200" dirty="0">
              <a:solidFill>
                <a:schemeClr val="tx1">
                  <a:lumMod val="50000"/>
                  <a:lumOff val="50000"/>
                </a:schemeClr>
              </a:solidFill>
            </a:endParaRPr>
          </a:p>
        </p:txBody>
      </p:sp>
      <p:sp>
        <p:nvSpPr>
          <p:cNvPr id="13" name="Arrow: Right 12">
            <a:extLst>
              <a:ext uri="{FF2B5EF4-FFF2-40B4-BE49-F238E27FC236}">
                <a16:creationId xmlns:a16="http://schemas.microsoft.com/office/drawing/2014/main" id="{DAD1BD77-A5F9-88EF-BBF6-7A92CD5FEBCA}"/>
              </a:ext>
            </a:extLst>
          </p:cNvPr>
          <p:cNvSpPr/>
          <p:nvPr/>
        </p:nvSpPr>
        <p:spPr>
          <a:xfrm>
            <a:off x="3747055" y="2393672"/>
            <a:ext cx="811569" cy="213967"/>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4" name="TextBox 43">
            <a:extLst>
              <a:ext uri="{FF2B5EF4-FFF2-40B4-BE49-F238E27FC236}">
                <a16:creationId xmlns:a16="http://schemas.microsoft.com/office/drawing/2014/main" id="{C35A3E7F-7716-77D3-98B1-F507FBB14120}"/>
              </a:ext>
            </a:extLst>
          </p:cNvPr>
          <p:cNvSpPr txBox="1"/>
          <p:nvPr/>
        </p:nvSpPr>
        <p:spPr>
          <a:xfrm>
            <a:off x="2466167" y="4371373"/>
            <a:ext cx="1714500" cy="276999"/>
          </a:xfrm>
          <a:prstGeom prst="rect">
            <a:avLst/>
          </a:prstGeom>
          <a:noFill/>
        </p:spPr>
        <p:txBody>
          <a:bodyPr wrap="square">
            <a:spAutoFit/>
          </a:bodyPr>
          <a:lstStyle/>
          <a:p>
            <a:pPr algn="ctr"/>
            <a:r>
              <a:rPr lang="en-US" sz="1200" dirty="0">
                <a:solidFill>
                  <a:schemeClr val="tx1">
                    <a:lumMod val="50000"/>
                    <a:lumOff val="50000"/>
                  </a:schemeClr>
                </a:solidFill>
              </a:rPr>
              <a:t>Project files</a:t>
            </a:r>
            <a:endParaRPr lang="en-GB" sz="1200" dirty="0">
              <a:solidFill>
                <a:schemeClr val="tx1">
                  <a:lumMod val="50000"/>
                  <a:lumOff val="50000"/>
                </a:schemeClr>
              </a:solidFill>
            </a:endParaRPr>
          </a:p>
        </p:txBody>
      </p:sp>
      <p:sp>
        <p:nvSpPr>
          <p:cNvPr id="45" name="Arrow: Right 44">
            <a:extLst>
              <a:ext uri="{FF2B5EF4-FFF2-40B4-BE49-F238E27FC236}">
                <a16:creationId xmlns:a16="http://schemas.microsoft.com/office/drawing/2014/main" id="{7561E850-9AC4-B480-7525-E1C707D4ACCB}"/>
              </a:ext>
            </a:extLst>
          </p:cNvPr>
          <p:cNvSpPr/>
          <p:nvPr/>
        </p:nvSpPr>
        <p:spPr>
          <a:xfrm rot="5400000">
            <a:off x="4791150" y="3350202"/>
            <a:ext cx="1424902" cy="224903"/>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4" name="Rectangle 33">
            <a:extLst>
              <a:ext uri="{FF2B5EF4-FFF2-40B4-BE49-F238E27FC236}">
                <a16:creationId xmlns:a16="http://schemas.microsoft.com/office/drawing/2014/main" id="{9D8FD94B-5F26-452A-BDC6-F71D163866F5}"/>
              </a:ext>
            </a:extLst>
          </p:cNvPr>
          <p:cNvSpPr/>
          <p:nvPr/>
        </p:nvSpPr>
        <p:spPr>
          <a:xfrm>
            <a:off x="4597665" y="3128243"/>
            <a:ext cx="1841233" cy="86463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AVH AMI provides necessary tools: </a:t>
            </a:r>
            <a:br>
              <a:rPr lang="en-US" sz="1200" dirty="0"/>
            </a:br>
            <a:r>
              <a:rPr lang="en-US" sz="1200" dirty="0"/>
              <a:t>AVH models, compilers, ...</a:t>
            </a:r>
            <a:endParaRPr lang="en-GB" sz="1200" dirty="0"/>
          </a:p>
        </p:txBody>
      </p:sp>
      <p:sp>
        <p:nvSpPr>
          <p:cNvPr id="23" name="Rectangle 22">
            <a:extLst>
              <a:ext uri="{FF2B5EF4-FFF2-40B4-BE49-F238E27FC236}">
                <a16:creationId xmlns:a16="http://schemas.microsoft.com/office/drawing/2014/main" id="{8119DA75-D395-4806-9923-A60C1658B62A}"/>
              </a:ext>
            </a:extLst>
          </p:cNvPr>
          <p:cNvSpPr/>
          <p:nvPr/>
        </p:nvSpPr>
        <p:spPr>
          <a:xfrm>
            <a:off x="4597666" y="2023813"/>
            <a:ext cx="1841233" cy="993312"/>
          </a:xfrm>
          <a:prstGeom prst="rect">
            <a:avLst/>
          </a:prstGeom>
          <a:solidFill>
            <a:schemeClr val="accent1"/>
          </a:solidFill>
          <a:ln>
            <a:solidFill>
              <a:schemeClr val="accent2">
                <a:lumMod val="90000"/>
                <a:lumOff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Execute AVH Actions defined in .yml file: </a:t>
            </a:r>
            <a:br>
              <a:rPr lang="en-US" sz="1200" dirty="0"/>
            </a:br>
            <a:r>
              <a:rPr lang="en-US" sz="1200" dirty="0"/>
              <a:t>AMI instance setup, </a:t>
            </a:r>
          </a:p>
          <a:p>
            <a:pPr algn="ctr"/>
            <a:r>
              <a:rPr lang="en-US" sz="1200"/>
              <a:t>project build</a:t>
            </a:r>
            <a:r>
              <a:rPr lang="en-US" sz="1200" dirty="0"/>
              <a:t>, run, etc.</a:t>
            </a:r>
            <a:endParaRPr lang="en-GB" sz="1200" dirty="0"/>
          </a:p>
        </p:txBody>
      </p:sp>
      <p:sp>
        <p:nvSpPr>
          <p:cNvPr id="46" name="Arrow: Right 45">
            <a:extLst>
              <a:ext uri="{FF2B5EF4-FFF2-40B4-BE49-F238E27FC236}">
                <a16:creationId xmlns:a16="http://schemas.microsoft.com/office/drawing/2014/main" id="{9FFD65FE-7874-713A-5EAF-D6502215CD9B}"/>
              </a:ext>
            </a:extLst>
          </p:cNvPr>
          <p:cNvSpPr/>
          <p:nvPr/>
        </p:nvSpPr>
        <p:spPr>
          <a:xfrm rot="5400000">
            <a:off x="2144107" y="1465900"/>
            <a:ext cx="237668" cy="206755"/>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8" name="Arrow: Right 47">
            <a:extLst>
              <a:ext uri="{FF2B5EF4-FFF2-40B4-BE49-F238E27FC236}">
                <a16:creationId xmlns:a16="http://schemas.microsoft.com/office/drawing/2014/main" id="{4CD7DB1E-7122-C915-A106-59B131186089}"/>
              </a:ext>
            </a:extLst>
          </p:cNvPr>
          <p:cNvSpPr/>
          <p:nvPr/>
        </p:nvSpPr>
        <p:spPr>
          <a:xfrm rot="5400000">
            <a:off x="2122003" y="5442562"/>
            <a:ext cx="237668" cy="206755"/>
          </a:xfrm>
          <a:prstGeom prst="rightArrow">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9" name="Rectangle 48">
            <a:extLst>
              <a:ext uri="{FF2B5EF4-FFF2-40B4-BE49-F238E27FC236}">
                <a16:creationId xmlns:a16="http://schemas.microsoft.com/office/drawing/2014/main" id="{7EA89926-5D51-F9CE-E9CC-408A0381FDF9}"/>
              </a:ext>
            </a:extLst>
          </p:cNvPr>
          <p:cNvSpPr/>
          <p:nvPr/>
        </p:nvSpPr>
        <p:spPr>
          <a:xfrm>
            <a:off x="615223" y="988350"/>
            <a:ext cx="3312434" cy="456370"/>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Step: Environment setup</a:t>
            </a:r>
          </a:p>
        </p:txBody>
      </p:sp>
    </p:spTree>
    <p:extLst>
      <p:ext uri="{BB962C8B-B14F-4D97-AF65-F5344CB8AC3E}">
        <p14:creationId xmlns:p14="http://schemas.microsoft.com/office/powerpoint/2010/main" val="26362461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4E513909-709E-4CAF-B74D-0E92ED43B7B5}"/>
              </a:ext>
            </a:extLst>
          </p:cNvPr>
          <p:cNvSpPr/>
          <p:nvPr/>
        </p:nvSpPr>
        <p:spPr>
          <a:xfrm>
            <a:off x="639825" y="4244376"/>
            <a:ext cx="8083550" cy="78105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Virtual</a:t>
            </a:r>
            <a:br>
              <a:rPr lang="en-US" sz="1400" kern="0">
                <a:solidFill>
                  <a:srgbClr val="000000"/>
                </a:solidFill>
                <a:latin typeface="+mn-lt"/>
                <a:ea typeface="ＭＳ Ｐゴシック"/>
              </a:rPr>
            </a:br>
            <a:r>
              <a:rPr lang="en-US" sz="1400" kern="0">
                <a:solidFill>
                  <a:srgbClr val="000000"/>
                </a:solidFill>
                <a:latin typeface="+mn-lt"/>
                <a:ea typeface="ＭＳ Ｐゴシック"/>
              </a:rPr>
              <a:t>Target</a:t>
            </a:r>
            <a:br>
              <a:rPr lang="en-US" sz="1400" kern="0">
                <a:solidFill>
                  <a:srgbClr val="000000"/>
                </a:solidFill>
                <a:latin typeface="+mn-lt"/>
                <a:ea typeface="ＭＳ Ｐゴシック"/>
              </a:rPr>
            </a:br>
            <a:endParaRPr lang="en-GB" sz="1400" kern="0">
              <a:solidFill>
                <a:srgbClr val="000000"/>
              </a:solidFill>
              <a:latin typeface="+mn-lt"/>
              <a:ea typeface="ＭＳ Ｐゴシック"/>
            </a:endParaRPr>
          </a:p>
        </p:txBody>
      </p:sp>
      <p:sp>
        <p:nvSpPr>
          <p:cNvPr id="3" name="TextBox 2">
            <a:extLst>
              <a:ext uri="{FF2B5EF4-FFF2-40B4-BE49-F238E27FC236}">
                <a16:creationId xmlns:a16="http://schemas.microsoft.com/office/drawing/2014/main" id="{9DCD7761-9349-4087-AD73-D3888F0E894B}"/>
              </a:ext>
            </a:extLst>
          </p:cNvPr>
          <p:cNvSpPr txBox="1"/>
          <p:nvPr/>
        </p:nvSpPr>
        <p:spPr>
          <a:xfrm>
            <a:off x="637738" y="1057974"/>
            <a:ext cx="8079286" cy="2082428"/>
          </a:xfrm>
          <a:prstGeom prst="rect">
            <a:avLst/>
          </a:prstGeom>
          <a:solidFill>
            <a:schemeClr val="bg2"/>
          </a:solidFill>
          <a:ln>
            <a:solidFill>
              <a:schemeClr val="tx1"/>
            </a:solidFill>
            <a:prstDash val="dash"/>
          </a:ln>
        </p:spPr>
        <p:txBody>
          <a:bodyPr wrap="square" lIns="0" tIns="0" rIns="0" bIns="0" rtlCol="0">
            <a:noAutofit/>
          </a:bodyPr>
          <a:lstStyle/>
          <a:p>
            <a:pPr algn="ctr" defTabSz="456936" eaLnBrk="1" fontAlgn="auto" hangingPunct="1">
              <a:spcBef>
                <a:spcPts val="0"/>
              </a:spcBef>
              <a:spcAft>
                <a:spcPts val="0"/>
              </a:spcAft>
              <a:defRPr/>
            </a:pPr>
            <a:r>
              <a:rPr lang="en-US" sz="1600" kern="0">
                <a:solidFill>
                  <a:schemeClr val="accent2"/>
                </a:solidFill>
                <a:latin typeface="+mn-lt"/>
              </a:rPr>
              <a:t>User Application Code (Example)</a:t>
            </a:r>
            <a:endParaRPr lang="en-GB" sz="1600" kern="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626475" y="3273249"/>
            <a:ext cx="8084167" cy="81724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Virtual</a:t>
            </a:r>
            <a:br>
              <a:rPr lang="en-US" sz="1400" kern="0">
                <a:latin typeface="+mn-lt"/>
              </a:rPr>
            </a:br>
            <a:r>
              <a:rPr lang="en-US" sz="1400" kern="0">
                <a:latin typeface="+mn-lt"/>
              </a:rPr>
              <a:t>Interfaces</a:t>
            </a:r>
            <a:endParaRPr lang="en-GB" sz="1400" kern="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168137" y="5399609"/>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ea typeface="ＭＳ Ｐゴシック"/>
              </a:rPr>
              <a:t>Events on changes of LEDs</a:t>
            </a:r>
            <a:endParaRPr lang="en-US" sz="1200" kern="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00028" y="2745749"/>
            <a:ext cx="1160347" cy="266067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168137" y="3353476"/>
            <a:ext cx="1645062" cy="597315"/>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CMSIS-VIO</a:t>
            </a:r>
            <a:br>
              <a:rPr lang="en-US" sz="1400" kern="0">
                <a:solidFill>
                  <a:srgbClr val="FFFFFF"/>
                </a:solidFill>
                <a:latin typeface="+mn-lt"/>
              </a:rPr>
            </a:br>
            <a:r>
              <a:rPr lang="en-US" sz="1400" kern="0">
                <a:solidFill>
                  <a:srgbClr val="FFFFFF"/>
                </a:solidFill>
                <a:latin typeface="+mn-lt"/>
              </a:rPr>
              <a:t>for Switches/LEDs</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302874" y="141484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302874" y="1997355"/>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033399" y="5392958"/>
            <a:ext cx="1645063" cy="670854"/>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a:t>
            </a:r>
          </a:p>
          <a:p>
            <a:pPr defTabSz="456936">
              <a:spcBef>
                <a:spcPts val="0"/>
              </a:spcBef>
              <a:spcAft>
                <a:spcPts val="0"/>
              </a:spcAft>
              <a:defRPr/>
            </a:pPr>
            <a:r>
              <a:rPr lang="en-US" sz="1200" kern="0" dirty="0">
                <a:solidFill>
                  <a:srgbClr val="FFFFFF"/>
                </a:solidFill>
                <a:latin typeface="+mn-lt"/>
                <a:ea typeface="ＭＳ Ｐゴシック"/>
                <a:cs typeface="Calibri"/>
              </a:rPr>
              <a:t>  - Script for Audio</a:t>
            </a:r>
            <a:br>
              <a:rPr lang="en-US" sz="1200" kern="0" dirty="0">
                <a:solidFill>
                  <a:srgbClr val="FFFFFF"/>
                </a:solidFill>
                <a:latin typeface="+mn-lt"/>
                <a:ea typeface="ＭＳ Ｐゴシック"/>
                <a:cs typeface="Calibri"/>
              </a:rPr>
            </a:br>
            <a:r>
              <a:rPr lang="en-US" sz="1200" kern="0">
                <a:solidFill>
                  <a:srgbClr val="FFFFFF"/>
                </a:solidFill>
                <a:latin typeface="+mn-lt"/>
                <a:ea typeface="ＭＳ Ｐゴシック"/>
                <a:cs typeface="Calibri"/>
              </a:rPr>
              <a:t>    input/output</a:t>
            </a:r>
            <a:endParaRPr lang="en-US" sz="1200" kern="0" dirty="0">
              <a:solidFill>
                <a:srgbClr val="FFFFFF"/>
              </a:solidFill>
              <a:latin typeface="+mn-lt"/>
              <a:cs typeface="Calibri"/>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257458" y="2709258"/>
            <a:ext cx="1160347" cy="2686058"/>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128298" y="2003686"/>
            <a:ext cx="1160347" cy="135888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6885707" y="3018007"/>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200"/>
              <a:t>Ethernet</a:t>
            </a:r>
            <a:endParaRPr lang="en-GB" sz="1200">
              <a:solidFill>
                <a:schemeClr val="accent1"/>
              </a:solidFill>
              <a:latin typeface="+mn-lt"/>
              <a:ea typeface="+mn-ea"/>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168137" y="2219423"/>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or test</a:t>
            </a:r>
            <a:br>
              <a:rPr lang="en-US" sz="1400" kern="0" dirty="0">
                <a:solidFill>
                  <a:srgbClr val="FFFFFF"/>
                </a:solidFill>
                <a:latin typeface="+mn-lt"/>
              </a:rPr>
            </a:br>
            <a:r>
              <a:rPr lang="en-US" sz="1400" kern="0" dirty="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33400" y="2213074"/>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153691" y="3890963"/>
            <a:ext cx="1160347" cy="1515311"/>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165447" y="1577956"/>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a:solidFill>
                  <a:srgbClr val="FFFFFF"/>
                </a:solidFill>
                <a:latin typeface="+mn-lt"/>
                <a:ea typeface="ＭＳ Ｐゴシック"/>
              </a:rPr>
              <a:t>Application that connects to Internet via BSD-Socket</a:t>
            </a:r>
            <a:endParaRPr lang="en-US" sz="1400" kern="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33400" y="3353232"/>
            <a:ext cx="164506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Audio Driver</a:t>
            </a:r>
            <a:br>
              <a:rPr lang="en-US" sz="1400" kern="0">
                <a:solidFill>
                  <a:srgbClr val="FFFFFF"/>
                </a:solidFill>
                <a:latin typeface="+mn-lt"/>
                <a:ea typeface="ＭＳ Ｐゴシック"/>
              </a:rPr>
            </a:br>
            <a:r>
              <a:rPr lang="en-US" sz="1400" kern="0">
                <a:solidFill>
                  <a:srgbClr val="FFFFFF"/>
                </a:solidFill>
                <a:latin typeface="+mn-lt"/>
                <a:ea typeface="ＭＳ Ｐゴシック"/>
              </a:rPr>
              <a:t>VSI</a:t>
            </a:r>
          </a:p>
        </p:txBody>
      </p:sp>
      <p:sp>
        <p:nvSpPr>
          <p:cNvPr id="37" name="Rectangle 36">
            <a:extLst>
              <a:ext uri="{FF2B5EF4-FFF2-40B4-BE49-F238E27FC236}">
                <a16:creationId xmlns:a16="http://schemas.microsoft.com/office/drawing/2014/main" id="{EB2465A0-66D0-4A3F-9418-AAC68906FB9C}"/>
              </a:ext>
            </a:extLst>
          </p:cNvPr>
          <p:cNvSpPr/>
          <p:nvPr/>
        </p:nvSpPr>
        <p:spPr>
          <a:xfrm>
            <a:off x="6913672" y="5399631"/>
            <a:ext cx="1645491" cy="670855"/>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a:solidFill>
                  <a:srgbClr val="FFFFFF"/>
                </a:solidFill>
                <a:latin typeface="+mn-lt"/>
                <a:ea typeface="ＭＳ Ｐゴシック"/>
              </a:rPr>
              <a:t>Connection to the Internet via Socket</a:t>
            </a:r>
            <a:endParaRPr lang="en-US" sz="1200" kern="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33400" y="4394789"/>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Virtual Streaming Interface (VSI)</a:t>
            </a:r>
            <a:endParaRPr lang="en-US" sz="1400" kern="0">
              <a:solidFill>
                <a:srgbClr val="FFFFFF"/>
              </a:solidFill>
              <a:latin typeface="+mn-lt"/>
              <a:ea typeface="ＭＳ Ｐゴシック"/>
              <a:cs typeface="Calibri"/>
            </a:endParaRPr>
          </a:p>
        </p:txBody>
      </p:sp>
      <p:sp>
        <p:nvSpPr>
          <p:cNvPr id="29" name="Callout: Line with Border and Accent Bar 28">
            <a:extLst>
              <a:ext uri="{FF2B5EF4-FFF2-40B4-BE49-F238E27FC236}">
                <a16:creationId xmlns:a16="http://schemas.microsoft.com/office/drawing/2014/main" id="{BB4C560C-E94B-4CD5-92E7-D32EC6A58E19}"/>
              </a:ext>
            </a:extLst>
          </p:cNvPr>
          <p:cNvSpPr/>
          <p:nvPr/>
        </p:nvSpPr>
        <p:spPr>
          <a:xfrm>
            <a:off x="9632641" y="5550991"/>
            <a:ext cx="1863834" cy="612648"/>
          </a:xfrm>
          <a:prstGeom prst="accentBorderCallout1">
            <a:avLst>
              <a:gd name="adj1" fmla="val 18750"/>
              <a:gd name="adj2" fmla="val -8333"/>
              <a:gd name="adj3" fmla="val -135977"/>
              <a:gd name="adj4" fmla="val -164309"/>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Up to 8 VSI instances are</a:t>
            </a:r>
            <a:br>
              <a:rPr lang="en-US" sz="1200">
                <a:solidFill>
                  <a:schemeClr val="tx1"/>
                </a:solidFill>
              </a:rPr>
            </a:br>
            <a:r>
              <a:rPr lang="en-US" sz="1200">
                <a:solidFill>
                  <a:schemeClr val="tx1"/>
                </a:solidFill>
              </a:rPr>
              <a:t>supported</a:t>
            </a:r>
            <a:endParaRPr lang="en-GB" sz="1200">
              <a:solidFill>
                <a:schemeClr val="tx1"/>
              </a:solidFill>
            </a:endParaRPr>
          </a:p>
        </p:txBody>
      </p:sp>
      <p:sp>
        <p:nvSpPr>
          <p:cNvPr id="25" name="Rectangle 24">
            <a:extLst>
              <a:ext uri="{FF2B5EF4-FFF2-40B4-BE49-F238E27FC236}">
                <a16:creationId xmlns:a16="http://schemas.microsoft.com/office/drawing/2014/main" id="{CCF3FC20-3DB4-4C62-A089-9FC9AD4A0CFE}"/>
              </a:ext>
            </a:extLst>
          </p:cNvPr>
          <p:cNvSpPr/>
          <p:nvPr/>
        </p:nvSpPr>
        <p:spPr>
          <a:xfrm>
            <a:off x="1302874" y="440238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Event Recorder</a:t>
            </a:r>
            <a:br>
              <a:rPr lang="en-US" sz="1400" kern="0">
                <a:solidFill>
                  <a:srgbClr val="FFFFFF"/>
                </a:solidFill>
                <a:latin typeface="+mn-lt"/>
              </a:rPr>
            </a:br>
            <a:r>
              <a:rPr lang="en-US" sz="1400" kern="0">
                <a:solidFill>
                  <a:srgbClr val="FFFFFF"/>
                </a:solidFill>
                <a:latin typeface="+mn-lt"/>
              </a:rPr>
              <a:t>Capturing</a:t>
            </a:r>
            <a:endParaRPr lang="en-US" sz="1200" kern="0">
              <a:solidFill>
                <a:srgbClr val="FFFFFF"/>
              </a:solidFill>
              <a:latin typeface="+mn-lt"/>
            </a:endParaRPr>
          </a:p>
        </p:txBody>
      </p:sp>
      <p:sp>
        <p:nvSpPr>
          <p:cNvPr id="36" name="Rectangle 35">
            <a:extLst>
              <a:ext uri="{FF2B5EF4-FFF2-40B4-BE49-F238E27FC236}">
                <a16:creationId xmlns:a16="http://schemas.microsoft.com/office/drawing/2014/main" id="{72054B6B-DB57-46AE-A013-4FCC3D076F20}"/>
              </a:ext>
            </a:extLst>
          </p:cNvPr>
          <p:cNvSpPr/>
          <p:nvPr/>
        </p:nvSpPr>
        <p:spPr>
          <a:xfrm>
            <a:off x="6914101" y="439340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Interface (VSocket)</a:t>
            </a:r>
            <a:endParaRPr lang="en-US" sz="1400" kern="0" dirty="0">
              <a:solidFill>
                <a:srgbClr val="FFFFFF"/>
              </a:solidFill>
              <a:latin typeface="+mn-lt"/>
              <a:cs typeface="Calibri"/>
            </a:endParaRPr>
          </a:p>
        </p:txBody>
      </p:sp>
      <p:sp>
        <p:nvSpPr>
          <p:cNvPr id="38" name="Callout: Line with Border and Accent Bar 37">
            <a:extLst>
              <a:ext uri="{FF2B5EF4-FFF2-40B4-BE49-F238E27FC236}">
                <a16:creationId xmlns:a16="http://schemas.microsoft.com/office/drawing/2014/main" id="{34777546-C79D-4BB9-9491-D2892EAB5552}"/>
              </a:ext>
            </a:extLst>
          </p:cNvPr>
          <p:cNvSpPr/>
          <p:nvPr/>
        </p:nvSpPr>
        <p:spPr>
          <a:xfrm flipH="1">
            <a:off x="685978" y="5358294"/>
            <a:ext cx="1809813" cy="612648"/>
          </a:xfrm>
          <a:prstGeom prst="accentBorderCallout1">
            <a:avLst>
              <a:gd name="adj1" fmla="val 18750"/>
              <a:gd name="adj2" fmla="val -8333"/>
              <a:gd name="adj3" fmla="val 20230"/>
              <a:gd name="adj4" fmla="val -3891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Maps also to a</a:t>
            </a:r>
            <a:br>
              <a:rPr lang="en-US" sz="1200">
                <a:solidFill>
                  <a:schemeClr val="tx1"/>
                </a:solidFill>
              </a:rPr>
            </a:br>
            <a:r>
              <a:rPr lang="en-US" sz="1200">
                <a:solidFill>
                  <a:schemeClr val="tx1"/>
                </a:solidFill>
              </a:rPr>
              <a:t>graphical user panel</a:t>
            </a:r>
            <a:endParaRPr lang="en-GB" sz="1200">
              <a:solidFill>
                <a:schemeClr val="tx1"/>
              </a:solidFill>
            </a:endParaRPr>
          </a:p>
        </p:txBody>
      </p:sp>
      <p:sp>
        <p:nvSpPr>
          <p:cNvPr id="39" name="Rectangle 38">
            <a:extLst>
              <a:ext uri="{FF2B5EF4-FFF2-40B4-BE49-F238E27FC236}">
                <a16:creationId xmlns:a16="http://schemas.microsoft.com/office/drawing/2014/main" id="{6F2C1137-E1C2-4D9C-A9F5-37922F9AD4A1}"/>
              </a:ext>
            </a:extLst>
          </p:cNvPr>
          <p:cNvSpPr/>
          <p:nvPr/>
        </p:nvSpPr>
        <p:spPr>
          <a:xfrm>
            <a:off x="3168137" y="4401275"/>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 Interface</a:t>
            </a:r>
            <a:br>
              <a:rPr lang="en-US" sz="1400" kern="0">
                <a:solidFill>
                  <a:srgbClr val="FFFFFF"/>
                </a:solidFill>
                <a:latin typeface="+mn-lt"/>
              </a:rPr>
            </a:br>
            <a:r>
              <a:rPr lang="en-US" sz="1400" kern="0">
                <a:solidFill>
                  <a:srgbClr val="FFFFFF"/>
                </a:solidFill>
                <a:latin typeface="+mn-lt"/>
              </a:rPr>
              <a:t>(VIO)</a:t>
            </a:r>
            <a:endParaRPr lang="en-US" sz="1200" kern="0">
              <a:solidFill>
                <a:srgbClr val="FFFFFF"/>
              </a:solidFill>
              <a:latin typeface="+mn-lt"/>
            </a:endParaRPr>
          </a:p>
        </p:txBody>
      </p:sp>
      <p:sp>
        <p:nvSpPr>
          <p:cNvPr id="42" name="Down Arrow 26">
            <a:extLst>
              <a:ext uri="{FF2B5EF4-FFF2-40B4-BE49-F238E27FC236}">
                <a16:creationId xmlns:a16="http://schemas.microsoft.com/office/drawing/2014/main" id="{57239EB7-651D-4DB4-B3C5-61A437A2B575}"/>
              </a:ext>
            </a:extLst>
          </p:cNvPr>
          <p:cNvSpPr/>
          <p:nvPr/>
        </p:nvSpPr>
        <p:spPr>
          <a:xfrm>
            <a:off x="1556049" y="3011615"/>
            <a:ext cx="1160347" cy="139025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3" name="Callout: Line with Border and Accent Bar 42">
            <a:extLst>
              <a:ext uri="{FF2B5EF4-FFF2-40B4-BE49-F238E27FC236}">
                <a16:creationId xmlns:a16="http://schemas.microsoft.com/office/drawing/2014/main" id="{33E48F08-686A-4CFF-8E92-61E1D79E9D5C}"/>
              </a:ext>
            </a:extLst>
          </p:cNvPr>
          <p:cNvSpPr/>
          <p:nvPr/>
        </p:nvSpPr>
        <p:spPr>
          <a:xfrm>
            <a:off x="9619750" y="2979948"/>
            <a:ext cx="1897345" cy="612648"/>
          </a:xfrm>
          <a:prstGeom prst="accentBorderCallout1">
            <a:avLst>
              <a:gd name="adj1" fmla="val 18750"/>
              <a:gd name="adj2" fmla="val -8333"/>
              <a:gd name="adj3" fmla="val 88923"/>
              <a:gd name="adj4" fmla="val -49006"/>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The interface layer</a:t>
            </a:r>
            <a:br>
              <a:rPr lang="en-US" sz="1200">
                <a:solidFill>
                  <a:schemeClr val="tx1"/>
                </a:solidFill>
              </a:rPr>
            </a:br>
            <a:r>
              <a:rPr lang="en-US" sz="1200">
                <a:solidFill>
                  <a:schemeClr val="tx1"/>
                </a:solidFill>
              </a:rPr>
              <a:t>can be re-targeted to physical hardware</a:t>
            </a:r>
            <a:endParaRPr lang="en-GB" sz="1200">
              <a:solidFill>
                <a:schemeClr val="tx1"/>
              </a:solidFill>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302874" y="2574608"/>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45" name="Title 1">
            <a:extLst>
              <a:ext uri="{FF2B5EF4-FFF2-40B4-BE49-F238E27FC236}">
                <a16:creationId xmlns:a16="http://schemas.microsoft.com/office/drawing/2014/main" id="{09F1B7AD-7629-4EC8-A183-BD5DB34BEA75}"/>
              </a:ext>
            </a:extLst>
          </p:cNvPr>
          <p:cNvSpPr>
            <a:spLocks noGrp="1"/>
          </p:cNvSpPr>
          <p:nvPr>
            <p:ph type="title"/>
          </p:nvPr>
        </p:nvSpPr>
        <p:spPr>
          <a:xfrm>
            <a:off x="479425" y="477838"/>
            <a:ext cx="11233150" cy="512762"/>
          </a:xfrm>
        </p:spPr>
        <p:txBody>
          <a:bodyPr/>
          <a:lstStyle/>
          <a:p>
            <a:r>
              <a:rPr lang="en-US" sz="3198" dirty="0"/>
              <a:t>Virtual Hardware: Test Cloud Applications with Internet Connectivity</a:t>
            </a:r>
          </a:p>
        </p:txBody>
      </p:sp>
      <p:sp>
        <p:nvSpPr>
          <p:cNvPr id="46" name="Callout: Line with Border and Accent Bar 45">
            <a:extLst>
              <a:ext uri="{FF2B5EF4-FFF2-40B4-BE49-F238E27FC236}">
                <a16:creationId xmlns:a16="http://schemas.microsoft.com/office/drawing/2014/main" id="{571A10DD-D2A6-4F42-909C-C56B28A2BE8E}"/>
              </a:ext>
            </a:extLst>
          </p:cNvPr>
          <p:cNvSpPr/>
          <p:nvPr/>
        </p:nvSpPr>
        <p:spPr>
          <a:xfrm>
            <a:off x="9624439" y="1598969"/>
            <a:ext cx="1897345" cy="612648"/>
          </a:xfrm>
          <a:prstGeom prst="accentBorderCallout1">
            <a:avLst>
              <a:gd name="adj1" fmla="val 18750"/>
              <a:gd name="adj2" fmla="val -8333"/>
              <a:gd name="adj3" fmla="val 87775"/>
              <a:gd name="adj4" fmla="val -4789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This is a complex user application that requires internet connectivity</a:t>
            </a:r>
            <a:endParaRPr lang="en-GB" sz="1200">
              <a:solidFill>
                <a:schemeClr val="tx1"/>
              </a:solidFill>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14101" y="3358818"/>
            <a:ext cx="1645062" cy="566573"/>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Ethernet Driver</a:t>
            </a:r>
            <a:endParaRPr lang="en-US" sz="1400" kern="0">
              <a:solidFill>
                <a:srgbClr val="FFFFFF"/>
              </a:solidFill>
              <a:latin typeface="+mn-lt"/>
              <a:cs typeface="Calibri"/>
            </a:endParaRPr>
          </a:p>
        </p:txBody>
      </p:sp>
      <p:sp>
        <p:nvSpPr>
          <p:cNvPr id="44" name="Rectangle 43">
            <a:extLst>
              <a:ext uri="{FF2B5EF4-FFF2-40B4-BE49-F238E27FC236}">
                <a16:creationId xmlns:a16="http://schemas.microsoft.com/office/drawing/2014/main" id="{2315BE4F-1418-4F7F-8219-75DC63061351}"/>
              </a:ext>
            </a:extLst>
          </p:cNvPr>
          <p:cNvSpPr/>
          <p:nvPr/>
        </p:nvSpPr>
        <p:spPr>
          <a:xfrm>
            <a:off x="6921693" y="2219669"/>
            <a:ext cx="1649102" cy="605418"/>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marL="0" marR="0" lvl="0" indent="0" algn="ctr" defTabSz="456936" rtl="0" eaLnBrk="1" fontAlgn="auto" latinLnBrk="0" hangingPunct="1">
              <a:lnSpc>
                <a:spcPct val="100000"/>
              </a:lnSpc>
              <a:spcBef>
                <a:spcPts val="0"/>
              </a:spcBef>
              <a:spcAft>
                <a:spcPts val="0"/>
              </a:spcAft>
              <a:buClrTx/>
              <a:buSzTx/>
              <a:buFontTx/>
              <a:buNone/>
              <a:tabLst/>
              <a:defRPr/>
            </a:pPr>
            <a:r>
              <a:rPr lang="en-US" sz="1400" kern="0">
                <a:solidFill>
                  <a:srgbClr val="FFFFFF"/>
                </a:solidFill>
                <a:latin typeface="+mn-lt"/>
              </a:rPr>
              <a:t>TCP/IP</a:t>
            </a:r>
            <a:br>
              <a:rPr lang="en-US" sz="1400" kern="0">
                <a:solidFill>
                  <a:srgbClr val="FFFFFF"/>
                </a:solidFill>
                <a:latin typeface="+mn-lt"/>
              </a:rPr>
            </a:br>
            <a:r>
              <a:rPr lang="en-US" sz="1400" kern="0">
                <a:solidFill>
                  <a:srgbClr val="FFFFFF"/>
                </a:solidFill>
                <a:latin typeface="+mn-lt"/>
              </a:rPr>
              <a:t>Network Stack</a:t>
            </a:r>
          </a:p>
        </p:txBody>
      </p:sp>
      <p:sp>
        <p:nvSpPr>
          <p:cNvPr id="6" name="Callout: Line with Border and Accent Bar 5">
            <a:extLst>
              <a:ext uri="{FF2B5EF4-FFF2-40B4-BE49-F238E27FC236}">
                <a16:creationId xmlns:a16="http://schemas.microsoft.com/office/drawing/2014/main" id="{5C8AE600-D350-431A-98D4-F4D6D10440F8}"/>
              </a:ext>
            </a:extLst>
          </p:cNvPr>
          <p:cNvSpPr/>
          <p:nvPr/>
        </p:nvSpPr>
        <p:spPr>
          <a:xfrm>
            <a:off x="9640886" y="4381551"/>
            <a:ext cx="1809813" cy="612648"/>
          </a:xfrm>
          <a:prstGeom prst="accentBorderCallout1">
            <a:avLst>
              <a:gd name="adj1" fmla="val 18750"/>
              <a:gd name="adj2" fmla="val -8333"/>
              <a:gd name="adj3" fmla="val -91641"/>
              <a:gd name="adj4" fmla="val -168671"/>
            </a:avLst>
          </a:prstGeom>
          <a:solidFill>
            <a:schemeClr val="bg2"/>
          </a:solidFill>
          <a:ln w="12700">
            <a:solidFill>
              <a:schemeClr val="accent1"/>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VSI is under user control and can service also Video or Sensor data</a:t>
            </a:r>
            <a:endParaRPr lang="en-GB" sz="1200">
              <a:solidFill>
                <a:schemeClr val="tx1"/>
              </a:solidFill>
            </a:endParaRPr>
          </a:p>
        </p:txBody>
      </p:sp>
    </p:spTree>
    <p:extLst>
      <p:ext uri="{BB962C8B-B14F-4D97-AF65-F5344CB8AC3E}">
        <p14:creationId xmlns:p14="http://schemas.microsoft.com/office/powerpoint/2010/main" val="21012558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4E513909-709E-4CAF-B74D-0E92ED43B7B5}"/>
              </a:ext>
            </a:extLst>
          </p:cNvPr>
          <p:cNvSpPr/>
          <p:nvPr/>
        </p:nvSpPr>
        <p:spPr>
          <a:xfrm>
            <a:off x="639825" y="4244376"/>
            <a:ext cx="8083550" cy="781050"/>
          </a:xfrm>
          <a:prstGeom prst="rect">
            <a:avLst/>
          </a:prstGeom>
          <a:solidFill>
            <a:schemeClr val="accent5">
              <a:lumMod val="60000"/>
              <a:lumOff val="4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Virtual</a:t>
            </a:r>
            <a:br>
              <a:rPr lang="en-US" sz="1400" kern="0">
                <a:solidFill>
                  <a:srgbClr val="000000"/>
                </a:solidFill>
                <a:latin typeface="+mn-lt"/>
                <a:ea typeface="ＭＳ Ｐゴシック"/>
              </a:rPr>
            </a:br>
            <a:r>
              <a:rPr lang="en-US" sz="1400" kern="0">
                <a:solidFill>
                  <a:srgbClr val="000000"/>
                </a:solidFill>
                <a:latin typeface="+mn-lt"/>
                <a:ea typeface="ＭＳ Ｐゴシック"/>
              </a:rPr>
              <a:t>Target</a:t>
            </a:r>
            <a:br>
              <a:rPr lang="en-US" sz="1400" kern="0">
                <a:solidFill>
                  <a:srgbClr val="000000"/>
                </a:solidFill>
                <a:latin typeface="+mn-lt"/>
                <a:ea typeface="ＭＳ Ｐゴシック"/>
              </a:rPr>
            </a:br>
            <a:endParaRPr lang="en-GB" sz="1400" kern="0">
              <a:solidFill>
                <a:srgbClr val="000000"/>
              </a:solidFill>
              <a:latin typeface="+mn-lt"/>
              <a:ea typeface="ＭＳ Ｐゴシック"/>
            </a:endParaRPr>
          </a:p>
        </p:txBody>
      </p:sp>
      <p:sp>
        <p:nvSpPr>
          <p:cNvPr id="3" name="TextBox 2">
            <a:extLst>
              <a:ext uri="{FF2B5EF4-FFF2-40B4-BE49-F238E27FC236}">
                <a16:creationId xmlns:a16="http://schemas.microsoft.com/office/drawing/2014/main" id="{9DCD7761-9349-4087-AD73-D3888F0E894B}"/>
              </a:ext>
            </a:extLst>
          </p:cNvPr>
          <p:cNvSpPr txBox="1"/>
          <p:nvPr/>
        </p:nvSpPr>
        <p:spPr>
          <a:xfrm>
            <a:off x="637738" y="1057974"/>
            <a:ext cx="8079286" cy="2082428"/>
          </a:xfrm>
          <a:prstGeom prst="rect">
            <a:avLst/>
          </a:prstGeom>
          <a:solidFill>
            <a:schemeClr val="bg2"/>
          </a:solidFill>
          <a:ln>
            <a:solidFill>
              <a:schemeClr val="tx1"/>
            </a:solidFill>
            <a:prstDash val="dash"/>
          </a:ln>
        </p:spPr>
        <p:txBody>
          <a:bodyPr wrap="square" lIns="0" tIns="0" rIns="0" bIns="0" rtlCol="0">
            <a:noAutofit/>
          </a:bodyPr>
          <a:lstStyle/>
          <a:p>
            <a:pPr algn="ctr" defTabSz="456936" eaLnBrk="1" fontAlgn="auto" hangingPunct="1">
              <a:spcBef>
                <a:spcPts val="0"/>
              </a:spcBef>
              <a:spcAft>
                <a:spcPts val="0"/>
              </a:spcAft>
              <a:defRPr/>
            </a:pPr>
            <a:r>
              <a:rPr lang="en-US" sz="1600" kern="0">
                <a:solidFill>
                  <a:schemeClr val="accent2"/>
                </a:solidFill>
                <a:latin typeface="+mn-lt"/>
              </a:rPr>
              <a:t>User Application Code (Example)</a:t>
            </a:r>
            <a:endParaRPr lang="en-GB" sz="1600" kern="0">
              <a:solidFill>
                <a:schemeClr val="accent2"/>
              </a:solidFill>
              <a:latin typeface="+mn-lt"/>
            </a:endParaRPr>
          </a:p>
        </p:txBody>
      </p:sp>
      <p:sp>
        <p:nvSpPr>
          <p:cNvPr id="21" name="Rectangle 20">
            <a:extLst>
              <a:ext uri="{FF2B5EF4-FFF2-40B4-BE49-F238E27FC236}">
                <a16:creationId xmlns:a16="http://schemas.microsoft.com/office/drawing/2014/main" id="{55D6DD88-1FD7-4BA4-AB28-44E626DD2497}"/>
              </a:ext>
            </a:extLst>
          </p:cNvPr>
          <p:cNvSpPr/>
          <p:nvPr/>
        </p:nvSpPr>
        <p:spPr>
          <a:xfrm>
            <a:off x="626475" y="3273249"/>
            <a:ext cx="8084167" cy="81724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400" kern="0">
                <a:solidFill>
                  <a:srgbClr val="000000"/>
                </a:solidFill>
                <a:latin typeface="+mn-lt"/>
                <a:ea typeface="ＭＳ Ｐゴシック"/>
              </a:rPr>
              <a:t>Virtual</a:t>
            </a:r>
            <a:br>
              <a:rPr lang="en-US" sz="1400" kern="0">
                <a:latin typeface="+mn-lt"/>
              </a:rPr>
            </a:br>
            <a:r>
              <a:rPr lang="en-US" sz="1400" kern="0">
                <a:latin typeface="+mn-lt"/>
              </a:rPr>
              <a:t>Interfaces</a:t>
            </a:r>
            <a:endParaRPr lang="en-GB" sz="1400" kern="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168137" y="5399609"/>
            <a:ext cx="1645062" cy="664162"/>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a:solidFill>
                  <a:srgbClr val="FFFFFF"/>
                </a:solidFill>
                <a:latin typeface="+mn-lt"/>
                <a:ea typeface="ＭＳ Ｐゴシック"/>
              </a:rPr>
              <a:t>Events on changes of LEDs</a:t>
            </a:r>
            <a:endParaRPr lang="en-US" sz="1200" kern="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00028" y="2745749"/>
            <a:ext cx="1160347" cy="2660676"/>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168137" y="3353476"/>
            <a:ext cx="1645062" cy="597315"/>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CMSIS-VIO</a:t>
            </a:r>
            <a:br>
              <a:rPr lang="en-US" sz="1400" kern="0">
                <a:solidFill>
                  <a:srgbClr val="FFFFFF"/>
                </a:solidFill>
                <a:latin typeface="+mn-lt"/>
              </a:rPr>
            </a:br>
            <a:r>
              <a:rPr lang="en-US" sz="1400" kern="0">
                <a:solidFill>
                  <a:srgbClr val="FFFFFF"/>
                </a:solidFill>
                <a:latin typeface="+mn-lt"/>
              </a:rPr>
              <a:t>for Switches/LEDs</a:t>
            </a:r>
            <a:endParaRPr lang="en-US" sz="1200" kern="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302874" y="1414842"/>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302874" y="1997355"/>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033399" y="5392958"/>
            <a:ext cx="1645063" cy="670854"/>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a:t>
            </a:r>
          </a:p>
          <a:p>
            <a:pPr defTabSz="456936">
              <a:spcBef>
                <a:spcPts val="0"/>
              </a:spcBef>
              <a:spcAft>
                <a:spcPts val="0"/>
              </a:spcAft>
              <a:defRPr/>
            </a:pPr>
            <a:r>
              <a:rPr lang="en-US" sz="1200" kern="0" dirty="0">
                <a:solidFill>
                  <a:srgbClr val="FFFFFF"/>
                </a:solidFill>
                <a:latin typeface="+mn-lt"/>
                <a:ea typeface="ＭＳ Ｐゴシック"/>
                <a:cs typeface="Calibri"/>
              </a:rPr>
              <a:t>  - Script for Audio</a:t>
            </a:r>
            <a:br>
              <a:rPr lang="en-US" sz="1200" kern="0" dirty="0">
                <a:solidFill>
                  <a:srgbClr val="FFFFFF"/>
                </a:solidFill>
                <a:latin typeface="+mn-lt"/>
                <a:ea typeface="ＭＳ Ｐゴシック"/>
                <a:cs typeface="Calibri"/>
              </a:rPr>
            </a:br>
            <a:r>
              <a:rPr lang="en-US" sz="1200" kern="0" dirty="0">
                <a:solidFill>
                  <a:srgbClr val="FFFFFF"/>
                </a:solidFill>
                <a:latin typeface="+mn-lt"/>
                <a:ea typeface="ＭＳ Ｐゴシック"/>
                <a:cs typeface="Calibri"/>
              </a:rPr>
              <a:t>    input/output</a:t>
            </a:r>
            <a:endParaRPr lang="en-US" dirty="0"/>
          </a:p>
        </p:txBody>
      </p:sp>
      <p:sp>
        <p:nvSpPr>
          <p:cNvPr id="33" name="Down Arrow 28">
            <a:extLst>
              <a:ext uri="{FF2B5EF4-FFF2-40B4-BE49-F238E27FC236}">
                <a16:creationId xmlns:a16="http://schemas.microsoft.com/office/drawing/2014/main" id="{0CA77243-2CE9-4FEA-94E0-244BC67E78BD}"/>
              </a:ext>
            </a:extLst>
          </p:cNvPr>
          <p:cNvSpPr/>
          <p:nvPr/>
        </p:nvSpPr>
        <p:spPr>
          <a:xfrm>
            <a:off x="5257458" y="2709258"/>
            <a:ext cx="1160347" cy="2686058"/>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128298" y="2003686"/>
            <a:ext cx="1160347" cy="1358884"/>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168137" y="2219423"/>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or test</a:t>
            </a:r>
            <a:br>
              <a:rPr lang="en-US" sz="1400" kern="0">
                <a:solidFill>
                  <a:srgbClr val="FFFFFF"/>
                </a:solidFill>
                <a:latin typeface="+mn-lt"/>
              </a:rPr>
            </a:br>
            <a:r>
              <a:rPr lang="en-US" sz="1400" kern="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33400" y="2213074"/>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a:solidFill>
                  <a:srgbClr val="FFFFFF"/>
                </a:solidFill>
                <a:latin typeface="+mn-lt"/>
              </a:rPr>
              <a:t>i.e. Voice</a:t>
            </a:r>
            <a:br>
              <a:rPr lang="en-US" sz="1400" kern="0">
                <a:solidFill>
                  <a:srgbClr val="FFFFFF"/>
                </a:solidFill>
                <a:latin typeface="+mn-lt"/>
              </a:rPr>
            </a:br>
            <a:r>
              <a:rPr lang="en-US" sz="1400" kern="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153691" y="3890963"/>
            <a:ext cx="1160347" cy="1515311"/>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165447" y="1577956"/>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a:solidFill>
                  <a:srgbClr val="FFFFFF"/>
                </a:solidFill>
                <a:latin typeface="+mn-lt"/>
                <a:ea typeface="ＭＳ Ｐゴシック"/>
              </a:rPr>
              <a:t>Application that connects to Internet via BSD-Socket</a:t>
            </a:r>
            <a:endParaRPr lang="en-US" sz="1400" kern="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33400" y="3353232"/>
            <a:ext cx="1645062" cy="584860"/>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Audio Driver</a:t>
            </a:r>
            <a:br>
              <a:rPr lang="en-US" sz="1400" kern="0">
                <a:solidFill>
                  <a:srgbClr val="FFFFFF"/>
                </a:solidFill>
                <a:latin typeface="+mn-lt"/>
                <a:ea typeface="ＭＳ Ｐゴシック"/>
              </a:rPr>
            </a:br>
            <a:r>
              <a:rPr lang="en-US" sz="1400" kern="0">
                <a:solidFill>
                  <a:srgbClr val="FFFFFF"/>
                </a:solidFill>
                <a:latin typeface="+mn-lt"/>
                <a:ea typeface="ＭＳ Ｐゴシック"/>
              </a:rPr>
              <a:t>VSI</a:t>
            </a:r>
          </a:p>
        </p:txBody>
      </p:sp>
      <p:sp>
        <p:nvSpPr>
          <p:cNvPr id="37" name="Rectangle 36">
            <a:extLst>
              <a:ext uri="{FF2B5EF4-FFF2-40B4-BE49-F238E27FC236}">
                <a16:creationId xmlns:a16="http://schemas.microsoft.com/office/drawing/2014/main" id="{EB2465A0-66D0-4A3F-9418-AAC68906FB9C}"/>
              </a:ext>
            </a:extLst>
          </p:cNvPr>
          <p:cNvSpPr/>
          <p:nvPr/>
        </p:nvSpPr>
        <p:spPr>
          <a:xfrm>
            <a:off x="6913672" y="5399631"/>
            <a:ext cx="1645491" cy="670855"/>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a:solidFill>
                  <a:srgbClr val="FFFFFF"/>
                </a:solidFill>
                <a:latin typeface="+mn-lt"/>
                <a:ea typeface="ＭＳ Ｐゴシック"/>
              </a:rPr>
              <a:t>Connection to the Internet via Socket</a:t>
            </a:r>
            <a:endParaRPr lang="en-US" sz="1200" kern="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33400" y="4394789"/>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ea typeface="ＭＳ Ｐゴシック"/>
              </a:rPr>
              <a:t>Virtual Streaming Interface (VSI)</a:t>
            </a:r>
            <a:endParaRPr lang="en-US" sz="1400" kern="0">
              <a:solidFill>
                <a:srgbClr val="FFFFFF"/>
              </a:solidFill>
              <a:latin typeface="+mn-lt"/>
              <a:ea typeface="ＭＳ Ｐゴシック"/>
              <a:cs typeface="Calibri"/>
            </a:endParaRPr>
          </a:p>
        </p:txBody>
      </p:sp>
      <p:sp>
        <p:nvSpPr>
          <p:cNvPr id="25" name="Rectangle 24">
            <a:extLst>
              <a:ext uri="{FF2B5EF4-FFF2-40B4-BE49-F238E27FC236}">
                <a16:creationId xmlns:a16="http://schemas.microsoft.com/office/drawing/2014/main" id="{CCF3FC20-3DB4-4C62-A089-9FC9AD4A0CFE}"/>
              </a:ext>
            </a:extLst>
          </p:cNvPr>
          <p:cNvSpPr/>
          <p:nvPr/>
        </p:nvSpPr>
        <p:spPr>
          <a:xfrm>
            <a:off x="1302874" y="440238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Event Recorder</a:t>
            </a:r>
            <a:br>
              <a:rPr lang="en-US" sz="1400" kern="0">
                <a:solidFill>
                  <a:srgbClr val="FFFFFF"/>
                </a:solidFill>
                <a:latin typeface="+mn-lt"/>
              </a:rPr>
            </a:br>
            <a:r>
              <a:rPr lang="en-US" sz="1400" kern="0">
                <a:solidFill>
                  <a:srgbClr val="FFFFFF"/>
                </a:solidFill>
                <a:latin typeface="+mn-lt"/>
              </a:rPr>
              <a:t>Capturing</a:t>
            </a:r>
            <a:endParaRPr lang="en-US" sz="1200" kern="0">
              <a:solidFill>
                <a:srgbClr val="FFFFFF"/>
              </a:solidFill>
              <a:latin typeface="+mn-lt"/>
            </a:endParaRPr>
          </a:p>
        </p:txBody>
      </p:sp>
      <p:sp>
        <p:nvSpPr>
          <p:cNvPr id="36" name="Rectangle 35">
            <a:extLst>
              <a:ext uri="{FF2B5EF4-FFF2-40B4-BE49-F238E27FC236}">
                <a16:creationId xmlns:a16="http://schemas.microsoft.com/office/drawing/2014/main" id="{72054B6B-DB57-46AE-A013-4FCC3D076F20}"/>
              </a:ext>
            </a:extLst>
          </p:cNvPr>
          <p:cNvSpPr/>
          <p:nvPr/>
        </p:nvSpPr>
        <p:spPr>
          <a:xfrm>
            <a:off x="6914101" y="4393406"/>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Interface (VSocket)</a:t>
            </a:r>
            <a:endParaRPr lang="en-US" sz="1400" kern="0" dirty="0">
              <a:solidFill>
                <a:srgbClr val="FFFFFF"/>
              </a:solidFill>
              <a:latin typeface="+mn-lt"/>
              <a:cs typeface="Calibri"/>
            </a:endParaRPr>
          </a:p>
        </p:txBody>
      </p:sp>
      <p:sp>
        <p:nvSpPr>
          <p:cNvPr id="38" name="Callout: Line with Border and Accent Bar 37">
            <a:extLst>
              <a:ext uri="{FF2B5EF4-FFF2-40B4-BE49-F238E27FC236}">
                <a16:creationId xmlns:a16="http://schemas.microsoft.com/office/drawing/2014/main" id="{34777546-C79D-4BB9-9491-D2892EAB5552}"/>
              </a:ext>
            </a:extLst>
          </p:cNvPr>
          <p:cNvSpPr/>
          <p:nvPr/>
        </p:nvSpPr>
        <p:spPr>
          <a:xfrm flipH="1">
            <a:off x="685978" y="5358294"/>
            <a:ext cx="1809813" cy="612648"/>
          </a:xfrm>
          <a:prstGeom prst="accentBorderCallout1">
            <a:avLst>
              <a:gd name="adj1" fmla="val 18750"/>
              <a:gd name="adj2" fmla="val -8333"/>
              <a:gd name="adj3" fmla="val 20230"/>
              <a:gd name="adj4" fmla="val -3891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Maps also to a</a:t>
            </a:r>
            <a:br>
              <a:rPr lang="en-US" sz="1200">
                <a:solidFill>
                  <a:schemeClr val="tx1"/>
                </a:solidFill>
              </a:rPr>
            </a:br>
            <a:r>
              <a:rPr lang="en-US" sz="1200">
                <a:solidFill>
                  <a:schemeClr val="tx1"/>
                </a:solidFill>
              </a:rPr>
              <a:t>graphical user panel</a:t>
            </a:r>
            <a:endParaRPr lang="en-GB" sz="1200">
              <a:solidFill>
                <a:schemeClr val="tx1"/>
              </a:solidFill>
            </a:endParaRPr>
          </a:p>
        </p:txBody>
      </p:sp>
      <p:sp>
        <p:nvSpPr>
          <p:cNvPr id="39" name="Rectangle 38">
            <a:extLst>
              <a:ext uri="{FF2B5EF4-FFF2-40B4-BE49-F238E27FC236}">
                <a16:creationId xmlns:a16="http://schemas.microsoft.com/office/drawing/2014/main" id="{6F2C1137-E1C2-4D9C-A9F5-37922F9AD4A1}"/>
              </a:ext>
            </a:extLst>
          </p:cNvPr>
          <p:cNvSpPr/>
          <p:nvPr/>
        </p:nvSpPr>
        <p:spPr>
          <a:xfrm>
            <a:off x="3168137" y="4401275"/>
            <a:ext cx="1645062" cy="445644"/>
          </a:xfrm>
          <a:prstGeom prst="rect">
            <a:avLst/>
          </a:prstGeom>
          <a:solidFill>
            <a:schemeClr val="accent5">
              <a:lumMod val="50000"/>
            </a:schemeClr>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a:solidFill>
                  <a:srgbClr val="FFFFFF"/>
                </a:solidFill>
                <a:latin typeface="+mn-lt"/>
              </a:rPr>
              <a:t>Demo I/O Interface</a:t>
            </a:r>
            <a:br>
              <a:rPr lang="en-US" sz="1400" kern="0">
                <a:solidFill>
                  <a:srgbClr val="FFFFFF"/>
                </a:solidFill>
                <a:latin typeface="+mn-lt"/>
              </a:rPr>
            </a:br>
            <a:r>
              <a:rPr lang="en-US" sz="1400" kern="0">
                <a:solidFill>
                  <a:srgbClr val="FFFFFF"/>
                </a:solidFill>
                <a:latin typeface="+mn-lt"/>
              </a:rPr>
              <a:t>(VIO)</a:t>
            </a:r>
            <a:endParaRPr lang="en-US" sz="1200" kern="0">
              <a:solidFill>
                <a:srgbClr val="FFFFFF"/>
              </a:solidFill>
              <a:latin typeface="+mn-lt"/>
            </a:endParaRPr>
          </a:p>
        </p:txBody>
      </p:sp>
      <p:sp>
        <p:nvSpPr>
          <p:cNvPr id="42" name="Down Arrow 26">
            <a:extLst>
              <a:ext uri="{FF2B5EF4-FFF2-40B4-BE49-F238E27FC236}">
                <a16:creationId xmlns:a16="http://schemas.microsoft.com/office/drawing/2014/main" id="{57239EB7-651D-4DB4-B3C5-61A437A2B575}"/>
              </a:ext>
            </a:extLst>
          </p:cNvPr>
          <p:cNvSpPr/>
          <p:nvPr/>
        </p:nvSpPr>
        <p:spPr>
          <a:xfrm>
            <a:off x="1556049" y="3011615"/>
            <a:ext cx="1160347" cy="139025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3" name="Callout: Line with Border and Accent Bar 42">
            <a:extLst>
              <a:ext uri="{FF2B5EF4-FFF2-40B4-BE49-F238E27FC236}">
                <a16:creationId xmlns:a16="http://schemas.microsoft.com/office/drawing/2014/main" id="{33E48F08-686A-4CFF-8E92-61E1D79E9D5C}"/>
              </a:ext>
            </a:extLst>
          </p:cNvPr>
          <p:cNvSpPr/>
          <p:nvPr/>
        </p:nvSpPr>
        <p:spPr>
          <a:xfrm>
            <a:off x="9619750" y="2979948"/>
            <a:ext cx="1897345" cy="612648"/>
          </a:xfrm>
          <a:prstGeom prst="accentBorderCallout1">
            <a:avLst>
              <a:gd name="adj1" fmla="val 18750"/>
              <a:gd name="adj2" fmla="val -8333"/>
              <a:gd name="adj3" fmla="val 88923"/>
              <a:gd name="adj4" fmla="val -49006"/>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The interface layer</a:t>
            </a:r>
            <a:br>
              <a:rPr lang="en-US" sz="1200">
                <a:solidFill>
                  <a:schemeClr val="tx1"/>
                </a:solidFill>
              </a:rPr>
            </a:br>
            <a:r>
              <a:rPr lang="en-US" sz="1200">
                <a:solidFill>
                  <a:schemeClr val="tx1"/>
                </a:solidFill>
              </a:rPr>
              <a:t>can be re-targeted to physical hardware</a:t>
            </a:r>
            <a:endParaRPr lang="en-GB" sz="1200">
              <a:solidFill>
                <a:schemeClr val="tx1"/>
              </a:solidFill>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302874" y="2574608"/>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45" name="Title 1">
            <a:extLst>
              <a:ext uri="{FF2B5EF4-FFF2-40B4-BE49-F238E27FC236}">
                <a16:creationId xmlns:a16="http://schemas.microsoft.com/office/drawing/2014/main" id="{09F1B7AD-7629-4EC8-A183-BD5DB34BEA75}"/>
              </a:ext>
            </a:extLst>
          </p:cNvPr>
          <p:cNvSpPr>
            <a:spLocks noGrp="1"/>
          </p:cNvSpPr>
          <p:nvPr>
            <p:ph type="title"/>
          </p:nvPr>
        </p:nvSpPr>
        <p:spPr>
          <a:xfrm>
            <a:off x="479425" y="477838"/>
            <a:ext cx="11233150" cy="512762"/>
          </a:xfrm>
        </p:spPr>
        <p:txBody>
          <a:bodyPr/>
          <a:lstStyle/>
          <a:p>
            <a:r>
              <a:rPr lang="en-US" sz="3198" dirty="0"/>
              <a:t>Virtual Hardware: Test Cloud Applications with Internet Connectivity</a:t>
            </a:r>
          </a:p>
        </p:txBody>
      </p:sp>
      <p:sp>
        <p:nvSpPr>
          <p:cNvPr id="46" name="Callout: Line with Border and Accent Bar 45">
            <a:extLst>
              <a:ext uri="{FF2B5EF4-FFF2-40B4-BE49-F238E27FC236}">
                <a16:creationId xmlns:a16="http://schemas.microsoft.com/office/drawing/2014/main" id="{571A10DD-D2A6-4F42-909C-C56B28A2BE8E}"/>
              </a:ext>
            </a:extLst>
          </p:cNvPr>
          <p:cNvSpPr/>
          <p:nvPr/>
        </p:nvSpPr>
        <p:spPr>
          <a:xfrm>
            <a:off x="9624439" y="1598969"/>
            <a:ext cx="1897345" cy="612648"/>
          </a:xfrm>
          <a:prstGeom prst="accentBorderCallout1">
            <a:avLst>
              <a:gd name="adj1" fmla="val 18750"/>
              <a:gd name="adj2" fmla="val -8333"/>
              <a:gd name="adj3" fmla="val 87775"/>
              <a:gd name="adj4" fmla="val -47894"/>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This is a complex user application that requires internet connectivity</a:t>
            </a:r>
            <a:endParaRPr lang="en-GB" sz="1200">
              <a:solidFill>
                <a:schemeClr val="tx1"/>
              </a:solidFill>
            </a:endParaRPr>
          </a:p>
        </p:txBody>
      </p:sp>
      <p:sp>
        <p:nvSpPr>
          <p:cNvPr id="6" name="Callout: Line with Border and Accent Bar 5">
            <a:extLst>
              <a:ext uri="{FF2B5EF4-FFF2-40B4-BE49-F238E27FC236}">
                <a16:creationId xmlns:a16="http://schemas.microsoft.com/office/drawing/2014/main" id="{5C8AE600-D350-431A-98D4-F4D6D10440F8}"/>
              </a:ext>
            </a:extLst>
          </p:cNvPr>
          <p:cNvSpPr/>
          <p:nvPr/>
        </p:nvSpPr>
        <p:spPr>
          <a:xfrm>
            <a:off x="9640886" y="4381551"/>
            <a:ext cx="1809813" cy="612648"/>
          </a:xfrm>
          <a:prstGeom prst="accentBorderCallout1">
            <a:avLst>
              <a:gd name="adj1" fmla="val 18750"/>
              <a:gd name="adj2" fmla="val -8333"/>
              <a:gd name="adj3" fmla="val -91641"/>
              <a:gd name="adj4" fmla="val -168671"/>
            </a:avLst>
          </a:prstGeom>
          <a:solidFill>
            <a:schemeClr val="bg2"/>
          </a:solidFill>
          <a:ln w="12700">
            <a:solidFill>
              <a:schemeClr val="accent1"/>
            </a:solidFill>
            <a:headEnd type="none"/>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VSI is under user control and can service also Video or Sensor data</a:t>
            </a:r>
            <a:endParaRPr lang="en-GB" sz="1200">
              <a:solidFill>
                <a:schemeClr val="tx1"/>
              </a:solidFill>
            </a:endParaRPr>
          </a:p>
        </p:txBody>
      </p:sp>
      <p:sp>
        <p:nvSpPr>
          <p:cNvPr id="47" name="TextBox 46">
            <a:extLst>
              <a:ext uri="{FF2B5EF4-FFF2-40B4-BE49-F238E27FC236}">
                <a16:creationId xmlns:a16="http://schemas.microsoft.com/office/drawing/2014/main" id="{12A27533-3843-491C-BC95-CCCAD95F6C8D}"/>
              </a:ext>
            </a:extLst>
          </p:cNvPr>
          <p:cNvSpPr txBox="1"/>
          <p:nvPr/>
        </p:nvSpPr>
        <p:spPr>
          <a:xfrm>
            <a:off x="6885707" y="3018007"/>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48" name="Rectangle 47">
            <a:extLst>
              <a:ext uri="{FF2B5EF4-FFF2-40B4-BE49-F238E27FC236}">
                <a16:creationId xmlns:a16="http://schemas.microsoft.com/office/drawing/2014/main" id="{B67BF817-E6F7-497D-AF90-B60EA616810E}"/>
              </a:ext>
            </a:extLst>
          </p:cNvPr>
          <p:cNvSpPr/>
          <p:nvPr/>
        </p:nvSpPr>
        <p:spPr>
          <a:xfrm>
            <a:off x="6914101" y="3358818"/>
            <a:ext cx="1645062" cy="566573"/>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Socket Driver VSocket</a:t>
            </a:r>
            <a:endParaRPr lang="en-US" sz="1400" kern="0" dirty="0">
              <a:solidFill>
                <a:srgbClr val="FFFFFF"/>
              </a:solidFill>
              <a:latin typeface="+mn-lt"/>
              <a:cs typeface="Calibri"/>
            </a:endParaRPr>
          </a:p>
        </p:txBody>
      </p:sp>
      <p:sp>
        <p:nvSpPr>
          <p:cNvPr id="50" name="Callout: Line with Border and Accent Bar 49">
            <a:extLst>
              <a:ext uri="{FF2B5EF4-FFF2-40B4-BE49-F238E27FC236}">
                <a16:creationId xmlns:a16="http://schemas.microsoft.com/office/drawing/2014/main" id="{9CAECF4A-6F9E-4A9E-9E03-31D7EBCEC894}"/>
              </a:ext>
            </a:extLst>
          </p:cNvPr>
          <p:cNvSpPr/>
          <p:nvPr/>
        </p:nvSpPr>
        <p:spPr>
          <a:xfrm>
            <a:off x="9632641" y="5550991"/>
            <a:ext cx="1863834" cy="612648"/>
          </a:xfrm>
          <a:prstGeom prst="accentBorderCallout1">
            <a:avLst>
              <a:gd name="adj1" fmla="val 18750"/>
              <a:gd name="adj2" fmla="val -8333"/>
              <a:gd name="adj3" fmla="val -135977"/>
              <a:gd name="adj4" fmla="val -164309"/>
            </a:avLst>
          </a:prstGeom>
          <a:solidFill>
            <a:schemeClr val="bg2"/>
          </a:solidFill>
          <a:ln w="12700">
            <a:solidFill>
              <a:schemeClr val="accent1"/>
            </a:solidFill>
            <a:tailEnd type="ova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a:solidFill>
                  <a:schemeClr val="tx1"/>
                </a:solidFill>
              </a:rPr>
              <a:t>Up to 8 VSI instances are</a:t>
            </a:r>
            <a:br>
              <a:rPr lang="en-US" sz="1200">
                <a:solidFill>
                  <a:schemeClr val="tx1"/>
                </a:solidFill>
              </a:rPr>
            </a:br>
            <a:r>
              <a:rPr lang="en-US" sz="1200">
                <a:solidFill>
                  <a:schemeClr val="tx1"/>
                </a:solidFill>
              </a:rPr>
              <a:t>supported</a:t>
            </a:r>
            <a:endParaRPr lang="en-GB" sz="1200">
              <a:solidFill>
                <a:schemeClr val="tx1"/>
              </a:solidFill>
            </a:endParaRPr>
          </a:p>
        </p:txBody>
      </p:sp>
    </p:spTree>
    <p:extLst>
      <p:ext uri="{BB962C8B-B14F-4D97-AF65-F5344CB8AC3E}">
        <p14:creationId xmlns:p14="http://schemas.microsoft.com/office/powerpoint/2010/main" val="1705635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69">
            <a:extLst>
              <a:ext uri="{FF2B5EF4-FFF2-40B4-BE49-F238E27FC236}">
                <a16:creationId xmlns:a16="http://schemas.microsoft.com/office/drawing/2014/main" id="{52BB4FED-D6CF-468F-A174-CB478E99F965}"/>
              </a:ext>
            </a:extLst>
          </p:cNvPr>
          <p:cNvSpPr/>
          <p:nvPr/>
        </p:nvSpPr>
        <p:spPr>
          <a:xfrm>
            <a:off x="2698375" y="1737311"/>
            <a:ext cx="2426313" cy="1041022"/>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15875" cap="flat" cmpd="sng" algn="ctr">
            <a:solidFill>
              <a:schemeClr val="tx1"/>
            </a:solidFill>
            <a:prstDash val="dash"/>
          </a:ln>
          <a:effectLst/>
        </p:spPr>
        <p:txBody>
          <a:bodyPr lIns="91396" tIns="45699" rIns="91396" bIns="45699" rtlCol="0" anchor="t"/>
          <a:lstStyle/>
          <a:p>
            <a:pPr algn="ct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14383"/>
            <a:ext cx="11227300" cy="512562"/>
          </a:xfrm>
        </p:spPr>
        <p:txBody>
          <a:bodyPr/>
          <a:lstStyle/>
          <a:p>
            <a:r>
              <a:rPr lang="en-US" sz="3198" dirty="0"/>
              <a:t>IoT/ML SW Platform – from FVP to Hardware to Deployment</a:t>
            </a:r>
          </a:p>
        </p:txBody>
      </p:sp>
      <p:sp>
        <p:nvSpPr>
          <p:cNvPr id="9" name="Text Placeholder 8">
            <a:extLst>
              <a:ext uri="{FF2B5EF4-FFF2-40B4-BE49-F238E27FC236}">
                <a16:creationId xmlns:a16="http://schemas.microsoft.com/office/drawing/2014/main" id="{EC550EB9-5DD0-4254-B622-58A5F764314F}"/>
              </a:ext>
            </a:extLst>
          </p:cNvPr>
          <p:cNvSpPr>
            <a:spLocks noGrp="1"/>
          </p:cNvSpPr>
          <p:nvPr>
            <p:ph type="body" sz="quarter" idx="13"/>
          </p:nvPr>
        </p:nvSpPr>
        <p:spPr>
          <a:xfrm>
            <a:off x="482348" y="746170"/>
            <a:ext cx="11227300" cy="344398"/>
          </a:xfrm>
        </p:spPr>
        <p:txBody>
          <a:bodyPr/>
          <a:lstStyle/>
          <a:p>
            <a:r>
              <a:rPr lang="en-US" sz="1799" dirty="0"/>
              <a:t>Ease-of-Use with Open-CMSIS and Keil Studio; provide evidence of correctness on FVP and real deployment</a:t>
            </a:r>
            <a:endParaRPr lang="en-GB" sz="1799" dirty="0"/>
          </a:p>
        </p:txBody>
      </p:sp>
      <p:sp>
        <p:nvSpPr>
          <p:cNvPr id="65" name="Rectangle 64">
            <a:extLst>
              <a:ext uri="{FF2B5EF4-FFF2-40B4-BE49-F238E27FC236}">
                <a16:creationId xmlns:a16="http://schemas.microsoft.com/office/drawing/2014/main" id="{A28E8FDF-4BC5-4319-903E-787BDDE4C2F5}"/>
              </a:ext>
            </a:extLst>
          </p:cNvPr>
          <p:cNvSpPr/>
          <p:nvPr/>
        </p:nvSpPr>
        <p:spPr>
          <a:xfrm>
            <a:off x="1986003" y="3356852"/>
            <a:ext cx="3404281" cy="1255978"/>
          </a:xfrm>
          <a:prstGeom prst="rect">
            <a:avLst/>
          </a:prstGeom>
          <a:solidFill>
            <a:schemeClr val="accent1">
              <a:lumMod val="40000"/>
              <a:lumOff val="60000"/>
              <a:alpha val="34000"/>
            </a:schemeClr>
          </a:solidFill>
          <a:ln w="9525" cap="flat" cmpd="sng" algn="ctr">
            <a:noFill/>
            <a:prstDash val="solid"/>
          </a:ln>
          <a:effectLst/>
        </p:spPr>
        <p:txBody>
          <a:bodyPr vert="vert270" wrap="square" lIns="91440" tIns="45699" rIns="0" bIns="45699" rtlCol="0" anchor="t" anchorCtr="0"/>
          <a:lstStyle/>
          <a:p>
            <a:pPr algn="ctr" defTabSz="456936" fontAlgn="auto" hangingPunct="1">
              <a:lnSpc>
                <a:spcPts val="1698"/>
              </a:lnSpc>
              <a:spcBef>
                <a:spcPts val="0"/>
              </a:spcBef>
              <a:spcAft>
                <a:spcPts val="0"/>
              </a:spcAft>
              <a:defRPr/>
            </a:pPr>
            <a:r>
              <a:rPr lang="en-US" sz="1600" kern="0" dirty="0">
                <a:solidFill>
                  <a:srgbClr val="000000"/>
                </a:solidFill>
                <a:latin typeface="+mn-lt"/>
              </a:rPr>
              <a:t>Simulation layer</a:t>
            </a:r>
            <a:endParaRPr lang="en-GB" sz="1600" kern="0" dirty="0">
              <a:solidFill>
                <a:srgbClr val="000000"/>
              </a:solidFill>
              <a:latin typeface="+mn-lt"/>
            </a:endParaRPr>
          </a:p>
        </p:txBody>
      </p:sp>
      <p:sp>
        <p:nvSpPr>
          <p:cNvPr id="67" name="Down Arrow 26">
            <a:extLst>
              <a:ext uri="{FF2B5EF4-FFF2-40B4-BE49-F238E27FC236}">
                <a16:creationId xmlns:a16="http://schemas.microsoft.com/office/drawing/2014/main" id="{56E41000-215D-4FF4-9DC2-9783BBBEF4A8}"/>
              </a:ext>
            </a:extLst>
          </p:cNvPr>
          <p:cNvSpPr/>
          <p:nvPr/>
        </p:nvSpPr>
        <p:spPr>
          <a:xfrm>
            <a:off x="4479616" y="2710109"/>
            <a:ext cx="675365" cy="2288401"/>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71" name="Rectangle 70">
            <a:extLst>
              <a:ext uri="{FF2B5EF4-FFF2-40B4-BE49-F238E27FC236}">
                <a16:creationId xmlns:a16="http://schemas.microsoft.com/office/drawing/2014/main" id="{086911AE-10B8-4122-BB67-79F1C2BDCCA1}"/>
              </a:ext>
            </a:extLst>
          </p:cNvPr>
          <p:cNvSpPr/>
          <p:nvPr/>
        </p:nvSpPr>
        <p:spPr>
          <a:xfrm>
            <a:off x="2600966" y="4783907"/>
            <a:ext cx="1139439" cy="308629"/>
          </a:xfrm>
          <a:prstGeom prst="rect">
            <a:avLst/>
          </a:prstGeom>
          <a:solidFill>
            <a:srgbClr val="58595B"/>
          </a:solidFill>
          <a:ln w="9525" cap="flat" cmpd="sng" algn="ctr">
            <a:noFill/>
            <a:prstDash val="solid"/>
          </a:ln>
          <a:effectLst/>
        </p:spPr>
        <p:txBody>
          <a:bodyPr lIns="91396" tIns="45699" rIns="91396" bIns="45699" numCol="1" rtlCol="0" anchor="t"/>
          <a:lstStyle/>
          <a:p>
            <a:pPr algn="ctr" defTabSz="456936" eaLnBrk="1" fontAlgn="auto" hangingPunct="1">
              <a:spcBef>
                <a:spcPts val="0"/>
              </a:spcBef>
              <a:spcAft>
                <a:spcPts val="0"/>
              </a:spcAft>
              <a:defRPr/>
            </a:pPr>
            <a:r>
              <a:rPr lang="en-US" sz="1200" kern="0" dirty="0">
                <a:solidFill>
                  <a:srgbClr val="FFFFFF"/>
                </a:solidFill>
                <a:latin typeface="+mn-lt"/>
              </a:rPr>
              <a:t>Stimuli input</a:t>
            </a:r>
          </a:p>
        </p:txBody>
      </p:sp>
      <p:sp>
        <p:nvSpPr>
          <p:cNvPr id="72" name="Rectangle 71">
            <a:extLst>
              <a:ext uri="{FF2B5EF4-FFF2-40B4-BE49-F238E27FC236}">
                <a16:creationId xmlns:a16="http://schemas.microsoft.com/office/drawing/2014/main" id="{CE8FD655-2529-40A3-9959-CE286CF5BAB9}"/>
              </a:ext>
            </a:extLst>
          </p:cNvPr>
          <p:cNvSpPr/>
          <p:nvPr/>
        </p:nvSpPr>
        <p:spPr>
          <a:xfrm>
            <a:off x="2768463" y="2141007"/>
            <a:ext cx="2283200" cy="520944"/>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dirty="0">
                <a:solidFill>
                  <a:srgbClr val="FFFFFF"/>
                </a:solidFill>
                <a:latin typeface="+mn-lt"/>
              </a:rPr>
              <a:t>   SW system under test</a:t>
            </a:r>
          </a:p>
        </p:txBody>
      </p:sp>
      <p:sp>
        <p:nvSpPr>
          <p:cNvPr id="77" name="Rectangle 76">
            <a:extLst>
              <a:ext uri="{FF2B5EF4-FFF2-40B4-BE49-F238E27FC236}">
                <a16:creationId xmlns:a16="http://schemas.microsoft.com/office/drawing/2014/main" id="{9757ADA7-0D34-443E-96B9-5419FEC3C662}"/>
              </a:ext>
            </a:extLst>
          </p:cNvPr>
          <p:cNvSpPr/>
          <p:nvPr/>
        </p:nvSpPr>
        <p:spPr>
          <a:xfrm>
            <a:off x="2582021" y="3422526"/>
            <a:ext cx="1343620" cy="53079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dirty="0">
                <a:solidFill>
                  <a:srgbClr val="FFFFFF"/>
                </a:solidFill>
                <a:latin typeface="+mn-lt"/>
              </a:rPr>
              <a:t>Virtual I/O Drivers</a:t>
            </a:r>
            <a:endParaRPr lang="en-US" sz="1300" kern="0" dirty="0">
              <a:solidFill>
                <a:srgbClr val="FFFFFF"/>
              </a:solidFill>
              <a:latin typeface="+mn-lt"/>
            </a:endParaRPr>
          </a:p>
        </p:txBody>
      </p:sp>
      <p:sp>
        <p:nvSpPr>
          <p:cNvPr id="81" name="Down Arrow 26">
            <a:extLst>
              <a:ext uri="{FF2B5EF4-FFF2-40B4-BE49-F238E27FC236}">
                <a16:creationId xmlns:a16="http://schemas.microsoft.com/office/drawing/2014/main" id="{29803C4C-E797-4F30-A121-DAA0F1E54F8F}"/>
              </a:ext>
            </a:extLst>
          </p:cNvPr>
          <p:cNvSpPr/>
          <p:nvPr/>
        </p:nvSpPr>
        <p:spPr>
          <a:xfrm flipV="1">
            <a:off x="2895383" y="2710108"/>
            <a:ext cx="550606" cy="712417"/>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82" name="Down Arrow 26">
            <a:extLst>
              <a:ext uri="{FF2B5EF4-FFF2-40B4-BE49-F238E27FC236}">
                <a16:creationId xmlns:a16="http://schemas.microsoft.com/office/drawing/2014/main" id="{4650297B-219E-48B1-9A76-72C0CD30DA23}"/>
              </a:ext>
            </a:extLst>
          </p:cNvPr>
          <p:cNvSpPr/>
          <p:nvPr/>
        </p:nvSpPr>
        <p:spPr>
          <a:xfrm flipV="1">
            <a:off x="2895383" y="3945110"/>
            <a:ext cx="550606" cy="804017"/>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80" name="TextBox 79">
            <a:extLst>
              <a:ext uri="{FF2B5EF4-FFF2-40B4-BE49-F238E27FC236}">
                <a16:creationId xmlns:a16="http://schemas.microsoft.com/office/drawing/2014/main" id="{6F35254B-1623-44CD-89ED-539D2633D947}"/>
              </a:ext>
            </a:extLst>
          </p:cNvPr>
          <p:cNvSpPr txBox="1"/>
          <p:nvPr/>
        </p:nvSpPr>
        <p:spPr>
          <a:xfrm>
            <a:off x="2582021" y="4166118"/>
            <a:ext cx="2656084" cy="369332"/>
          </a:xfrm>
          <a:prstGeom prst="rect">
            <a:avLst/>
          </a:prstGeom>
          <a:solidFill>
            <a:srgbClr val="FF6B00">
              <a:alpha val="86000"/>
            </a:srgbClr>
          </a:solidFill>
        </p:spPr>
        <p:txBody>
          <a:bodyPr wrap="square">
            <a:spAutoFit/>
          </a:bodyPr>
          <a:lstStyle/>
          <a:p>
            <a:pPr algn="ctr"/>
            <a:r>
              <a:rPr lang="en-GB" dirty="0">
                <a:solidFill>
                  <a:schemeClr val="bg1"/>
                </a:solidFill>
                <a:latin typeface="+mn-lt"/>
              </a:rPr>
              <a:t>Virtual CPU</a:t>
            </a:r>
          </a:p>
        </p:txBody>
      </p:sp>
      <p:sp>
        <p:nvSpPr>
          <p:cNvPr id="84" name="Rectangle 83">
            <a:extLst>
              <a:ext uri="{FF2B5EF4-FFF2-40B4-BE49-F238E27FC236}">
                <a16:creationId xmlns:a16="http://schemas.microsoft.com/office/drawing/2014/main" id="{B1B96AFB-13D3-48A4-9B3A-B31E320B218F}"/>
              </a:ext>
            </a:extLst>
          </p:cNvPr>
          <p:cNvSpPr/>
          <p:nvPr/>
        </p:nvSpPr>
        <p:spPr>
          <a:xfrm>
            <a:off x="4250845" y="4998510"/>
            <a:ext cx="1139439" cy="308629"/>
          </a:xfrm>
          <a:prstGeom prst="rect">
            <a:avLst/>
          </a:prstGeom>
          <a:solidFill>
            <a:srgbClr val="58595B"/>
          </a:solidFill>
          <a:ln w="9525" cap="flat" cmpd="sng" algn="ctr">
            <a:noFill/>
            <a:prstDash val="solid"/>
          </a:ln>
          <a:effectLst/>
        </p:spPr>
        <p:txBody>
          <a:bodyPr lIns="91396" tIns="45699" rIns="91396" bIns="45699" numCol="1" rtlCol="0" anchor="t"/>
          <a:lstStyle/>
          <a:p>
            <a:pPr algn="ctr" defTabSz="456936" eaLnBrk="1" fontAlgn="auto" hangingPunct="1">
              <a:spcBef>
                <a:spcPts val="0"/>
              </a:spcBef>
              <a:spcAft>
                <a:spcPts val="0"/>
              </a:spcAft>
              <a:defRPr/>
            </a:pPr>
            <a:r>
              <a:rPr lang="en-US" sz="1200" kern="0" dirty="0">
                <a:solidFill>
                  <a:srgbClr val="FFFFFF"/>
                </a:solidFill>
                <a:latin typeface="+mn-lt"/>
              </a:rPr>
              <a:t>Event Log file</a:t>
            </a:r>
          </a:p>
        </p:txBody>
      </p:sp>
    </p:spTree>
    <p:extLst>
      <p:ext uri="{BB962C8B-B14F-4D97-AF65-F5344CB8AC3E}">
        <p14:creationId xmlns:p14="http://schemas.microsoft.com/office/powerpoint/2010/main" val="35497070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Rectangle 69">
            <a:extLst>
              <a:ext uri="{FF2B5EF4-FFF2-40B4-BE49-F238E27FC236}">
                <a16:creationId xmlns:a16="http://schemas.microsoft.com/office/drawing/2014/main" id="{81FDFE44-E848-4BDE-B5F6-9264A0D50477}"/>
              </a:ext>
            </a:extLst>
          </p:cNvPr>
          <p:cNvSpPr/>
          <p:nvPr/>
        </p:nvSpPr>
        <p:spPr>
          <a:xfrm>
            <a:off x="3165843" y="1194149"/>
            <a:ext cx="5587208" cy="1701714"/>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685771"/>
              <a:gd name="connsiteY0" fmla="*/ 0 h 1689434"/>
              <a:gd name="connsiteX1" fmla="*/ 5685771 w 5685771"/>
              <a:gd name="connsiteY1" fmla="*/ 19366 h 1689434"/>
              <a:gd name="connsiteX2" fmla="*/ 5675972 w 5685771"/>
              <a:gd name="connsiteY2" fmla="*/ 770012 h 1689434"/>
              <a:gd name="connsiteX3" fmla="*/ 3710007 w 5685771"/>
              <a:gd name="connsiteY3" fmla="*/ 762205 h 1689434"/>
              <a:gd name="connsiteX4" fmla="*/ 3703487 w 5685771"/>
              <a:gd name="connsiteY4" fmla="*/ 1689434 h 1689434"/>
              <a:gd name="connsiteX5" fmla="*/ 6440 w 5685771"/>
              <a:gd name="connsiteY5" fmla="*/ 1663677 h 1689434"/>
              <a:gd name="connsiteX6" fmla="*/ 0 w 5685771"/>
              <a:gd name="connsiteY6" fmla="*/ 0 h 1689434"/>
              <a:gd name="connsiteX0" fmla="*/ 0 w 5698001"/>
              <a:gd name="connsiteY0" fmla="*/ 0 h 1689434"/>
              <a:gd name="connsiteX1" fmla="*/ 5685771 w 5698001"/>
              <a:gd name="connsiteY1" fmla="*/ 19366 h 1689434"/>
              <a:gd name="connsiteX2" fmla="*/ 5698001 w 5698001"/>
              <a:gd name="connsiteY2" fmla="*/ 770012 h 1689434"/>
              <a:gd name="connsiteX3" fmla="*/ 3710007 w 5698001"/>
              <a:gd name="connsiteY3" fmla="*/ 762205 h 1689434"/>
              <a:gd name="connsiteX4" fmla="*/ 3703487 w 5698001"/>
              <a:gd name="connsiteY4" fmla="*/ 1689434 h 1689434"/>
              <a:gd name="connsiteX5" fmla="*/ 6440 w 5698001"/>
              <a:gd name="connsiteY5" fmla="*/ 1663677 h 1689434"/>
              <a:gd name="connsiteX6" fmla="*/ 0 w 5698001"/>
              <a:gd name="connsiteY6" fmla="*/ 0 h 1689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698001" h="1689434">
                <a:moveTo>
                  <a:pt x="0" y="0"/>
                </a:moveTo>
                <a:lnTo>
                  <a:pt x="5685771" y="19366"/>
                </a:lnTo>
                <a:lnTo>
                  <a:pt x="5698001" y="770012"/>
                </a:lnTo>
                <a:lnTo>
                  <a:pt x="3710007" y="762205"/>
                </a:lnTo>
                <a:cubicBezTo>
                  <a:pt x="3707834" y="1071281"/>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28575" cap="flat" cmpd="sng" algn="ctr">
            <a:solidFill>
              <a:schemeClr val="tx1"/>
            </a:solidFill>
            <a:prstDash val="dash"/>
          </a:ln>
          <a:effectLst/>
        </p:spPr>
        <p:txBody>
          <a:bodyPr lIns="91396" tIns="45699" rIns="91396" bIns="45699" rtlCol="0" anchor="t"/>
          <a:lstStyle/>
          <a:p>
            <a:pPr defTabSz="456936" eaLnBrk="1" fontAlgn="auto" hangingPunct="1">
              <a:spcBef>
                <a:spcPts val="0"/>
              </a:spcBef>
              <a:spcAft>
                <a:spcPts val="0"/>
              </a:spcAft>
              <a:defRPr/>
            </a:pPr>
            <a:r>
              <a:rPr lang="en-US" sz="1200" kern="0">
                <a:solidFill>
                  <a:schemeClr val="accent2"/>
                </a:solidFill>
                <a:latin typeface="+mn-lt"/>
              </a:rPr>
              <a:t>User Application Code</a:t>
            </a:r>
            <a:endParaRPr lang="en-GB" sz="1200" kern="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dirty="0"/>
              <a:t>FVP Platform for </a:t>
            </a:r>
            <a:r>
              <a:rPr lang="en-US" sz="3198"/>
              <a:t>IoT/DSP/ML Software Development</a:t>
            </a:r>
            <a:endParaRPr lang="en-US" sz="3198" dirty="0"/>
          </a:p>
        </p:txBody>
      </p:sp>
      <p:sp>
        <p:nvSpPr>
          <p:cNvPr id="21" name="Rectangle 20">
            <a:extLst>
              <a:ext uri="{FF2B5EF4-FFF2-40B4-BE49-F238E27FC236}">
                <a16:creationId xmlns:a16="http://schemas.microsoft.com/office/drawing/2014/main" id="{55D6DD88-1FD7-4BA4-AB28-44E626DD2497}"/>
              </a:ext>
            </a:extLst>
          </p:cNvPr>
          <p:cNvSpPr/>
          <p:nvPr/>
        </p:nvSpPr>
        <p:spPr>
          <a:xfrm>
            <a:off x="1420068" y="3067129"/>
            <a:ext cx="7407049"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dirty="0">
                <a:solidFill>
                  <a:srgbClr val="000000"/>
                </a:solidFill>
                <a:latin typeface="+mn-lt"/>
                <a:ea typeface="ＭＳ Ｐゴシック"/>
              </a:rPr>
              <a:t>Simulation layer </a:t>
            </a:r>
            <a:endParaRPr lang="en-GB" sz="1600" kern="0" dirty="0">
              <a:solidFill>
                <a:srgbClr val="000000"/>
              </a:solidFill>
              <a:latin typeface="+mn-lt"/>
              <a:ea typeface="ＭＳ Ｐゴシック"/>
            </a:endParaRPr>
          </a:p>
        </p:txBody>
      </p:sp>
      <p:sp>
        <p:nvSpPr>
          <p:cNvPr id="27" name="Rectangle 26">
            <a:extLst>
              <a:ext uri="{FF2B5EF4-FFF2-40B4-BE49-F238E27FC236}">
                <a16:creationId xmlns:a16="http://schemas.microsoft.com/office/drawing/2014/main" id="{B5AA21C1-2259-49A4-81EC-B41EA89DA738}"/>
              </a:ext>
            </a:extLst>
          </p:cNvPr>
          <p:cNvSpPr/>
          <p:nvPr/>
        </p:nvSpPr>
        <p:spPr>
          <a:xfrm>
            <a:off x="3240774" y="4482643"/>
            <a:ext cx="1645062" cy="436205"/>
          </a:xfrm>
          <a:prstGeom prst="rect">
            <a:avLst/>
          </a:prstGeom>
          <a:solidFill>
            <a:srgbClr val="58595B"/>
          </a:solidFill>
          <a:ln w="9525" cap="flat" cmpd="sng" algn="ctr">
            <a:noFill/>
            <a:prstDash val="solid"/>
          </a:ln>
          <a:effectLst/>
        </p:spPr>
        <p:txBody>
          <a:bodyPr lIns="91396" tIns="45699" rIns="91396" bIns="45699" numCol="1"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Events on changes of LEDs</a:t>
            </a:r>
            <a:endParaRPr lang="en-US" sz="1200" kern="0" dirty="0">
              <a:solidFill>
                <a:srgbClr val="FFFFFF"/>
              </a:solidFill>
              <a:latin typeface="+mn-lt"/>
              <a:ea typeface="ＭＳ Ｐゴシック"/>
              <a:cs typeface="Calibri"/>
            </a:endParaRPr>
          </a:p>
        </p:txBody>
      </p:sp>
      <p:sp>
        <p:nvSpPr>
          <p:cNvPr id="30" name="Down Arrow 26">
            <a:extLst>
              <a:ext uri="{FF2B5EF4-FFF2-40B4-BE49-F238E27FC236}">
                <a16:creationId xmlns:a16="http://schemas.microsoft.com/office/drawing/2014/main" id="{D6981AE9-5DF4-413F-9F55-F18CBA15AB85}"/>
              </a:ext>
            </a:extLst>
          </p:cNvPr>
          <p:cNvSpPr/>
          <p:nvPr/>
        </p:nvSpPr>
        <p:spPr>
          <a:xfrm>
            <a:off x="3483132" y="2628874"/>
            <a:ext cx="1160347" cy="1853769"/>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40" name="Rectangle 39">
            <a:extLst>
              <a:ext uri="{FF2B5EF4-FFF2-40B4-BE49-F238E27FC236}">
                <a16:creationId xmlns:a16="http://schemas.microsoft.com/office/drawing/2014/main" id="{E68A9320-69F2-4B09-9EC9-F66B43DA0FD1}"/>
              </a:ext>
            </a:extLst>
          </p:cNvPr>
          <p:cNvSpPr/>
          <p:nvPr/>
        </p:nvSpPr>
        <p:spPr>
          <a:xfrm>
            <a:off x="3254312" y="3136485"/>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I/O-Driver</a:t>
            </a:r>
            <a:endParaRPr lang="en-US" sz="1200" kern="0" dirty="0">
              <a:solidFill>
                <a:srgbClr val="FFFFFF"/>
              </a:solidFill>
              <a:latin typeface="+mn-lt"/>
            </a:endParaRPr>
          </a:p>
        </p:txBody>
      </p:sp>
      <p:sp>
        <p:nvSpPr>
          <p:cNvPr id="41" name="Rectangle 40">
            <a:extLst>
              <a:ext uri="{FF2B5EF4-FFF2-40B4-BE49-F238E27FC236}">
                <a16:creationId xmlns:a16="http://schemas.microsoft.com/office/drawing/2014/main" id="{A4F01639-7D0D-46C0-B57C-1A095CC940E5}"/>
              </a:ext>
            </a:extLst>
          </p:cNvPr>
          <p:cNvSpPr/>
          <p:nvPr/>
        </p:nvSpPr>
        <p:spPr>
          <a:xfrm>
            <a:off x="1430521" y="129796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600" kern="0">
                <a:solidFill>
                  <a:srgbClr val="FFFFFF"/>
                </a:solidFill>
                <a:latin typeface="+mn-lt"/>
              </a:rPr>
              <a:t>CMSIS-RTOS2</a:t>
            </a:r>
          </a:p>
        </p:txBody>
      </p:sp>
      <p:sp>
        <p:nvSpPr>
          <p:cNvPr id="53" name="Rectangle 52">
            <a:extLst>
              <a:ext uri="{FF2B5EF4-FFF2-40B4-BE49-F238E27FC236}">
                <a16:creationId xmlns:a16="http://schemas.microsoft.com/office/drawing/2014/main" id="{E4776C67-AD7C-4F51-942A-8BD54C4E6887}"/>
              </a:ext>
            </a:extLst>
          </p:cNvPr>
          <p:cNvSpPr/>
          <p:nvPr/>
        </p:nvSpPr>
        <p:spPr>
          <a:xfrm>
            <a:off x="1422213" y="1880480"/>
            <a:ext cx="1649629" cy="445644"/>
          </a:xfrm>
          <a:prstGeom prst="rect">
            <a:avLst/>
          </a:prstGeom>
          <a:solidFill>
            <a:schemeClr val="accent5">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FreeRTOS, RTX, </a:t>
            </a:r>
            <a:r>
              <a:rPr lang="en-US" sz="1100" kern="0">
                <a:solidFill>
                  <a:srgbClr val="FFFFFF"/>
                </a:solidFill>
                <a:latin typeface="+mn-lt"/>
              </a:rPr>
              <a:t>…</a:t>
            </a:r>
          </a:p>
        </p:txBody>
      </p:sp>
      <p:sp>
        <p:nvSpPr>
          <p:cNvPr id="26" name="Rectangle 25">
            <a:extLst>
              <a:ext uri="{FF2B5EF4-FFF2-40B4-BE49-F238E27FC236}">
                <a16:creationId xmlns:a16="http://schemas.microsoft.com/office/drawing/2014/main" id="{66B4BDEB-A29A-43AB-BCB8-160B10478CB6}"/>
              </a:ext>
            </a:extLst>
          </p:cNvPr>
          <p:cNvSpPr/>
          <p:nvPr/>
        </p:nvSpPr>
        <p:spPr>
          <a:xfrm>
            <a:off x="5056915" y="4482644"/>
            <a:ext cx="1648240" cy="436205"/>
          </a:xfrm>
          <a:prstGeom prst="rect">
            <a:avLst/>
          </a:prstGeom>
          <a:solidFill>
            <a:srgbClr val="58595B"/>
          </a:solidFill>
          <a:ln w="9525" cap="flat" cmpd="sng" algn="ctr">
            <a:noFill/>
            <a:prstDash val="solid"/>
          </a:ln>
          <a:effectLst/>
        </p:spPr>
        <p:txBody>
          <a:bodyPr lIns="91396" tIns="45699" rIns="91396" bIns="45699" rtlCol="0" anchor="t"/>
          <a:lstStyle/>
          <a:p>
            <a:pPr defTabSz="456936" eaLnBrk="1" fontAlgn="auto" hangingPunct="1">
              <a:spcBef>
                <a:spcPts val="0"/>
              </a:spcBef>
              <a:spcAft>
                <a:spcPts val="0"/>
              </a:spcAft>
              <a:defRPr/>
            </a:pPr>
            <a:r>
              <a:rPr lang="en-US" sz="1200" kern="0" dirty="0">
                <a:solidFill>
                  <a:srgbClr val="FFFFFF"/>
                </a:solidFill>
                <a:latin typeface="+mn-lt"/>
                <a:ea typeface="ＭＳ Ｐゴシック"/>
              </a:rPr>
              <a:t>Python Interface for streaming input</a:t>
            </a:r>
            <a:endParaRPr lang="en-US" sz="1200" kern="0" dirty="0">
              <a:solidFill>
                <a:srgbClr val="FFFFFF"/>
              </a:solidFill>
              <a:latin typeface="+mn-lt"/>
              <a:cs typeface="Calibri"/>
            </a:endParaRPr>
          </a:p>
        </p:txBody>
      </p:sp>
      <p:sp>
        <p:nvSpPr>
          <p:cNvPr id="33" name="Down Arrow 28">
            <a:extLst>
              <a:ext uri="{FF2B5EF4-FFF2-40B4-BE49-F238E27FC236}">
                <a16:creationId xmlns:a16="http://schemas.microsoft.com/office/drawing/2014/main" id="{0CA77243-2CE9-4FEA-94E0-244BC67E78BD}"/>
              </a:ext>
            </a:extLst>
          </p:cNvPr>
          <p:cNvSpPr/>
          <p:nvPr/>
        </p:nvSpPr>
        <p:spPr>
          <a:xfrm>
            <a:off x="5317717" y="2559043"/>
            <a:ext cx="1160347" cy="1926690"/>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51" name="Down Arrow 28">
            <a:extLst>
              <a:ext uri="{FF2B5EF4-FFF2-40B4-BE49-F238E27FC236}">
                <a16:creationId xmlns:a16="http://schemas.microsoft.com/office/drawing/2014/main" id="{0229FC88-DE50-4447-A2FA-BD10625282A3}"/>
              </a:ext>
            </a:extLst>
          </p:cNvPr>
          <p:cNvSpPr/>
          <p:nvPr/>
        </p:nvSpPr>
        <p:spPr>
          <a:xfrm>
            <a:off x="7231424" y="1891574"/>
            <a:ext cx="1160347" cy="1247960"/>
          </a:xfrm>
          <a:prstGeom prst="downArrow">
            <a:avLst>
              <a:gd name="adj1" fmla="val 50000"/>
              <a:gd name="adj2" fmla="val 26971"/>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4" name="TextBox 63">
            <a:extLst>
              <a:ext uri="{FF2B5EF4-FFF2-40B4-BE49-F238E27FC236}">
                <a16:creationId xmlns:a16="http://schemas.microsoft.com/office/drawing/2014/main" id="{E6AE87CE-C7E3-4059-B2F7-3E421B34CA4F}"/>
              </a:ext>
            </a:extLst>
          </p:cNvPr>
          <p:cNvSpPr txBox="1"/>
          <p:nvPr/>
        </p:nvSpPr>
        <p:spPr>
          <a:xfrm>
            <a:off x="7009181" y="1918041"/>
            <a:ext cx="1583695" cy="193849"/>
          </a:xfrm>
          <a:prstGeom prst="rect">
            <a:avLst/>
          </a:prstGeom>
          <a:noFill/>
          <a:ln w="12700">
            <a:noFill/>
          </a:ln>
        </p:spPr>
        <p:txBody>
          <a:bodyPr wrap="square" lIns="0" tIns="0" rIns="0" bIns="0" rtlCol="0">
            <a:spAutoFit/>
          </a:bodyPr>
          <a:lstStyle/>
          <a:p>
            <a:pPr algn="ctr" eaLnBrk="1" hangingPunct="1">
              <a:lnSpc>
                <a:spcPct val="90000"/>
              </a:lnSpc>
              <a:spcBef>
                <a:spcPts val="0"/>
              </a:spcBef>
              <a:spcAft>
                <a:spcPts val="600"/>
              </a:spcAft>
            </a:pPr>
            <a:r>
              <a:rPr lang="en-GB" sz="1400"/>
              <a:t> </a:t>
            </a:r>
            <a:r>
              <a:rPr lang="en-GB" sz="1100"/>
              <a:t>BSD-Socket</a:t>
            </a:r>
            <a:endParaRPr lang="en-GB" sz="1400">
              <a:solidFill>
                <a:schemeClr val="accent1"/>
              </a:solidFill>
              <a:latin typeface="+mn-lt"/>
              <a:ea typeface="+mn-ea"/>
            </a:endParaRPr>
          </a:p>
        </p:txBody>
      </p:sp>
      <p:sp>
        <p:nvSpPr>
          <p:cNvPr id="65" name="Rectangle 64">
            <a:extLst>
              <a:ext uri="{FF2B5EF4-FFF2-40B4-BE49-F238E27FC236}">
                <a16:creationId xmlns:a16="http://schemas.microsoft.com/office/drawing/2014/main" id="{B277B62A-660E-423C-88FA-D779BD39AD6E}"/>
              </a:ext>
            </a:extLst>
          </p:cNvPr>
          <p:cNvSpPr/>
          <p:nvPr/>
        </p:nvSpPr>
        <p:spPr>
          <a:xfrm>
            <a:off x="6980792" y="3141827"/>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Socket (VSocket)</a:t>
            </a:r>
            <a:endParaRPr lang="en-US" sz="1400" kern="0" dirty="0">
              <a:solidFill>
                <a:srgbClr val="FFFFFF"/>
              </a:solidFill>
              <a:latin typeface="+mn-lt"/>
              <a:cs typeface="Calibri"/>
            </a:endParaRPr>
          </a:p>
        </p:txBody>
      </p:sp>
      <p:sp>
        <p:nvSpPr>
          <p:cNvPr id="66" name="Rectangle 65">
            <a:extLst>
              <a:ext uri="{FF2B5EF4-FFF2-40B4-BE49-F238E27FC236}">
                <a16:creationId xmlns:a16="http://schemas.microsoft.com/office/drawing/2014/main" id="{EBCA1D57-A748-4DD4-B0B9-FB9281C35702}"/>
              </a:ext>
            </a:extLst>
          </p:cNvPr>
          <p:cNvSpPr/>
          <p:nvPr/>
        </p:nvSpPr>
        <p:spPr>
          <a:xfrm>
            <a:off x="3263510" y="2102548"/>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Demo or test</a:t>
            </a:r>
            <a:br>
              <a:rPr lang="en-US" sz="1400" kern="0" dirty="0">
                <a:solidFill>
                  <a:srgbClr val="FFFFFF"/>
                </a:solidFill>
                <a:latin typeface="+mn-lt"/>
              </a:rPr>
            </a:br>
            <a:r>
              <a:rPr lang="en-US" sz="1400" kern="0" dirty="0">
                <a:solidFill>
                  <a:srgbClr val="FFFFFF"/>
                </a:solidFill>
                <a:latin typeface="+mn-lt"/>
              </a:rPr>
              <a:t>Interface</a:t>
            </a:r>
          </a:p>
        </p:txBody>
      </p:sp>
      <p:sp>
        <p:nvSpPr>
          <p:cNvPr id="67" name="Rectangle 66">
            <a:extLst>
              <a:ext uri="{FF2B5EF4-FFF2-40B4-BE49-F238E27FC236}">
                <a16:creationId xmlns:a16="http://schemas.microsoft.com/office/drawing/2014/main" id="{2450A397-6109-4BAA-92BD-DAA5DE8D13BD}"/>
              </a:ext>
            </a:extLst>
          </p:cNvPr>
          <p:cNvSpPr/>
          <p:nvPr/>
        </p:nvSpPr>
        <p:spPr>
          <a:xfrm>
            <a:off x="5060092" y="2096199"/>
            <a:ext cx="1645062"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i.e. Voice</a:t>
            </a:r>
            <a:br>
              <a:rPr lang="en-US" sz="1400" kern="0" dirty="0">
                <a:solidFill>
                  <a:srgbClr val="FFFFFF"/>
                </a:solidFill>
                <a:latin typeface="+mn-lt"/>
              </a:rPr>
            </a:br>
            <a:r>
              <a:rPr lang="en-US" sz="1400" kern="0" dirty="0">
                <a:solidFill>
                  <a:srgbClr val="FFFFFF"/>
                </a:solidFill>
                <a:latin typeface="+mn-lt"/>
              </a:rPr>
              <a:t>Recognition</a:t>
            </a:r>
          </a:p>
        </p:txBody>
      </p:sp>
      <p:sp>
        <p:nvSpPr>
          <p:cNvPr id="68" name="Down Arrow 28">
            <a:extLst>
              <a:ext uri="{FF2B5EF4-FFF2-40B4-BE49-F238E27FC236}">
                <a16:creationId xmlns:a16="http://schemas.microsoft.com/office/drawing/2014/main" id="{5A30FBAB-5F57-4D45-A6DE-8BE3BCD2D8F4}"/>
              </a:ext>
            </a:extLst>
          </p:cNvPr>
          <p:cNvSpPr/>
          <p:nvPr/>
        </p:nvSpPr>
        <p:spPr>
          <a:xfrm>
            <a:off x="7256817" y="3601439"/>
            <a:ext cx="1160347" cy="884295"/>
          </a:xfrm>
          <a:prstGeom prst="downArrow">
            <a:avLst>
              <a:gd name="adj1" fmla="val 50000"/>
              <a:gd name="adj2" fmla="val 3025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32" name="Rectangle 31">
            <a:extLst>
              <a:ext uri="{FF2B5EF4-FFF2-40B4-BE49-F238E27FC236}">
                <a16:creationId xmlns:a16="http://schemas.microsoft.com/office/drawing/2014/main" id="{AFE94C40-7286-481A-8769-BECEB8F4FBEE}"/>
              </a:ext>
            </a:extLst>
          </p:cNvPr>
          <p:cNvSpPr/>
          <p:nvPr/>
        </p:nvSpPr>
        <p:spPr>
          <a:xfrm>
            <a:off x="1420068" y="2457733"/>
            <a:ext cx="1649629" cy="445644"/>
          </a:xfrm>
          <a:prstGeom prst="rect">
            <a:avLst/>
          </a:prstGeom>
          <a:solidFill>
            <a:schemeClr val="accent2">
              <a:lumMod val="75000"/>
              <a:lumOff val="2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600" kern="0">
                <a:solidFill>
                  <a:srgbClr val="FFFFFF"/>
                </a:solidFill>
                <a:latin typeface="+mn-lt"/>
              </a:rPr>
              <a:t>Event Recorder</a:t>
            </a:r>
            <a:endParaRPr lang="en-US" sz="1100" kern="0">
              <a:solidFill>
                <a:srgbClr val="FFFFFF"/>
              </a:solidFill>
              <a:latin typeface="+mn-lt"/>
            </a:endParaRPr>
          </a:p>
        </p:txBody>
      </p:sp>
      <p:sp>
        <p:nvSpPr>
          <p:cNvPr id="34" name="Rectangle 33">
            <a:extLst>
              <a:ext uri="{FF2B5EF4-FFF2-40B4-BE49-F238E27FC236}">
                <a16:creationId xmlns:a16="http://schemas.microsoft.com/office/drawing/2014/main" id="{7DCE581A-B989-45F5-A63F-785DFF7790CC}"/>
              </a:ext>
            </a:extLst>
          </p:cNvPr>
          <p:cNvSpPr/>
          <p:nvPr/>
        </p:nvSpPr>
        <p:spPr>
          <a:xfrm>
            <a:off x="3268573" y="1461081"/>
            <a:ext cx="5395752" cy="444501"/>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dirty="0">
                <a:solidFill>
                  <a:srgbClr val="FFFFFF"/>
                </a:solidFill>
                <a:latin typeface="+mn-lt"/>
                <a:ea typeface="ＭＳ Ｐゴシック"/>
              </a:rPr>
              <a:t>Application that connects to Internet via BSD-Socket</a:t>
            </a:r>
            <a:endParaRPr lang="en-US" sz="1400" kern="0" dirty="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5061271" y="313624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Peripheral Driver </a:t>
            </a:r>
            <a:br>
              <a:rPr lang="en-US" sz="1400" kern="0" dirty="0">
                <a:solidFill>
                  <a:srgbClr val="FFFFFF"/>
                </a:solidFill>
                <a:latin typeface="+mn-lt"/>
                <a:ea typeface="ＭＳ Ｐゴシック"/>
              </a:rPr>
            </a:br>
            <a:r>
              <a:rPr lang="en-US" sz="1400" kern="0" dirty="0">
                <a:solidFill>
                  <a:srgbClr val="FFFFFF"/>
                </a:solidFill>
                <a:latin typeface="+mn-lt"/>
                <a:ea typeface="ＭＳ Ｐゴシック"/>
              </a:rPr>
              <a:t>(e.g., Audio)</a:t>
            </a:r>
          </a:p>
        </p:txBody>
      </p:sp>
      <p:sp>
        <p:nvSpPr>
          <p:cNvPr id="37" name="Rectangle 36">
            <a:extLst>
              <a:ext uri="{FF2B5EF4-FFF2-40B4-BE49-F238E27FC236}">
                <a16:creationId xmlns:a16="http://schemas.microsoft.com/office/drawing/2014/main" id="{EB2465A0-66D0-4A3F-9418-AAC68906FB9C}"/>
              </a:ext>
            </a:extLst>
          </p:cNvPr>
          <p:cNvSpPr/>
          <p:nvPr/>
        </p:nvSpPr>
        <p:spPr>
          <a:xfrm>
            <a:off x="6980792" y="4485733"/>
            <a:ext cx="1645063" cy="436205"/>
          </a:xfrm>
          <a:prstGeom prst="rect">
            <a:avLst/>
          </a:prstGeom>
          <a:solidFill>
            <a:srgbClr val="58595B"/>
          </a:solidFill>
          <a:ln w="9525" cap="flat" cmpd="sng" algn="ctr">
            <a:noFill/>
            <a:prstDash val="solid"/>
          </a:ln>
          <a:effectLst/>
        </p:spPr>
        <p:txBody>
          <a:bodyPr lIns="91420" tIns="45711" rIns="91420" bIns="45711" numCol="1" rtlCol="0" anchor="t"/>
          <a:lstStyle/>
          <a:p>
            <a:pPr defTabSz="457073" eaLnBrk="1" fontAlgn="auto" hangingPunct="1">
              <a:spcBef>
                <a:spcPts val="0"/>
              </a:spcBef>
              <a:spcAft>
                <a:spcPts val="0"/>
              </a:spcAft>
              <a:defRPr/>
            </a:pPr>
            <a:r>
              <a:rPr lang="en-US" sz="1200" kern="0" dirty="0">
                <a:solidFill>
                  <a:srgbClr val="FFFFFF"/>
                </a:solidFill>
                <a:latin typeface="+mn-lt"/>
                <a:ea typeface="ＭＳ Ｐゴシック"/>
              </a:rPr>
              <a:t>Connection to the Internet via Socket</a:t>
            </a:r>
            <a:endParaRPr lang="en-US" sz="1200" kern="0" dirty="0">
              <a:solidFill>
                <a:srgbClr val="FFFFFF"/>
              </a:solidFill>
              <a:latin typeface="+mn-lt"/>
              <a:ea typeface="ＭＳ Ｐゴシック"/>
              <a:cs typeface="Calibri"/>
            </a:endParaRPr>
          </a:p>
        </p:txBody>
      </p:sp>
      <p:sp>
        <p:nvSpPr>
          <p:cNvPr id="28" name="Rectangle 27">
            <a:extLst>
              <a:ext uri="{FF2B5EF4-FFF2-40B4-BE49-F238E27FC236}">
                <a16:creationId xmlns:a16="http://schemas.microsoft.com/office/drawing/2014/main" id="{6F5C535E-BCC5-43D0-9D6B-9E0A79BA9033}"/>
              </a:ext>
            </a:extLst>
          </p:cNvPr>
          <p:cNvSpPr/>
          <p:nvPr/>
        </p:nvSpPr>
        <p:spPr>
          <a:xfrm>
            <a:off x="5061270" y="366456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Streaming Interface (VSI)</a:t>
            </a:r>
            <a:endParaRPr lang="en-US" sz="1400" kern="0" dirty="0">
              <a:solidFill>
                <a:srgbClr val="FFFFFF"/>
              </a:solidFill>
              <a:latin typeface="+mn-lt"/>
              <a:ea typeface="ＭＳ Ｐゴシック"/>
              <a:cs typeface="Calibri"/>
            </a:endParaRPr>
          </a:p>
        </p:txBody>
      </p:sp>
    </p:spTree>
    <p:extLst>
      <p:ext uri="{BB962C8B-B14F-4D97-AF65-F5344CB8AC3E}">
        <p14:creationId xmlns:p14="http://schemas.microsoft.com/office/powerpoint/2010/main" val="34406429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angle 69">
            <a:extLst>
              <a:ext uri="{FF2B5EF4-FFF2-40B4-BE49-F238E27FC236}">
                <a16:creationId xmlns:a16="http://schemas.microsoft.com/office/drawing/2014/main" id="{DFCDB865-B135-4D91-9195-B6877FD9EC8D}"/>
              </a:ext>
            </a:extLst>
          </p:cNvPr>
          <p:cNvSpPr/>
          <p:nvPr/>
        </p:nvSpPr>
        <p:spPr>
          <a:xfrm>
            <a:off x="8451476" y="1382003"/>
            <a:ext cx="2245100" cy="1560960"/>
          </a:xfrm>
          <a:custGeom>
            <a:avLst/>
            <a:gdLst>
              <a:gd name="connsiteX0" fmla="*/ 0 w 3676919"/>
              <a:gd name="connsiteY0" fmla="*/ 0 h 1547767"/>
              <a:gd name="connsiteX1" fmla="*/ 3676919 w 3676919"/>
              <a:gd name="connsiteY1" fmla="*/ 0 h 1547767"/>
              <a:gd name="connsiteX2" fmla="*/ 3676919 w 3676919"/>
              <a:gd name="connsiteY2" fmla="*/ 1547767 h 1547767"/>
              <a:gd name="connsiteX3" fmla="*/ 0 w 3676919"/>
              <a:gd name="connsiteY3" fmla="*/ 1547767 h 1547767"/>
              <a:gd name="connsiteX4" fmla="*/ 0 w 3676919"/>
              <a:gd name="connsiteY4" fmla="*/ 0 h 1547767"/>
              <a:gd name="connsiteX0" fmla="*/ 0 w 3676919"/>
              <a:gd name="connsiteY0" fmla="*/ 0 h 1547767"/>
              <a:gd name="connsiteX1" fmla="*/ 3676919 w 3676919"/>
              <a:gd name="connsiteY1" fmla="*/ 0 h 1547767"/>
              <a:gd name="connsiteX2" fmla="*/ 3676919 w 3676919"/>
              <a:gd name="connsiteY2" fmla="*/ 1534888 h 1547767"/>
              <a:gd name="connsiteX3" fmla="*/ 0 w 3676919"/>
              <a:gd name="connsiteY3" fmla="*/ 1547767 h 1547767"/>
              <a:gd name="connsiteX4" fmla="*/ 0 w 3676919"/>
              <a:gd name="connsiteY4" fmla="*/ 0 h 1547767"/>
              <a:gd name="connsiteX0" fmla="*/ 0 w 4552682"/>
              <a:gd name="connsiteY0" fmla="*/ 0 h 1547767"/>
              <a:gd name="connsiteX1" fmla="*/ 3676919 w 4552682"/>
              <a:gd name="connsiteY1" fmla="*/ 0 h 1547767"/>
              <a:gd name="connsiteX2" fmla="*/ 3676919 w 4552682"/>
              <a:gd name="connsiteY2" fmla="*/ 1534888 h 1547767"/>
              <a:gd name="connsiteX3" fmla="*/ 0 w 4552682"/>
              <a:gd name="connsiteY3" fmla="*/ 1547767 h 1547767"/>
              <a:gd name="connsiteX4" fmla="*/ 0 w 4552682"/>
              <a:gd name="connsiteY4" fmla="*/ 0 h 1547767"/>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0 w 5724659"/>
              <a:gd name="connsiteY3" fmla="*/ 1560646 h 1560646"/>
              <a:gd name="connsiteX4" fmla="*/ 0 w 5724659"/>
              <a:gd name="connsiteY4" fmla="*/ 12879 h 1560646"/>
              <a:gd name="connsiteX0" fmla="*/ 0 w 5724659"/>
              <a:gd name="connsiteY0" fmla="*/ 12879 h 1560646"/>
              <a:gd name="connsiteX1" fmla="*/ 5724659 w 5724659"/>
              <a:gd name="connsiteY1" fmla="*/ 0 h 1560646"/>
              <a:gd name="connsiteX2" fmla="*/ 3676919 w 5724659"/>
              <a:gd name="connsiteY2" fmla="*/ 1547767 h 1560646"/>
              <a:gd name="connsiteX3" fmla="*/ 5711780 w 5724659"/>
              <a:gd name="connsiteY3" fmla="*/ 697761 h 1560646"/>
              <a:gd name="connsiteX4" fmla="*/ 0 w 5724659"/>
              <a:gd name="connsiteY4" fmla="*/ 1560646 h 1560646"/>
              <a:gd name="connsiteX5" fmla="*/ 0 w 5724659"/>
              <a:gd name="connsiteY5" fmla="*/ 12879 h 1560646"/>
              <a:gd name="connsiteX0" fmla="*/ 0 w 5724659"/>
              <a:gd name="connsiteY0" fmla="*/ 12879 h 1573524"/>
              <a:gd name="connsiteX1" fmla="*/ 5724659 w 5724659"/>
              <a:gd name="connsiteY1" fmla="*/ 0 h 1573524"/>
              <a:gd name="connsiteX2" fmla="*/ 3676919 w 5724659"/>
              <a:gd name="connsiteY2" fmla="*/ 1547767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528811 w 5724659"/>
              <a:gd name="connsiteY3" fmla="*/ 1573524 h 1573524"/>
              <a:gd name="connsiteX4" fmla="*/ 0 w 5724659"/>
              <a:gd name="connsiteY4" fmla="*/ 1560646 h 1573524"/>
              <a:gd name="connsiteX5" fmla="*/ 0 w 5724659"/>
              <a:gd name="connsiteY5"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5673144 w 5724659"/>
              <a:gd name="connsiteY3" fmla="*/ 704201 h 1573524"/>
              <a:gd name="connsiteX4" fmla="*/ 3528811 w 5724659"/>
              <a:gd name="connsiteY4" fmla="*/ 1573524 h 1573524"/>
              <a:gd name="connsiteX5" fmla="*/ 0 w 5724659"/>
              <a:gd name="connsiteY5" fmla="*/ 1560646 h 1573524"/>
              <a:gd name="connsiteX6" fmla="*/ 0 w 5724659"/>
              <a:gd name="connsiteY6" fmla="*/ 12879 h 1573524"/>
              <a:gd name="connsiteX0" fmla="*/ 0 w 5724659"/>
              <a:gd name="connsiteY0" fmla="*/ 12879 h 1573524"/>
              <a:gd name="connsiteX1" fmla="*/ 5724659 w 5724659"/>
              <a:gd name="connsiteY1" fmla="*/ 0 h 1573524"/>
              <a:gd name="connsiteX2" fmla="*/ 3651162 w 5724659"/>
              <a:gd name="connsiteY2" fmla="*/ 717079 h 1573524"/>
              <a:gd name="connsiteX3" fmla="*/ 3612524 w 5724659"/>
              <a:gd name="connsiteY3" fmla="*/ 948900 h 1573524"/>
              <a:gd name="connsiteX4" fmla="*/ 3528811 w 5724659"/>
              <a:gd name="connsiteY4" fmla="*/ 1573524 h 1573524"/>
              <a:gd name="connsiteX5" fmla="*/ 0 w 5724659"/>
              <a:gd name="connsiteY5" fmla="*/ 1560646 h 1573524"/>
              <a:gd name="connsiteX6" fmla="*/ 0 w 5724659"/>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612524 w 6607105"/>
              <a:gd name="connsiteY3" fmla="*/ 948900 h 1573524"/>
              <a:gd name="connsiteX4" fmla="*/ 3528811 w 6607105"/>
              <a:gd name="connsiteY4" fmla="*/ 1573524 h 1573524"/>
              <a:gd name="connsiteX5" fmla="*/ 0 w 6607105"/>
              <a:gd name="connsiteY5" fmla="*/ 1560646 h 1573524"/>
              <a:gd name="connsiteX6" fmla="*/ 0 w 6607105"/>
              <a:gd name="connsiteY6" fmla="*/ 12879 h 1573524"/>
              <a:gd name="connsiteX0" fmla="*/ 0 w 6607105"/>
              <a:gd name="connsiteY0" fmla="*/ 12879 h 1573524"/>
              <a:gd name="connsiteX1" fmla="*/ 5724659 w 6607105"/>
              <a:gd name="connsiteY1" fmla="*/ 0 h 1573524"/>
              <a:gd name="connsiteX2" fmla="*/ 5698903 w 6607105"/>
              <a:gd name="connsiteY2" fmla="*/ 652685 h 1573524"/>
              <a:gd name="connsiteX3" fmla="*/ 3593205 w 6607105"/>
              <a:gd name="connsiteY3" fmla="*/ 672004 h 1573524"/>
              <a:gd name="connsiteX4" fmla="*/ 3528811 w 6607105"/>
              <a:gd name="connsiteY4" fmla="*/ 1573524 h 1573524"/>
              <a:gd name="connsiteX5" fmla="*/ 0 w 6607105"/>
              <a:gd name="connsiteY5" fmla="*/ 1560646 h 1573524"/>
              <a:gd name="connsiteX6" fmla="*/ 0 w 6607105"/>
              <a:gd name="connsiteY6" fmla="*/ 12879 h 1573524"/>
              <a:gd name="connsiteX0" fmla="*/ 0 w 5724659"/>
              <a:gd name="connsiteY0" fmla="*/ 12879 h 1573524"/>
              <a:gd name="connsiteX1" fmla="*/ 5724659 w 5724659"/>
              <a:gd name="connsiteY1" fmla="*/ 0 h 1573524"/>
              <a:gd name="connsiteX2" fmla="*/ 5698903 w 5724659"/>
              <a:gd name="connsiteY2" fmla="*/ 652685 h 1573524"/>
              <a:gd name="connsiteX3" fmla="*/ 3593205 w 5724659"/>
              <a:gd name="connsiteY3" fmla="*/ 672004 h 1573524"/>
              <a:gd name="connsiteX4" fmla="*/ 3528811 w 5724659"/>
              <a:gd name="connsiteY4" fmla="*/ 1573524 h 1573524"/>
              <a:gd name="connsiteX5" fmla="*/ 0 w 5724659"/>
              <a:gd name="connsiteY5" fmla="*/ 1560646 h 1573524"/>
              <a:gd name="connsiteX6" fmla="*/ 0 w 5724659"/>
              <a:gd name="connsiteY6" fmla="*/ 12879 h 1573524"/>
              <a:gd name="connsiteX0" fmla="*/ 0 w 5698903"/>
              <a:gd name="connsiteY0" fmla="*/ 19318 h 1579963"/>
              <a:gd name="connsiteX1" fmla="*/ 5692462 w 5698903"/>
              <a:gd name="connsiteY1" fmla="*/ 0 h 1579963"/>
              <a:gd name="connsiteX2" fmla="*/ 5698903 w 5698903"/>
              <a:gd name="connsiteY2" fmla="*/ 659124 h 1579963"/>
              <a:gd name="connsiteX3" fmla="*/ 3593205 w 5698903"/>
              <a:gd name="connsiteY3" fmla="*/ 678443 h 1579963"/>
              <a:gd name="connsiteX4" fmla="*/ 3528811 w 5698903"/>
              <a:gd name="connsiteY4" fmla="*/ 1579963 h 1579963"/>
              <a:gd name="connsiteX5" fmla="*/ 0 w 5698903"/>
              <a:gd name="connsiteY5" fmla="*/ 1567085 h 1579963"/>
              <a:gd name="connsiteX6" fmla="*/ 0 w 5698903"/>
              <a:gd name="connsiteY6" fmla="*/ 19318 h 1579963"/>
              <a:gd name="connsiteX0" fmla="*/ 0 w 5698903"/>
              <a:gd name="connsiteY0" fmla="*/ 19318 h 1592842"/>
              <a:gd name="connsiteX1" fmla="*/ 5692462 w 5698903"/>
              <a:gd name="connsiteY1" fmla="*/ 0 h 1592842"/>
              <a:gd name="connsiteX2" fmla="*/ 5698903 w 5698903"/>
              <a:gd name="connsiteY2" fmla="*/ 659124 h 1592842"/>
              <a:gd name="connsiteX3" fmla="*/ 3593205 w 5698903"/>
              <a:gd name="connsiteY3" fmla="*/ 678443 h 1592842"/>
              <a:gd name="connsiteX4" fmla="*/ 3631842 w 5698903"/>
              <a:gd name="connsiteY4" fmla="*/ 1592842 h 1592842"/>
              <a:gd name="connsiteX5" fmla="*/ 0 w 5698903"/>
              <a:gd name="connsiteY5" fmla="*/ 1567085 h 1592842"/>
              <a:gd name="connsiteX6" fmla="*/ 0 w 5698903"/>
              <a:gd name="connsiteY6" fmla="*/ 19318 h 1592842"/>
              <a:gd name="connsiteX0" fmla="*/ 0 w 5698903"/>
              <a:gd name="connsiteY0" fmla="*/ 19318 h 1592842"/>
              <a:gd name="connsiteX1" fmla="*/ 5692462 w 5698903"/>
              <a:gd name="connsiteY1" fmla="*/ 0 h 1592842"/>
              <a:gd name="connsiteX2" fmla="*/ 5698903 w 5698903"/>
              <a:gd name="connsiteY2" fmla="*/ 659124 h 1592842"/>
              <a:gd name="connsiteX3" fmla="*/ 3631842 w 5698903"/>
              <a:gd name="connsiteY3" fmla="*/ 672004 h 1592842"/>
              <a:gd name="connsiteX4" fmla="*/ 3631842 w 5698903"/>
              <a:gd name="connsiteY4" fmla="*/ 1592842 h 1592842"/>
              <a:gd name="connsiteX5" fmla="*/ 0 w 5698903"/>
              <a:gd name="connsiteY5" fmla="*/ 1567085 h 1592842"/>
              <a:gd name="connsiteX6" fmla="*/ 0 w 5698903"/>
              <a:gd name="connsiteY6" fmla="*/ 19318 h 1592842"/>
              <a:gd name="connsiteX0" fmla="*/ 0 w 5705343"/>
              <a:gd name="connsiteY0" fmla="*/ 0 h 1689434"/>
              <a:gd name="connsiteX1" fmla="*/ 5698902 w 5705343"/>
              <a:gd name="connsiteY1" fmla="*/ 96592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638282 w 5705343"/>
              <a:gd name="connsiteY3" fmla="*/ 768596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638282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98902 w 5705343"/>
              <a:gd name="connsiteY1" fmla="*/ 25758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05343"/>
              <a:gd name="connsiteY0" fmla="*/ 0 h 1689434"/>
              <a:gd name="connsiteX1" fmla="*/ 5685771 w 5705343"/>
              <a:gd name="connsiteY1" fmla="*/ 19366 h 1689434"/>
              <a:gd name="connsiteX2" fmla="*/ 5705343 w 5705343"/>
              <a:gd name="connsiteY2" fmla="*/ 755716 h 1689434"/>
              <a:gd name="connsiteX3" fmla="*/ 3710007 w 5705343"/>
              <a:gd name="connsiteY3" fmla="*/ 762205 h 1689434"/>
              <a:gd name="connsiteX4" fmla="*/ 3703487 w 5705343"/>
              <a:gd name="connsiteY4" fmla="*/ 1689434 h 1689434"/>
              <a:gd name="connsiteX5" fmla="*/ 6440 w 5705343"/>
              <a:gd name="connsiteY5" fmla="*/ 1663677 h 1689434"/>
              <a:gd name="connsiteX6" fmla="*/ 0 w 5705343"/>
              <a:gd name="connsiteY6" fmla="*/ 0 h 1689434"/>
              <a:gd name="connsiteX0" fmla="*/ 0 w 5792193"/>
              <a:gd name="connsiteY0" fmla="*/ 0 h 1689434"/>
              <a:gd name="connsiteX1" fmla="*/ 5685771 w 5792193"/>
              <a:gd name="connsiteY1" fmla="*/ 19366 h 1689434"/>
              <a:gd name="connsiteX2" fmla="*/ 3710007 w 5792193"/>
              <a:gd name="connsiteY2" fmla="*/ 762205 h 1689434"/>
              <a:gd name="connsiteX3" fmla="*/ 3703487 w 5792193"/>
              <a:gd name="connsiteY3" fmla="*/ 1689434 h 1689434"/>
              <a:gd name="connsiteX4" fmla="*/ 6440 w 5792193"/>
              <a:gd name="connsiteY4" fmla="*/ 1663677 h 1689434"/>
              <a:gd name="connsiteX5" fmla="*/ 0 w 5792193"/>
              <a:gd name="connsiteY5" fmla="*/ 0 h 1689434"/>
              <a:gd name="connsiteX0" fmla="*/ 0 w 3710007"/>
              <a:gd name="connsiteY0" fmla="*/ 0 h 1689434"/>
              <a:gd name="connsiteX1" fmla="*/ 3710007 w 3710007"/>
              <a:gd name="connsiteY1" fmla="*/ 762205 h 1689434"/>
              <a:gd name="connsiteX2" fmla="*/ 3703487 w 3710007"/>
              <a:gd name="connsiteY2" fmla="*/ 1689434 h 1689434"/>
              <a:gd name="connsiteX3" fmla="*/ 6440 w 3710007"/>
              <a:gd name="connsiteY3" fmla="*/ 1663677 h 1689434"/>
              <a:gd name="connsiteX4" fmla="*/ 0 w 3710007"/>
              <a:gd name="connsiteY4" fmla="*/ 0 h 1689434"/>
              <a:gd name="connsiteX0" fmla="*/ 0 w 3703773"/>
              <a:gd name="connsiteY0" fmla="*/ 0 h 1689434"/>
              <a:gd name="connsiteX1" fmla="*/ 3696876 w 3703773"/>
              <a:gd name="connsiteY1" fmla="*/ 25633 h 1689434"/>
              <a:gd name="connsiteX2" fmla="*/ 3703487 w 3703773"/>
              <a:gd name="connsiteY2" fmla="*/ 1689434 h 1689434"/>
              <a:gd name="connsiteX3" fmla="*/ 6440 w 3703773"/>
              <a:gd name="connsiteY3" fmla="*/ 1663677 h 1689434"/>
              <a:gd name="connsiteX4" fmla="*/ 0 w 3703773"/>
              <a:gd name="connsiteY4" fmla="*/ 0 h 16894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703773" h="1689434">
                <a:moveTo>
                  <a:pt x="0" y="0"/>
                </a:moveTo>
                <a:lnTo>
                  <a:pt x="3696876" y="25633"/>
                </a:lnTo>
                <a:cubicBezTo>
                  <a:pt x="3694703" y="334709"/>
                  <a:pt x="3705660" y="1380358"/>
                  <a:pt x="3703487" y="1689434"/>
                </a:cubicBezTo>
                <a:lnTo>
                  <a:pt x="6440" y="1663677"/>
                </a:lnTo>
                <a:cubicBezTo>
                  <a:pt x="4293" y="1109118"/>
                  <a:pt x="2147" y="554559"/>
                  <a:pt x="0" y="0"/>
                </a:cubicBezTo>
                <a:close/>
              </a:path>
            </a:pathLst>
          </a:custGeom>
          <a:solidFill>
            <a:schemeClr val="accent2">
              <a:lumMod val="10000"/>
              <a:lumOff val="90000"/>
              <a:alpha val="80000"/>
            </a:schemeClr>
          </a:solidFill>
          <a:ln w="15875" cap="flat" cmpd="sng" algn="ctr">
            <a:solidFill>
              <a:schemeClr val="tx1"/>
            </a:solidFill>
            <a:prstDash val="dash"/>
          </a:ln>
          <a:effectLst/>
        </p:spPr>
        <p:txBody>
          <a:bodyPr lIns="91396" tIns="45699" rIns="91396" bIns="45699" rtlCol="0" anchor="t"/>
          <a:lstStyle/>
          <a:p>
            <a:pPr algn="ctr" defTabSz="456936" eaLnBrk="1" fontAlgn="auto" hangingPunct="1">
              <a:spcBef>
                <a:spcPts val="0"/>
              </a:spcBef>
              <a:spcAft>
                <a:spcPts val="0"/>
              </a:spcAft>
              <a:defRPr/>
            </a:pPr>
            <a:r>
              <a:rPr lang="en-US" sz="1400" kern="0" dirty="0">
                <a:solidFill>
                  <a:schemeClr val="accent2"/>
                </a:solidFill>
                <a:latin typeface="+mn-lt"/>
              </a:rPr>
              <a:t>User Application Code</a:t>
            </a:r>
            <a:endParaRPr lang="en-GB" sz="1400" kern="0" dirty="0">
              <a:solidFill>
                <a:schemeClr val="accent2"/>
              </a:solidFill>
              <a:latin typeface="+mn-lt"/>
            </a:endParaRPr>
          </a:p>
        </p:txBody>
      </p:sp>
      <p:sp>
        <p:nvSpPr>
          <p:cNvPr id="2" name="Title 1">
            <a:extLst>
              <a:ext uri="{FF2B5EF4-FFF2-40B4-BE49-F238E27FC236}">
                <a16:creationId xmlns:a16="http://schemas.microsoft.com/office/drawing/2014/main" id="{66B49C65-9D93-0940-A2D2-FDC728ABEBFC}"/>
              </a:ext>
            </a:extLst>
          </p:cNvPr>
          <p:cNvSpPr>
            <a:spLocks noGrp="1"/>
          </p:cNvSpPr>
          <p:nvPr>
            <p:ph type="title"/>
          </p:nvPr>
        </p:nvSpPr>
        <p:spPr>
          <a:xfrm>
            <a:off x="482352" y="383133"/>
            <a:ext cx="11227300" cy="512562"/>
          </a:xfrm>
        </p:spPr>
        <p:txBody>
          <a:bodyPr/>
          <a:lstStyle/>
          <a:p>
            <a:r>
              <a:rPr lang="en-US" sz="3198" dirty="0"/>
              <a:t>FVP Platform for </a:t>
            </a:r>
            <a:r>
              <a:rPr lang="en-US" sz="3198"/>
              <a:t>IoT/DSP/ML Software Development</a:t>
            </a:r>
            <a:endParaRPr lang="en-US" sz="3198" dirty="0"/>
          </a:p>
        </p:txBody>
      </p:sp>
      <p:sp>
        <p:nvSpPr>
          <p:cNvPr id="21" name="Rectangle 20">
            <a:extLst>
              <a:ext uri="{FF2B5EF4-FFF2-40B4-BE49-F238E27FC236}">
                <a16:creationId xmlns:a16="http://schemas.microsoft.com/office/drawing/2014/main" id="{55D6DD88-1FD7-4BA4-AB28-44E626DD2497}"/>
              </a:ext>
            </a:extLst>
          </p:cNvPr>
          <p:cNvSpPr/>
          <p:nvPr/>
        </p:nvSpPr>
        <p:spPr>
          <a:xfrm>
            <a:off x="7905750" y="3198792"/>
            <a:ext cx="2876551" cy="1113804"/>
          </a:xfrm>
          <a:prstGeom prst="rect">
            <a:avLst/>
          </a:prstGeom>
          <a:solidFill>
            <a:schemeClr val="accent1">
              <a:lumMod val="40000"/>
              <a:lumOff val="60000"/>
              <a:alpha val="40000"/>
            </a:schemeClr>
          </a:solidFill>
          <a:ln w="9525" cap="flat" cmpd="sng" algn="ctr">
            <a:noFill/>
            <a:prstDash val="solid"/>
          </a:ln>
          <a:effectLst/>
        </p:spPr>
        <p:txBody>
          <a:bodyPr vert="vert270" lIns="35985" tIns="45699" rIns="91396" bIns="45699" rtlCol="0" anchor="t"/>
          <a:lstStyle/>
          <a:p>
            <a:pPr algn="ctr" defTabSz="456936" eaLnBrk="1" fontAlgn="auto" hangingPunct="1">
              <a:lnSpc>
                <a:spcPts val="1698"/>
              </a:lnSpc>
              <a:spcBef>
                <a:spcPts val="0"/>
              </a:spcBef>
              <a:spcAft>
                <a:spcPts val="0"/>
              </a:spcAft>
              <a:defRPr/>
            </a:pPr>
            <a:r>
              <a:rPr lang="en-US" sz="1600" kern="0" dirty="0">
                <a:solidFill>
                  <a:srgbClr val="000000"/>
                </a:solidFill>
                <a:latin typeface="+mn-lt"/>
                <a:ea typeface="ＭＳ Ｐゴシック"/>
              </a:rPr>
              <a:t>Simulation layer </a:t>
            </a:r>
            <a:endParaRPr lang="en-GB" sz="1600" kern="0" dirty="0">
              <a:solidFill>
                <a:srgbClr val="000000"/>
              </a:solidFill>
              <a:latin typeface="+mn-lt"/>
              <a:ea typeface="ＭＳ Ｐゴシック"/>
            </a:endParaRPr>
          </a:p>
        </p:txBody>
      </p:sp>
      <p:sp>
        <p:nvSpPr>
          <p:cNvPr id="33" name="Down Arrow 28">
            <a:extLst>
              <a:ext uri="{FF2B5EF4-FFF2-40B4-BE49-F238E27FC236}">
                <a16:creationId xmlns:a16="http://schemas.microsoft.com/office/drawing/2014/main" id="{0CA77243-2CE9-4FEA-94E0-244BC67E78BD}"/>
              </a:ext>
            </a:extLst>
          </p:cNvPr>
          <p:cNvSpPr/>
          <p:nvPr/>
        </p:nvSpPr>
        <p:spPr>
          <a:xfrm rot="10800000">
            <a:off x="8945922" y="2853449"/>
            <a:ext cx="1160347" cy="1765633"/>
          </a:xfrm>
          <a:prstGeom prst="downArrow">
            <a:avLst>
              <a:gd name="adj1" fmla="val 50000"/>
              <a:gd name="adj2" fmla="val 23687"/>
            </a:avLst>
          </a:prstGeom>
          <a:gradFill rotWithShape="1">
            <a:gsLst>
              <a:gs pos="0">
                <a:srgbClr val="ED174F">
                  <a:lumMod val="20000"/>
                  <a:lumOff val="80000"/>
                </a:srgbClr>
              </a:gs>
              <a:gs pos="64000">
                <a:srgbClr val="ED174F">
                  <a:lumMod val="40000"/>
                  <a:lumOff val="60000"/>
                </a:srgbClr>
              </a:gs>
              <a:gs pos="100000">
                <a:srgbClr val="FF0000">
                  <a:alpha val="60000"/>
                </a:srgbClr>
              </a:gs>
            </a:gsLst>
            <a:lin ang="5400000" scaled="0"/>
          </a:gra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endParaRPr lang="en-GB" sz="1467" kern="0">
              <a:solidFill>
                <a:srgbClr val="FFFFFF"/>
              </a:solidFill>
              <a:latin typeface="+mn-lt"/>
            </a:endParaRPr>
          </a:p>
        </p:txBody>
      </p:sp>
      <p:sp>
        <p:nvSpPr>
          <p:cNvPr id="67" name="Rectangle 66">
            <a:extLst>
              <a:ext uri="{FF2B5EF4-FFF2-40B4-BE49-F238E27FC236}">
                <a16:creationId xmlns:a16="http://schemas.microsoft.com/office/drawing/2014/main" id="{2450A397-6109-4BAA-92BD-DAA5DE8D13BD}"/>
              </a:ext>
            </a:extLst>
          </p:cNvPr>
          <p:cNvSpPr/>
          <p:nvPr/>
        </p:nvSpPr>
        <p:spPr>
          <a:xfrm>
            <a:off x="8602572" y="2172399"/>
            <a:ext cx="1893978" cy="623901"/>
          </a:xfrm>
          <a:prstGeom prst="rect">
            <a:avLst/>
          </a:prstGeom>
          <a:solidFill>
            <a:schemeClr val="accent1">
              <a:lumMod val="75000"/>
            </a:schemeClr>
          </a:solidFill>
          <a:ln w="9525" cap="flat" cmpd="sng" algn="ctr">
            <a:noFill/>
            <a:prstDash val="solid"/>
          </a:ln>
          <a:effectLst/>
        </p:spPr>
        <p:txBody>
          <a:bodyPr lIns="91396" tIns="45699" rIns="91396" bIns="45699" rtlCol="0" anchor="ctr"/>
          <a:lstStyle/>
          <a:p>
            <a:pPr algn="ctr" defTabSz="456936" eaLnBrk="1" fontAlgn="auto" hangingPunct="1">
              <a:spcBef>
                <a:spcPts val="0"/>
              </a:spcBef>
              <a:spcAft>
                <a:spcPts val="0"/>
              </a:spcAft>
              <a:defRPr/>
            </a:pPr>
            <a:r>
              <a:rPr lang="en-US" sz="1400" kern="0" dirty="0">
                <a:solidFill>
                  <a:srgbClr val="FFFFFF"/>
                </a:solidFill>
                <a:latin typeface="+mn-lt"/>
              </a:rPr>
              <a:t>Software Under Test</a:t>
            </a:r>
            <a:br>
              <a:rPr lang="en-US" sz="1400" kern="0" dirty="0">
                <a:solidFill>
                  <a:srgbClr val="FFFFFF"/>
                </a:solidFill>
                <a:latin typeface="+mn-lt"/>
              </a:rPr>
            </a:br>
            <a:r>
              <a:rPr lang="en-US" sz="1400" kern="0" dirty="0">
                <a:solidFill>
                  <a:srgbClr val="FFFFFF"/>
                </a:solidFill>
                <a:latin typeface="+mn-lt"/>
              </a:rPr>
              <a:t>(e.g. voice recognition)</a:t>
            </a:r>
          </a:p>
        </p:txBody>
      </p:sp>
      <p:sp>
        <p:nvSpPr>
          <p:cNvPr id="34" name="Rectangle 33">
            <a:extLst>
              <a:ext uri="{FF2B5EF4-FFF2-40B4-BE49-F238E27FC236}">
                <a16:creationId xmlns:a16="http://schemas.microsoft.com/office/drawing/2014/main" id="{7DCE581A-B989-45F5-A63F-785DFF7790CC}"/>
              </a:ext>
            </a:extLst>
          </p:cNvPr>
          <p:cNvSpPr/>
          <p:nvPr/>
        </p:nvSpPr>
        <p:spPr>
          <a:xfrm>
            <a:off x="8602573" y="1769399"/>
            <a:ext cx="1893977" cy="333237"/>
          </a:xfrm>
          <a:prstGeom prst="rect">
            <a:avLst/>
          </a:prstGeom>
          <a:solidFill>
            <a:schemeClr val="accent3">
              <a:lumMod val="75000"/>
            </a:schemeClr>
          </a:solidFill>
          <a:ln w="9525" cap="flat" cmpd="sng" algn="ctr">
            <a:noFill/>
            <a:prstDash val="solid"/>
          </a:ln>
          <a:effectLst/>
        </p:spPr>
        <p:txBody>
          <a:bodyPr lIns="91420" tIns="45711" rIns="91420" bIns="45711" rtlCol="0" anchor="ctr"/>
          <a:lstStyle/>
          <a:p>
            <a:pPr algn="ctr" defTabSz="457073" eaLnBrk="1" fontAlgn="auto" hangingPunct="1">
              <a:spcBef>
                <a:spcPts val="0"/>
              </a:spcBef>
              <a:spcAft>
                <a:spcPts val="0"/>
              </a:spcAft>
              <a:defRPr/>
            </a:pPr>
            <a:r>
              <a:rPr lang="en-US" sz="1400" kern="0" dirty="0">
                <a:solidFill>
                  <a:srgbClr val="FFFFFF"/>
                </a:solidFill>
                <a:latin typeface="+mn-lt"/>
                <a:ea typeface="ＭＳ Ｐゴシック"/>
              </a:rPr>
              <a:t>Application</a:t>
            </a:r>
            <a:endParaRPr lang="en-US" sz="1400" kern="0" dirty="0">
              <a:solidFill>
                <a:srgbClr val="FFFFFF"/>
              </a:solidFill>
              <a:latin typeface="+mn-lt"/>
              <a:ea typeface="ＭＳ Ｐゴシック"/>
              <a:cs typeface="Calibri"/>
            </a:endParaRPr>
          </a:p>
        </p:txBody>
      </p:sp>
      <p:sp>
        <p:nvSpPr>
          <p:cNvPr id="35" name="Rectangle 34">
            <a:extLst>
              <a:ext uri="{FF2B5EF4-FFF2-40B4-BE49-F238E27FC236}">
                <a16:creationId xmlns:a16="http://schemas.microsoft.com/office/drawing/2014/main" id="{AB095A80-2033-4914-BA20-4AFB1EC1D44C}"/>
              </a:ext>
            </a:extLst>
          </p:cNvPr>
          <p:cNvSpPr/>
          <p:nvPr/>
        </p:nvSpPr>
        <p:spPr>
          <a:xfrm>
            <a:off x="8689477" y="3269590"/>
            <a:ext cx="1645062"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Audio Driver</a:t>
            </a:r>
          </a:p>
          <a:p>
            <a:pPr algn="ctr" defTabSz="456936" eaLnBrk="1" fontAlgn="auto" hangingPunct="1">
              <a:spcBef>
                <a:spcPts val="0"/>
              </a:spcBef>
              <a:spcAft>
                <a:spcPts val="0"/>
              </a:spcAft>
              <a:defRPr/>
            </a:pPr>
            <a:r>
              <a:rPr lang="en-US" sz="1200" kern="0" dirty="0">
                <a:solidFill>
                  <a:srgbClr val="FFFFFF"/>
                </a:solidFill>
                <a:latin typeface="+mn-lt"/>
                <a:ea typeface="ＭＳ Ｐゴシック"/>
              </a:rPr>
              <a:t>(</a:t>
            </a:r>
            <a:r>
              <a:rPr lang="en-US" sz="1200" i="1" kern="0" dirty="0">
                <a:solidFill>
                  <a:srgbClr val="FFFFFF"/>
                </a:solidFill>
                <a:latin typeface="+mn-lt"/>
                <a:ea typeface="ＭＳ Ｐゴシック"/>
              </a:rPr>
              <a:t>audio_drv.h/.c</a:t>
            </a:r>
            <a:r>
              <a:rPr lang="en-US" sz="1200" kern="0" dirty="0">
                <a:solidFill>
                  <a:srgbClr val="FFFFFF"/>
                </a:solidFill>
                <a:latin typeface="+mn-lt"/>
                <a:ea typeface="ＭＳ Ｐゴシック"/>
              </a:rPr>
              <a:t>)</a:t>
            </a:r>
          </a:p>
        </p:txBody>
      </p:sp>
      <p:sp>
        <p:nvSpPr>
          <p:cNvPr id="28" name="Rectangle 27">
            <a:extLst>
              <a:ext uri="{FF2B5EF4-FFF2-40B4-BE49-F238E27FC236}">
                <a16:creationId xmlns:a16="http://schemas.microsoft.com/office/drawing/2014/main" id="{6F5C535E-BCC5-43D0-9D6B-9E0A79BA9033}"/>
              </a:ext>
            </a:extLst>
          </p:cNvPr>
          <p:cNvSpPr/>
          <p:nvPr/>
        </p:nvSpPr>
        <p:spPr>
          <a:xfrm>
            <a:off x="8479682" y="3786032"/>
            <a:ext cx="2092825" cy="445644"/>
          </a:xfrm>
          <a:prstGeom prst="rect">
            <a:avLst/>
          </a:prstGeom>
          <a:solidFill>
            <a:srgbClr val="4E5584"/>
          </a:solidFill>
          <a:ln w="9525" cap="flat" cmpd="sng" algn="ctr">
            <a:noFill/>
            <a:prstDash val="solid"/>
          </a:ln>
          <a:effectLst/>
        </p:spPr>
        <p:txBody>
          <a:bodyPr lIns="35985" tIns="45699" rIns="35985" bIns="45699" rtlCol="0" anchor="ctr"/>
          <a:lstStyle/>
          <a:p>
            <a:pPr algn="ctr" defTabSz="456936" eaLnBrk="1" fontAlgn="auto" hangingPunct="1">
              <a:spcBef>
                <a:spcPts val="0"/>
              </a:spcBef>
              <a:spcAft>
                <a:spcPts val="0"/>
              </a:spcAft>
              <a:defRPr/>
            </a:pPr>
            <a:r>
              <a:rPr lang="en-US" sz="1400" kern="0" dirty="0">
                <a:solidFill>
                  <a:srgbClr val="FFFFFF"/>
                </a:solidFill>
                <a:latin typeface="+mn-lt"/>
                <a:ea typeface="ＭＳ Ｐゴシック"/>
              </a:rPr>
              <a:t>Virtual Streaming Interface</a:t>
            </a:r>
          </a:p>
          <a:p>
            <a:pPr algn="ctr" defTabSz="456936" eaLnBrk="1" fontAlgn="auto" hangingPunct="1">
              <a:spcBef>
                <a:spcPts val="0"/>
              </a:spcBef>
              <a:spcAft>
                <a:spcPts val="0"/>
              </a:spcAft>
              <a:defRPr/>
            </a:pPr>
            <a:r>
              <a:rPr lang="en-US" sz="1200" kern="0" dirty="0">
                <a:solidFill>
                  <a:srgbClr val="FFFFFF"/>
                </a:solidFill>
                <a:latin typeface="+mn-lt"/>
                <a:ea typeface="ＭＳ Ｐゴシック"/>
                <a:cs typeface="Calibri"/>
              </a:rPr>
              <a:t>(</a:t>
            </a:r>
            <a:r>
              <a:rPr lang="en-US" sz="1200" i="1" kern="0" dirty="0">
                <a:solidFill>
                  <a:srgbClr val="FFFFFF"/>
                </a:solidFill>
                <a:latin typeface="+mn-lt"/>
                <a:ea typeface="ＭＳ Ｐゴシック"/>
                <a:cs typeface="Calibri"/>
              </a:rPr>
              <a:t>arm_vsi.h</a:t>
            </a:r>
            <a:r>
              <a:rPr lang="en-US" sz="1200" kern="0" dirty="0">
                <a:solidFill>
                  <a:srgbClr val="FFFFFF"/>
                </a:solidFill>
                <a:latin typeface="+mn-lt"/>
                <a:ea typeface="ＭＳ Ｐゴシック"/>
                <a:cs typeface="Calibri"/>
              </a:rPr>
              <a:t>)</a:t>
            </a:r>
          </a:p>
        </p:txBody>
      </p:sp>
      <p:sp>
        <p:nvSpPr>
          <p:cNvPr id="23" name="Rectangle 22">
            <a:extLst>
              <a:ext uri="{FF2B5EF4-FFF2-40B4-BE49-F238E27FC236}">
                <a16:creationId xmlns:a16="http://schemas.microsoft.com/office/drawing/2014/main" id="{3EBA38F5-3351-4CED-815B-7B80A1FFB4BE}"/>
              </a:ext>
            </a:extLst>
          </p:cNvPr>
          <p:cNvSpPr/>
          <p:nvPr/>
        </p:nvSpPr>
        <p:spPr>
          <a:xfrm>
            <a:off x="8537201" y="4456164"/>
            <a:ext cx="1959349" cy="923199"/>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a:t>
            </a:r>
            <a:br>
              <a:rPr lang="en-US" dirty="0"/>
            </a:br>
            <a:r>
              <a:rPr lang="en-US" sz="1400" dirty="0"/>
              <a:t>Audio streaming Interface</a:t>
            </a:r>
          </a:p>
          <a:p>
            <a:pPr algn="ctr"/>
            <a:r>
              <a:rPr lang="en-US" sz="1200" dirty="0"/>
              <a:t>(</a:t>
            </a:r>
            <a:r>
              <a:rPr lang="en-US" sz="1200" i="1" dirty="0"/>
              <a:t>audio/.../arm_vsi0.py</a:t>
            </a:r>
            <a:r>
              <a:rPr lang="en-US" sz="1200" dirty="0"/>
              <a:t>)</a:t>
            </a:r>
            <a:endParaRPr lang="en-GB" sz="1200" dirty="0"/>
          </a:p>
        </p:txBody>
      </p:sp>
      <p:sp>
        <p:nvSpPr>
          <p:cNvPr id="25" name="Flowchart: Multidocument 24">
            <a:extLst>
              <a:ext uri="{FF2B5EF4-FFF2-40B4-BE49-F238E27FC236}">
                <a16:creationId xmlns:a16="http://schemas.microsoft.com/office/drawing/2014/main" id="{9ECA7A9E-0607-4C4D-ADA9-1FC4114EF4CE}"/>
              </a:ext>
            </a:extLst>
          </p:cNvPr>
          <p:cNvSpPr/>
          <p:nvPr/>
        </p:nvSpPr>
        <p:spPr>
          <a:xfrm>
            <a:off x="6722428" y="4757584"/>
            <a:ext cx="1554797" cy="512562"/>
          </a:xfrm>
          <a:prstGeom prst="flowChartMultidocument">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files</a:t>
            </a:r>
            <a:endParaRPr lang="en-GB" dirty="0"/>
          </a:p>
        </p:txBody>
      </p:sp>
      <p:cxnSp>
        <p:nvCxnSpPr>
          <p:cNvPr id="38" name="Straight Arrow Connector 37">
            <a:extLst>
              <a:ext uri="{FF2B5EF4-FFF2-40B4-BE49-F238E27FC236}">
                <a16:creationId xmlns:a16="http://schemas.microsoft.com/office/drawing/2014/main" id="{6399303D-A876-4BF5-B642-F861C8F3827E}"/>
              </a:ext>
            </a:extLst>
          </p:cNvPr>
          <p:cNvCxnSpPr>
            <a:cxnSpLocks/>
          </p:cNvCxnSpPr>
          <p:nvPr/>
        </p:nvCxnSpPr>
        <p:spPr>
          <a:xfrm>
            <a:off x="8277225" y="4928775"/>
            <a:ext cx="259976"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31008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Flowchart: Document 16">
            <a:extLst>
              <a:ext uri="{FF2B5EF4-FFF2-40B4-BE49-F238E27FC236}">
                <a16:creationId xmlns:a16="http://schemas.microsoft.com/office/drawing/2014/main" id="{348E9350-E14A-462F-8944-90236DA610C5}"/>
              </a:ext>
            </a:extLst>
          </p:cNvPr>
          <p:cNvSpPr/>
          <p:nvPr/>
        </p:nvSpPr>
        <p:spPr>
          <a:xfrm>
            <a:off x="7693061" y="4914392"/>
            <a:ext cx="1441450" cy="958850"/>
          </a:xfrm>
          <a:prstGeom prst="flowChartDocument">
            <a:avLst/>
          </a:prstGeom>
          <a:solidFill>
            <a:schemeClr val="accent5">
              <a:lumMod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a:t>
            </a:r>
            <a:br>
              <a:rPr lang="en-US" dirty="0"/>
            </a:br>
            <a:r>
              <a:rPr lang="en-US" sz="1400" dirty="0"/>
              <a:t>‘test.wav’</a:t>
            </a:r>
            <a:endParaRPr lang="en-GB" dirty="0"/>
          </a:p>
        </p:txBody>
      </p:sp>
      <p:sp>
        <p:nvSpPr>
          <p:cNvPr id="22" name="Rectangle 21">
            <a:extLst>
              <a:ext uri="{FF2B5EF4-FFF2-40B4-BE49-F238E27FC236}">
                <a16:creationId xmlns:a16="http://schemas.microsoft.com/office/drawing/2014/main" id="{8D896C27-BCEB-47FA-A152-53894C0D22F2}"/>
              </a:ext>
            </a:extLst>
          </p:cNvPr>
          <p:cNvSpPr/>
          <p:nvPr/>
        </p:nvSpPr>
        <p:spPr>
          <a:xfrm>
            <a:off x="1056202" y="3120996"/>
            <a:ext cx="2891790" cy="1691764"/>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dirty="0">
                <a:solidFill>
                  <a:schemeClr val="tx1"/>
                </a:solidFill>
              </a:rPr>
              <a:t>Cortex-M User Application</a:t>
            </a:r>
            <a:endParaRPr lang="en-GB" dirty="0">
              <a:solidFill>
                <a:schemeClr val="tx1"/>
              </a:solidFill>
            </a:endParaRPr>
          </a:p>
        </p:txBody>
      </p:sp>
      <p:sp>
        <p:nvSpPr>
          <p:cNvPr id="2" name="Title 1">
            <a:extLst>
              <a:ext uri="{FF2B5EF4-FFF2-40B4-BE49-F238E27FC236}">
                <a16:creationId xmlns:a16="http://schemas.microsoft.com/office/drawing/2014/main" id="{5392322A-521C-4199-BCE8-576866E7B270}"/>
              </a:ext>
            </a:extLst>
          </p:cNvPr>
          <p:cNvSpPr>
            <a:spLocks noGrp="1"/>
          </p:cNvSpPr>
          <p:nvPr>
            <p:ph type="title"/>
          </p:nvPr>
        </p:nvSpPr>
        <p:spPr/>
        <p:txBody>
          <a:bodyPr/>
          <a:lstStyle/>
          <a:p>
            <a:r>
              <a:rPr lang="en-US"/>
              <a:t>FVP/FM Streaming Peripheral Extension</a:t>
            </a:r>
            <a:endParaRPr lang="en-GB"/>
          </a:p>
        </p:txBody>
      </p:sp>
      <p:sp>
        <p:nvSpPr>
          <p:cNvPr id="3" name="Text Placeholder 2">
            <a:extLst>
              <a:ext uri="{FF2B5EF4-FFF2-40B4-BE49-F238E27FC236}">
                <a16:creationId xmlns:a16="http://schemas.microsoft.com/office/drawing/2014/main" id="{97374423-904F-43D6-B99F-2F83B11CD8A8}"/>
              </a:ext>
            </a:extLst>
          </p:cNvPr>
          <p:cNvSpPr>
            <a:spLocks noGrp="1"/>
          </p:cNvSpPr>
          <p:nvPr>
            <p:ph type="body" sz="quarter" idx="13"/>
          </p:nvPr>
        </p:nvSpPr>
        <p:spPr/>
        <p:txBody>
          <a:bodyPr/>
          <a:lstStyle/>
          <a:p>
            <a:r>
              <a:rPr lang="en-US"/>
              <a:t>First PoC implementation of Streaming Interface</a:t>
            </a:r>
            <a:endParaRPr lang="en-GB"/>
          </a:p>
        </p:txBody>
      </p:sp>
      <p:sp>
        <p:nvSpPr>
          <p:cNvPr id="6" name="Rectangle 5">
            <a:extLst>
              <a:ext uri="{FF2B5EF4-FFF2-40B4-BE49-F238E27FC236}">
                <a16:creationId xmlns:a16="http://schemas.microsoft.com/office/drawing/2014/main" id="{F9BFC041-21AB-46FA-9CE9-FBF2ED06AE71}"/>
              </a:ext>
            </a:extLst>
          </p:cNvPr>
          <p:cNvSpPr/>
          <p:nvPr/>
        </p:nvSpPr>
        <p:spPr>
          <a:xfrm>
            <a:off x="4250054" y="2076450"/>
            <a:ext cx="2493645" cy="143637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3340"/>
            <a:r>
              <a:rPr lang="en-US" sz="1800" dirty="0">
                <a:solidFill>
                  <a:schemeClr val="bg1"/>
                </a:solidFill>
              </a:rPr>
              <a:t>Arm Virtual Hardware System</a:t>
            </a:r>
          </a:p>
          <a:p>
            <a:pPr algn="ctr" defTabSz="453340"/>
            <a:r>
              <a:rPr lang="en-US" sz="1600" dirty="0">
                <a:solidFill>
                  <a:schemeClr val="bg1"/>
                </a:solidFill>
              </a:rPr>
              <a:t>(example: Corstone-300)</a:t>
            </a:r>
            <a:endParaRPr lang="en-GB" sz="1600" dirty="0">
              <a:solidFill>
                <a:schemeClr val="bg1"/>
              </a:solidFill>
            </a:endParaRPr>
          </a:p>
        </p:txBody>
      </p:sp>
      <p:sp>
        <p:nvSpPr>
          <p:cNvPr id="7" name="Rectangle 6">
            <a:extLst>
              <a:ext uri="{FF2B5EF4-FFF2-40B4-BE49-F238E27FC236}">
                <a16:creationId xmlns:a16="http://schemas.microsoft.com/office/drawing/2014/main" id="{177C74EE-4661-4801-B146-BB383E0EAF9C}"/>
              </a:ext>
            </a:extLst>
          </p:cNvPr>
          <p:cNvSpPr/>
          <p:nvPr/>
        </p:nvSpPr>
        <p:spPr>
          <a:xfrm>
            <a:off x="4250054" y="3463290"/>
            <a:ext cx="2493645" cy="1436370"/>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Virtual Streaming Interface (VSI)</a:t>
            </a:r>
            <a:br>
              <a:rPr lang="en-US" dirty="0"/>
            </a:br>
            <a:r>
              <a:rPr lang="en-US" sz="1400" dirty="0">
                <a:ea typeface="+mn-lt"/>
                <a:cs typeface="+mn-lt"/>
              </a:rPr>
              <a:t>Peripheral with </a:t>
            </a:r>
            <a:br>
              <a:rPr lang="en-US" sz="1400" dirty="0">
                <a:ea typeface="+mn-lt"/>
                <a:cs typeface="+mn-lt"/>
              </a:rPr>
            </a:br>
            <a:r>
              <a:rPr lang="en-US" sz="1400" dirty="0">
                <a:ea typeface="+mn-lt"/>
                <a:cs typeface="+mn-lt"/>
              </a:rPr>
              <a:t>Register Interface</a:t>
            </a:r>
            <a:endParaRPr lang="en-US" dirty="0">
              <a:cs typeface="Calibri"/>
            </a:endParaRPr>
          </a:p>
        </p:txBody>
      </p:sp>
      <p:sp>
        <p:nvSpPr>
          <p:cNvPr id="9" name="Rectangle 8">
            <a:extLst>
              <a:ext uri="{FF2B5EF4-FFF2-40B4-BE49-F238E27FC236}">
                <a16:creationId xmlns:a16="http://schemas.microsoft.com/office/drawing/2014/main" id="{90A24D2A-66DF-4017-A0E1-6299C0B93081}"/>
              </a:ext>
            </a:extLst>
          </p:cNvPr>
          <p:cNvSpPr/>
          <p:nvPr/>
        </p:nvSpPr>
        <p:spPr>
          <a:xfrm>
            <a:off x="7139939" y="3548674"/>
            <a:ext cx="2217737" cy="1094541"/>
          </a:xfrm>
          <a:prstGeom prst="rect">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Python test script</a:t>
            </a:r>
            <a:br>
              <a:rPr lang="en-US" dirty="0"/>
            </a:br>
            <a:r>
              <a:rPr lang="en-US" sz="1400" dirty="0"/>
              <a:t>Audio Streaming Interface</a:t>
            </a:r>
            <a:endParaRPr lang="en-GB" sz="1400" dirty="0"/>
          </a:p>
        </p:txBody>
      </p:sp>
      <p:sp>
        <p:nvSpPr>
          <p:cNvPr id="19" name="Rectangle 18">
            <a:extLst>
              <a:ext uri="{FF2B5EF4-FFF2-40B4-BE49-F238E27FC236}">
                <a16:creationId xmlns:a16="http://schemas.microsoft.com/office/drawing/2014/main" id="{D94CD6BC-D984-4EFE-95CF-AF8A8637DFA2}"/>
              </a:ext>
            </a:extLst>
          </p:cNvPr>
          <p:cNvSpPr/>
          <p:nvPr/>
        </p:nvSpPr>
        <p:spPr>
          <a:xfrm>
            <a:off x="2596275" y="3548475"/>
            <a:ext cx="1264920"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I/O</a:t>
            </a:r>
            <a:br>
              <a:rPr lang="en-US" dirty="0"/>
            </a:br>
            <a:r>
              <a:rPr lang="en-US" sz="1400" dirty="0"/>
              <a:t>Peripheral Driver</a:t>
            </a:r>
            <a:endParaRPr lang="en-GB" dirty="0"/>
          </a:p>
        </p:txBody>
      </p:sp>
      <p:sp>
        <p:nvSpPr>
          <p:cNvPr id="20" name="Rectangle 19">
            <a:extLst>
              <a:ext uri="{FF2B5EF4-FFF2-40B4-BE49-F238E27FC236}">
                <a16:creationId xmlns:a16="http://schemas.microsoft.com/office/drawing/2014/main" id="{A0213FEA-CEFF-476F-8AFF-7E3EBF8665DF}"/>
              </a:ext>
            </a:extLst>
          </p:cNvPr>
          <p:cNvSpPr/>
          <p:nvPr/>
        </p:nvSpPr>
        <p:spPr>
          <a:xfrm>
            <a:off x="1244558" y="3548475"/>
            <a:ext cx="1264920" cy="1094740"/>
          </a:xfrm>
          <a:prstGeom prst="rect">
            <a:avLst/>
          </a:prstGeom>
          <a:solidFill>
            <a:schemeClr val="accent4">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Algorithm</a:t>
            </a:r>
            <a:br>
              <a:rPr lang="en-US" dirty="0"/>
            </a:br>
            <a:r>
              <a:rPr lang="en-US" dirty="0"/>
              <a:t>under </a:t>
            </a:r>
            <a:br>
              <a:rPr lang="en-US" dirty="0"/>
            </a:br>
            <a:r>
              <a:rPr lang="en-US" dirty="0"/>
              <a:t>Test</a:t>
            </a:r>
            <a:endParaRPr lang="en-GB" dirty="0"/>
          </a:p>
        </p:txBody>
      </p:sp>
      <p:sp>
        <p:nvSpPr>
          <p:cNvPr id="26" name="TextBox 25">
            <a:extLst>
              <a:ext uri="{FF2B5EF4-FFF2-40B4-BE49-F238E27FC236}">
                <a16:creationId xmlns:a16="http://schemas.microsoft.com/office/drawing/2014/main" id="{8F2C8393-6F7E-4260-84A1-1576FEC45265}"/>
              </a:ext>
            </a:extLst>
          </p:cNvPr>
          <p:cNvSpPr txBox="1"/>
          <p:nvPr/>
        </p:nvSpPr>
        <p:spPr>
          <a:xfrm>
            <a:off x="401954" y="5135684"/>
            <a:ext cx="3655696"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In an example we provide the same Audio Peripheral Driver API implemented on a real microcontroller.</a:t>
            </a:r>
            <a:endParaRPr lang="en-GB" sz="1600" kern="1200" dirty="0">
              <a:solidFill>
                <a:schemeClr val="tx2"/>
              </a:solidFill>
              <a:latin typeface="+mn-lt"/>
              <a:ea typeface="+mn-ea"/>
              <a:cs typeface="+mn-cs"/>
            </a:endParaRPr>
          </a:p>
        </p:txBody>
      </p:sp>
      <p:sp>
        <p:nvSpPr>
          <p:cNvPr id="29" name="TextBox 28">
            <a:extLst>
              <a:ext uri="{FF2B5EF4-FFF2-40B4-BE49-F238E27FC236}">
                <a16:creationId xmlns:a16="http://schemas.microsoft.com/office/drawing/2014/main" id="{CCC374B9-185F-44EA-A687-EEEECC16710E}"/>
              </a:ext>
            </a:extLst>
          </p:cNvPr>
          <p:cNvSpPr txBox="1"/>
          <p:nvPr/>
        </p:nvSpPr>
        <p:spPr>
          <a:xfrm>
            <a:off x="401954" y="2133275"/>
            <a:ext cx="3848100"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The Cortex-M side implements a flexible streaming peripheral that can serve a wide range of use cases.  For example, audio I/O.</a:t>
            </a:r>
            <a:endParaRPr lang="en-GB" sz="1600" kern="1200" dirty="0">
              <a:solidFill>
                <a:schemeClr val="tx2"/>
              </a:solidFill>
              <a:latin typeface="+mn-lt"/>
              <a:ea typeface="+mn-ea"/>
              <a:cs typeface="+mn-cs"/>
            </a:endParaRPr>
          </a:p>
        </p:txBody>
      </p:sp>
      <p:sp>
        <p:nvSpPr>
          <p:cNvPr id="30" name="TextBox 29">
            <a:extLst>
              <a:ext uri="{FF2B5EF4-FFF2-40B4-BE49-F238E27FC236}">
                <a16:creationId xmlns:a16="http://schemas.microsoft.com/office/drawing/2014/main" id="{F2C090EB-0F4F-470A-BDEE-442EA792DF6D}"/>
              </a:ext>
            </a:extLst>
          </p:cNvPr>
          <p:cNvSpPr txBox="1"/>
          <p:nvPr/>
        </p:nvSpPr>
        <p:spPr>
          <a:xfrm>
            <a:off x="7045762" y="2133275"/>
            <a:ext cx="3898464" cy="664797"/>
          </a:xfrm>
          <a:prstGeom prst="rect">
            <a:avLst/>
          </a:prstGeom>
          <a:noFill/>
        </p:spPr>
        <p:txBody>
          <a:bodyPr wrap="square" lIns="0" tIns="0" rIns="0" bIns="0" rtlCol="0">
            <a:spAutoFit/>
          </a:bodyPr>
          <a:lstStyle/>
          <a:p>
            <a:pPr marL="0" indent="0" algn="l" defTabSz="914400" rtl="0" eaLnBrk="1" latinLnBrk="0" hangingPunct="1">
              <a:lnSpc>
                <a:spcPct val="90000"/>
              </a:lnSpc>
              <a:spcBef>
                <a:spcPts val="0"/>
              </a:spcBef>
              <a:spcAft>
                <a:spcPts val="600"/>
              </a:spcAft>
              <a:buFont typeface="Arial" panose="020B0604020202020204" pitchFamily="34" charset="0"/>
              <a:buNone/>
            </a:pPr>
            <a:r>
              <a:rPr lang="en-US" sz="1600" dirty="0">
                <a:solidFill>
                  <a:schemeClr val="tx2"/>
                </a:solidFill>
                <a:latin typeface="+mn-lt"/>
                <a:ea typeface="+mn-ea"/>
              </a:rPr>
              <a:t>The streaming peripheral is flexible and allows to implement a wide range of use cases. We show an audio interface in the first example.</a:t>
            </a:r>
            <a:endParaRPr lang="en-GB" sz="1600" kern="1200" dirty="0">
              <a:solidFill>
                <a:schemeClr val="tx2"/>
              </a:solidFill>
              <a:latin typeface="+mn-lt"/>
              <a:ea typeface="+mn-ea"/>
              <a:cs typeface="+mn-cs"/>
            </a:endParaRPr>
          </a:p>
        </p:txBody>
      </p:sp>
      <p:cxnSp>
        <p:nvCxnSpPr>
          <p:cNvPr id="5" name="Straight Arrow Connector 4">
            <a:extLst>
              <a:ext uri="{FF2B5EF4-FFF2-40B4-BE49-F238E27FC236}">
                <a16:creationId xmlns:a16="http://schemas.microsoft.com/office/drawing/2014/main" id="{773C34B5-705B-4B48-AF8B-DD66ED9414BC}"/>
              </a:ext>
            </a:extLst>
          </p:cNvPr>
          <p:cNvCxnSpPr>
            <a:cxnSpLocks/>
          </p:cNvCxnSpPr>
          <p:nvPr/>
        </p:nvCxnSpPr>
        <p:spPr>
          <a:xfrm flipH="1" flipV="1">
            <a:off x="8355999" y="4629150"/>
            <a:ext cx="4763" cy="299307"/>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
        <p:nvSpPr>
          <p:cNvPr id="4" name="Flowchart: Document 3">
            <a:extLst>
              <a:ext uri="{FF2B5EF4-FFF2-40B4-BE49-F238E27FC236}">
                <a16:creationId xmlns:a16="http://schemas.microsoft.com/office/drawing/2014/main" id="{C968E714-5FB7-4FED-BB6F-374760979964}"/>
              </a:ext>
            </a:extLst>
          </p:cNvPr>
          <p:cNvSpPr/>
          <p:nvPr/>
        </p:nvSpPr>
        <p:spPr>
          <a:xfrm>
            <a:off x="7616067" y="4988657"/>
            <a:ext cx="1441450" cy="958850"/>
          </a:xfrm>
          <a:prstGeom prst="flowChartDocument">
            <a:avLst/>
          </a:prstGeom>
          <a:solidFill>
            <a:schemeClr val="accent5">
              <a:lumMod val="50000"/>
            </a:schemeClr>
          </a:solidFill>
          <a:ln>
            <a:solidFill>
              <a:schemeClr val="accent5">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Audio files</a:t>
            </a:r>
            <a:br>
              <a:rPr lang="en-US" dirty="0"/>
            </a:br>
            <a:r>
              <a:rPr lang="en-US" sz="1400" dirty="0"/>
              <a:t>‘test.wav’</a:t>
            </a:r>
            <a:endParaRPr lang="en-GB" dirty="0"/>
          </a:p>
        </p:txBody>
      </p:sp>
      <p:cxnSp>
        <p:nvCxnSpPr>
          <p:cNvPr id="18" name="Straight Arrow Connector 17">
            <a:extLst>
              <a:ext uri="{FF2B5EF4-FFF2-40B4-BE49-F238E27FC236}">
                <a16:creationId xmlns:a16="http://schemas.microsoft.com/office/drawing/2014/main" id="{42BEAD8E-F134-4C65-85DD-A809DE2AFE7C}"/>
              </a:ext>
            </a:extLst>
          </p:cNvPr>
          <p:cNvCxnSpPr>
            <a:cxnSpLocks/>
          </p:cNvCxnSpPr>
          <p:nvPr/>
        </p:nvCxnSpPr>
        <p:spPr>
          <a:xfrm>
            <a:off x="3878320" y="4088424"/>
            <a:ext cx="371734"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B87ED4E-E2EB-461F-AB98-01E9D5BF101A}"/>
              </a:ext>
            </a:extLst>
          </p:cNvPr>
          <p:cNvCxnSpPr>
            <a:cxnSpLocks/>
          </p:cNvCxnSpPr>
          <p:nvPr/>
        </p:nvCxnSpPr>
        <p:spPr>
          <a:xfrm>
            <a:off x="6743699" y="4100148"/>
            <a:ext cx="371734" cy="0"/>
          </a:xfrm>
          <a:prstGeom prst="straightConnector1">
            <a:avLst/>
          </a:prstGeom>
          <a:ln w="12700">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7295060"/>
      </p:ext>
    </p:extLst>
  </p:cSld>
  <p:clrMapOvr>
    <a:masterClrMapping/>
  </p:clrMapOvr>
</p:sld>
</file>

<file path=ppt/theme/theme1.xml><?xml version="1.0" encoding="utf-8"?>
<a:theme xmlns:a="http://schemas.openxmlformats.org/drawingml/2006/main" name="Arm_PPT_Public">
  <a:themeElements>
    <a:clrScheme name="Arm PPT">
      <a:dk1>
        <a:srgbClr val="000000"/>
      </a:dk1>
      <a:lt1>
        <a:srgbClr val="FFFFFF"/>
      </a:lt1>
      <a:dk2>
        <a:srgbClr val="333E48"/>
      </a:dk2>
      <a:lt2>
        <a:srgbClr val="E5ECEB"/>
      </a:lt2>
      <a:accent1>
        <a:srgbClr val="0091BD"/>
      </a:accent1>
      <a:accent2>
        <a:srgbClr val="002B49"/>
      </a:accent2>
      <a:accent3>
        <a:srgbClr val="FFC700"/>
      </a:accent3>
      <a:accent4>
        <a:srgbClr val="95D600"/>
      </a:accent4>
      <a:accent5>
        <a:srgbClr val="FF6B00"/>
      </a:accent5>
      <a:accent6>
        <a:srgbClr val="7D868C"/>
      </a:accent6>
      <a:hlink>
        <a:srgbClr val="00C1DE"/>
      </a:hlink>
      <a:folHlink>
        <a:srgbClr val="002F6C"/>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indent="0" algn="l" defTabSz="914400" rtl="0" eaLnBrk="1" latinLnBrk="0" hangingPunct="1">
          <a:lnSpc>
            <a:spcPct val="90000"/>
          </a:lnSpc>
          <a:spcBef>
            <a:spcPts val="0"/>
          </a:spcBef>
          <a:spcAft>
            <a:spcPts val="600"/>
          </a:spcAft>
          <a:buFont typeface="Arial" panose="020B0604020202020204" pitchFamily="34" charset="0"/>
          <a:buNone/>
          <a:defRPr sz="2100" kern="1200" dirty="0" err="1" smtClean="0">
            <a:solidFill>
              <a:schemeClr val="tx2"/>
            </a:solidFill>
            <a:latin typeface="+mn-lt"/>
            <a:ea typeface="+mn-ea"/>
            <a:cs typeface="+mn-cs"/>
          </a:defRPr>
        </a:defPPr>
      </a:lstStyle>
    </a:txDef>
  </a:objectDefaults>
  <a:extraClrSchemeLst/>
  <a:extLst>
    <a:ext uri="{05A4C25C-085E-4340-85A3-A5531E510DB2}">
      <thm15:themeFamily xmlns:thm15="http://schemas.microsoft.com/office/thememl/2012/main" name="Presentation37" id="{BAEDCA4E-07D3-CF45-8582-069B713BBD79}" vid="{B429C1B6-4366-0543-9EF0-CA4016DA915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p:properties xmlns:p="http://schemas.microsoft.com/office/2006/metadata/properties" xmlns:xsi="http://www.w3.org/2001/XMLSchema-instance" xmlns:pc="http://schemas.microsoft.com/office/infopath/2007/PartnerControls">
  <documentManagement>
    <Current_x0020_Version xmlns="f2ad5090-61a8-4b8c-ab70-68f4ff4d1933">9.0</Current_x0020_Version>
    <Document_x0020_Author xmlns="f2ad5090-61a8-4b8c-ab70-68f4ff4d1933">
      <UserInfo>
        <DisplayName/>
        <AccountId xsi:nil="true"/>
        <AccountType/>
      </UserInfo>
    </Document_x0020_Author>
    <_dlc_DocId xmlns="f2ad5090-61a8-4b8c-ab70-68f4ff4d1933">ARM-ECM-0633231</_dlc_DocId>
    <Document_x0020_Confidentiality xmlns="f2ad5090-61a8-4b8c-ab70-68f4ff4d1933">Confidential-Restricted</Document_x0020_Confidentiality>
    <_dlc_DocIdUrl xmlns="f2ad5090-61a8-4b8c-ab70-68f4ff4d1933">
      <Url>http://teamsites.arm.com/sites/cthub/_layouts/DocIdRedir.aspx?ID=ARM-ECM-0633231</Url>
      <Description>ARM-ECM-0633231</Description>
    </_dlc_DocIdUrl>
    <Category xmlns="c0950e01-db07-4e41-9c32-b7a8e9fccc9b">Private Presentation Templates</Category>
    <ARM_x0020_Legacy_x0020_ID xmlns="f2ad5090-61a8-4b8c-ab70-68f4ff4d1933" xsi:nil="true"/>
    <TaxCatchAll xmlns="f2ad5090-61a8-4b8c-ab70-68f4ff4d1933">
      <Value>7</Value>
      <Value>1</Value>
    </TaxCatchAll>
    <j60c3ced31bb40378c6254d49035d966 xmlns="f2ad5090-61a8-4b8c-ab70-68f4ff4d1933">
      <Terms xmlns="http://schemas.microsoft.com/office/infopath/2007/PartnerControls">
        <TermInfo xmlns="http://schemas.microsoft.com/office/infopath/2007/PartnerControls">
          <TermName xmlns="http://schemas.microsoft.com/office/infopath/2007/PartnerControls">2017</TermName>
          <TermId xmlns="http://schemas.microsoft.com/office/infopath/2007/PartnerControls">58467e81-5d99-44a5-abb5-12a016b65e9e</TermId>
        </TermInfo>
      </Terms>
    </j60c3ced31bb40378c6254d49035d966>
    <RoutingRuleDescription xmlns="http://schemas.microsoft.com/sharepoint/v3" xsi:nil="true"/>
    <_Status xmlns="http://schemas.microsoft.com/sharepoint/v3/fields">Not Started</_Status>
  </documentManagement>
</p:properties>
</file>

<file path=customXml/item2.xml><?xml version="1.0" encoding="utf-8"?>
<ct:contentTypeSchema xmlns:ct="http://schemas.microsoft.com/office/2006/metadata/contentType" xmlns:ma="http://schemas.microsoft.com/office/2006/metadata/properties/metaAttributes" ct:_="" ma:_="" ma:contentTypeName="ARM Document" ma:contentTypeID="0x0101005C6975769EB1684CAB07571CAE07A11B0100BC81FA0C64ACC243A77959D9266C7751" ma:contentTypeVersion="27" ma:contentTypeDescription="" ma:contentTypeScope="" ma:versionID="c3d44a507a30e34bb56df6cb41b0e970">
  <xsd:schema xmlns:xsd="http://www.w3.org/2001/XMLSchema" xmlns:xs="http://www.w3.org/2001/XMLSchema" xmlns:p="http://schemas.microsoft.com/office/2006/metadata/properties" xmlns:ns1="http://schemas.microsoft.com/sharepoint/v3" xmlns:ns2="f2ad5090-61a8-4b8c-ab70-68f4ff4d1933" xmlns:ns3="http://schemas.microsoft.com/sharepoint/v3/fields" xmlns:ns4="c0950e01-db07-4e41-9c32-b7a8e9fccc9b" targetNamespace="http://schemas.microsoft.com/office/2006/metadata/properties" ma:root="true" ma:fieldsID="d6365f768a9cf65e3d0aaa644537f94f" ns1:_="" ns2:_="" ns3:_="" ns4:_="">
    <xsd:import namespace="http://schemas.microsoft.com/sharepoint/v3"/>
    <xsd:import namespace="f2ad5090-61a8-4b8c-ab70-68f4ff4d1933"/>
    <xsd:import namespace="http://schemas.microsoft.com/sharepoint/v3/fields"/>
    <xsd:import namespace="c0950e01-db07-4e41-9c32-b7a8e9fccc9b"/>
    <xsd:element name="properties">
      <xsd:complexType>
        <xsd:sequence>
          <xsd:element name="documentManagement">
            <xsd:complexType>
              <xsd:all>
                <xsd:element ref="ns1:RoutingRuleDescription" minOccurs="0"/>
                <xsd:element ref="ns2:Document_x0020_Author" minOccurs="0"/>
                <xsd:element ref="ns3:_Status"/>
                <xsd:element ref="ns2:Document_x0020_Confidentiality"/>
                <xsd:element ref="ns2:_dlc_DocId" minOccurs="0"/>
                <xsd:element ref="ns2:_dlc_DocIdUrl" minOccurs="0"/>
                <xsd:element ref="ns2:_dlc_DocIdPersistId" minOccurs="0"/>
                <xsd:element ref="ns2:ARM_x0020_Legacy_x0020_ID" minOccurs="0"/>
                <xsd:element ref="ns2:Current_x0020_Version" minOccurs="0"/>
                <xsd:element ref="ns2:j60c3ced31bb40378c6254d49035d966" minOccurs="0"/>
                <xsd:element ref="ns2:TaxCatchAll" minOccurs="0"/>
                <xsd:element ref="ns2:TaxCatchAllLabel" minOccurs="0"/>
                <xsd:element ref="ns4:Categor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RoutingRuleDescription" ma:index="2" nillable="true" ma:displayName="Description" ma:internalName="RoutingRuleDescription" ma:readOnly="false">
      <xsd:simpleType>
        <xsd:restriction base="dms:Text">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Document_x0020_Author" ma:index="3" nillable="true" ma:displayName="Document Author" ma:list="UserInfo" ma:SharePointGroup="0" ma:internalName="Document_x0020_Author" ma:showField="ImnNam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Document_x0020_Confidentiality" ma:index="5" ma:displayName="Document Confidentiality" ma:default="Confidential" ma:format="Dropdown" ma:internalName="Document_x0020_Confidentiality">
      <xsd:simpleType>
        <xsd:restriction base="dms:Choice">
          <xsd:enumeration value="Secret"/>
          <xsd:enumeration value="Confidential-Restricted"/>
          <xsd:enumeration value="Confidential"/>
          <xsd:enumeration value="Non-Confidential"/>
          <xsd:enumeration value="Personal"/>
        </xsd:restriction>
      </xsd:simpleType>
    </xsd:element>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ARM_x0020_Legacy_x0020_ID" ma:index="16" nillable="true" ma:displayName="ARM Legacy ID" ma:internalName="ARM_x0020_Legacy_x0020_ID">
      <xsd:simpleType>
        <xsd:restriction base="dms:Text">
          <xsd:maxLength value="255"/>
        </xsd:restriction>
      </xsd:simpleType>
    </xsd:element>
    <xsd:element name="Current_x0020_Version" ma:index="17" nillable="true" ma:displayName="Current Version" ma:description="The current version number of the file in SharePoint." ma:internalName="Current_x0020_Version" ma:readOnly="false">
      <xsd:simpleType>
        <xsd:restriction base="dms:Text">
          <xsd:maxLength value="255"/>
        </xsd:restriction>
      </xsd:simpleType>
    </xsd:element>
    <xsd:element name="j60c3ced31bb40378c6254d49035d966" ma:index="18" nillable="true" ma:taxonomy="true" ma:internalName="j60c3ced31bb40378c6254d49035d966" ma:taxonomyFieldName="Calendar_x0020_Year" ma:displayName="Calendar Year" ma:readOnly="false" ma:default="7;#2017|58467e81-5d99-44a5-abb5-12a016b65e9e" ma:fieldId="{360c3ced-31bb-4037-8c62-54d49035d966}" ma:sspId="982c6e79-63e2-4d63-9b21-99d1544b0b75" ma:termSetId="c604d99f-773e-49a6-a2c0-6d4bc7541120" ma:anchorId="00000000-0000-0000-0000-000000000000" ma:open="false" ma:isKeyword="false">
      <xsd:complexType>
        <xsd:sequence>
          <xsd:element ref="pc:Terms" minOccurs="0" maxOccurs="1"/>
        </xsd:sequence>
      </xsd:complexType>
    </xsd:element>
    <xsd:element name="TaxCatchAll" ma:index="19" nillable="true" ma:displayName="Taxonomy Catch All Column" ma:hidden="true" ma:list="{a9424fa9-fdb0-43c3-9a79-ae027323b92a}" ma:internalName="TaxCatchAll" ma:showField="CatchAllData" ma:web="f2ad5090-61a8-4b8c-ab70-68f4ff4d1933">
      <xsd:complexType>
        <xsd:complexContent>
          <xsd:extension base="dms:MultiChoiceLookup">
            <xsd:sequence>
              <xsd:element name="Value" type="dms:Lookup" maxOccurs="unbounded" minOccurs="0" nillable="true"/>
            </xsd:sequence>
          </xsd:extension>
        </xsd:complexContent>
      </xsd:complexType>
    </xsd:element>
    <xsd:element name="TaxCatchAllLabel" ma:index="20" nillable="true" ma:displayName="Taxonomy Catch All Column1" ma:hidden="true" ma:list="{a9424fa9-fdb0-43c3-9a79-ae027323b92a}" ma:internalName="TaxCatchAllLabel" ma:readOnly="true" ma:showField="CatchAllDataLabel" ma:web="f2ad5090-61a8-4b8c-ab70-68f4ff4d193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4" ma:displayName="Status" ma:default="Not Started" ma:internalName="_Status" ma:readOnly="false">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schema>
  <xsd:schema xmlns:xsd="http://www.w3.org/2001/XMLSchema" xmlns:xs="http://www.w3.org/2001/XMLSchema" xmlns:dms="http://schemas.microsoft.com/office/2006/documentManagement/types" xmlns:pc="http://schemas.microsoft.com/office/infopath/2007/PartnerControls" targetNamespace="c0950e01-db07-4e41-9c32-b7a8e9fccc9b" elementFormDefault="qualified">
    <xsd:import namespace="http://schemas.microsoft.com/office/2006/documentManagement/types"/>
    <xsd:import namespace="http://schemas.microsoft.com/office/infopath/2007/PartnerControls"/>
    <xsd:element name="Category" ma:index="22" nillable="true" ma:displayName="Category" ma:format="Dropdown" ma:internalName="Category">
      <xsd:simpleType>
        <xsd:restriction base="dms:Choice">
          <xsd:enumeration value="Word Documents - UK"/>
          <xsd:enumeration value="Word Documents - US"/>
          <xsd:enumeration value="Board Presentation Templates"/>
          <xsd:enumeration value="Public Presentation Templates"/>
          <xsd:enumeration value="Private Presentation Templat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11" ma:displayName="Content Type"/>
        <xsd:element ref="dc:title" minOccurs="0" maxOccurs="1" ma:index="1" ma:displayName="Title"/>
        <xsd:element ref="dc:subject" minOccurs="0" maxOccurs="1"/>
        <xsd:element ref="dc:description" minOccurs="0" maxOccurs="1"/>
        <xsd:element name="keywords" minOccurs="0" maxOccurs="1" type="xsd:string" ma:index="6"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axOccurs="1" ma:displayName="Status">
          <xsd:simpleType xmlns:xs="http://www.w3.org/2001/XMLSchema">
            <xsd:restriction base="xsd:string">
              <xsd:minLength value="1"/>
            </xsd:restriction>
          </xsd:simpleType>
        </xsd:element>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customXsn xmlns="http://schemas.microsoft.com/office/2006/metadata/customXsn">
  <xsnLocation/>
  <cached>True</cached>
  <openByDefault>True</openByDefault>
  <xsnScope/>
</customXsn>
</file>

<file path=customXml/item5.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B61D4E06-5D3F-4994-A4A7-4BA626FA722D}">
  <ds:schemaRefs>
    <ds:schemaRef ds:uri="http://schemas.microsoft.com/sharepoint/v3"/>
    <ds:schemaRef ds:uri="http://purl.org/dc/terms/"/>
    <ds:schemaRef ds:uri="http://schemas.openxmlformats.org/package/2006/metadata/core-properties"/>
    <ds:schemaRef ds:uri="http://purl.org/dc/dcmitype/"/>
    <ds:schemaRef ds:uri="http://schemas.microsoft.com/office/infopath/2007/PartnerControls"/>
    <ds:schemaRef ds:uri="c0950e01-db07-4e41-9c32-b7a8e9fccc9b"/>
    <ds:schemaRef ds:uri="http://purl.org/dc/elements/1.1/"/>
    <ds:schemaRef ds:uri="http://schemas.microsoft.com/office/2006/metadata/properties"/>
    <ds:schemaRef ds:uri="http://schemas.microsoft.com/office/2006/documentManagement/types"/>
    <ds:schemaRef ds:uri="http://schemas.microsoft.com/sharepoint/v3/fields"/>
    <ds:schemaRef ds:uri="f2ad5090-61a8-4b8c-ab70-68f4ff4d1933"/>
    <ds:schemaRef ds:uri="http://www.w3.org/XML/1998/namespace"/>
  </ds:schemaRefs>
</ds:datastoreItem>
</file>

<file path=customXml/itemProps2.xml><?xml version="1.0" encoding="utf-8"?>
<ds:datastoreItem xmlns:ds="http://schemas.openxmlformats.org/officeDocument/2006/customXml" ds:itemID="{5675509F-A6F5-4147-861D-E4CC99F48FA5}">
  <ds:schemaRefs>
    <ds:schemaRef ds:uri="c0950e01-db07-4e41-9c32-b7a8e9fccc9b"/>
    <ds:schemaRef ds:uri="f2ad5090-61a8-4b8c-ab70-68f4ff4d193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microsoft.com/sharepoint/v3/field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2EFBBFE-5AFC-4CAD-AD38-1CB870BDB255}">
  <ds:schemaRefs>
    <ds:schemaRef ds:uri="http://schemas.microsoft.com/sharepoint/v3/contenttype/forms"/>
  </ds:schemaRefs>
</ds:datastoreItem>
</file>

<file path=customXml/itemProps4.xml><?xml version="1.0" encoding="utf-8"?>
<ds:datastoreItem xmlns:ds="http://schemas.openxmlformats.org/officeDocument/2006/customXml" ds:itemID="{C959113B-7FA4-40AB-AF85-5C5588D4771C}">
  <ds:schemaRefs>
    <ds:schemaRef ds:uri="http://schemas.microsoft.com/office/2006/metadata/customXsn"/>
  </ds:schemaRefs>
</ds:datastoreItem>
</file>

<file path=customXml/itemProps5.xml><?xml version="1.0" encoding="utf-8"?>
<ds:datastoreItem xmlns:ds="http://schemas.openxmlformats.org/officeDocument/2006/customXml" ds:itemID="{1E7F2E56-8924-419D-99E9-79DB71144EB2}">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Arm_2021</Template>
  <TotalTime>11623</TotalTime>
  <Words>9945</Words>
  <Application>Microsoft Office PowerPoint</Application>
  <PresentationFormat>Widescreen</PresentationFormat>
  <Paragraphs>894</Paragraphs>
  <Slides>30</Slides>
  <Notes>13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ui-monospace</vt:lpstr>
      <vt:lpstr>Arial</vt:lpstr>
      <vt:lpstr>Calibri</vt:lpstr>
      <vt:lpstr>Consolas</vt:lpstr>
      <vt:lpstr>Courier New</vt:lpstr>
      <vt:lpstr>Lato</vt:lpstr>
      <vt:lpstr>Open Sans</vt:lpstr>
      <vt:lpstr>Wingdings</vt:lpstr>
      <vt:lpstr>Arm_PPT_Public</vt:lpstr>
      <vt:lpstr>Documentation  images</vt:lpstr>
      <vt:lpstr>Arm Virtual Hardware Targets (VHT)</vt:lpstr>
      <vt:lpstr>Arm Virtual Hardware</vt:lpstr>
      <vt:lpstr>Virtual Hardware: Test Cloud Applications with Internet Connectivity</vt:lpstr>
      <vt:lpstr>Virtual Hardware: Test Cloud Applications with Internet Connectivity</vt:lpstr>
      <vt:lpstr>IoT/ML SW Platform – from FVP to Hardware to Deployment</vt:lpstr>
      <vt:lpstr>FVP Platform for IoT/DSP/ML Software Development</vt:lpstr>
      <vt:lpstr>FVP Platform for IoT/DSP/ML Software Development</vt:lpstr>
      <vt:lpstr>FVP/FM Streaming Peripheral Extension</vt:lpstr>
      <vt:lpstr>FVP/FM I/O Peripheral Extension</vt:lpstr>
      <vt:lpstr>FVP/FM IP Socket Peripheral Extension</vt:lpstr>
      <vt:lpstr>PowerPoint Presentation</vt:lpstr>
      <vt:lpstr>PowerPoint Presentation</vt:lpstr>
      <vt:lpstr>Orta Tools PoC Phase  (Audio Use Case)</vt:lpstr>
      <vt:lpstr>Current Docker Container</vt:lpstr>
      <vt:lpstr>FVP/FM Streaming Peripheral Extension</vt:lpstr>
      <vt:lpstr>Audio Driver</vt:lpstr>
      <vt:lpstr>Software, Peripheral, and Script interaction</vt:lpstr>
      <vt:lpstr>FVP Platform for IoT/DSP/ML Software Development</vt:lpstr>
      <vt:lpstr>Show &amp; Tell Slides  (26. May 2021) Project “Orta” (PoC)</vt:lpstr>
      <vt:lpstr>Types of Software Testing</vt:lpstr>
      <vt:lpstr>IoT/ML SW Platform – from FVP to Hardware to Deployment</vt:lpstr>
      <vt:lpstr>IoT/ML SW Platform – for FVP or Real Hardware</vt:lpstr>
      <vt:lpstr>IoT/ML SW Platform – Usage for Real-world Data Collection</vt:lpstr>
      <vt:lpstr>FVP/FM Streaming Peripheral Extension</vt:lpstr>
      <vt:lpstr>“Orta” Benefits</vt:lpstr>
      <vt:lpstr>GitHub Runners and Docker Container</vt:lpstr>
      <vt:lpstr>Run AVT on AMI – from GitHub actions</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Audio Buffer Handling</dc:title>
  <dc:subject/>
  <dc:creator>Reinhard Keil</dc:creator>
  <cp:keywords/>
  <dc:description/>
  <cp:lastModifiedBy>Vladimir Marchenko</cp:lastModifiedBy>
  <cp:revision>27</cp:revision>
  <dcterms:created xsi:type="dcterms:W3CDTF">2021-06-28T15:12:17Z</dcterms:created>
  <dcterms:modified xsi:type="dcterms:W3CDTF">2022-05-18T11:31:43Z</dcterms:modified>
  <cp:category/>
  <cp:contentStatus>Published</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45c40ffca3445d9bf3205a60bd2f6d6">
    <vt:lpwstr>Confidential|28d1025d-1415-4984-b35e-5b79e7d32b5c</vt:lpwstr>
  </property>
  <property fmtid="{D5CDD505-2E9C-101B-9397-08002B2CF9AE}" pid="3" name="TaxKeyword">
    <vt:lpwstr/>
  </property>
  <property fmtid="{D5CDD505-2E9C-101B-9397-08002B2CF9AE}" pid="4" name="_dlc_policyId">
    <vt:lpwstr>0x0101004E4B3E189D714F49A85ED613D6AE4F95|-1756139441</vt:lpwstr>
  </property>
  <property fmtid="{D5CDD505-2E9C-101B-9397-08002B2CF9AE}" pid="5" name="_dlc_DocIdItemGuid">
    <vt:lpwstr>e89a121e-355c-4cb1-879e-045fefeb8c84</vt:lpwstr>
  </property>
  <property fmtid="{D5CDD505-2E9C-101B-9397-08002B2CF9AE}" pid="6" name="_dlc_ItemStageId">
    <vt:lpwstr>1</vt:lpwstr>
  </property>
  <property fmtid="{D5CDD505-2E9C-101B-9397-08002B2CF9AE}" pid="7" name="j60c3ced31bb40378c6254d49035d966">
    <vt:lpwstr>2015|ee47c3e7-6a69-4f36-9adf-1007c8d399a4</vt:lpwstr>
  </property>
  <property fmtid="{D5CDD505-2E9C-101B-9397-08002B2CF9AE}" pid="8" name="vti_description">
    <vt:lpwstr/>
  </property>
  <property fmtid="{D5CDD505-2E9C-101B-9397-08002B2CF9AE}" pid="9" name="WorkflowChangePath">
    <vt:lpwstr>1069b4ef-e6f3-4ad7-8c8e-772136578697,10;</vt:lpwstr>
  </property>
  <property fmtid="{D5CDD505-2E9C-101B-9397-08002B2CF9AE}" pid="10" name="Confidentiality">
    <vt:lpwstr>1;#Confidential|28d1025d-1415-4984-b35e-5b79e7d32b5c</vt:lpwstr>
  </property>
  <property fmtid="{D5CDD505-2E9C-101B-9397-08002B2CF9AE}" pid="11" name="ContentTypeId">
    <vt:lpwstr>0x0101005C6975769EB1684CAB07571CAE07A11B0100BC81FA0C64ACC243A77959D9266C7751</vt:lpwstr>
  </property>
  <property fmtid="{D5CDD505-2E9C-101B-9397-08002B2CF9AE}" pid="12" name="Calendar Year">
    <vt:lpwstr>7;#2017|58467e81-5d99-44a5-abb5-12a016b65e9e</vt:lpwstr>
  </property>
  <property fmtid="{D5CDD505-2E9C-101B-9397-08002B2CF9AE}" pid="13" name="TaxCatchAll">
    <vt:lpwstr/>
  </property>
  <property fmtid="{D5CDD505-2E9C-101B-9397-08002B2CF9AE}" pid="14" name="TaxKeywordTaxHTField">
    <vt:lpwstr/>
  </property>
  <property fmtid="{D5CDD505-2E9C-101B-9397-08002B2CF9AE}" pid="15" name="ItemRetentionFormula">
    <vt:lpwstr/>
  </property>
  <property fmtid="{D5CDD505-2E9C-101B-9397-08002B2CF9AE}" pid="16" name="_dlc_LastRun">
    <vt:lpwstr>08/15/2015 23:02:11</vt:lpwstr>
  </property>
</Properties>
</file>