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3"/>
  </p:notesMasterIdLst>
  <p:handoutMasterIdLst>
    <p:handoutMasterId r:id="rId34"/>
  </p:handoutMasterIdLst>
  <p:sldIdLst>
    <p:sldId id="14957" r:id="rId7"/>
    <p:sldId id="14964" r:id="rId8"/>
    <p:sldId id="14956" r:id="rId9"/>
    <p:sldId id="14972" r:id="rId10"/>
    <p:sldId id="14973" r:id="rId11"/>
    <p:sldId id="14959" r:id="rId12"/>
    <p:sldId id="14955" r:id="rId13"/>
    <p:sldId id="14958" r:id="rId14"/>
    <p:sldId id="2086971668" r:id="rId15"/>
    <p:sldId id="14977" r:id="rId16"/>
    <p:sldId id="2086971667" r:id="rId17"/>
    <p:sldId id="14976" r:id="rId18"/>
    <p:sldId id="14978" r:id="rId19"/>
    <p:sldId id="2086971665" r:id="rId20"/>
    <p:sldId id="14975" r:id="rId21"/>
    <p:sldId id="348" r:id="rId22"/>
    <p:sldId id="14960" r:id="rId23"/>
    <p:sldId id="14961" r:id="rId24"/>
    <p:sldId id="274" r:id="rId25"/>
    <p:sldId id="14953" r:id="rId26"/>
    <p:sldId id="10615" r:id="rId27"/>
    <p:sldId id="14954" r:id="rId28"/>
    <p:sldId id="14933" r:id="rId29"/>
    <p:sldId id="14948" r:id="rId30"/>
    <p:sldId id="349" r:id="rId31"/>
    <p:sldId id="2086971666"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6"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70A000"/>
    <a:srgbClr val="FF6B00"/>
    <a:srgbClr val="FF6900"/>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510"/>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3/28/2023</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Potential key customer: DSP Concepts.  See email exchange:</a:t>
            </a:r>
          </a:p>
          <a:p>
            <a:endParaRPr lang="en-GB" dirty="0"/>
          </a:p>
          <a:p>
            <a:pPr marL="0" marR="0">
              <a:spcBef>
                <a:spcPts val="0"/>
              </a:spcBef>
              <a:spcAft>
                <a:spcPts val="0"/>
              </a:spcAft>
            </a:pPr>
            <a:r>
              <a:rPr lang="en-US" sz="1100" b="1" dirty="0">
                <a:effectLst/>
                <a:latin typeface="Calibri" panose="020F0502020204030204" pitchFamily="34" charset="0"/>
                <a:ea typeface="DengXian" panose="02010600030101010101" pitchFamily="2" charset="-122"/>
              </a:rPr>
              <a:t>From:</a:t>
            </a:r>
            <a:r>
              <a:rPr lang="en-US" sz="1100" dirty="0">
                <a:effectLst/>
                <a:latin typeface="Calibri" panose="020F0502020204030204" pitchFamily="34" charset="0"/>
                <a:ea typeface="DengXian" panose="02010600030101010101" pitchFamily="2" charset="-122"/>
              </a:rPr>
              <a:t> Paul Beckmann &lt;</a:t>
            </a:r>
            <a:r>
              <a:rPr lang="en-US" sz="1100" u="sng" dirty="0">
                <a:solidFill>
                  <a:srgbClr val="0000FF"/>
                </a:solidFill>
                <a:effectLst/>
                <a:latin typeface="Calibri" panose="020F0502020204030204" pitchFamily="34" charset="0"/>
                <a:ea typeface="DengXian" panose="02010600030101010101" pitchFamily="2" charset="-122"/>
                <a:hlinkClick r:id="rId3"/>
              </a:rPr>
              <a:t>pbeckmann@dspconcepts.com</a:t>
            </a:r>
            <a:r>
              <a:rPr lang="en-US" sz="1100" dirty="0">
                <a:effectLst/>
                <a:latin typeface="Calibri" panose="020F0502020204030204" pitchFamily="34" charset="0"/>
                <a:ea typeface="DengXian" panose="02010600030101010101" pitchFamily="2" charset="-122"/>
              </a:rPr>
              <a:t>&gt; </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Sent:</a:t>
            </a:r>
            <a:r>
              <a:rPr lang="en-US" sz="1100" dirty="0">
                <a:effectLst/>
                <a:latin typeface="Calibri" panose="020F0502020204030204" pitchFamily="34" charset="0"/>
                <a:ea typeface="DengXian" panose="02010600030101010101" pitchFamily="2" charset="-122"/>
              </a:rPr>
              <a:t> Wednesday, April 7, 2021 9:05 PM</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To:</a:t>
            </a:r>
            <a:r>
              <a:rPr lang="en-US" sz="1100" dirty="0">
                <a:effectLst/>
                <a:latin typeface="Calibri" panose="020F0502020204030204" pitchFamily="34" charset="0"/>
                <a:ea typeface="DengXian" panose="02010600030101010101" pitchFamily="2" charset="-122"/>
              </a:rPr>
              <a:t> Reinhard Keil &lt;</a:t>
            </a:r>
            <a:r>
              <a:rPr lang="en-US" sz="1100" u="sng" dirty="0">
                <a:solidFill>
                  <a:srgbClr val="0000FF"/>
                </a:solidFill>
                <a:effectLst/>
                <a:latin typeface="Calibri" panose="020F0502020204030204" pitchFamily="34" charset="0"/>
                <a:ea typeface="DengXian" panose="02010600030101010101" pitchFamily="2" charset="-122"/>
                <a:hlinkClick r:id="rId4"/>
              </a:rPr>
              <a:t>Reinhard.Keil@arm.com</a:t>
            </a:r>
            <a:r>
              <a:rPr lang="en-US" sz="1100" dirty="0">
                <a:effectLst/>
                <a:latin typeface="Calibri" panose="020F0502020204030204" pitchFamily="34" charset="0"/>
                <a:ea typeface="DengXian" panose="02010600030101010101" pitchFamily="2" charset="-122"/>
              </a:rPr>
              <a:t>&gt;</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Subject:</a:t>
            </a:r>
            <a:r>
              <a:rPr lang="en-US" sz="1100" dirty="0">
                <a:effectLst/>
                <a:latin typeface="Calibri" panose="020F0502020204030204" pitchFamily="34" charset="0"/>
                <a:ea typeface="DengXian" panose="02010600030101010101" pitchFamily="2" charset="-122"/>
              </a:rPr>
              <a:t> Re: Compiler comparison / Feedback on Audio API interface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speaking with Reed </a:t>
            </a:r>
            <a:r>
              <a:rPr lang="en-GB" sz="1100" dirty="0" err="1">
                <a:effectLst/>
                <a:latin typeface="Calibri" panose="020F0502020204030204" pitchFamily="34" charset="0"/>
                <a:ea typeface="DengXian" panose="02010600030101010101" pitchFamily="2" charset="-122"/>
              </a:rPr>
              <a:t>Hinkel</a:t>
            </a:r>
            <a:r>
              <a:rPr lang="en-GB" sz="1100" dirty="0">
                <a:effectLst/>
                <a:latin typeface="Calibri" panose="020F0502020204030204" pitchFamily="34" charset="0"/>
                <a:ea typeface="DengXian" panose="02010600030101010101" pitchFamily="2" charset="-122"/>
              </a:rPr>
              <a:t>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A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dirty="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dirty="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32231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2022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2022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B724AA23-4D87-404C-BF4A-71F51F3244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771220" y="4221467"/>
            <a:ext cx="1737995" cy="13695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80242253-070A-4C54-981C-4E7128FEAA9E}"/>
              </a:ext>
            </a:extLst>
          </p:cNvPr>
          <p:cNvSpPr/>
          <p:nvPr/>
        </p:nvSpPr>
        <p:spPr>
          <a:xfrm>
            <a:off x="451671" y="5484986"/>
            <a:ext cx="11344309" cy="756270"/>
          </a:xfrm>
          <a:prstGeom prst="rightArrow">
            <a:avLst>
              <a:gd name="adj1" fmla="val 65270"/>
              <a:gd name="adj2" fmla="val 38337"/>
            </a:avLst>
          </a:prstGeom>
          <a:gradFill flip="none" rotWithShape="1">
            <a:gsLst>
              <a:gs pos="0">
                <a:srgbClr val="70A000">
                  <a:tint val="66000"/>
                  <a:satMod val="160000"/>
                </a:srgbClr>
              </a:gs>
              <a:gs pos="50000">
                <a:srgbClr val="70A000">
                  <a:tint val="44500"/>
                  <a:satMod val="160000"/>
                </a:srgbClr>
              </a:gs>
              <a:gs pos="100000">
                <a:srgbClr val="70A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9EAC6293-72AF-4599-9CDC-98EAB97FC484}"/>
              </a:ext>
            </a:extLst>
          </p:cNvPr>
          <p:cNvSpPr/>
          <p:nvPr/>
        </p:nvSpPr>
        <p:spPr>
          <a:xfrm>
            <a:off x="3768761" y="1279234"/>
            <a:ext cx="7518400" cy="2575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7B176C32-DA2E-4EF0-8002-51655438134F}"/>
              </a:ext>
            </a:extLst>
          </p:cNvPr>
          <p:cNvSpPr>
            <a:spLocks noGrp="1"/>
          </p:cNvSpPr>
          <p:nvPr>
            <p:ph type="title"/>
          </p:nvPr>
        </p:nvSpPr>
        <p:spPr/>
        <p:txBody>
          <a:bodyPr/>
          <a:lstStyle/>
          <a:p>
            <a:r>
              <a:rPr lang="en-US"/>
              <a:t>Workflow for CI: Develop Application Code or Test Cases</a:t>
            </a:r>
            <a:endParaRPr lang="en-GB"/>
          </a:p>
        </p:txBody>
      </p:sp>
      <p:cxnSp>
        <p:nvCxnSpPr>
          <p:cNvPr id="13" name="Straight Arrow Connector 12">
            <a:extLst>
              <a:ext uri="{FF2B5EF4-FFF2-40B4-BE49-F238E27FC236}">
                <a16:creationId xmlns:a16="http://schemas.microsoft.com/office/drawing/2014/main" id="{17B24859-F494-4E43-A949-9FEE0C8E7A11}"/>
              </a:ext>
            </a:extLst>
          </p:cNvPr>
          <p:cNvCxnSpPr>
            <a:cxnSpLocks/>
          </p:cNvCxnSpPr>
          <p:nvPr/>
        </p:nvCxnSpPr>
        <p:spPr>
          <a:xfrm>
            <a:off x="7277655" y="2536679"/>
            <a:ext cx="500613" cy="0"/>
          </a:xfrm>
          <a:prstGeom prst="straightConnector1">
            <a:avLst/>
          </a:prstGeom>
          <a:ln w="28575">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251E36-053C-9D44-B687-59F53D905A78}"/>
              </a:ext>
            </a:extLst>
          </p:cNvPr>
          <p:cNvCxnSpPr>
            <a:cxnSpLocks/>
          </p:cNvCxnSpPr>
          <p:nvPr/>
        </p:nvCxnSpPr>
        <p:spPr>
          <a:xfrm>
            <a:off x="7299422" y="2829412"/>
            <a:ext cx="544143" cy="0"/>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row: Pentagon 38">
            <a:extLst>
              <a:ext uri="{FF2B5EF4-FFF2-40B4-BE49-F238E27FC236}">
                <a16:creationId xmlns:a16="http://schemas.microsoft.com/office/drawing/2014/main" id="{57046352-4610-F84D-9941-4B17E2A6252D}"/>
              </a:ext>
            </a:extLst>
          </p:cNvPr>
          <p:cNvSpPr/>
          <p:nvPr/>
        </p:nvSpPr>
        <p:spPr>
          <a:xfrm flipH="1">
            <a:off x="2708664" y="2245461"/>
            <a:ext cx="1153033" cy="69219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a:solidFill>
                  <a:srgbClr val="FFFFFF"/>
                </a:solidFill>
                <a:latin typeface="Calibri"/>
              </a:rPr>
              <a:t>GitHub</a:t>
            </a:r>
            <a:br>
              <a:rPr lang="en-US" sz="1799" b="1">
                <a:solidFill>
                  <a:srgbClr val="FFFFFF"/>
                </a:solidFill>
                <a:latin typeface="Calibri"/>
              </a:rPr>
            </a:br>
            <a:r>
              <a:rPr lang="en-US" sz="1799" b="1">
                <a:solidFill>
                  <a:srgbClr val="FFFFFF"/>
                </a:solidFill>
                <a:latin typeface="Calibri"/>
              </a:rPr>
              <a:t>Commit</a:t>
            </a:r>
            <a:endParaRPr lang="en-GB" sz="1799" b="1">
              <a:solidFill>
                <a:srgbClr val="FFFFFF"/>
              </a:solidFill>
              <a:latin typeface="Calibri"/>
            </a:endParaRPr>
          </a:p>
        </p:txBody>
      </p:sp>
      <p:pic>
        <p:nvPicPr>
          <p:cNvPr id="17" name="Picture 16">
            <a:extLst>
              <a:ext uri="{FF2B5EF4-FFF2-40B4-BE49-F238E27FC236}">
                <a16:creationId xmlns:a16="http://schemas.microsoft.com/office/drawing/2014/main" id="{8370A088-2448-2B44-A41F-952D5494AF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1231" y="1914425"/>
            <a:ext cx="2527997" cy="1697370"/>
          </a:xfrm>
          <a:prstGeom prst="rect">
            <a:avLst/>
          </a:prstGeom>
          <a:effectLst/>
        </p:spPr>
      </p:pic>
      <p:pic>
        <p:nvPicPr>
          <p:cNvPr id="18" name="Picture 17">
            <a:extLst>
              <a:ext uri="{FF2B5EF4-FFF2-40B4-BE49-F238E27FC236}">
                <a16:creationId xmlns:a16="http://schemas.microsoft.com/office/drawing/2014/main" id="{A4C9199B-E385-474D-A937-762F8E201B9A}"/>
              </a:ext>
            </a:extLst>
          </p:cNvPr>
          <p:cNvPicPr>
            <a:picLocks noChangeAspect="1"/>
          </p:cNvPicPr>
          <p:nvPr/>
        </p:nvPicPr>
        <p:blipFill>
          <a:blip r:embed="rId4"/>
          <a:stretch>
            <a:fillRect/>
          </a:stretch>
        </p:blipFill>
        <p:spPr>
          <a:xfrm>
            <a:off x="4665476" y="3193825"/>
            <a:ext cx="2000295" cy="531329"/>
          </a:xfrm>
          <a:prstGeom prst="rect">
            <a:avLst/>
          </a:prstGeom>
        </p:spPr>
      </p:pic>
      <p:sp>
        <p:nvSpPr>
          <p:cNvPr id="19" name="TextBox 18">
            <a:extLst>
              <a:ext uri="{FF2B5EF4-FFF2-40B4-BE49-F238E27FC236}">
                <a16:creationId xmlns:a16="http://schemas.microsoft.com/office/drawing/2014/main" id="{58CD4B5B-2DE2-C340-AB9E-25D7234773CF}"/>
              </a:ext>
            </a:extLst>
          </p:cNvPr>
          <p:cNvSpPr txBox="1"/>
          <p:nvPr/>
        </p:nvSpPr>
        <p:spPr>
          <a:xfrm>
            <a:off x="3994617" y="1504948"/>
            <a:ext cx="3256144"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dirty="0">
                <a:solidFill>
                  <a:schemeClr val="bg1"/>
                </a:solidFill>
                <a:latin typeface="Calibri"/>
              </a:rPr>
              <a:t>Cloud flow with IDE in Browser</a:t>
            </a:r>
            <a:endParaRPr lang="en-GB" sz="1600" b="1" dirty="0">
              <a:solidFill>
                <a:schemeClr val="bg1"/>
              </a:solidFill>
              <a:latin typeface="Calibri"/>
            </a:endParaRPr>
          </a:p>
        </p:txBody>
      </p:sp>
      <p:sp>
        <p:nvSpPr>
          <p:cNvPr id="20" name="TextBox 19">
            <a:extLst>
              <a:ext uri="{FF2B5EF4-FFF2-40B4-BE49-F238E27FC236}">
                <a16:creationId xmlns:a16="http://schemas.microsoft.com/office/drawing/2014/main" id="{BC4675EC-B395-3949-BFF2-8B708514BC7D}"/>
              </a:ext>
            </a:extLst>
          </p:cNvPr>
          <p:cNvSpPr txBox="1"/>
          <p:nvPr/>
        </p:nvSpPr>
        <p:spPr>
          <a:xfrm>
            <a:off x="8316839" y="1364478"/>
            <a:ext cx="2177836" cy="492443"/>
          </a:xfrm>
          <a:prstGeom prst="rect">
            <a:avLst/>
          </a:prstGeom>
          <a:noFill/>
        </p:spPr>
        <p:txBody>
          <a:bodyPr wrap="square" lIns="0" tIns="0" rIns="0" bIns="0" rtlCol="0">
            <a:spAutoFit/>
          </a:bodyPr>
          <a:lstStyle/>
          <a:p>
            <a:pPr algn="ctr" defTabSz="914126" eaLnBrk="1" hangingPunct="1">
              <a:spcBef>
                <a:spcPts val="0"/>
              </a:spcBef>
              <a:spcAft>
                <a:spcPts val="600"/>
              </a:spcAft>
            </a:pPr>
            <a:r>
              <a:rPr lang="en-US" sz="1600" b="1" dirty="0">
                <a:solidFill>
                  <a:schemeClr val="bg1"/>
                </a:solidFill>
                <a:latin typeface="Calibri"/>
              </a:rPr>
              <a:t>Classic Desktop Tools </a:t>
            </a:r>
            <a:br>
              <a:rPr lang="en-US" sz="1600" b="1" dirty="0">
                <a:solidFill>
                  <a:schemeClr val="bg1"/>
                </a:solidFill>
                <a:latin typeface="Calibri"/>
              </a:rPr>
            </a:br>
            <a:r>
              <a:rPr lang="en-US" sz="1600" b="1" dirty="0">
                <a:solidFill>
                  <a:schemeClr val="bg1"/>
                </a:solidFill>
                <a:latin typeface="Calibri"/>
              </a:rPr>
              <a:t>(Keil MDK, Arm DS)</a:t>
            </a:r>
            <a:endParaRPr lang="en-GB" sz="1600" b="1" dirty="0">
              <a:solidFill>
                <a:schemeClr val="bg1"/>
              </a:solidFill>
              <a:latin typeface="Calibri"/>
            </a:endParaRPr>
          </a:p>
        </p:txBody>
      </p:sp>
      <p:sp>
        <p:nvSpPr>
          <p:cNvPr id="21" name="TextBox 20">
            <a:extLst>
              <a:ext uri="{FF2B5EF4-FFF2-40B4-BE49-F238E27FC236}">
                <a16:creationId xmlns:a16="http://schemas.microsoft.com/office/drawing/2014/main" id="{144E6A34-9E1C-8743-AF59-21404B94D4D9}"/>
              </a:ext>
            </a:extLst>
          </p:cNvPr>
          <p:cNvSpPr txBox="1"/>
          <p:nvPr/>
        </p:nvSpPr>
        <p:spPr>
          <a:xfrm>
            <a:off x="4208398" y="3954900"/>
            <a:ext cx="2846509"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b="1" dirty="0">
                <a:solidFill>
                  <a:srgbClr val="333E48"/>
                </a:solidFill>
                <a:latin typeface="Calibri"/>
              </a:rPr>
              <a:t>Hardware Boards on your Desk</a:t>
            </a:r>
          </a:p>
        </p:txBody>
      </p:sp>
      <p:sp>
        <p:nvSpPr>
          <p:cNvPr id="24" name="TextBox 23">
            <a:extLst>
              <a:ext uri="{FF2B5EF4-FFF2-40B4-BE49-F238E27FC236}">
                <a16:creationId xmlns:a16="http://schemas.microsoft.com/office/drawing/2014/main" id="{A92D65AC-3A0E-F646-90B5-69BFB0F7C976}"/>
              </a:ext>
            </a:extLst>
          </p:cNvPr>
          <p:cNvSpPr txBox="1"/>
          <p:nvPr/>
        </p:nvSpPr>
        <p:spPr>
          <a:xfrm>
            <a:off x="9123011" y="3913885"/>
            <a:ext cx="2605681"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Deploy to bespoke hardware</a:t>
            </a:r>
            <a:endParaRPr lang="en-GB" sz="1400">
              <a:solidFill>
                <a:srgbClr val="000000"/>
              </a:solidFill>
              <a:latin typeface="Calibri"/>
            </a:endParaRPr>
          </a:p>
        </p:txBody>
      </p:sp>
      <p:sp>
        <p:nvSpPr>
          <p:cNvPr id="25" name="Rectangle 24">
            <a:extLst>
              <a:ext uri="{FF2B5EF4-FFF2-40B4-BE49-F238E27FC236}">
                <a16:creationId xmlns:a16="http://schemas.microsoft.com/office/drawing/2014/main" id="{02C91E17-4E86-4C89-8905-63DF40846AD4}"/>
              </a:ext>
            </a:extLst>
          </p:cNvPr>
          <p:cNvSpPr/>
          <p:nvPr/>
        </p:nvSpPr>
        <p:spPr>
          <a:xfrm>
            <a:off x="418808" y="1840515"/>
            <a:ext cx="2288268" cy="1423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D0D81745-D6A5-400A-B962-A8501DDB2E13}"/>
              </a:ext>
            </a:extLst>
          </p:cNvPr>
          <p:cNvSpPr txBox="1"/>
          <p:nvPr/>
        </p:nvSpPr>
        <p:spPr>
          <a:xfrm>
            <a:off x="539538" y="2163256"/>
            <a:ext cx="2022563" cy="1077218"/>
          </a:xfrm>
          <a:prstGeom prst="rect">
            <a:avLst/>
          </a:prstGeom>
          <a:noFill/>
        </p:spPr>
        <p:txBody>
          <a:bodyPr wrap="square" lIns="0" tIns="0" rIns="0" bIns="0" rtlCol="0">
            <a:spAutoFit/>
          </a:bodyPr>
          <a:lstStyle/>
          <a:p>
            <a:pPr>
              <a:buSzPct val="70000"/>
              <a:defRPr/>
            </a:pPr>
            <a:r>
              <a:rPr lang="en-GB" sz="1400" dirty="0">
                <a:solidFill>
                  <a:schemeClr val="accent1"/>
                </a:solidFill>
              </a:rPr>
              <a:t>Commit triggers </a:t>
            </a:r>
            <a:r>
              <a:rPr lang="en-GB" sz="1400" b="1" dirty="0">
                <a:solidFill>
                  <a:schemeClr val="accent1"/>
                </a:solidFill>
              </a:rPr>
              <a:t>GitHub Actions</a:t>
            </a:r>
            <a:r>
              <a:rPr lang="en-GB" sz="1400" dirty="0">
                <a:solidFill>
                  <a:schemeClr val="accent1"/>
                </a:solidFill>
              </a:rPr>
              <a:t> that start CI using Arm Compiler for build and/or Virtual Hardware for testing. </a:t>
            </a:r>
          </a:p>
        </p:txBody>
      </p:sp>
      <p:sp>
        <p:nvSpPr>
          <p:cNvPr id="28" name="100 Shipped">
            <a:extLst>
              <a:ext uri="{FF2B5EF4-FFF2-40B4-BE49-F238E27FC236}">
                <a16:creationId xmlns:a16="http://schemas.microsoft.com/office/drawing/2014/main" id="{73822419-9287-42F9-A40C-35F3DBFA153E}"/>
              </a:ext>
            </a:extLst>
          </p:cNvPr>
          <p:cNvSpPr/>
          <p:nvPr/>
        </p:nvSpPr>
        <p:spPr>
          <a:xfrm>
            <a:off x="420396" y="1822774"/>
            <a:ext cx="3552614" cy="506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defTabSz="455613">
              <a:defRPr>
                <a:solidFill>
                  <a:schemeClr val="tx1"/>
                </a:solidFill>
                <a:latin typeface="Calibri" pitchFamily="34" charset="0"/>
                <a:ea typeface="ＭＳ Ｐゴシック" pitchFamily="34" charset="-128"/>
              </a:defRPr>
            </a:lvl1pPr>
            <a:lvl2pPr marL="742950" indent="-285750" defTabSz="455613">
              <a:defRPr>
                <a:solidFill>
                  <a:schemeClr val="tx1"/>
                </a:solidFill>
                <a:latin typeface="Calibri" pitchFamily="34" charset="0"/>
                <a:ea typeface="ＭＳ Ｐゴシック" pitchFamily="34" charset="-128"/>
              </a:defRPr>
            </a:lvl2pPr>
            <a:lvl3pPr marL="1143000" indent="-228600" defTabSz="455613">
              <a:defRPr>
                <a:solidFill>
                  <a:schemeClr val="tx1"/>
                </a:solidFill>
                <a:latin typeface="Calibri" pitchFamily="34" charset="0"/>
                <a:ea typeface="ＭＳ Ｐゴシック" pitchFamily="34" charset="-128"/>
              </a:defRPr>
            </a:lvl3pPr>
            <a:lvl4pPr marL="1600200" indent="-228600" defTabSz="455613">
              <a:defRPr>
                <a:solidFill>
                  <a:schemeClr val="tx1"/>
                </a:solidFill>
                <a:latin typeface="Calibri" pitchFamily="34" charset="0"/>
                <a:ea typeface="ＭＳ Ｐゴシック" pitchFamily="34" charset="-128"/>
              </a:defRPr>
            </a:lvl4pPr>
            <a:lvl5pPr marL="2057400" indent="-228600" defTabSz="455613">
              <a:defRPr>
                <a:solidFill>
                  <a:schemeClr val="tx1"/>
                </a:solidFill>
                <a:latin typeface="Calibri" pitchFamily="34" charset="0"/>
                <a:ea typeface="ＭＳ Ｐゴシック" pitchFamily="34" charset="-128"/>
              </a:defRPr>
            </a:lvl5pPr>
            <a:lvl6pPr marL="25146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defRPr/>
            </a:pPr>
            <a:r>
              <a:rPr lang="en-US" altLang="en-US" sz="1400" dirty="0">
                <a:solidFill>
                  <a:schemeClr val="accent2"/>
                </a:solidFill>
                <a:latin typeface="+mn-lt"/>
              </a:rPr>
              <a:t>GitHub – Runners</a:t>
            </a:r>
            <a:endParaRPr lang="en-US" altLang="en-US" sz="1600" dirty="0">
              <a:solidFill>
                <a:schemeClr val="accent2"/>
              </a:solidFill>
              <a:latin typeface="+mn-lt"/>
            </a:endParaRPr>
          </a:p>
        </p:txBody>
      </p:sp>
      <p:pic>
        <p:nvPicPr>
          <p:cNvPr id="29" name="Picture 28">
            <a:extLst>
              <a:ext uri="{FF2B5EF4-FFF2-40B4-BE49-F238E27FC236}">
                <a16:creationId xmlns:a16="http://schemas.microsoft.com/office/drawing/2014/main" id="{65031A7A-D34D-4CE2-8CBD-C1FE41FC1EAD}"/>
              </a:ext>
            </a:extLst>
          </p:cNvPr>
          <p:cNvPicPr>
            <a:picLocks noChangeAspect="1"/>
          </p:cNvPicPr>
          <p:nvPr/>
        </p:nvPicPr>
        <p:blipFill>
          <a:blip r:embed="rId5"/>
          <a:stretch>
            <a:fillRect/>
          </a:stretch>
        </p:blipFill>
        <p:spPr>
          <a:xfrm>
            <a:off x="563942" y="3697100"/>
            <a:ext cx="2017801" cy="1570493"/>
          </a:xfrm>
          <a:prstGeom prst="rect">
            <a:avLst/>
          </a:prstGeom>
          <a:ln w="9525">
            <a:solidFill>
              <a:schemeClr val="tx1"/>
            </a:solidFill>
          </a:ln>
        </p:spPr>
      </p:pic>
      <p:pic>
        <p:nvPicPr>
          <p:cNvPr id="30" name="Picture 29">
            <a:extLst>
              <a:ext uri="{FF2B5EF4-FFF2-40B4-BE49-F238E27FC236}">
                <a16:creationId xmlns:a16="http://schemas.microsoft.com/office/drawing/2014/main" id="{0C804CF3-41AB-467E-993F-945A680558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4749" y="1890648"/>
            <a:ext cx="2363089" cy="1622434"/>
          </a:xfrm>
          <a:prstGeom prst="rect">
            <a:avLst/>
          </a:prstGeom>
          <a:effectLst/>
        </p:spPr>
      </p:pic>
      <p:pic>
        <p:nvPicPr>
          <p:cNvPr id="31" name="Picture 30">
            <a:extLst>
              <a:ext uri="{FF2B5EF4-FFF2-40B4-BE49-F238E27FC236}">
                <a16:creationId xmlns:a16="http://schemas.microsoft.com/office/drawing/2014/main" id="{1B211DBC-679A-443D-822D-4ACDDB341CA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16910" y="4160399"/>
            <a:ext cx="1773953" cy="1236105"/>
          </a:xfrm>
          <a:prstGeom prst="rect">
            <a:avLst/>
          </a:prstGeom>
        </p:spPr>
      </p:pic>
      <p:pic>
        <p:nvPicPr>
          <p:cNvPr id="1028" name="Picture 4" descr="Arm Cortex-M Prototyping System 3 (MPS3) board. ">
            <a:extLst>
              <a:ext uri="{FF2B5EF4-FFF2-40B4-BE49-F238E27FC236}">
                <a16:creationId xmlns:a16="http://schemas.microsoft.com/office/drawing/2014/main" id="{C129F95D-2367-4771-A70A-2CAB8F9666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88" y="4243554"/>
            <a:ext cx="1172469" cy="119798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9E75CBB-099A-4A3A-A2EF-AADAD4D8DC28}"/>
              </a:ext>
            </a:extLst>
          </p:cNvPr>
          <p:cNvSpPr txBox="1"/>
          <p:nvPr/>
        </p:nvSpPr>
        <p:spPr>
          <a:xfrm>
            <a:off x="9543087" y="5712561"/>
            <a:ext cx="1464837" cy="276999"/>
          </a:xfrm>
          <a:prstGeom prst="rect">
            <a:avLst/>
          </a:prstGeom>
          <a:noFill/>
        </p:spPr>
        <p:txBody>
          <a:bodyPr wrap="square">
            <a:spAutoFit/>
          </a:bodyPr>
          <a:lstStyle/>
          <a:p>
            <a:pPr algn="l" fontAlgn="base"/>
            <a:r>
              <a:rPr lang="en-GB" sz="1200" dirty="0">
                <a:latin typeface="+mn-lt"/>
              </a:rPr>
              <a:t>Target Hardware</a:t>
            </a:r>
            <a:endParaRPr lang="en-GB" sz="1400" dirty="0">
              <a:latin typeface="+mn-lt"/>
            </a:endParaRPr>
          </a:p>
        </p:txBody>
      </p:sp>
      <p:sp>
        <p:nvSpPr>
          <p:cNvPr id="35" name="TextBox 34">
            <a:extLst>
              <a:ext uri="{FF2B5EF4-FFF2-40B4-BE49-F238E27FC236}">
                <a16:creationId xmlns:a16="http://schemas.microsoft.com/office/drawing/2014/main" id="{3B250365-85D3-458D-8E65-D2799BAB6684}"/>
              </a:ext>
            </a:extLst>
          </p:cNvPr>
          <p:cNvSpPr txBox="1"/>
          <p:nvPr/>
        </p:nvSpPr>
        <p:spPr>
          <a:xfrm>
            <a:off x="4003581" y="5730128"/>
            <a:ext cx="1537380" cy="492443"/>
          </a:xfrm>
          <a:prstGeom prst="rect">
            <a:avLst/>
          </a:prstGeom>
          <a:noFill/>
        </p:spPr>
        <p:txBody>
          <a:bodyPr wrap="square">
            <a:spAutoFit/>
          </a:bodyPr>
          <a:lstStyle/>
          <a:p>
            <a:pPr algn="l" fontAlgn="base"/>
            <a:r>
              <a:rPr lang="en-GB" sz="1200">
                <a:latin typeface="+mn-lt"/>
              </a:rPr>
              <a:t>Evaluation Board</a:t>
            </a:r>
            <a:br>
              <a:rPr lang="en-GB" sz="1200">
                <a:latin typeface="+mn-lt"/>
              </a:rPr>
            </a:br>
            <a:endParaRPr lang="en-GB" sz="1400">
              <a:latin typeface="+mn-lt"/>
            </a:endParaRPr>
          </a:p>
        </p:txBody>
      </p:sp>
      <p:sp>
        <p:nvSpPr>
          <p:cNvPr id="36" name="TextBox 35">
            <a:extLst>
              <a:ext uri="{FF2B5EF4-FFF2-40B4-BE49-F238E27FC236}">
                <a16:creationId xmlns:a16="http://schemas.microsoft.com/office/drawing/2014/main" id="{B02168FA-CDA9-47CA-9A04-F3046B6CB856}"/>
              </a:ext>
            </a:extLst>
          </p:cNvPr>
          <p:cNvSpPr txBox="1"/>
          <p:nvPr/>
        </p:nvSpPr>
        <p:spPr>
          <a:xfrm>
            <a:off x="5532263" y="5613585"/>
            <a:ext cx="1985645" cy="461665"/>
          </a:xfrm>
          <a:prstGeom prst="rect">
            <a:avLst/>
          </a:prstGeom>
          <a:noFill/>
        </p:spPr>
        <p:txBody>
          <a:bodyPr wrap="square">
            <a:spAutoFit/>
          </a:bodyPr>
          <a:lstStyle/>
          <a:p>
            <a:pPr algn="ctr" fontAlgn="base"/>
            <a:r>
              <a:rPr lang="en-GB" sz="1200" dirty="0">
                <a:latin typeface="+mn-lt"/>
              </a:rPr>
              <a:t>MPS3 with</a:t>
            </a:r>
            <a:br>
              <a:rPr lang="en-GB" sz="1200" dirty="0">
                <a:latin typeface="+mn-lt"/>
              </a:rPr>
            </a:br>
            <a:r>
              <a:rPr lang="en-GB" sz="1200" dirty="0">
                <a:latin typeface="+mn-lt"/>
              </a:rPr>
              <a:t>FPGA image</a:t>
            </a:r>
            <a:endParaRPr lang="en-GB" sz="1400" dirty="0">
              <a:latin typeface="+mn-lt"/>
            </a:endParaRPr>
          </a:p>
        </p:txBody>
      </p:sp>
      <p:sp>
        <p:nvSpPr>
          <p:cNvPr id="39" name="TextBox 38">
            <a:extLst>
              <a:ext uri="{FF2B5EF4-FFF2-40B4-BE49-F238E27FC236}">
                <a16:creationId xmlns:a16="http://schemas.microsoft.com/office/drawing/2014/main" id="{76CE91A9-FC1C-4EBC-8FD7-698AB53539B8}"/>
              </a:ext>
            </a:extLst>
          </p:cNvPr>
          <p:cNvSpPr txBox="1"/>
          <p:nvPr/>
        </p:nvSpPr>
        <p:spPr>
          <a:xfrm>
            <a:off x="420397" y="1427693"/>
            <a:ext cx="2249375"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a:solidFill>
                  <a:srgbClr val="333E48"/>
                </a:solidFill>
                <a:latin typeface="Calibri"/>
              </a:rPr>
              <a:t>CI hosted in the Cloud</a:t>
            </a:r>
            <a:endParaRPr lang="en-GB" sz="1600" b="1" err="1">
              <a:solidFill>
                <a:srgbClr val="333E48"/>
              </a:solidFill>
              <a:latin typeface="Calibri"/>
            </a:endParaRPr>
          </a:p>
        </p:txBody>
      </p:sp>
      <p:sp>
        <p:nvSpPr>
          <p:cNvPr id="40" name="TextBox 39">
            <a:extLst>
              <a:ext uri="{FF2B5EF4-FFF2-40B4-BE49-F238E27FC236}">
                <a16:creationId xmlns:a16="http://schemas.microsoft.com/office/drawing/2014/main" id="{B2B0CC20-7840-48FA-833E-3231CD230E23}"/>
              </a:ext>
            </a:extLst>
          </p:cNvPr>
          <p:cNvSpPr txBox="1"/>
          <p:nvPr/>
        </p:nvSpPr>
        <p:spPr>
          <a:xfrm>
            <a:off x="394997" y="3455054"/>
            <a:ext cx="2227775"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Test Results</a:t>
            </a:r>
            <a:endParaRPr lang="en-GB" sz="1400">
              <a:solidFill>
                <a:srgbClr val="000000"/>
              </a:solidFill>
              <a:latin typeface="Calibri"/>
            </a:endParaRPr>
          </a:p>
        </p:txBody>
      </p:sp>
      <p:sp>
        <p:nvSpPr>
          <p:cNvPr id="33" name="TextBox 32">
            <a:extLst>
              <a:ext uri="{FF2B5EF4-FFF2-40B4-BE49-F238E27FC236}">
                <a16:creationId xmlns:a16="http://schemas.microsoft.com/office/drawing/2014/main" id="{990EB451-8441-427A-B0F8-03D0A40DACF1}"/>
              </a:ext>
            </a:extLst>
          </p:cNvPr>
          <p:cNvSpPr txBox="1"/>
          <p:nvPr/>
        </p:nvSpPr>
        <p:spPr>
          <a:xfrm>
            <a:off x="455321" y="5627639"/>
            <a:ext cx="2698779" cy="461665"/>
          </a:xfrm>
          <a:prstGeom prst="rect">
            <a:avLst/>
          </a:prstGeom>
          <a:noFill/>
        </p:spPr>
        <p:txBody>
          <a:bodyPr wrap="square">
            <a:spAutoFit/>
          </a:bodyPr>
          <a:lstStyle/>
          <a:p>
            <a:pPr algn="l" fontAlgn="base"/>
            <a:r>
              <a:rPr lang="en-GB" sz="1200">
                <a:latin typeface="+mn-lt"/>
              </a:rPr>
              <a:t>All environments generate </a:t>
            </a:r>
            <a:br>
              <a:rPr lang="en-GB" sz="1200">
                <a:latin typeface="+mn-lt"/>
              </a:rPr>
            </a:br>
            <a:r>
              <a:rPr lang="en-GB" sz="1200">
                <a:latin typeface="+mn-lt"/>
              </a:rPr>
              <a:t>Event Log files for off-line analysis</a:t>
            </a:r>
            <a:endParaRPr lang="en-GB" sz="1400">
              <a:latin typeface="+mn-lt"/>
            </a:endParaRPr>
          </a:p>
        </p:txBody>
      </p:sp>
      <p:sp>
        <p:nvSpPr>
          <p:cNvPr id="37" name="TextBox 36">
            <a:extLst>
              <a:ext uri="{FF2B5EF4-FFF2-40B4-BE49-F238E27FC236}">
                <a16:creationId xmlns:a16="http://schemas.microsoft.com/office/drawing/2014/main" id="{0C607632-92C5-4815-BB56-6586ACEC7E52}"/>
              </a:ext>
            </a:extLst>
          </p:cNvPr>
          <p:cNvSpPr txBox="1"/>
          <p:nvPr/>
        </p:nvSpPr>
        <p:spPr>
          <a:xfrm>
            <a:off x="7517908" y="3940485"/>
            <a:ext cx="1390650" cy="215444"/>
          </a:xfrm>
          <a:prstGeom prst="rect">
            <a:avLst/>
          </a:prstGeom>
          <a:noFill/>
        </p:spPr>
        <p:txBody>
          <a:bodyPr wrap="square" lIns="0" tIns="0" rIns="0" bIns="0" rtlCol="0">
            <a:spAutoFit/>
          </a:bodyPr>
          <a:lstStyle/>
          <a:p>
            <a:pPr algn="ctr" defTabSz="914126"/>
            <a:r>
              <a:rPr lang="en-GB" sz="1400" b="1" dirty="0">
                <a:solidFill>
                  <a:srgbClr val="43414E"/>
                </a:solidFill>
                <a:latin typeface="Calibri"/>
              </a:rPr>
              <a:t>Develop Test cases</a:t>
            </a:r>
            <a:endParaRPr lang="en-GB" sz="1400" dirty="0">
              <a:solidFill>
                <a:srgbClr val="000000"/>
              </a:solidFill>
              <a:latin typeface="Calibri"/>
            </a:endParaRPr>
          </a:p>
        </p:txBody>
      </p:sp>
      <p:sp>
        <p:nvSpPr>
          <p:cNvPr id="42" name="TextBox 41">
            <a:extLst>
              <a:ext uri="{FF2B5EF4-FFF2-40B4-BE49-F238E27FC236}">
                <a16:creationId xmlns:a16="http://schemas.microsoft.com/office/drawing/2014/main" id="{401941AC-B865-4BCC-87A2-6F33C0696A2C}"/>
              </a:ext>
            </a:extLst>
          </p:cNvPr>
          <p:cNvSpPr txBox="1"/>
          <p:nvPr/>
        </p:nvSpPr>
        <p:spPr>
          <a:xfrm>
            <a:off x="7847986" y="5718896"/>
            <a:ext cx="934872" cy="276999"/>
          </a:xfrm>
          <a:prstGeom prst="rect">
            <a:avLst/>
          </a:prstGeom>
          <a:noFill/>
        </p:spPr>
        <p:txBody>
          <a:bodyPr wrap="square">
            <a:spAutoFit/>
          </a:bodyPr>
          <a:lstStyle/>
          <a:p>
            <a:pPr algn="l" fontAlgn="base"/>
            <a:r>
              <a:rPr lang="en-GB" sz="1200" dirty="0">
                <a:latin typeface="+mn-lt"/>
              </a:rPr>
              <a:t>Simulation</a:t>
            </a:r>
            <a:endParaRPr lang="en-GB" sz="1400" dirty="0">
              <a:latin typeface="+mn-lt"/>
            </a:endParaRPr>
          </a:p>
        </p:txBody>
      </p:sp>
      <p:pic>
        <p:nvPicPr>
          <p:cNvPr id="9" name="Picture 8">
            <a:extLst>
              <a:ext uri="{FF2B5EF4-FFF2-40B4-BE49-F238E27FC236}">
                <a16:creationId xmlns:a16="http://schemas.microsoft.com/office/drawing/2014/main" id="{B7976DB0-B9B3-5D12-1C0E-84B7789EE570}"/>
              </a:ext>
            </a:extLst>
          </p:cNvPr>
          <p:cNvPicPr>
            <a:picLocks noChangeAspect="1"/>
          </p:cNvPicPr>
          <p:nvPr/>
        </p:nvPicPr>
        <p:blipFill>
          <a:blip r:embed="rId9"/>
          <a:stretch>
            <a:fillRect/>
          </a:stretch>
        </p:blipFill>
        <p:spPr>
          <a:xfrm>
            <a:off x="7793477" y="4221467"/>
            <a:ext cx="954827" cy="1197981"/>
          </a:xfrm>
          <a:prstGeom prst="rect">
            <a:avLst/>
          </a:prstGeom>
        </p:spPr>
      </p:pic>
      <p:sp>
        <p:nvSpPr>
          <p:cNvPr id="6" name="Rectangle 5">
            <a:extLst>
              <a:ext uri="{FF2B5EF4-FFF2-40B4-BE49-F238E27FC236}">
                <a16:creationId xmlns:a16="http://schemas.microsoft.com/office/drawing/2014/main" id="{719CC88E-891F-5080-BDAF-5FE9E7258896}"/>
              </a:ext>
            </a:extLst>
          </p:cNvPr>
          <p:cNvSpPr/>
          <p:nvPr/>
        </p:nvSpPr>
        <p:spPr>
          <a:xfrm>
            <a:off x="7849765" y="4265906"/>
            <a:ext cx="842250" cy="753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Arm</a:t>
            </a:r>
          </a:p>
          <a:p>
            <a:pPr algn="ctr"/>
            <a:r>
              <a:rPr lang="en-US" sz="1600" b="1" dirty="0">
                <a:solidFill>
                  <a:schemeClr val="tx1"/>
                </a:solidFill>
              </a:rPr>
              <a:t>FVPs</a:t>
            </a:r>
          </a:p>
        </p:txBody>
      </p:sp>
    </p:spTree>
    <p:extLst>
      <p:ext uri="{BB962C8B-B14F-4D97-AF65-F5344CB8AC3E}">
        <p14:creationId xmlns:p14="http://schemas.microsoft.com/office/powerpoint/2010/main" val="5481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br>
              <a:rPr lang="en-US" dirty="0"/>
            </a:b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80215" y="236523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83F5C782-7F03-18FA-5B33-2660CCDF568C}"/>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C7E5E7B8-B388-536B-FE1B-8DEF95B85408}"/>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62500" y="237352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20467D0C-A13A-7C59-70FD-6A76ACCAADEB}"/>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23DEF9FF-865C-3902-6A0C-612F3567A6C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7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Fixed Virtual Platforms (FVPs)</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 (FVP)</a:t>
            </a:r>
            <a:br>
              <a:rPr lang="en-US" sz="2000" dirty="0">
                <a:solidFill>
                  <a:schemeClr val="bg1"/>
                </a:solidFill>
              </a:rPr>
            </a:br>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Memory</a:t>
            </a:r>
          </a:p>
          <a:p>
            <a:pPr marL="231775" indent="-115888" defTabSz="453340">
              <a:buFont typeface="Arial" panose="020B0604020202020204" pitchFamily="34" charset="0"/>
              <a:buChar char="•"/>
            </a:pPr>
            <a:r>
              <a:rPr lang="en-US" sz="1400" dirty="0">
                <a:solidFill>
                  <a:prstClr val="white"/>
                </a:solidFill>
              </a:rPr>
              <a:t>Secure/</a:t>
            </a:r>
            <a:br>
              <a:rPr lang="en-US" sz="1400" dirty="0">
                <a:solidFill>
                  <a:prstClr val="white"/>
                </a:solidFill>
              </a:rPr>
            </a:br>
            <a:r>
              <a:rPr lang="en-US" sz="1400" dirty="0">
                <a:solidFill>
                  <a:prstClr val="white"/>
                </a:solidFill>
              </a:rPr>
              <a:t>Non-secure</a:t>
            </a:r>
          </a:p>
          <a:p>
            <a:pPr marL="231775" indent="-115888" defTabSz="453340">
              <a:buFont typeface="Arial" panose="020B0604020202020204" pitchFamily="34" charset="0"/>
              <a:buChar char="•"/>
            </a:pPr>
            <a:r>
              <a:rPr lang="en-US" sz="1400" dirty="0">
                <a:solidFill>
                  <a:prstClr val="white"/>
                </a:solidFill>
              </a:rPr>
              <a:t>DMA</a:t>
            </a:r>
          </a:p>
          <a:p>
            <a:pPr marL="231775" indent="-115888" defTabSz="453340">
              <a:buFont typeface="Arial" panose="020B0604020202020204" pitchFamily="34" charset="0"/>
              <a:buChar char="•"/>
            </a:pPr>
            <a:endParaRPr lang="en-US" sz="1400" dirty="0">
              <a:solidFill>
                <a:prstClr val="white"/>
              </a:solidFill>
            </a:endParaRPr>
          </a:p>
          <a:p>
            <a:pPr defTabSz="453340"/>
            <a:endParaRPr lang="en-US" sz="1600" dirty="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dirty="0"/>
              <a:t>Unit Testing</a:t>
            </a:r>
          </a:p>
          <a:p>
            <a:pPr lvl="1"/>
            <a:r>
              <a:rPr lang="en-US" sz="1799" dirty="0"/>
              <a:t>Test little chunks of code at a time.</a:t>
            </a:r>
          </a:p>
          <a:p>
            <a:pPr lvl="1"/>
            <a:r>
              <a:rPr lang="en-US" sz="1799" dirty="0"/>
              <a:t>Tested against your ‘test’ build.</a:t>
            </a:r>
          </a:p>
          <a:p>
            <a:r>
              <a:rPr lang="en-US" sz="1999" dirty="0"/>
              <a:t>Integration Testing</a:t>
            </a:r>
          </a:p>
          <a:p>
            <a:pPr lvl="1"/>
            <a:r>
              <a:rPr lang="en-US" sz="1799" dirty="0"/>
              <a:t>Test whether two components work together when they are combined. Verifies that the interface between them works properly.</a:t>
            </a:r>
          </a:p>
          <a:p>
            <a:pPr lvl="1"/>
            <a:r>
              <a:rPr lang="en-US" sz="1799" dirty="0"/>
              <a:t>Tested against your ‘test’ build.</a:t>
            </a:r>
          </a:p>
          <a:p>
            <a:r>
              <a:rPr lang="en-US" sz="1999" dirty="0"/>
              <a:t>System (Black-box) Testing</a:t>
            </a:r>
          </a:p>
          <a:p>
            <a:pPr lvl="1"/>
            <a:r>
              <a:rPr lang="en-US" sz="1799" dirty="0"/>
              <a:t>Test that final system works as expected. Control external controls &amp; stimuli to system and measure response.</a:t>
            </a:r>
          </a:p>
          <a:p>
            <a:pPr lvl="1"/>
            <a:r>
              <a:rPr lang="en-US" sz="1799" dirty="0"/>
              <a:t>Tested against your ‘release’ build.</a:t>
            </a:r>
          </a:p>
          <a:p>
            <a:r>
              <a:rPr lang="en-US" sz="1999" b="1" dirty="0"/>
              <a:t>Regression Testing</a:t>
            </a:r>
          </a:p>
          <a:p>
            <a:pPr lvl="1"/>
            <a:r>
              <a:rPr lang="en-US" sz="1799" b="1" dirty="0"/>
              <a:t>Suite of tests (unit &amp; integration tests) &amp; run continuously upon version control updates. </a:t>
            </a:r>
          </a:p>
          <a:p>
            <a:pPr lvl="1"/>
            <a:r>
              <a:rPr lang="en-US" sz="1799" b="1" dirty="0"/>
              <a:t>Used in Continuous Integration (CI)</a:t>
            </a:r>
          </a:p>
          <a:p>
            <a:pPr lvl="1"/>
            <a:endParaRPr lang="en-US" dirty="0"/>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AVH should make this simpler</a:t>
            </a:r>
            <a:endParaRPr lang="en-GB" sz="1400" dirty="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80890" y="5395737"/>
            <a:ext cx="10967035"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rPr>
              <a:t>Virtual</a:t>
            </a:r>
            <a:br>
              <a:rPr lang="en-US" sz="1600" kern="0" dirty="0">
                <a:solidFill>
                  <a:srgbClr val="000000"/>
                </a:solidFill>
                <a:latin typeface="+mn-lt"/>
              </a:rPr>
            </a:br>
            <a:r>
              <a:rPr lang="en-US" sz="1600" kern="0" dirty="0">
                <a:solidFill>
                  <a:srgbClr val="000000"/>
                </a:solidFill>
                <a:latin typeface="+mn-lt"/>
              </a:rPr>
              <a:t>Layer</a:t>
            </a:r>
            <a:endParaRPr lang="en-GB" sz="1600" kern="0" dirty="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209106"/>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a:t>
            </a:r>
          </a:p>
          <a:p>
            <a:pPr algn="ctr" defTabSz="456936" eaLnBrk="1" fontAlgn="auto" hangingPunct="1">
              <a:spcBef>
                <a:spcPts val="0"/>
              </a:spcBef>
              <a:spcAft>
                <a:spcPts val="0"/>
              </a:spcAft>
              <a:defRPr/>
            </a:pPr>
            <a:r>
              <a:rPr lang="en-US" sz="1400" kern="0" dirty="0">
                <a:solidFill>
                  <a:srgbClr val="FFFFFF"/>
                </a:solidFill>
                <a:latin typeface="+mn-lt"/>
              </a:rPr>
              <a:t>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97140"/>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26660"/>
            <a:ext cx="4320147" cy="1190307"/>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Drivers</a:t>
            </a:r>
            <a:endParaRPr lang="en-US" sz="1300" kern="0" dirty="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405685"/>
            <a:ext cx="475499" cy="31408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4"/>
            <a:ext cx="5879050"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Unit &amp; Integration Testing on FVPs or Physical Hardware Boards</a:t>
            </a:r>
            <a:endParaRPr lang="en-GB" sz="1400" dirty="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7159781" y="1212465"/>
            <a:ext cx="4320147"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Deployment and System Testing on Production Hardware</a:t>
            </a:r>
            <a:endParaRPr lang="en-GB" sz="1400" dirty="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902172" y="5927930"/>
            <a:ext cx="8417683"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Essential the same event logs are generated across the different deployments. This ensures correctness.</a:t>
            </a:r>
            <a:endParaRPr lang="en-US" sz="1400" i="1" dirty="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FVP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actions</a:t>
            </a:r>
            <a:br>
              <a:rPr lang="en-US" sz="1200" dirty="0"/>
            </a:br>
            <a:r>
              <a:rPr lang="en-US" sz="1200" dirty="0"/>
              <a:t> defined in the avhlcient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Platforms (FVPs)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FVP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597281" y="1721244"/>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model </a:t>
            </a:r>
          </a:p>
          <a:p>
            <a:pPr algn="ctr" defTabSz="453340">
              <a:spcAft>
                <a:spcPts val="0"/>
              </a:spcAft>
            </a:pPr>
            <a:r>
              <a:rPr lang="en-US" sz="1400" dirty="0">
                <a:solidFill>
                  <a:schemeClr val="bg1"/>
                </a:solidFill>
              </a:rPr>
              <a:t>(Fixed Virtual Platform,</a:t>
            </a:r>
          </a:p>
          <a:p>
            <a:pPr algn="ctr" defTabSz="453340">
              <a:spcAft>
                <a:spcPts val="0"/>
              </a:spcAft>
            </a:pPr>
            <a:r>
              <a:rPr lang="en-US" sz="1400" dirty="0">
                <a:solidFill>
                  <a:schemeClr val="bg1"/>
                </a:solidFill>
              </a:rPr>
              <a:t>example: Corstone-300 FVP)</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8145894" y="4157874"/>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509035" y="2364478"/>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702887" y="2791957"/>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a:p>
            <a:pPr algn="ctr"/>
            <a:r>
              <a:rPr lang="en-US" sz="1400" dirty="0"/>
              <a:t>CPU peripheral with</a:t>
            </a:r>
            <a:br>
              <a:rPr lang="en-US" sz="1400" dirty="0"/>
            </a:br>
            <a:r>
              <a:rPr lang="en-US" sz="1400" dirty="0"/>
              <a:t> register interface</a:t>
            </a:r>
            <a:endParaRPr lang="en-US" sz="1400"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592772" y="2792156"/>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dirty="0"/>
              <a:t>VSI python scripts</a:t>
            </a:r>
            <a:br>
              <a:rPr lang="en-US" dirty="0"/>
            </a:br>
            <a:r>
              <a:rPr lang="en-US" sz="1400" dirty="0"/>
              <a:t>arm_vsi0.py, </a:t>
            </a:r>
            <a:br>
              <a:rPr lang="en-US" sz="1400" dirty="0"/>
            </a:br>
            <a:r>
              <a:rPr lang="en-US" sz="1400" dirty="0"/>
              <a:t>    arm_vsi1.py, …</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3049108"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Peripheral Driver</a:t>
            </a:r>
          </a:p>
          <a:p>
            <a:pPr algn="ctr"/>
            <a:r>
              <a:rPr lang="en-US" sz="1400" dirty="0"/>
              <a:t>Example: audio I/O</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697391"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application</a:t>
            </a:r>
            <a:endParaRPr lang="en-GB" dirty="0"/>
          </a:p>
        </p:txBody>
      </p:sp>
      <p:sp>
        <p:nvSpPr>
          <p:cNvPr id="30" name="TextBox 29">
            <a:extLst>
              <a:ext uri="{FF2B5EF4-FFF2-40B4-BE49-F238E27FC236}">
                <a16:creationId xmlns:a16="http://schemas.microsoft.com/office/drawing/2014/main" id="{F2C090EB-0F4F-470A-BDEE-442EA792DF6D}"/>
              </a:ext>
            </a:extLst>
          </p:cNvPr>
          <p:cNvSpPr txBox="1"/>
          <p:nvPr/>
        </p:nvSpPr>
        <p:spPr>
          <a:xfrm>
            <a:off x="8293536" y="330530"/>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for sensors, audio and video. </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808832" y="3872632"/>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8068900" y="4232139"/>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4331153" y="3331906"/>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C3F59A-F25C-A094-6D92-F2F3D61BF1FB}"/>
              </a:ext>
            </a:extLst>
          </p:cNvPr>
          <p:cNvSpPr/>
          <p:nvPr/>
        </p:nvSpPr>
        <p:spPr>
          <a:xfrm>
            <a:off x="1229447" y="1592112"/>
            <a:ext cx="8855267" cy="36903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DA7BE91-C6AE-0F92-D269-417336553059}"/>
              </a:ext>
            </a:extLst>
          </p:cNvPr>
          <p:cNvSpPr txBox="1"/>
          <p:nvPr/>
        </p:nvSpPr>
        <p:spPr>
          <a:xfrm>
            <a:off x="1341756" y="1669151"/>
            <a:ext cx="2016065"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Host: Linux / Windows</a:t>
            </a:r>
            <a:endParaRPr lang="en-GB" sz="1600" kern="1200" dirty="0">
              <a:solidFill>
                <a:schemeClr val="tx2"/>
              </a:solidFill>
              <a:latin typeface="+mn-lt"/>
              <a:ea typeface="+mn-ea"/>
              <a:cs typeface="+mn-cs"/>
            </a:endParaRPr>
          </a:p>
        </p:txBody>
      </p:sp>
      <p:cxnSp>
        <p:nvCxnSpPr>
          <p:cNvPr id="21" name="Straight Arrow Connector 20">
            <a:extLst>
              <a:ext uri="{FF2B5EF4-FFF2-40B4-BE49-F238E27FC236}">
                <a16:creationId xmlns:a16="http://schemas.microsoft.com/office/drawing/2014/main" id="{9C26BDF9-F8F0-5DE1-2C9A-4538D7959340}"/>
              </a:ext>
            </a:extLst>
          </p:cNvPr>
          <p:cNvCxnSpPr>
            <a:cxnSpLocks/>
          </p:cNvCxnSpPr>
          <p:nvPr/>
        </p:nvCxnSpPr>
        <p:spPr>
          <a:xfrm>
            <a:off x="7196532" y="3325420"/>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7782153-77A4-D620-5E96-6E9D9A565598}"/>
              </a:ext>
            </a:extLst>
          </p:cNvPr>
          <p:cNvSpPr txBox="1"/>
          <p:nvPr/>
        </p:nvSpPr>
        <p:spPr>
          <a:xfrm>
            <a:off x="7382400" y="1707995"/>
            <a:ext cx="3300565" cy="672755"/>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Python scripts with callback functions for custom actions on read/write access to VSI registers. </a:t>
            </a:r>
          </a:p>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For example: for audio file as input/output.</a:t>
            </a:r>
            <a:endParaRPr lang="en-GB" sz="1200" kern="1200" dirty="0">
              <a:solidFill>
                <a:schemeClr val="tx1">
                  <a:lumMod val="50000"/>
                  <a:lumOff val="50000"/>
                </a:schemeClr>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811233" y="4543290"/>
            <a:ext cx="3519920" cy="490741"/>
          </a:xfrm>
          <a:prstGeom prst="rect">
            <a:avLst/>
          </a:prstGeom>
          <a:solidFill>
            <a:schemeClr val="bg1"/>
          </a:solidFill>
          <a:ln>
            <a:solidFill>
              <a:schemeClr val="bg1"/>
            </a:solid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Peripheral driver abstracts VSI register accesses for a specific use case. For example: audio I/O driver.</a:t>
            </a:r>
            <a:endParaRPr lang="en-GB" sz="1200" kern="1200" dirty="0">
              <a:solidFill>
                <a:schemeClr val="tx1">
                  <a:lumMod val="50000"/>
                  <a:lumOff val="50000"/>
                </a:schemeClr>
              </a:solidFill>
              <a:latin typeface="+mn-lt"/>
              <a:ea typeface="+mn-ea"/>
              <a:cs typeface="+mn-cs"/>
            </a:endParaRPr>
          </a:p>
        </p:txBody>
      </p:sp>
      <p:cxnSp>
        <p:nvCxnSpPr>
          <p:cNvPr id="27" name="Straight Arrow Connector 26">
            <a:extLst>
              <a:ext uri="{FF2B5EF4-FFF2-40B4-BE49-F238E27FC236}">
                <a16:creationId xmlns:a16="http://schemas.microsoft.com/office/drawing/2014/main" id="{466AA56D-9F37-2BEC-1A07-CA621C5AF7B3}"/>
              </a:ext>
            </a:extLst>
          </p:cNvPr>
          <p:cNvCxnSpPr>
            <a:cxnSpLocks/>
          </p:cNvCxnSpPr>
          <p:nvPr/>
        </p:nvCxnSpPr>
        <p:spPr>
          <a:xfrm flipV="1">
            <a:off x="7751965" y="2380751"/>
            <a:ext cx="0" cy="526911"/>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0D812E-976D-2D63-6A98-6990BC5C3059}"/>
              </a:ext>
            </a:extLst>
          </p:cNvPr>
          <p:cNvCxnSpPr>
            <a:cxnSpLocks/>
          </p:cNvCxnSpPr>
          <p:nvPr/>
        </p:nvCxnSpPr>
        <p:spPr>
          <a:xfrm flipV="1">
            <a:off x="3213560" y="3769747"/>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FC5BED-49E4-774C-7BD8-F3B5E0C433E3}"/>
              </a:ext>
            </a:extLst>
          </p:cNvPr>
          <p:cNvSpPr txBox="1"/>
          <p:nvPr/>
        </p:nvSpPr>
        <p:spPr>
          <a:xfrm>
            <a:off x="5025431" y="4528713"/>
            <a:ext cx="2653651" cy="605306"/>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8 VSI instances can be used in parallel for multi-channel I/O</a:t>
            </a:r>
            <a:endParaRPr lang="en-GB" sz="1200" kern="1200" dirty="0">
              <a:solidFill>
                <a:schemeClr val="tx1">
                  <a:lumMod val="50000"/>
                  <a:lumOff val="50000"/>
                </a:schemeClr>
              </a:solidFill>
              <a:latin typeface="+mn-lt"/>
              <a:ea typeface="+mn-ea"/>
              <a:cs typeface="+mn-cs"/>
            </a:endParaRPr>
          </a:p>
        </p:txBody>
      </p:sp>
      <p:cxnSp>
        <p:nvCxnSpPr>
          <p:cNvPr id="33" name="Straight Arrow Connector 32">
            <a:extLst>
              <a:ext uri="{FF2B5EF4-FFF2-40B4-BE49-F238E27FC236}">
                <a16:creationId xmlns:a16="http://schemas.microsoft.com/office/drawing/2014/main" id="{F09DA5C9-BA39-817D-8CA1-2D92A3324A40}"/>
              </a:ext>
            </a:extLst>
          </p:cNvPr>
          <p:cNvCxnSpPr>
            <a:cxnSpLocks/>
          </p:cNvCxnSpPr>
          <p:nvPr/>
        </p:nvCxnSpPr>
        <p:spPr>
          <a:xfrm flipV="1">
            <a:off x="6839614" y="3783812"/>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79119"/>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2.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Arm_2021</Template>
  <TotalTime>31959</TotalTime>
  <Words>8805</Words>
  <Application>Microsoft Office PowerPoint</Application>
  <PresentationFormat>Widescreen</PresentationFormat>
  <Paragraphs>826</Paragraphs>
  <Slides>26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Consolas</vt:lpstr>
      <vt:lpstr>Courier New</vt:lpstr>
      <vt:lpstr>Lato</vt:lpstr>
      <vt:lpstr>Wingdings</vt:lpstr>
      <vt:lpstr>Arm_PPT_Public</vt:lpstr>
      <vt:lpstr>Documentation  images</vt:lpstr>
      <vt:lpstr>Arm Fixed Virtual Platforms (FVPs)</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Streaming Peripheral Extension</vt:lpstr>
      <vt:lpstr>Workflow for CI: Develop Application Code or Test Cases</vt:lpstr>
      <vt:lpstr>FVP/FM I/O Peripheral Extension</vt:lpstr>
      <vt:lpstr>FVP/FM IP Socket Peripheral Extension</vt:lpstr>
      <vt:lpstr>PowerPoint Presentation</vt:lpstr>
      <vt:lpstr>PowerPoint Presentation</vt:lpstr>
      <vt:lpstr>Current Docker Container</vt:lpstr>
      <vt:lpstr>FVP/FM Streaming Peripheral Extension</vt:lpstr>
      <vt:lpstr>Audio Driver</vt:lpstr>
      <vt:lpstr>Software, Peripheral, and Script interaction</vt:lpstr>
      <vt:lpstr>FVP Platform for IoT/DSP/ML Software Development</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45</cp:revision>
  <dcterms:created xsi:type="dcterms:W3CDTF">2021-06-28T15:12:17Z</dcterms:created>
  <dcterms:modified xsi:type="dcterms:W3CDTF">2023-03-28T16:16:09Z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