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7.xml" ContentType="application/vnd.openxmlformats-officedocument.presentationml.notesSlide+xml"/>
  <Override PartName="/ppt/comments/comment8.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35"/>
  </p:notesMasterIdLst>
  <p:handoutMasterIdLst>
    <p:handoutMasterId r:id="rId36"/>
  </p:handoutMasterIdLst>
  <p:sldIdLst>
    <p:sldId id="14957" r:id="rId7"/>
    <p:sldId id="14964" r:id="rId8"/>
    <p:sldId id="14956" r:id="rId9"/>
    <p:sldId id="14972" r:id="rId10"/>
    <p:sldId id="14973" r:id="rId11"/>
    <p:sldId id="14959" r:id="rId12"/>
    <p:sldId id="14955" r:id="rId13"/>
    <p:sldId id="14958" r:id="rId14"/>
    <p:sldId id="14977" r:id="rId15"/>
    <p:sldId id="14976" r:id="rId16"/>
    <p:sldId id="14978" r:id="rId17"/>
    <p:sldId id="14975" r:id="rId18"/>
    <p:sldId id="347" r:id="rId19"/>
    <p:sldId id="348" r:id="rId20"/>
    <p:sldId id="14960" r:id="rId21"/>
    <p:sldId id="14961" r:id="rId22"/>
    <p:sldId id="274" r:id="rId23"/>
    <p:sldId id="14953" r:id="rId24"/>
    <p:sldId id="14951" r:id="rId25"/>
    <p:sldId id="10615" r:id="rId26"/>
    <p:sldId id="14954" r:id="rId27"/>
    <p:sldId id="14933" r:id="rId28"/>
    <p:sldId id="14948" r:id="rId29"/>
    <p:sldId id="349" r:id="rId30"/>
    <p:sldId id="14942" r:id="rId31"/>
    <p:sldId id="14952" r:id="rId32"/>
    <p:sldId id="346" r:id="rId33"/>
    <p:sldId id="14974"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3"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2" clrIdx="2">
    <p:extLst>
      <p:ext uri="{19B8F6BF-5375-455C-9EA6-DF929625EA0E}">
        <p15:presenceInfo xmlns:p15="http://schemas.microsoft.com/office/powerpoint/2012/main" userId="S::Stefano.Cadario@arm.com::80442c5e-a86e-4e3c-a034-07962a038ecc" providerId="AD"/>
      </p:ext>
    </p:extLst>
  </p:cmAuthor>
  <p:cmAuthor id="4" name="Barbara Bengyel" initials="BB" lastIdx="3"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000"/>
    <a:srgbClr val="FF6B00"/>
    <a:srgbClr val="FF6900"/>
    <a:srgbClr val="7F7F7F"/>
    <a:srgbClr val="333E48"/>
    <a:srgbClr val="00C1DE"/>
    <a:srgbClr val="E5ECEB"/>
    <a:srgbClr val="95D600"/>
    <a:srgbClr val="FFC600"/>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4" dt="2021-12-01T16:01:04.5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390"/>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2-01T16:01:04.556" v="101" actId="1076"/>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sldChg chg="modSp add mod">
        <pc:chgData name="Vladimir Marchenko" userId="c36603cb-6785-419b-81f9-614e814f607a" providerId="ADAL" clId="{1FB6403A-809B-419A-BFDE-94F7C20B7142}" dt="2021-12-01T16:01:04.556" v="101" actId="1076"/>
        <pc:sldMkLst>
          <pc:docMk/>
          <pc:sldMk cId="4114550363" sldId="14975"/>
        </pc:sldMkLst>
        <pc:spChg chg="mod">
          <ac:chgData name="Vladimir Marchenko" userId="c36603cb-6785-419b-81f9-614e814f607a" providerId="ADAL" clId="{1FB6403A-809B-419A-BFDE-94F7C20B7142}" dt="2021-12-01T16:00:07.196" v="100" actId="20577"/>
          <ac:spMkLst>
            <pc:docMk/>
            <pc:sldMk cId="4114550363" sldId="14975"/>
            <ac:spMk id="83" creationId="{CA0CB3E5-601F-4448-8C48-E5698751A43E}"/>
          </ac:spMkLst>
        </pc:spChg>
        <pc:spChg chg="mod">
          <ac:chgData name="Vladimir Marchenko" userId="c36603cb-6785-419b-81f9-614e814f607a" providerId="ADAL" clId="{1FB6403A-809B-419A-BFDE-94F7C20B7142}" dt="2021-12-01T15:50:37.494" v="94" actId="14100"/>
          <ac:spMkLst>
            <pc:docMk/>
            <pc:sldMk cId="4114550363" sldId="14975"/>
            <ac:spMk id="117" creationId="{EDA9E666-A8B7-401E-A6E2-AFBBBE3E5F5F}"/>
          </ac:spMkLst>
        </pc:spChg>
        <pc:spChg chg="mod">
          <ac:chgData name="Vladimir Marchenko" userId="c36603cb-6785-419b-81f9-614e814f607a" providerId="ADAL" clId="{1FB6403A-809B-419A-BFDE-94F7C20B7142}" dt="2021-12-01T15:50:32.510" v="90" actId="1076"/>
          <ac:spMkLst>
            <pc:docMk/>
            <pc:sldMk cId="4114550363" sldId="14975"/>
            <ac:spMk id="138" creationId="{FBB74153-F5C5-4325-8376-0B700DCA5AD7}"/>
          </ac:spMkLst>
        </pc:spChg>
        <pc:picChg chg="mod">
          <ac:chgData name="Vladimir Marchenko" userId="c36603cb-6785-419b-81f9-614e814f607a" providerId="ADAL" clId="{1FB6403A-809B-419A-BFDE-94F7C20B7142}" dt="2021-12-01T16:01:04.556" v="101" actId="1076"/>
          <ac:picMkLst>
            <pc:docMk/>
            <pc:sldMk cId="4114550363" sldId="14975"/>
            <ac:picMk id="1032" creationId="{8343E6DF-BC61-4A89-BB44-A19C28DB88ED}"/>
          </ac:picMkLst>
        </pc:pic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1-09-27T16:31:25.780" idx="2">
    <p:pos x="3699" y="300"/>
    <p:text>No target here</p:text>
    <p:extLst>
      <p:ext uri="{C676402C-5697-4E1C-873F-D02D1690AC5C}">
        <p15:threadingInfo xmlns:p15="http://schemas.microsoft.com/office/powerpoint/2012/main" timeZoneBias="420"/>
      </p:ext>
    </p:extLst>
  </p:cm>
  <p:cm authorId="4" dt="2021-09-30T15:36:35.905" idx="3">
    <p:pos x="5166" y="686"/>
    <p:text>[@Stefano Cadario] amended the name in the diagram</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7-06T15:39:08.074" idx="2">
    <p:pos x="10" y="10"/>
    <p:text>[@Matthias Hertel] can you help me to complete this slide?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09-27T16:35:07.725" idx="1">
    <p:pos x="1181" y="300"/>
    <p:text>Arm Virtual Hardware</p:text>
    <p:extLst>
      <p:ext uri="{C676402C-5697-4E1C-873F-D02D1690AC5C}">
        <p15:threadingInfo xmlns:p15="http://schemas.microsoft.com/office/powerpoint/2012/main" timeZoneBias="420"/>
      </p:ext>
    </p:extLst>
  </p:cm>
  <p:cm authorId="4" dt="2021-09-30T15:59:22.126" idx="1">
    <p:pos x="1181" y="396"/>
    <p:text>It was too long, amended to Virtual hardware</p:text>
    <p:extLst>
      <p:ext uri="{C676402C-5697-4E1C-873F-D02D1690AC5C}">
        <p15:threadingInfo xmlns:p15="http://schemas.microsoft.com/office/powerpoint/2012/main" timeZoneBias="-60">
          <p15:parentCm authorId="3"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12">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22T09:07:25.347" idx="11">
    <p:pos x="10" y="10"/>
    <p:text>@Vladimir: swap Cortex-M with Pyton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7-22T09:07:25.347" idx="13">
    <p:pos x="10" y="10"/>
    <p:text>@Vladimir: swap Cortex-M with Pyton</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2/24/2022</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22</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23</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fld id="{579786E7-EDAB-724E-B5AE-1BDD6B8AC677}" type="slidenum">
              <a:rPr lang="en-US" smtClean="0"/>
              <a:pPr/>
              <a:t>25</a:t>
            </a:fld>
            <a:endParaRPr lang="en-US"/>
          </a:p>
        </p:txBody>
      </p:sp>
    </p:spTree>
    <p:extLst>
      <p:ext uri="{BB962C8B-B14F-4D97-AF65-F5344CB8AC3E}">
        <p14:creationId xmlns:p14="http://schemas.microsoft.com/office/powerpoint/2010/main" val="14301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21</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2022 Arm</a:t>
            </a:r>
            <a:endParaRPr lang="en-US" altLang="en-US" sz="1000" dirty="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rgbClr val="7F7F7F"/>
                </a:solidFill>
              </a:rPr>
              <a:t>© 2022 Arm</a:t>
            </a:r>
            <a:endParaRPr lang="en-US" altLang="en-US" sz="1000" dirty="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sv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hyperlink" Target="https://www.keil.com/mdk5/debug/"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omments" Target="../comments/comment9.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www.keil.com/support/man/docs/uv4/uv4_db_dbg_evr_stat.htm"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I/O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Virtual Hardware System</a:t>
            </a:r>
          </a:p>
          <a:p>
            <a:pPr algn="ctr" defTabSz="453340"/>
            <a:r>
              <a:rPr lang="en-US" sz="1600" dirty="0">
                <a:solidFill>
                  <a:schemeClr val="bg1"/>
                </a:solidFill>
              </a:rPr>
              <a:t>(example: Corstone-300)</a:t>
            </a:r>
            <a:endParaRPr lang="en-GB" sz="16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Input/Output Interface (VIO)</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script</a:t>
            </a:r>
            <a:br>
              <a:rPr lang="en-US" dirty="0"/>
            </a:br>
            <a:r>
              <a:rPr lang="en-US" sz="1400" dirty="0"/>
              <a:t>VIO controls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CMSIS-Driver VIO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C052E9-DC42-4261-A951-51B04966D51D}"/>
              </a:ext>
            </a:extLst>
          </p:cNvPr>
          <p:cNvSpPr txBox="1"/>
          <p:nvPr/>
        </p:nvSpPr>
        <p:spPr>
          <a:xfrm>
            <a:off x="564562" y="2389996"/>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 CMSIS-Driver VIO for the peripheral control</a:t>
            </a:r>
            <a:endParaRPr lang="en-GB" sz="1600" kern="1200" dirty="0">
              <a:solidFill>
                <a:schemeClr val="tx2"/>
              </a:solidFill>
              <a:latin typeface="+mn-lt"/>
              <a:ea typeface="+mn-ea"/>
              <a:cs typeface="+mn-cs"/>
            </a:endParaRPr>
          </a:p>
        </p:txBody>
      </p:sp>
    </p:spTree>
    <p:extLst>
      <p:ext uri="{BB962C8B-B14F-4D97-AF65-F5344CB8AC3E}">
        <p14:creationId xmlns:p14="http://schemas.microsoft.com/office/powerpoint/2010/main" val="5340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IP Socket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Virtual Hardware System</a:t>
            </a:r>
          </a:p>
          <a:p>
            <a:pPr algn="ctr" defTabSz="453340"/>
            <a:r>
              <a:rPr lang="en-US" sz="1600" dirty="0">
                <a:solidFill>
                  <a:schemeClr val="bg1"/>
                </a:solidFill>
              </a:rPr>
              <a:t>(example: Corstone-300)</a:t>
            </a:r>
            <a:endParaRPr lang="en-GB" sz="16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Socket Interface (VSocket)</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15433" y="3548873"/>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br>
              <a:rPr lang="en-US" dirty="0"/>
            </a:br>
            <a:r>
              <a:rPr lang="en-US" sz="1400" dirty="0"/>
              <a:t>BSD Sockets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Socket API</a:t>
            </a:r>
            <a:br>
              <a:rPr lang="en-US" dirty="0"/>
            </a:br>
            <a:r>
              <a:rPr lang="en-US" sz="1400" dirty="0"/>
              <a:t>example: IoT Socket</a:t>
            </a:r>
            <a:endParaRPr lang="en-GB" sz="1400"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C052E9-DC42-4261-A951-51B04966D51D}"/>
              </a:ext>
            </a:extLst>
          </p:cNvPr>
          <p:cNvSpPr txBox="1"/>
          <p:nvPr/>
        </p:nvSpPr>
        <p:spPr>
          <a:xfrm>
            <a:off x="378695" y="2463959"/>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a:t>
            </a:r>
            <a:br>
              <a:rPr lang="en-US" sz="1600" dirty="0">
                <a:solidFill>
                  <a:schemeClr val="tx2"/>
                </a:solidFill>
                <a:latin typeface="+mn-lt"/>
                <a:ea typeface="+mn-ea"/>
              </a:rPr>
            </a:br>
            <a:r>
              <a:rPr lang="en-US" sz="1600" dirty="0">
                <a:solidFill>
                  <a:schemeClr val="tx2"/>
                </a:solidFill>
                <a:latin typeface="+mn-lt"/>
                <a:ea typeface="+mn-ea"/>
              </a:rPr>
              <a:t>IoT Socket API for the peripheral control</a:t>
            </a:r>
            <a:endParaRPr lang="en-GB" sz="1600" kern="1200" dirty="0">
              <a:solidFill>
                <a:schemeClr val="tx2"/>
              </a:solidFill>
              <a:latin typeface="+mn-lt"/>
              <a:ea typeface="+mn-ea"/>
              <a:cs typeface="+mn-cs"/>
            </a:endParaRPr>
          </a:p>
        </p:txBody>
      </p:sp>
    </p:spTree>
    <p:extLst>
      <p:ext uri="{BB962C8B-B14F-4D97-AF65-F5344CB8AC3E}">
        <p14:creationId xmlns:p14="http://schemas.microsoft.com/office/powerpoint/2010/main" val="144417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4935595" y="159014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7842" y="2447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2698083" y="174801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4821982" y="262489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5138617" y="102526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1165823" y="175884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p:cNvCxnSpPr>
          <p:nvPr/>
        </p:nvCxnSpPr>
        <p:spPr>
          <a:xfrm rot="5400000" flipH="1" flipV="1">
            <a:off x="1740985" y="1541233"/>
            <a:ext cx="304204" cy="1461731"/>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3970468" y="175312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3994794" y="209228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5518430" y="12853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5138617" y="175312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6410338" y="209228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6965514" y="174527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8260005" y="210861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8830788" y="174498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5575721" y="1143704"/>
            <a:ext cx="2818121" cy="208519"/>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900" b="1" dirty="0">
                <a:solidFill>
                  <a:srgbClr val="333E48"/>
                </a:solidFill>
                <a:latin typeface="Lato" panose="020F0502020204030203" pitchFamily="34" charset="0"/>
                <a:ea typeface="+mn-ea"/>
              </a:rPr>
              <a:t>Arm Virtual Hardware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3548772" y="2511416"/>
            <a:ext cx="5945149" cy="1024740"/>
          </a:xfrm>
          <a:prstGeom prst="bentConnector3">
            <a:avLst>
              <a:gd name="adj1" fmla="val 10000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9493919" y="249501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6410339" y="3259174"/>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cxnSp>
        <p:nvCxnSpPr>
          <p:cNvPr id="128" name="Connector: Elbow 67">
            <a:extLst>
              <a:ext uri="{FF2B5EF4-FFF2-40B4-BE49-F238E27FC236}">
                <a16:creationId xmlns:a16="http://schemas.microsoft.com/office/drawing/2014/main" id="{D6C84574-00F2-4E34-9EC6-E6834A2D21F7}"/>
              </a:ext>
            </a:extLst>
          </p:cNvPr>
          <p:cNvCxnSpPr>
            <a:cxnSpLocks/>
          </p:cNvCxnSpPr>
          <p:nvPr/>
        </p:nvCxnSpPr>
        <p:spPr>
          <a:xfrm rot="10800000" flipV="1">
            <a:off x="1472248" y="2540000"/>
            <a:ext cx="1596390" cy="1008004"/>
          </a:xfrm>
          <a:prstGeom prst="bentConnector3">
            <a:avLst>
              <a:gd name="adj1" fmla="val 2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BB74153-F5C5-4325-8376-0B700DCA5AD7}"/>
              </a:ext>
            </a:extLst>
          </p:cNvPr>
          <p:cNvSpPr txBox="1"/>
          <p:nvPr/>
        </p:nvSpPr>
        <p:spPr>
          <a:xfrm>
            <a:off x="1471529" y="3226856"/>
            <a:ext cx="1485989"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Obtain CI results</a:t>
            </a:r>
          </a:p>
        </p:txBody>
      </p:sp>
      <p:pic>
        <p:nvPicPr>
          <p:cNvPr id="1032" name="Picture 8" descr="GitHub Logo, history, meaning, symbol, PNG">
            <a:extLst>
              <a:ext uri="{FF2B5EF4-FFF2-40B4-BE49-F238E27FC236}">
                <a16:creationId xmlns:a16="http://schemas.microsoft.com/office/drawing/2014/main" id="{8343E6DF-BC61-4A89-BB44-A19C28DB8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765" y="939172"/>
            <a:ext cx="1097891" cy="61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D91FDF-1354-4BFF-9061-DCECE22C44E0}"/>
              </a:ext>
            </a:extLst>
          </p:cNvPr>
          <p:cNvSpPr>
            <a:spLocks noGrp="1"/>
          </p:cNvSpPr>
          <p:nvPr>
            <p:ph type="body" sz="quarter" idx="12"/>
          </p:nvPr>
        </p:nvSpPr>
        <p:spPr/>
        <p:txBody>
          <a:bodyPr/>
          <a:lstStyle/>
          <a:p>
            <a:r>
              <a:rPr lang="en-US"/>
              <a:t>Reinhard Keil</a:t>
            </a:r>
            <a:endParaRPr lang="en-GB"/>
          </a:p>
        </p:txBody>
      </p:sp>
      <p:sp>
        <p:nvSpPr>
          <p:cNvPr id="3" name="Text Placeholder 2">
            <a:extLst>
              <a:ext uri="{FF2B5EF4-FFF2-40B4-BE49-F238E27FC236}">
                <a16:creationId xmlns:a16="http://schemas.microsoft.com/office/drawing/2014/main" id="{6E8E28E6-200F-4065-B267-38AC9AFC7F0A}"/>
              </a:ext>
            </a:extLst>
          </p:cNvPr>
          <p:cNvSpPr>
            <a:spLocks noGrp="1"/>
          </p:cNvSpPr>
          <p:nvPr>
            <p:ph type="body" sz="quarter" idx="13"/>
          </p:nvPr>
        </p:nvSpPr>
        <p:spPr/>
        <p:txBody>
          <a:bodyPr/>
          <a:lstStyle/>
          <a:p>
            <a:r>
              <a:rPr lang="en-US"/>
              <a:t>1. July 2021</a:t>
            </a:r>
            <a:endParaRPr lang="en-GB"/>
          </a:p>
        </p:txBody>
      </p:sp>
      <p:sp>
        <p:nvSpPr>
          <p:cNvPr id="4" name="Title 3">
            <a:extLst>
              <a:ext uri="{FF2B5EF4-FFF2-40B4-BE49-F238E27FC236}">
                <a16:creationId xmlns:a16="http://schemas.microsoft.com/office/drawing/2014/main" id="{A443998A-8246-4A65-8C39-2A7E46108053}"/>
              </a:ext>
            </a:extLst>
          </p:cNvPr>
          <p:cNvSpPr>
            <a:spLocks noGrp="1"/>
          </p:cNvSpPr>
          <p:nvPr>
            <p:ph type="title"/>
          </p:nvPr>
        </p:nvSpPr>
        <p:spPr/>
        <p:txBody>
          <a:bodyPr/>
          <a:lstStyle/>
          <a:p>
            <a:r>
              <a:rPr lang="en-US" err="1"/>
              <a:t>Orta</a:t>
            </a:r>
            <a:r>
              <a:rPr lang="en-US"/>
              <a:t> Tools</a:t>
            </a:r>
            <a:br>
              <a:rPr lang="en-US"/>
            </a:br>
            <a:r>
              <a:rPr lang="en-US"/>
              <a:t>PoC Phase </a:t>
            </a:r>
            <a:br>
              <a:rPr lang="en-US"/>
            </a:br>
            <a:r>
              <a:rPr lang="en-US" sz="4000"/>
              <a:t>(Audio Use Case)</a:t>
            </a:r>
            <a:endParaRPr lang="en-GB" sz="4000"/>
          </a:p>
        </p:txBody>
      </p:sp>
      <p:sp>
        <p:nvSpPr>
          <p:cNvPr id="5" name="Text Placeholder 4">
            <a:extLst>
              <a:ext uri="{FF2B5EF4-FFF2-40B4-BE49-F238E27FC236}">
                <a16:creationId xmlns:a16="http://schemas.microsoft.com/office/drawing/2014/main" id="{86D272DB-7651-4F4A-B913-7E1EB45655BF}"/>
              </a:ext>
            </a:extLst>
          </p:cNvPr>
          <p:cNvSpPr>
            <a:spLocks noGrp="1"/>
          </p:cNvSpPr>
          <p:nvPr>
            <p:ph type="body" sz="quarter" idx="14"/>
          </p:nvPr>
        </p:nvSpPr>
        <p:spPr/>
        <p:txBody>
          <a:bodyPr/>
          <a:lstStyle/>
          <a:p>
            <a:endParaRPr lang="en-GB"/>
          </a:p>
        </p:txBody>
      </p:sp>
      <p:sp>
        <p:nvSpPr>
          <p:cNvPr id="6" name="Subtitle 5">
            <a:extLst>
              <a:ext uri="{FF2B5EF4-FFF2-40B4-BE49-F238E27FC236}">
                <a16:creationId xmlns:a16="http://schemas.microsoft.com/office/drawing/2014/main" id="{350BB0B5-930F-491B-8FBA-7A4276AD614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3962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a:t>Show &amp; Tell Slides </a:t>
            </a:r>
            <a:br>
              <a:rPr lang="en-US"/>
            </a:br>
            <a:r>
              <a:rPr lang="en-US"/>
              <a:t>(26. May 2021)</a:t>
            </a:r>
            <a:br>
              <a:rPr lang="en-US"/>
            </a:br>
            <a:r>
              <a:rPr lang="en-US"/>
              <a:t>Project “</a:t>
            </a:r>
            <a:r>
              <a:rPr lang="en-US" err="1"/>
              <a:t>Orta</a:t>
            </a:r>
            <a:r>
              <a:rPr lang="en-US"/>
              <a:t>” (PoC)</a:t>
            </a:r>
          </a:p>
        </p:txBody>
      </p:sp>
      <p:sp>
        <p:nvSpPr>
          <p:cNvPr id="3" name="Subtitle 2">
            <a:extLst>
              <a:ext uri="{FF2B5EF4-FFF2-40B4-BE49-F238E27FC236}">
                <a16:creationId xmlns:a16="http://schemas.microsoft.com/office/drawing/2014/main" id="{3C2938E1-2D27-0448-A3B1-5115EEC4DCAB}"/>
              </a:ext>
            </a:extLst>
          </p:cNvPr>
          <p:cNvSpPr>
            <a:spLocks noGrp="1"/>
          </p:cNvSpPr>
          <p:nvPr>
            <p:ph type="subTitle" idx="1"/>
          </p:nvPr>
        </p:nvSpPr>
        <p:spPr/>
        <p:txBody>
          <a:bodyPr/>
          <a:lstStyle/>
          <a:p>
            <a:r>
              <a:rPr lang="en-GB"/>
              <a:t>Development process for CI/</a:t>
            </a:r>
            <a:r>
              <a:rPr lang="en-GB" err="1"/>
              <a:t>MLOps</a:t>
            </a:r>
            <a:r>
              <a:rPr lang="en-GB"/>
              <a:t> with FVP and </a:t>
            </a:r>
            <a:r>
              <a:rPr lang="en-GB" err="1"/>
              <a:t>ArmClang</a:t>
            </a:r>
            <a:r>
              <a:rPr lang="en-GB"/>
              <a:t>/GCC</a:t>
            </a:r>
            <a:endParaRPr lang="en-US"/>
          </a:p>
        </p:txBody>
      </p:sp>
    </p:spTree>
    <p:extLst>
      <p:ext uri="{BB962C8B-B14F-4D97-AF65-F5344CB8AC3E}">
        <p14:creationId xmlns:p14="http://schemas.microsoft.com/office/powerpoint/2010/main" val="286859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Virtual Hardware Targets (VHT)</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Target</a:t>
            </a:r>
            <a:br>
              <a:rPr lang="en-US" sz="2000" dirty="0">
                <a:solidFill>
                  <a:schemeClr val="bg1"/>
                </a:solidFill>
              </a:rPr>
            </a:br>
            <a:r>
              <a:rPr lang="en-US" sz="2000" dirty="0">
                <a:solidFill>
                  <a:schemeClr val="bg1"/>
                </a:solidFill>
              </a:rPr>
              <a:t>VHT-Corstone-300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a:t>Unit Testing</a:t>
            </a:r>
          </a:p>
          <a:p>
            <a:pPr lvl="1"/>
            <a:r>
              <a:rPr lang="en-US" sz="1799"/>
              <a:t>Test little chunks of code at a time.</a:t>
            </a:r>
          </a:p>
          <a:p>
            <a:pPr lvl="1"/>
            <a:r>
              <a:rPr lang="en-US" sz="1799"/>
              <a:t>Tested against your ‘test’ build.</a:t>
            </a:r>
          </a:p>
          <a:p>
            <a:r>
              <a:rPr lang="en-US" sz="1999"/>
              <a:t>Integration Testing</a:t>
            </a:r>
          </a:p>
          <a:p>
            <a:pPr lvl="1"/>
            <a:r>
              <a:rPr lang="en-US" sz="1799"/>
              <a:t>Test whether two components work together when they are combined. Verifies that the interface between them works properly.</a:t>
            </a:r>
          </a:p>
          <a:p>
            <a:pPr lvl="1"/>
            <a:r>
              <a:rPr lang="en-US" sz="1799"/>
              <a:t>Tested against your ‘test’ build.</a:t>
            </a:r>
          </a:p>
          <a:p>
            <a:r>
              <a:rPr lang="en-US" sz="1999"/>
              <a:t>System (Black-box) Testing</a:t>
            </a:r>
          </a:p>
          <a:p>
            <a:pPr lvl="1"/>
            <a:r>
              <a:rPr lang="en-US" sz="1799"/>
              <a:t>Test that final system works as expected. Control external controls &amp; stimuli to system and measure response.</a:t>
            </a:r>
          </a:p>
          <a:p>
            <a:pPr lvl="1"/>
            <a:r>
              <a:rPr lang="en-US" sz="1799"/>
              <a:t>Tested against your ‘release’ build.</a:t>
            </a:r>
          </a:p>
          <a:p>
            <a:r>
              <a:rPr lang="en-US" sz="1999" b="1"/>
              <a:t>Regression Testing</a:t>
            </a:r>
          </a:p>
          <a:p>
            <a:pPr lvl="1"/>
            <a:r>
              <a:rPr lang="en-US" sz="1799" b="1"/>
              <a:t>Suite of tests (unit &amp; integration tests) &amp; run continuously upon version control updates. </a:t>
            </a:r>
          </a:p>
          <a:p>
            <a:pPr lvl="1"/>
            <a:r>
              <a:rPr lang="en-US" sz="1799" b="1"/>
              <a:t>Used in Continuous Integration (CI)</a:t>
            </a:r>
          </a:p>
          <a:p>
            <a:pPr lvl="1"/>
            <a:endParaRPr lang="en-US"/>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a:p>
            <a:pPr algn="ctr"/>
            <a:r>
              <a:rPr lang="en-US" sz="1400" err="1"/>
              <a:t>Orta</a:t>
            </a:r>
            <a:r>
              <a:rPr lang="en-US" sz="1400"/>
              <a:t> should make this simpler</a:t>
            </a:r>
            <a:endParaRPr lang="en-GB" sz="140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00730" y="5395737"/>
            <a:ext cx="8562221"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SW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FVP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174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(System Testing)</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863548"/>
            <a:ext cx="8417683" cy="387697"/>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 the same event logs are generated across the different deployments. This ensures correctness.</a:t>
            </a:r>
            <a:br>
              <a:rPr lang="en-US" sz="1400">
                <a:solidFill>
                  <a:schemeClr val="tx2"/>
                </a:solidFill>
                <a:latin typeface="+mn-lt"/>
                <a:ea typeface="+mn-ea"/>
              </a:rPr>
            </a:br>
            <a:r>
              <a:rPr lang="en-US" sz="1400" i="1" u="sng">
                <a:solidFill>
                  <a:schemeClr val="tx2"/>
                </a:solidFill>
                <a:latin typeface="+mn-lt"/>
                <a:ea typeface="+mn-ea"/>
              </a:rPr>
              <a:t>Initially: </a:t>
            </a:r>
            <a:r>
              <a:rPr lang="en-US" sz="1400" i="1">
                <a:solidFill>
                  <a:schemeClr val="tx2"/>
                </a:solidFill>
                <a:latin typeface="+mn-lt"/>
                <a:ea typeface="+mn-ea"/>
              </a:rPr>
              <a:t>Keil Studio could focus on Ease-of-Use for this process and Event Log Analysis</a:t>
            </a:r>
          </a:p>
        </p:txBody>
      </p:sp>
      <p:sp>
        <p:nvSpPr>
          <p:cNvPr id="4" name="TextBox 3">
            <a:extLst>
              <a:ext uri="{FF2B5EF4-FFF2-40B4-BE49-F238E27FC236}">
                <a16:creationId xmlns:a16="http://schemas.microsoft.com/office/drawing/2014/main" id="{8B784F53-667B-4A67-8254-F2145186E2B0}"/>
              </a:ext>
            </a:extLst>
          </p:cNvPr>
          <p:cNvSpPr txBox="1"/>
          <p:nvPr/>
        </p:nvSpPr>
        <p:spPr>
          <a:xfrm>
            <a:off x="9349696" y="5739494"/>
            <a:ext cx="2726871" cy="221599"/>
          </a:xfrm>
          <a:prstGeom prst="rect">
            <a:avLst/>
          </a:prstGeom>
          <a:noFill/>
        </p:spPr>
        <p:txBody>
          <a:bodyPr wrap="square" lIns="0" tIns="0" rIns="0" bIns="0" rtlCol="0">
            <a:spAutoFit/>
          </a:bodyPr>
          <a:lstStyle/>
          <a:p>
            <a:pPr eaLnBrk="1" hangingPunct="1">
              <a:lnSpc>
                <a:spcPct val="90000"/>
              </a:lnSpc>
              <a:spcBef>
                <a:spcPts val="0"/>
              </a:spcBef>
              <a:spcAft>
                <a:spcPts val="600"/>
              </a:spcAft>
            </a:pPr>
            <a:r>
              <a:rPr lang="en-GB" sz="1600">
                <a:solidFill>
                  <a:schemeClr val="tx2"/>
                </a:solidFill>
                <a:latin typeface="+mn-lt"/>
                <a:ea typeface="+mn-ea"/>
                <a:hlinkClick r:id="rId3"/>
              </a:rPr>
              <a:t>www.keil.com/mdk5/debug</a:t>
            </a:r>
            <a:endParaRPr lang="en-GB" sz="160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A14883-E165-41A6-8CB7-51C86550751A}"/>
              </a:ext>
            </a:extLst>
          </p:cNvPr>
          <p:cNvSpPr>
            <a:spLocks noGrp="1"/>
          </p:cNvSpPr>
          <p:nvPr>
            <p:ph type="title"/>
          </p:nvPr>
        </p:nvSpPr>
        <p:spPr/>
        <p:txBody>
          <a:bodyPr/>
          <a:lstStyle/>
          <a:p>
            <a:r>
              <a:rPr lang="en-US"/>
              <a:t>“</a:t>
            </a:r>
            <a:r>
              <a:rPr lang="en-US" err="1"/>
              <a:t>Orta</a:t>
            </a:r>
            <a:r>
              <a:rPr lang="en-US"/>
              <a:t>” Benefits</a:t>
            </a:r>
            <a:endParaRPr lang="en-GB"/>
          </a:p>
        </p:txBody>
      </p:sp>
      <p:sp>
        <p:nvSpPr>
          <p:cNvPr id="8" name="Content Placeholder 7">
            <a:extLst>
              <a:ext uri="{FF2B5EF4-FFF2-40B4-BE49-F238E27FC236}">
                <a16:creationId xmlns:a16="http://schemas.microsoft.com/office/drawing/2014/main" id="{6A87888E-4A26-46C5-BBD6-289BA669A153}"/>
              </a:ext>
            </a:extLst>
          </p:cNvPr>
          <p:cNvSpPr>
            <a:spLocks noGrp="1"/>
          </p:cNvSpPr>
          <p:nvPr>
            <p:ph idx="1"/>
          </p:nvPr>
        </p:nvSpPr>
        <p:spPr>
          <a:xfrm>
            <a:off x="480889" y="1103721"/>
            <a:ext cx="11230225" cy="2836271"/>
          </a:xfrm>
          <a:solidFill>
            <a:schemeClr val="accent4">
              <a:lumMod val="20000"/>
              <a:lumOff val="80000"/>
            </a:schemeClr>
          </a:solidFill>
        </p:spPr>
        <p:txBody>
          <a:bodyPr/>
          <a:lstStyle/>
          <a:p>
            <a:pPr marL="0" indent="0">
              <a:buNone/>
            </a:pPr>
            <a:r>
              <a:rPr lang="en-US" sz="1400" i="1"/>
              <a:t>For Software Developers:</a:t>
            </a:r>
          </a:p>
          <a:p>
            <a:pPr marL="341313" indent="-227013"/>
            <a:r>
              <a:rPr lang="en-US" sz="2000"/>
              <a:t>Verify correctness of software algorithms on Arm target hardware</a:t>
            </a:r>
          </a:p>
          <a:p>
            <a:pPr lvl="1"/>
            <a:r>
              <a:rPr lang="en-US" sz="1600"/>
              <a:t>FVP represent target CPU accurately which ensures that complex DSP and ML algorithms execute correct </a:t>
            </a:r>
          </a:p>
          <a:p>
            <a:pPr lvl="1"/>
            <a:r>
              <a:rPr lang="en-US" sz="1600"/>
              <a:t>User benefit: complex input patterns in CI testing are always identical</a:t>
            </a:r>
          </a:p>
          <a:p>
            <a:pPr lvl="1"/>
            <a:r>
              <a:rPr lang="en-US" sz="1600"/>
              <a:t>Requirement: support for both CI and debug flows (using Keil Studio or established debuggers)</a:t>
            </a:r>
            <a:endParaRPr lang="en-US" sz="1799"/>
          </a:p>
          <a:p>
            <a:pPr marL="341313" indent="-227013"/>
            <a:r>
              <a:rPr lang="en-GB" sz="2000"/>
              <a:t>Performance comparison of different algorithms (A/B testing)</a:t>
            </a:r>
          </a:p>
          <a:p>
            <a:pPr lvl="1"/>
            <a:r>
              <a:rPr lang="en-GB" sz="1600"/>
              <a:t>For two different implementations of an algorithm, check which one is more efficient in target hardware.</a:t>
            </a:r>
          </a:p>
          <a:p>
            <a:pPr lvl="1"/>
            <a:r>
              <a:rPr lang="en-GB" sz="1600"/>
              <a:t>User benefit: comparisons with complex input patterns reproduceable; FVP shows no. of instructions (sufficiently precise?)</a:t>
            </a:r>
          </a:p>
          <a:p>
            <a:pPr lvl="1"/>
            <a:r>
              <a:rPr lang="en-GB" sz="1600">
                <a:highlight>
                  <a:srgbClr val="FFFF00"/>
                </a:highlight>
              </a:rPr>
              <a:t>Managing user expectations: no real system level simulation, i.e. no cache effects can be identified</a:t>
            </a:r>
          </a:p>
          <a:p>
            <a:pPr lvl="1"/>
            <a:r>
              <a:rPr lang="en-GB" sz="1600"/>
              <a:t>Requirement: </a:t>
            </a:r>
            <a:r>
              <a:rPr lang="en-GB" sz="1600">
                <a:hlinkClick r:id="rId3"/>
              </a:rPr>
              <a:t>time measurement using Event Recorder</a:t>
            </a:r>
            <a:r>
              <a:rPr lang="en-GB" sz="1600"/>
              <a:t> with Keil Studio (note this is already supported with MDK)</a:t>
            </a:r>
            <a:endParaRPr lang="en-GB"/>
          </a:p>
        </p:txBody>
      </p:sp>
      <p:sp>
        <p:nvSpPr>
          <p:cNvPr id="5" name="Content Placeholder 7">
            <a:extLst>
              <a:ext uri="{FF2B5EF4-FFF2-40B4-BE49-F238E27FC236}">
                <a16:creationId xmlns:a16="http://schemas.microsoft.com/office/drawing/2014/main" id="{6585DE2D-B61F-4A87-9A73-3DB368AE0087}"/>
              </a:ext>
            </a:extLst>
          </p:cNvPr>
          <p:cNvSpPr txBox="1">
            <a:spLocks/>
          </p:cNvSpPr>
          <p:nvPr/>
        </p:nvSpPr>
        <p:spPr>
          <a:xfrm>
            <a:off x="484188" y="4262810"/>
            <a:ext cx="11233150" cy="1876888"/>
          </a:xfrm>
          <a:prstGeom prst="rect">
            <a:avLst/>
          </a:prstGeom>
          <a:solidFill>
            <a:schemeClr val="accent4">
              <a:lumMod val="20000"/>
              <a:lumOff val="80000"/>
            </a:schemeClr>
          </a:solidFill>
        </p:spPr>
        <p:txBody>
          <a:bodyPr vert="horz" lIns="0" tIns="0" rIns="0" bIns="0" rtlCol="0">
            <a:noAutofit/>
          </a:bodyPr>
          <a:lstStyle>
            <a:lvl1pPr marL="342797" indent="-342797" algn="l" rtl="0" eaLnBrk="1" fontAlgn="base" hangingPunct="1">
              <a:lnSpc>
                <a:spcPct val="100000"/>
              </a:lnSpc>
              <a:spcBef>
                <a:spcPts val="600"/>
              </a:spcBef>
              <a:spcAft>
                <a:spcPts val="0"/>
              </a:spcAft>
              <a:buClr>
                <a:schemeClr val="accent1"/>
              </a:buClr>
              <a:buFont typeface="Arial" charset="0"/>
              <a:buChar char="•"/>
              <a:defRPr sz="2399" kern="1200">
                <a:solidFill>
                  <a:schemeClr val="tx2"/>
                </a:solidFill>
                <a:latin typeface="+mn-lt"/>
                <a:ea typeface="ＭＳ Ｐゴシック" charset="0"/>
                <a:cs typeface="ＭＳ Ｐゴシック" charset="0"/>
              </a:defRPr>
            </a:lvl1pPr>
            <a:lvl2pPr marL="672581" indent="-166638" algn="l" rtl="0" eaLnBrk="1" fontAlgn="base" hangingPunct="1">
              <a:lnSpc>
                <a:spcPct val="100000"/>
              </a:lnSpc>
              <a:spcBef>
                <a:spcPts val="0"/>
              </a:spcBef>
              <a:spcAft>
                <a:spcPts val="0"/>
              </a:spcAft>
              <a:buClr>
                <a:schemeClr val="accent1"/>
              </a:buClr>
              <a:buSzPct val="80000"/>
              <a:buFont typeface="Arial" charset="0"/>
              <a:buChar char="•"/>
              <a:defRPr sz="1999" kern="1200">
                <a:solidFill>
                  <a:schemeClr val="tx2"/>
                </a:solidFill>
                <a:latin typeface="+mn-lt"/>
                <a:ea typeface="ＭＳ Ｐゴシック" charset="0"/>
                <a:cs typeface="+mn-cs"/>
              </a:defRPr>
            </a:lvl2pPr>
            <a:lvl3pPr marL="946819" indent="-166638"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3pPr>
            <a:lvl4pPr marL="1292790" indent="-172986" algn="l" rtl="0" eaLnBrk="1" fontAlgn="base" hangingPunct="1">
              <a:lnSpc>
                <a:spcPct val="100000"/>
              </a:lnSpc>
              <a:spcBef>
                <a:spcPts val="0"/>
              </a:spcBef>
              <a:spcAft>
                <a:spcPts val="0"/>
              </a:spcAft>
              <a:buClr>
                <a:schemeClr val="accent1"/>
              </a:buClr>
              <a:buSzPct val="80000"/>
              <a:buFont typeface="Wingdings" charset="2"/>
              <a:buChar char="§"/>
              <a:defRPr sz="1799" kern="1200">
                <a:solidFill>
                  <a:schemeClr val="tx2"/>
                </a:solidFill>
                <a:latin typeface="+mn-lt"/>
                <a:ea typeface="ＭＳ Ｐゴシック" charset="0"/>
                <a:cs typeface="+mn-cs"/>
              </a:defRPr>
            </a:lvl4pPr>
            <a:lvl5pPr marL="1518147" indent="-168225"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5pPr>
            <a:lvl6pPr marL="1654567"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099"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1630"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162"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a:buNone/>
            </a:pPr>
            <a:r>
              <a:rPr lang="en-US" sz="1400" i="1"/>
              <a:t>For </a:t>
            </a:r>
            <a:r>
              <a:rPr lang="en-US" sz="1400" i="1" err="1"/>
              <a:t>MLOps</a:t>
            </a:r>
            <a:r>
              <a:rPr lang="en-US" sz="1400" i="1"/>
              <a:t> Service Providers:</a:t>
            </a:r>
          </a:p>
          <a:p>
            <a:pPr marL="341313" indent="-227013"/>
            <a:r>
              <a:rPr lang="en-US" sz="1800"/>
              <a:t>Arm extends reach to deeply embedded systems (more users)</a:t>
            </a:r>
          </a:p>
          <a:p>
            <a:pPr lvl="1"/>
            <a:r>
              <a:rPr lang="en-US" sz="1200"/>
              <a:t>ORTA workflows simplify the development process (initially for Cortex-M based systems) -&gt; later this should extend to Cortex-A</a:t>
            </a:r>
          </a:p>
          <a:p>
            <a:pPr marL="341313" indent="-227013"/>
            <a:r>
              <a:rPr lang="en-US" sz="1800"/>
              <a:t>Arm simplifies ML model deployment with OTA (more services)</a:t>
            </a:r>
          </a:p>
          <a:p>
            <a:pPr lvl="1"/>
            <a:r>
              <a:rPr lang="en-US" sz="1200"/>
              <a:t>TF-M should scale to mass production and provide usable Update services for ML models</a:t>
            </a:r>
          </a:p>
          <a:p>
            <a:pPr marL="341313" indent="-227013"/>
            <a:r>
              <a:rPr lang="en-GB" sz="1800"/>
              <a:t>Arm makes it easier to collect real-world data (more compute)</a:t>
            </a:r>
          </a:p>
          <a:p>
            <a:pPr lvl="1"/>
            <a:r>
              <a:rPr lang="en-GB" sz="1200"/>
              <a:t>ORTA enables to collect real-world data</a:t>
            </a:r>
            <a:endParaRPr lang="en-GB" sz="1600"/>
          </a:p>
        </p:txBody>
      </p:sp>
    </p:spTree>
    <p:extLst>
      <p:ext uri="{BB962C8B-B14F-4D97-AF65-F5344CB8AC3E}">
        <p14:creationId xmlns:p14="http://schemas.microsoft.com/office/powerpoint/2010/main" val="2907660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17F7-F18D-4915-878E-B286B5AE16C3}"/>
              </a:ext>
            </a:extLst>
          </p:cNvPr>
          <p:cNvSpPr>
            <a:spLocks noGrp="1"/>
          </p:cNvSpPr>
          <p:nvPr>
            <p:ph type="title"/>
          </p:nvPr>
        </p:nvSpPr>
        <p:spPr/>
        <p:txBody>
          <a:bodyPr/>
          <a:lstStyle/>
          <a:p>
            <a:r>
              <a:rPr lang="en-US"/>
              <a:t>GitHub Runners and Docker Container</a:t>
            </a:r>
            <a:endParaRPr lang="en-GB"/>
          </a:p>
        </p:txBody>
      </p:sp>
      <p:sp>
        <p:nvSpPr>
          <p:cNvPr id="6" name="Rectangle 5">
            <a:extLst>
              <a:ext uri="{FF2B5EF4-FFF2-40B4-BE49-F238E27FC236}">
                <a16:creationId xmlns:a16="http://schemas.microsoft.com/office/drawing/2014/main" id="{1BB195C9-AC0B-4E78-83E7-1A9C51385296}"/>
              </a:ext>
            </a:extLst>
          </p:cNvPr>
          <p:cNvSpPr/>
          <p:nvPr/>
        </p:nvSpPr>
        <p:spPr>
          <a:xfrm>
            <a:off x="5070820" y="1008141"/>
            <a:ext cx="3276600" cy="55103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Docker Container with:</a:t>
            </a:r>
            <a:br>
              <a:rPr lang="en-US">
                <a:solidFill>
                  <a:schemeClr val="tx1"/>
                </a:solidFill>
              </a:rPr>
            </a:br>
            <a:endParaRPr lang="en-US">
              <a:solidFill>
                <a:schemeClr val="tx1"/>
              </a:solidFill>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Ubuntu latest x86_64</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Generic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Python 3.8</a:t>
            </a:r>
          </a:p>
          <a:p>
            <a:pPr algn="l">
              <a:buFont typeface="Arial" panose="020B0604020202020204" pitchFamily="34" charset="0"/>
              <a:buChar char="•"/>
            </a:pPr>
            <a:r>
              <a:rPr lang="en-GB" sz="1100" b="0" i="0">
                <a:solidFill>
                  <a:srgbClr val="244357"/>
                </a:solidFill>
                <a:effectLst/>
                <a:latin typeface="Open Sans" panose="020B0606030504020204" pitchFamily="34" charset="0"/>
              </a:rPr>
              <a:t>curl</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wget</a:t>
            </a:r>
            <a:endParaRPr lang="en-GB" sz="1100" b="0" i="0">
              <a:solidFill>
                <a:srgbClr val="244357"/>
              </a:solidFill>
              <a:effectLst/>
              <a:latin typeface="Open Sans" panose="020B0606030504020204" pitchFamily="34" charset="0"/>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bzip2</a:t>
            </a:r>
          </a:p>
          <a:p>
            <a:pPr algn="l">
              <a:buFont typeface="Arial" panose="020B0604020202020204" pitchFamily="34" charset="0"/>
              <a:buChar char="•"/>
            </a:pPr>
            <a:r>
              <a:rPr lang="en-GB" sz="1100" b="0" i="0">
                <a:solidFill>
                  <a:srgbClr val="244357"/>
                </a:solidFill>
                <a:effectLst/>
                <a:latin typeface="Open Sans" panose="020B0606030504020204" pitchFamily="34" charset="0"/>
              </a:rPr>
              <a:t>unzip</a:t>
            </a:r>
          </a:p>
          <a:p>
            <a:pPr algn="l">
              <a:buFont typeface="Arial" panose="020B0604020202020204" pitchFamily="34" charset="0"/>
              <a:buChar char="•"/>
            </a:pPr>
            <a:r>
              <a:rPr lang="en-GB" sz="1100" b="0" i="0">
                <a:solidFill>
                  <a:srgbClr val="244357"/>
                </a:solidFill>
                <a:effectLst/>
                <a:latin typeface="Open Sans" panose="020B0606030504020204" pitchFamily="34" charset="0"/>
              </a:rPr>
              <a:t>git</a:t>
            </a:r>
          </a:p>
          <a:p>
            <a:pPr algn="l">
              <a:buFont typeface="Arial" panose="020B0604020202020204" pitchFamily="34" charset="0"/>
              <a:buChar char="•"/>
            </a:pPr>
            <a:r>
              <a:rPr lang="en-GB" sz="1100" b="0" i="0">
                <a:solidFill>
                  <a:srgbClr val="244357"/>
                </a:solidFill>
                <a:effectLst/>
                <a:latin typeface="Open Sans" panose="020B0606030504020204" pitchFamily="34" charset="0"/>
              </a:rPr>
              <a:t>build-essential (native GCC, make)</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Arm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Compiler Toolchain 6.15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GNU Arm Embedded Toolchain: 10-2020-q4-major release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MPS2 based platform Cortex-M55 (Linux x86)</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MPS3 based platform Cortex-M55 + Ethos-U55 (Linux x86)</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Build 0.10.0</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PackChk</a:t>
            </a:r>
            <a:r>
              <a:rPr lang="en-GB" sz="1100" b="0" i="0">
                <a:solidFill>
                  <a:srgbClr val="244357"/>
                </a:solidFill>
                <a:effectLst/>
                <a:latin typeface="Open Sans" panose="020B0606030504020204" pitchFamily="34" charset="0"/>
              </a:rPr>
              <a:t> from CMSIS Pack 5.7.0</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Packs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5.7.0</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V2M_MP2_SSE300 Board Support</a:t>
            </a:r>
          </a:p>
        </p:txBody>
      </p:sp>
      <p:sp>
        <p:nvSpPr>
          <p:cNvPr id="8" name="Arrow: Left 7">
            <a:extLst>
              <a:ext uri="{FF2B5EF4-FFF2-40B4-BE49-F238E27FC236}">
                <a16:creationId xmlns:a16="http://schemas.microsoft.com/office/drawing/2014/main" id="{3D02FDEE-C51B-4002-92CD-E2A9A04FBDBF}"/>
              </a:ext>
            </a:extLst>
          </p:cNvPr>
          <p:cNvSpPr/>
          <p:nvPr/>
        </p:nvSpPr>
        <p:spPr>
          <a:xfrm>
            <a:off x="8392562" y="3621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74A0FFB-CD04-43E8-9197-8B18DF9AF6D3}"/>
              </a:ext>
            </a:extLst>
          </p:cNvPr>
          <p:cNvSpPr txBox="1"/>
          <p:nvPr/>
        </p:nvSpPr>
        <p:spPr>
          <a:xfrm>
            <a:off x="8801100" y="3429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 license entitlement come from a </a:t>
            </a:r>
            <a:r>
              <a:rPr lang="en-US" sz="1600" kern="1200" err="1">
                <a:solidFill>
                  <a:schemeClr val="tx2"/>
                </a:solidFill>
                <a:latin typeface="+mn-lt"/>
                <a:ea typeface="+mn-ea"/>
                <a:cs typeface="+mn-cs"/>
              </a:rPr>
              <a:t>github</a:t>
            </a:r>
            <a:r>
              <a:rPr lang="en-US" sz="1600" kern="1200">
                <a:solidFill>
                  <a:schemeClr val="tx2"/>
                </a:solidFill>
                <a:latin typeface="+mn-lt"/>
                <a:ea typeface="+mn-ea"/>
                <a:cs typeface="+mn-cs"/>
              </a:rPr>
              <a:t> secret?</a:t>
            </a:r>
            <a:endParaRPr lang="en-GB" sz="1600" kern="1200" err="1">
              <a:solidFill>
                <a:schemeClr val="tx2"/>
              </a:solidFill>
              <a:latin typeface="+mn-lt"/>
              <a:ea typeface="+mn-ea"/>
              <a:cs typeface="+mn-cs"/>
            </a:endParaRPr>
          </a:p>
        </p:txBody>
      </p:sp>
      <p:sp>
        <p:nvSpPr>
          <p:cNvPr id="10" name="Arrow: Left 9">
            <a:extLst>
              <a:ext uri="{FF2B5EF4-FFF2-40B4-BE49-F238E27FC236}">
                <a16:creationId xmlns:a16="http://schemas.microsoft.com/office/drawing/2014/main" id="{186578EC-8FB4-4BB5-8FF2-7210364B8641}"/>
              </a:ext>
            </a:extLst>
          </p:cNvPr>
          <p:cNvSpPr/>
          <p:nvPr/>
        </p:nvSpPr>
        <p:spPr>
          <a:xfrm>
            <a:off x="8392562" y="5399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562E248-D45A-4DC8-8081-D0B44BC3F5CD}"/>
              </a:ext>
            </a:extLst>
          </p:cNvPr>
          <p:cNvSpPr txBox="1"/>
          <p:nvPr/>
        </p:nvSpPr>
        <p:spPr>
          <a:xfrm>
            <a:off x="8801100" y="5207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there be additional packs in github.io?</a:t>
            </a:r>
            <a:br>
              <a:rPr lang="en-US" sz="1600" kern="1200">
                <a:solidFill>
                  <a:schemeClr val="tx2"/>
                </a:solidFill>
                <a:latin typeface="+mn-lt"/>
                <a:ea typeface="+mn-ea"/>
                <a:cs typeface="+mn-cs"/>
              </a:rPr>
            </a:br>
            <a:endParaRPr lang="en-GB" sz="16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80D738D1-99DC-4781-8A73-99CB02A4FC15}"/>
              </a:ext>
            </a:extLst>
          </p:cNvPr>
          <p:cNvSpPr txBox="1"/>
          <p:nvPr/>
        </p:nvSpPr>
        <p:spPr>
          <a:xfrm>
            <a:off x="558800" y="1409700"/>
            <a:ext cx="217170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Is there a way to explain the GitHub actions?</a:t>
            </a:r>
          </a:p>
        </p:txBody>
      </p:sp>
    </p:spTree>
    <p:extLst>
      <p:ext uri="{BB962C8B-B14F-4D97-AF65-F5344CB8AC3E}">
        <p14:creationId xmlns:p14="http://schemas.microsoft.com/office/powerpoint/2010/main" val="2464867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rrow: Right 26">
            <a:extLst>
              <a:ext uri="{FF2B5EF4-FFF2-40B4-BE49-F238E27FC236}">
                <a16:creationId xmlns:a16="http://schemas.microsoft.com/office/drawing/2014/main" id="{977BA897-A942-4BA4-ADF4-1F83AE0B8170}"/>
              </a:ext>
            </a:extLst>
          </p:cNvPr>
          <p:cNvSpPr/>
          <p:nvPr/>
        </p:nvSpPr>
        <p:spPr>
          <a:xfrm rot="16200000">
            <a:off x="3999732" y="5132087"/>
            <a:ext cx="246765" cy="339426"/>
          </a:xfrm>
          <a:prstGeom prst="rightArrow">
            <a:avLst>
              <a:gd name="adj1" fmla="val 50000"/>
              <a:gd name="adj2" fmla="val 411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553DF65A-F969-41EF-89B5-09CAFF0CC328}"/>
              </a:ext>
            </a:extLst>
          </p:cNvPr>
          <p:cNvSpPr/>
          <p:nvPr/>
        </p:nvSpPr>
        <p:spPr>
          <a:xfrm>
            <a:off x="2485780" y="3345420"/>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5487FEAB-7D2D-4E65-8BF8-9C55DAECCD8A}"/>
              </a:ext>
            </a:extLst>
          </p:cNvPr>
          <p:cNvSpPr/>
          <p:nvPr/>
        </p:nvSpPr>
        <p:spPr>
          <a:xfrm>
            <a:off x="3243848" y="1041621"/>
            <a:ext cx="1786690" cy="413498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AMI that runs on </a:t>
            </a:r>
            <a:br>
              <a:rPr lang="en-US" sz="1200" dirty="0">
                <a:solidFill>
                  <a:schemeClr val="tx1"/>
                </a:solidFill>
              </a:rPr>
            </a:br>
            <a:r>
              <a:rPr lang="en-US" sz="1200" dirty="0">
                <a:solidFill>
                  <a:schemeClr val="tx1"/>
                </a:solidFill>
              </a:rPr>
              <a:t>EC2 Linux instance</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79425" y="1075124"/>
            <a:ext cx="2004429" cy="53266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0F80CCA-7EA5-49AB-B95D-EEEB29923693}"/>
              </a:ext>
            </a:extLst>
          </p:cNvPr>
          <p:cNvSpPr>
            <a:spLocks noGrp="1"/>
          </p:cNvSpPr>
          <p:nvPr>
            <p:ph type="title"/>
          </p:nvPr>
        </p:nvSpPr>
        <p:spPr/>
        <p:txBody>
          <a:bodyPr/>
          <a:lstStyle/>
          <a:p>
            <a:r>
              <a:rPr lang="en-US" dirty="0"/>
              <a:t>Run AVT on AMI – from GitHub actions</a:t>
            </a:r>
            <a:endParaRPr lang="en-GB" dirty="0"/>
          </a:p>
        </p:txBody>
      </p:sp>
      <p:sp>
        <p:nvSpPr>
          <p:cNvPr id="5" name="Flowchart: Document 4">
            <a:extLst>
              <a:ext uri="{FF2B5EF4-FFF2-40B4-BE49-F238E27FC236}">
                <a16:creationId xmlns:a16="http://schemas.microsoft.com/office/drawing/2014/main" id="{2D3770D1-02A3-4E7A-8574-CDC5E2D313BA}"/>
              </a:ext>
            </a:extLst>
          </p:cNvPr>
          <p:cNvSpPr/>
          <p:nvPr/>
        </p:nvSpPr>
        <p:spPr>
          <a:xfrm>
            <a:off x="764902" y="161316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vht.yml</a:t>
            </a:r>
            <a:br>
              <a:rPr lang="en-US" sz="1200" dirty="0"/>
            </a:br>
            <a:r>
              <a:rPr lang="en-US" sz="1200" dirty="0"/>
              <a:t>defines Run Actions with Input files</a:t>
            </a:r>
            <a:endParaRPr lang="en-GB" sz="1200" dirty="0"/>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4118229" y="3637057"/>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3458009" y="3907762"/>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3398955" y="1606625"/>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dirty="0"/>
            </a:br>
            <a:r>
              <a:rPr lang="en-US" dirty="0"/>
              <a:t>Run Control</a:t>
            </a:r>
            <a:endParaRPr lang="en-GB"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807471" y="2738074"/>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axf</a:t>
            </a:r>
            <a:r>
              <a:rPr lang="en-US" sz="1200" dirty="0">
                <a:solidFill>
                  <a:schemeClr val="tx1">
                    <a:lumMod val="50000"/>
                    <a:lumOff val="50000"/>
                  </a:schemeClr>
                </a:solidFill>
              </a:rPr>
              <a:t> / *.elf Files</a:t>
            </a:r>
            <a:endParaRPr lang="en-GB" sz="1200" dirty="0">
              <a:solidFill>
                <a:schemeClr val="tx1">
                  <a:lumMod val="50000"/>
                  <a:lumOff val="50000"/>
                </a:schemeClr>
              </a:solidFill>
            </a:endParaRPr>
          </a:p>
        </p:txBody>
      </p:sp>
      <p:cxnSp>
        <p:nvCxnSpPr>
          <p:cNvPr id="4" name="Straight Arrow Connector 3">
            <a:extLst>
              <a:ext uri="{FF2B5EF4-FFF2-40B4-BE49-F238E27FC236}">
                <a16:creationId xmlns:a16="http://schemas.microsoft.com/office/drawing/2014/main" id="{F6F9C566-160E-477B-A91A-CC04FA581D6A}"/>
              </a:ext>
            </a:extLst>
          </p:cNvPr>
          <p:cNvCxnSpPr>
            <a:cxnSpLocks/>
            <a:stCxn id="5" idx="3"/>
            <a:endCxn id="23" idx="1"/>
          </p:cNvCxnSpPr>
          <p:nvPr/>
        </p:nvCxnSpPr>
        <p:spPr>
          <a:xfrm>
            <a:off x="2098318" y="2055326"/>
            <a:ext cx="1300637" cy="2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D8FD94B-5F26-452A-BDC6-F71D163866F5}"/>
              </a:ext>
            </a:extLst>
          </p:cNvPr>
          <p:cNvSpPr/>
          <p:nvPr/>
        </p:nvSpPr>
        <p:spPr>
          <a:xfrm>
            <a:off x="3382679" y="2735569"/>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a:br>
            <a:r>
              <a:rPr lang="en-US"/>
              <a:t>System</a:t>
            </a:r>
            <a:endParaRPr lang="en-GB" dirty="0"/>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26706" y="3867017"/>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py</a:t>
            </a:r>
            <a:r>
              <a:rPr lang="en-US" sz="1200" dirty="0">
                <a:solidFill>
                  <a:schemeClr val="tx1">
                    <a:lumMod val="50000"/>
                    <a:lumOff val="50000"/>
                  </a:schemeClr>
                </a:solidFill>
              </a:rPr>
              <a:t> Python script files</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819308" y="4981403"/>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(i.e. *.wav)</a:t>
            </a:r>
            <a:endParaRPr lang="en-GB" sz="1200" dirty="0">
              <a:solidFill>
                <a:schemeClr val="tx1">
                  <a:lumMod val="50000"/>
                  <a:lumOff val="50000"/>
                </a:schemeClr>
              </a:solidFill>
            </a:endParaRPr>
          </a:p>
        </p:txBody>
      </p:sp>
      <p:sp>
        <p:nvSpPr>
          <p:cNvPr id="41" name="TextBox 40">
            <a:extLst>
              <a:ext uri="{FF2B5EF4-FFF2-40B4-BE49-F238E27FC236}">
                <a16:creationId xmlns:a16="http://schemas.microsoft.com/office/drawing/2014/main" id="{83F4B2DE-1590-40AB-9FF6-A530BEB46165}"/>
              </a:ext>
            </a:extLst>
          </p:cNvPr>
          <p:cNvSpPr txBox="1"/>
          <p:nvPr/>
        </p:nvSpPr>
        <p:spPr>
          <a:xfrm>
            <a:off x="3293649" y="5422508"/>
            <a:ext cx="1811044" cy="954107"/>
          </a:xfrm>
          <a:prstGeom prst="rect">
            <a:avLst/>
          </a:prstGeom>
          <a:noFill/>
        </p:spPr>
        <p:txBody>
          <a:bodyPr wrap="square">
            <a:spAutoFit/>
          </a:bodyPr>
          <a:lstStyle/>
          <a:p>
            <a:r>
              <a:rPr lang="en-GB" sz="1400" dirty="0">
                <a:latin typeface="ui-monospace"/>
              </a:rPr>
              <a:t>Via GitHub secrets:</a:t>
            </a:r>
            <a:endParaRPr lang="en-GB" sz="1400" b="0" i="0" dirty="0">
              <a:effectLst/>
              <a:latin typeface="ui-monospace"/>
            </a:endParaRPr>
          </a:p>
          <a:p>
            <a:pPr marL="285750" indent="-285750">
              <a:buFont typeface="Arial" panose="020B0604020202020204" pitchFamily="34" charset="0"/>
              <a:buChar char="•"/>
            </a:pPr>
            <a:r>
              <a:rPr lang="en-GB" sz="1400" b="0" i="0" dirty="0" err="1">
                <a:effectLst/>
                <a:latin typeface="ui-monospace"/>
              </a:rPr>
              <a:t>instance_id</a:t>
            </a:r>
            <a:endParaRPr lang="en-GB" sz="1400" b="0" i="0" dirty="0">
              <a:solidFill>
                <a:srgbClr val="24292E"/>
              </a:solidFill>
              <a:effectLst/>
              <a:latin typeface="ui-monospace"/>
            </a:endParaRPr>
          </a:p>
          <a:p>
            <a:pPr marL="285750" indent="-285750">
              <a:buFont typeface="Arial" panose="020B0604020202020204" pitchFamily="34" charset="0"/>
              <a:buChar char="•"/>
            </a:pPr>
            <a:r>
              <a:rPr lang="en-GB" sz="1400" dirty="0" err="1">
                <a:solidFill>
                  <a:srgbClr val="24292E"/>
                </a:solidFill>
                <a:latin typeface="ui-monospace"/>
              </a:rPr>
              <a:t>access_key</a:t>
            </a:r>
            <a:endParaRPr lang="en-GB" sz="1400" dirty="0">
              <a:solidFill>
                <a:srgbClr val="24292E"/>
              </a:solidFill>
              <a:latin typeface="ui-monospace"/>
            </a:endParaRPr>
          </a:p>
          <a:p>
            <a:pPr marL="285750" indent="-285750">
              <a:buFont typeface="Arial" panose="020B0604020202020204" pitchFamily="34" charset="0"/>
              <a:buChar char="•"/>
            </a:pPr>
            <a:r>
              <a:rPr lang="en-GB" sz="1400" dirty="0" err="1">
                <a:solidFill>
                  <a:srgbClr val="24292E"/>
                </a:solidFill>
                <a:latin typeface="ui-monospace"/>
              </a:rPr>
              <a:t>secret_key</a:t>
            </a:r>
            <a:endParaRPr lang="en-GB" sz="1400" dirty="0"/>
          </a:p>
        </p:txBody>
      </p:sp>
      <p:sp>
        <p:nvSpPr>
          <p:cNvPr id="42" name="TextBox 41">
            <a:extLst>
              <a:ext uri="{FF2B5EF4-FFF2-40B4-BE49-F238E27FC236}">
                <a16:creationId xmlns:a16="http://schemas.microsoft.com/office/drawing/2014/main" id="{62F8A177-34F8-4289-9D14-FF91D93FFAC8}"/>
              </a:ext>
            </a:extLst>
          </p:cNvPr>
          <p:cNvSpPr txBox="1"/>
          <p:nvPr/>
        </p:nvSpPr>
        <p:spPr>
          <a:xfrm>
            <a:off x="2531649" y="1748632"/>
            <a:ext cx="646588" cy="307777"/>
          </a:xfrm>
          <a:prstGeom prst="rect">
            <a:avLst/>
          </a:prstGeom>
          <a:noFill/>
        </p:spPr>
        <p:txBody>
          <a:bodyPr wrap="square">
            <a:spAutoFit/>
          </a:bodyPr>
          <a:lstStyle/>
          <a:p>
            <a:r>
              <a:rPr lang="en-GB" sz="1400" b="0" i="0" dirty="0" err="1">
                <a:effectLst/>
                <a:latin typeface="ui-monospace"/>
              </a:rPr>
              <a:t>vht_in</a:t>
            </a:r>
            <a:endParaRPr lang="en-GB" sz="1400" b="0" i="0" dirty="0">
              <a:effectLst/>
              <a:latin typeface="ui-monospace"/>
            </a:endParaRPr>
          </a:p>
        </p:txBody>
      </p:sp>
      <p:sp>
        <p:nvSpPr>
          <p:cNvPr id="45" name="TextBox 44">
            <a:extLst>
              <a:ext uri="{FF2B5EF4-FFF2-40B4-BE49-F238E27FC236}">
                <a16:creationId xmlns:a16="http://schemas.microsoft.com/office/drawing/2014/main" id="{B9D03BA0-A663-4296-8EC0-C482159E303C}"/>
              </a:ext>
            </a:extLst>
          </p:cNvPr>
          <p:cNvSpPr txBox="1"/>
          <p:nvPr/>
        </p:nvSpPr>
        <p:spPr>
          <a:xfrm>
            <a:off x="676216" y="1100563"/>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46" name="TextBox 45">
            <a:extLst>
              <a:ext uri="{FF2B5EF4-FFF2-40B4-BE49-F238E27FC236}">
                <a16:creationId xmlns:a16="http://schemas.microsoft.com/office/drawing/2014/main" id="{E60782AB-DA7E-4EAA-873A-ED629A38951F}"/>
              </a:ext>
            </a:extLst>
          </p:cNvPr>
          <p:cNvSpPr txBox="1"/>
          <p:nvPr/>
        </p:nvSpPr>
        <p:spPr>
          <a:xfrm>
            <a:off x="5009998" y="3818609"/>
            <a:ext cx="840417" cy="307777"/>
          </a:xfrm>
          <a:prstGeom prst="rect">
            <a:avLst/>
          </a:prstGeom>
          <a:noFill/>
        </p:spPr>
        <p:txBody>
          <a:bodyPr wrap="square">
            <a:spAutoFit/>
          </a:bodyPr>
          <a:lstStyle/>
          <a:p>
            <a:r>
              <a:rPr lang="en-GB" sz="1400" b="0" i="0" dirty="0" err="1">
                <a:effectLst/>
                <a:latin typeface="ui-monospace"/>
              </a:rPr>
              <a:t>vht_out</a:t>
            </a:r>
            <a:endParaRPr lang="en-GB" sz="1400" b="0" i="0" dirty="0">
              <a:effectLst/>
              <a:latin typeface="ui-monospace"/>
            </a:endParaRPr>
          </a:p>
        </p:txBody>
      </p:sp>
      <p:sp>
        <p:nvSpPr>
          <p:cNvPr id="47" name="Arrow: Right 46">
            <a:extLst>
              <a:ext uri="{FF2B5EF4-FFF2-40B4-BE49-F238E27FC236}">
                <a16:creationId xmlns:a16="http://schemas.microsoft.com/office/drawing/2014/main" id="{E762EC77-DB92-41A0-84CD-EA81A654377E}"/>
              </a:ext>
            </a:extLst>
          </p:cNvPr>
          <p:cNvSpPr/>
          <p:nvPr/>
        </p:nvSpPr>
        <p:spPr>
          <a:xfrm>
            <a:off x="5044029" y="4101502"/>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2295169B-5557-4F32-BA25-85D5159F737B}"/>
              </a:ext>
            </a:extLst>
          </p:cNvPr>
          <p:cNvSpPr txBox="1"/>
          <p:nvPr/>
        </p:nvSpPr>
        <p:spPr>
          <a:xfrm>
            <a:off x="5480484" y="4128402"/>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50" name="TextBox 49">
            <a:extLst>
              <a:ext uri="{FF2B5EF4-FFF2-40B4-BE49-F238E27FC236}">
                <a16:creationId xmlns:a16="http://schemas.microsoft.com/office/drawing/2014/main" id="{EFF84B41-AF27-402F-AD10-EC625A57534E}"/>
              </a:ext>
            </a:extLst>
          </p:cNvPr>
          <p:cNvSpPr txBox="1"/>
          <p:nvPr/>
        </p:nvSpPr>
        <p:spPr>
          <a:xfrm>
            <a:off x="6822973" y="1155833"/>
            <a:ext cx="5288981" cy="5082160"/>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name: 'Run Arm VHT on AMI'</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description: 'Run one or more executable files on Arm Virtual Hardware Targets'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inputs: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vht_in</a:t>
            </a:r>
            <a:r>
              <a:rPr lang="en-GB" sz="1000" kern="1200" dirty="0">
                <a:solidFill>
                  <a:schemeClr val="tx2"/>
                </a:solidFill>
                <a:latin typeface="Courier New" panose="02070309020205020404" pitchFamily="49" charset="0"/>
                <a:ea typeface="+mn-ea"/>
                <a:cs typeface="Courier New" panose="02070309020205020404" pitchFamily="49" charset="0"/>
              </a:rPr>
              <a: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'input tar file with </a:t>
            </a:r>
            <a:r>
              <a:rPr lang="en-GB" sz="1000" kern="1200" dirty="0" err="1">
                <a:solidFill>
                  <a:schemeClr val="tx2"/>
                </a:solidFill>
                <a:latin typeface="Courier New" panose="02070309020205020404" pitchFamily="49" charset="0"/>
                <a:ea typeface="+mn-ea"/>
                <a:cs typeface="Courier New" panose="02070309020205020404" pitchFamily="49" charset="0"/>
              </a:rPr>
              <a:t>vht.yml</a:t>
            </a:r>
            <a:r>
              <a:rPr lang="en-GB" sz="1000" kern="1200" dirty="0">
                <a:solidFill>
                  <a:schemeClr val="tx2"/>
                </a:solidFill>
                <a:latin typeface="Courier New" panose="02070309020205020404" pitchFamily="49" charset="0"/>
                <a:ea typeface="+mn-ea"/>
                <a:cs typeface="Courier New" panose="02070309020205020404" pitchFamily="49" charset="0"/>
              </a:rPr>
              <a:t> commands, executable images, and input scripts'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instance_id</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'instance id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secret_key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'secret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access_key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'access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    </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1000" kern="1200" dirty="0">
              <a:solidFill>
                <a:schemeClr val="tx2"/>
              </a:solidFill>
              <a:latin typeface="Courier New" panose="02070309020205020404" pitchFamily="49" charset="0"/>
              <a:ea typeface="+mn-ea"/>
              <a:cs typeface="Courier New" panose="020703090202050204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outputs: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vht_out</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'output tar file with log files from Arm VHT execution'</a:t>
            </a:r>
            <a:endParaRPr lang="en-GB" sz="2100" kern="1200" dirty="0">
              <a:solidFill>
                <a:schemeClr val="tx2"/>
              </a:solidFill>
              <a:latin typeface="+mn-lt"/>
              <a:ea typeface="+mn-ea"/>
              <a:cs typeface="+mn-cs"/>
            </a:endParaRPr>
          </a:p>
        </p:txBody>
      </p:sp>
    </p:spTree>
    <p:extLst>
      <p:ext uri="{BB962C8B-B14F-4D97-AF65-F5344CB8AC3E}">
        <p14:creationId xmlns:p14="http://schemas.microsoft.com/office/powerpoint/2010/main" val="4042368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55098" y="552450"/>
            <a:ext cx="2375902" cy="50165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Amazon S3 stores data</a:t>
            </a:r>
            <a:br>
              <a:rPr lang="en-US" sz="1200" dirty="0">
                <a:solidFill>
                  <a:schemeClr val="tx1"/>
                </a:solidFill>
              </a:rPr>
            </a:br>
            <a:endParaRPr lang="en-GB" sz="1200"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514849" y="882650"/>
            <a:ext cx="2032001" cy="3327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Step: Execute on Amazon EC2</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400" y="527051"/>
            <a:ext cx="3467100" cy="50355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GitHub</a:t>
            </a:r>
            <a:endParaRPr lang="en-GB" sz="1200" dirty="0"/>
          </a:p>
        </p:txBody>
      </p:sp>
      <p:sp>
        <p:nvSpPr>
          <p:cNvPr id="32" name="Rectangle 31">
            <a:extLst>
              <a:ext uri="{FF2B5EF4-FFF2-40B4-BE49-F238E27FC236}">
                <a16:creationId xmlns:a16="http://schemas.microsoft.com/office/drawing/2014/main" id="{7558B30E-674E-4C08-93FE-DF60BBD0FADB}"/>
              </a:ext>
            </a:extLst>
          </p:cNvPr>
          <p:cNvSpPr/>
          <p:nvPr/>
        </p:nvSpPr>
        <p:spPr>
          <a:xfrm>
            <a:off x="637004" y="901700"/>
            <a:ext cx="3261895" cy="331469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Step: Prepare for execution on Amazon EC2</a:t>
            </a:r>
            <a:endParaRPr lang="en-GB" sz="1200" dirty="0">
              <a:solidFill>
                <a:schemeClr val="tx1"/>
              </a:solidFill>
            </a:endParaRPr>
          </a:p>
        </p:txBody>
      </p:sp>
      <p:sp>
        <p:nvSpPr>
          <p:cNvPr id="5" name="Flowchart: Document 4">
            <a:extLst>
              <a:ext uri="{FF2B5EF4-FFF2-40B4-BE49-F238E27FC236}">
                <a16:creationId xmlns:a16="http://schemas.microsoft.com/office/drawing/2014/main" id="{2D3770D1-02A3-4E7A-8574-CDC5E2D313BA}"/>
              </a:ext>
            </a:extLst>
          </p:cNvPr>
          <p:cNvSpPr/>
          <p:nvPr/>
        </p:nvSpPr>
        <p:spPr>
          <a:xfrm>
            <a:off x="1685652" y="1200150"/>
            <a:ext cx="1279798" cy="763936"/>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 </a:t>
            </a:r>
            <a:r>
              <a:rPr lang="en-US" sz="1200" dirty="0" err="1"/>
              <a:t>vht.yml</a:t>
            </a:r>
            <a:br>
              <a:rPr lang="en-US" sz="1200" dirty="0"/>
            </a:br>
            <a:r>
              <a:rPr lang="en-US" sz="1200" dirty="0"/>
              <a:t>defines VHT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63221" y="2081907"/>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t>
            </a:r>
            <a:r>
              <a:rPr lang="en-US" sz="1200" dirty="0" err="1">
                <a:solidFill>
                  <a:schemeClr val="tx1">
                    <a:lumMod val="50000"/>
                    <a:lumOff val="50000"/>
                  </a:schemeClr>
                </a:solidFill>
              </a:rPr>
              <a:t>axf</a:t>
            </a:r>
            <a:r>
              <a:rPr lang="en-US" sz="1200" dirty="0">
                <a:solidFill>
                  <a:schemeClr val="tx1">
                    <a:lumMod val="50000"/>
                    <a:lumOff val="50000"/>
                  </a:schemeClr>
                </a:solidFill>
              </a:rPr>
              <a:t>, *.elf)</a:t>
            </a:r>
            <a:br>
              <a:rPr lang="en-US" sz="1200" dirty="0">
                <a:solidFill>
                  <a:schemeClr val="tx1">
                    <a:lumMod val="50000"/>
                    <a:lumOff val="50000"/>
                  </a:schemeClr>
                </a:solidFill>
              </a:rPr>
            </a:b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769556" y="3141000"/>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Python script files (*.</a:t>
            </a:r>
            <a:r>
              <a:rPr lang="en-US" sz="1200" dirty="0" err="1">
                <a:solidFill>
                  <a:schemeClr val="tx1">
                    <a:lumMod val="50000"/>
                    <a:lumOff val="50000"/>
                  </a:schemeClr>
                </a:solidFill>
              </a:rPr>
              <a:t>py</a:t>
            </a:r>
            <a:r>
              <a:rPr lang="en-US" sz="1200" dirty="0">
                <a:solidFill>
                  <a:schemeClr val="tx1">
                    <a:lumMod val="50000"/>
                    <a:lumOff val="50000"/>
                  </a:schemeClr>
                </a:solidFill>
              </a:rPr>
              <a:t>)</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81408" y="3086986"/>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496179" y="4202207"/>
            <a:ext cx="0" cy="3126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4829609" y="4523713"/>
            <a:ext cx="1355291" cy="81663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770555" y="1921594"/>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Build and Test as defined with VHT Actions in </a:t>
            </a:r>
            <a:r>
              <a:rPr lang="en-US" sz="1200" dirty="0" err="1"/>
              <a:t>vht.yml</a:t>
            </a:r>
            <a:endParaRPr lang="en-GB" sz="1200" dirty="0"/>
          </a:p>
        </p:txBody>
      </p:sp>
      <p:sp>
        <p:nvSpPr>
          <p:cNvPr id="34" name="Rectangle 33">
            <a:extLst>
              <a:ext uri="{FF2B5EF4-FFF2-40B4-BE49-F238E27FC236}">
                <a16:creationId xmlns:a16="http://schemas.microsoft.com/office/drawing/2014/main" id="{9D8FD94B-5F26-452A-BDC6-F71D163866F5}"/>
              </a:ext>
            </a:extLst>
          </p:cNvPr>
          <p:cNvSpPr/>
          <p:nvPr/>
        </p:nvSpPr>
        <p:spPr>
          <a:xfrm>
            <a:off x="4754279" y="3063238"/>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VHT AMI image provides tools: VHT Models, Compiler, ...</a:t>
            </a:r>
            <a:endParaRPr lang="en-GB" sz="1200" dirty="0"/>
          </a:p>
        </p:txBody>
      </p:sp>
      <p:sp>
        <p:nvSpPr>
          <p:cNvPr id="8" name="Arrow: Bent 7">
            <a:extLst>
              <a:ext uri="{FF2B5EF4-FFF2-40B4-BE49-F238E27FC236}">
                <a16:creationId xmlns:a16="http://schemas.microsoft.com/office/drawing/2014/main" id="{38B7D0F8-F799-4500-8FA8-8CADD4BB0FCB}"/>
              </a:ext>
            </a:extLst>
          </p:cNvPr>
          <p:cNvSpPr/>
          <p:nvPr/>
        </p:nvSpPr>
        <p:spPr>
          <a:xfrm rot="5400000">
            <a:off x="4476750" y="711200"/>
            <a:ext cx="635000" cy="1790700"/>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756671" y="2088257"/>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a:t>
            </a:r>
            <a:r>
              <a:rPr lang="en-US" sz="1200" dirty="0" err="1">
                <a:solidFill>
                  <a:schemeClr val="tx1">
                    <a:lumMod val="50000"/>
                    <a:lumOff val="50000"/>
                  </a:schemeClr>
                </a:solidFill>
              </a:rPr>
              <a:t>cpp</a:t>
            </a:r>
            <a:r>
              <a:rPr lang="en-US" sz="1200" dirty="0">
                <a:solidFill>
                  <a:schemeClr val="tx1">
                    <a:lumMod val="50000"/>
                    <a:lumOff val="50000"/>
                  </a:schemeClr>
                </a:solidFill>
              </a:rPr>
              <a:t>,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47700" y="4749800"/>
            <a:ext cx="3251200" cy="482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Step: Fetch Results from Amazon EC2</a:t>
            </a:r>
          </a:p>
        </p:txBody>
      </p:sp>
      <p:sp>
        <p:nvSpPr>
          <p:cNvPr id="10" name="Arrow: Right 9">
            <a:extLst>
              <a:ext uri="{FF2B5EF4-FFF2-40B4-BE49-F238E27FC236}">
                <a16:creationId xmlns:a16="http://schemas.microsoft.com/office/drawing/2014/main" id="{748488D9-03D4-4648-A227-2142436E2722}"/>
              </a:ext>
            </a:extLst>
          </p:cNvPr>
          <p:cNvSpPr/>
          <p:nvPr/>
        </p:nvSpPr>
        <p:spPr>
          <a:xfrm rot="10800000">
            <a:off x="3892550" y="4838700"/>
            <a:ext cx="946150" cy="3175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602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Arm Virtual Hardware</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a:solidFill>
                  <a:schemeClr val="tx1">
                    <a:lumMod val="65000"/>
                    <a:lumOff val="35000"/>
                  </a:schemeClr>
                </a:solidFill>
              </a:rPr>
              <a:t>Precise </a:t>
            </a:r>
            <a:r>
              <a:rPr lang="en-GB" sz="1800" b="1">
                <a:solidFill>
                  <a:schemeClr val="tx1">
                    <a:lumMod val="65000"/>
                    <a:lumOff val="35000"/>
                  </a:schemeClr>
                </a:solidFill>
              </a:rPr>
              <a:t>simulation models</a:t>
            </a:r>
            <a:r>
              <a:rPr lang="en-GB" sz="1800">
                <a:solidFill>
                  <a:schemeClr val="tx1">
                    <a:lumMod val="65000"/>
                    <a:lumOff val="35000"/>
                  </a:schemeClr>
                </a:solidFill>
              </a:rPr>
              <a:t> of Cortex-M device sub-systems designed for complex software verification and testing</a:t>
            </a:r>
          </a:p>
          <a:p>
            <a:endParaRPr lang="en-GB" sz="1600">
              <a:solidFill>
                <a:schemeClr val="tx1">
                  <a:lumMod val="65000"/>
                  <a:lumOff val="35000"/>
                </a:schemeClr>
              </a:solidFill>
            </a:endParaRPr>
          </a:p>
          <a:p>
            <a:r>
              <a:rPr lang="en-GB" sz="1800">
                <a:solidFill>
                  <a:schemeClr val="tx1">
                    <a:lumMod val="65000"/>
                    <a:lumOff val="35000"/>
                  </a:schemeClr>
                </a:solidFill>
              </a:rPr>
              <a:t>Runs any RTOS or bare metal code</a:t>
            </a:r>
          </a:p>
          <a:p>
            <a:endParaRPr lang="en-GB" sz="1600">
              <a:solidFill>
                <a:schemeClr val="tx1">
                  <a:lumMod val="65000"/>
                  <a:lumOff val="35000"/>
                </a:schemeClr>
              </a:solidFill>
            </a:endParaRPr>
          </a:p>
          <a:p>
            <a:r>
              <a:rPr lang="en-GB" sz="1800">
                <a:solidFill>
                  <a:schemeClr val="tx1">
                    <a:lumMod val="65000"/>
                    <a:lumOff val="35000"/>
                  </a:schemeClr>
                </a:solidFill>
              </a:rPr>
              <a:t>Provides virtual peripheral interfaces for I/O simulation</a:t>
            </a:r>
          </a:p>
          <a:p>
            <a:endParaRPr lang="en-GB" sz="1600">
              <a:solidFill>
                <a:schemeClr val="tx1">
                  <a:lumMod val="65000"/>
                  <a:lumOff val="35000"/>
                </a:schemeClr>
              </a:solidFill>
            </a:endParaRPr>
          </a:p>
          <a:p>
            <a:r>
              <a:rPr lang="en-GB" sz="1800">
                <a:solidFill>
                  <a:schemeClr val="tx1">
                    <a:lumMod val="65000"/>
                    <a:lumOff val="35000"/>
                  </a:schemeClr>
                </a:solidFill>
              </a:rPr>
              <a:t>Enables test automation of diverse software workloads, including unit, integration tests, and fault injection</a:t>
            </a:r>
          </a:p>
          <a:p>
            <a:endParaRPr lang="en-GB" sz="1600" b="0" i="0">
              <a:solidFill>
                <a:schemeClr val="tx1">
                  <a:lumMod val="65000"/>
                  <a:lumOff val="35000"/>
                </a:schemeClr>
              </a:solidFill>
              <a:effectLst/>
            </a:endParaRPr>
          </a:p>
          <a:p>
            <a:r>
              <a:rPr lang="en-GB" sz="1800" b="0" i="0">
                <a:solidFill>
                  <a:schemeClr val="tx1">
                    <a:lumMod val="65000"/>
                    <a:lumOff val="35000"/>
                  </a:schemeClr>
                </a:solidFill>
                <a:effectLst/>
              </a:rPr>
              <a:t>Cloud service that can be integrated in </a:t>
            </a:r>
            <a:r>
              <a:rPr lang="en-GB" sz="1800" b="1" i="0">
                <a:solidFill>
                  <a:schemeClr val="tx1">
                    <a:lumMod val="65000"/>
                    <a:lumOff val="35000"/>
                  </a:schemeClr>
                </a:solidFill>
                <a:effectLst/>
              </a:rPr>
              <a:t>CI/</a:t>
            </a:r>
            <a:r>
              <a:rPr lang="en-GB" sz="1800" b="1">
                <a:solidFill>
                  <a:schemeClr val="tx1">
                    <a:lumMod val="65000"/>
                    <a:lumOff val="35000"/>
                  </a:schemeClr>
                </a:solidFill>
              </a:rPr>
              <a:t>CD</a:t>
            </a:r>
            <a:r>
              <a:rPr lang="en-GB" sz="1800">
                <a:solidFill>
                  <a:schemeClr val="tx1">
                    <a:lumMod val="65000"/>
                    <a:lumOff val="35000"/>
                  </a:schemeClr>
                </a:solidFill>
              </a:rPr>
              <a:t> and </a:t>
            </a:r>
            <a:r>
              <a:rPr lang="en-GB" sz="1800" b="1" err="1">
                <a:solidFill>
                  <a:schemeClr val="tx1">
                    <a:lumMod val="65000"/>
                    <a:lumOff val="35000"/>
                  </a:schemeClr>
                </a:solidFill>
              </a:rPr>
              <a:t>MLOps</a:t>
            </a:r>
            <a:r>
              <a:rPr lang="en-GB" sz="1800">
                <a:solidFill>
                  <a:schemeClr val="tx1">
                    <a:lumMod val="65000"/>
                    <a:lumOff val="35000"/>
                  </a:schemeClr>
                </a:solidFill>
              </a:rPr>
              <a:t> </a:t>
            </a:r>
            <a:r>
              <a:rPr lang="en-GB" sz="1800" b="0" i="0">
                <a:solidFill>
                  <a:schemeClr val="tx1">
                    <a:lumMod val="65000"/>
                    <a:lumOff val="35000"/>
                  </a:schemeClr>
                </a:solidFill>
                <a:effectLst/>
              </a:rPr>
              <a:t>development flows</a:t>
            </a:r>
          </a:p>
          <a:p>
            <a:endParaRPr lang="en-GB" sz="1800">
              <a:solidFill>
                <a:schemeClr val="tx1">
                  <a:lumMod val="65000"/>
                  <a:lumOff val="35000"/>
                </a:schemeClr>
              </a:solidFill>
            </a:endParaRPr>
          </a:p>
          <a:p>
            <a:endParaRPr lang="en-GB" sz="1800">
              <a:solidFill>
                <a:srgbClr val="000000"/>
              </a:solidFill>
            </a:endParaRPr>
          </a:p>
          <a:p>
            <a:endParaRPr lang="en-GB" sz="180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Virtual Hardware Systems</a:t>
            </a:r>
          </a:p>
          <a:p>
            <a:pPr algn="ctr" defTabSz="453340"/>
            <a:r>
              <a:rPr lang="en-US" sz="2000" dirty="0">
                <a:solidFill>
                  <a:schemeClr val="bg1"/>
                </a:solidFill>
              </a:rPr>
              <a:t>of all Cortex-M Processors</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Cortex-M</a:t>
            </a:r>
          </a:p>
          <a:p>
            <a:pPr marL="231775" indent="-115570" defTabSz="453340">
              <a:buFont typeface="Arial" panose="020B0604020202020204" pitchFamily="34" charset="0"/>
              <a:buChar char="•"/>
            </a:pPr>
            <a:r>
              <a:rPr lang="en-US" sz="1400" dirty="0"/>
              <a:t>TrustZone</a:t>
            </a:r>
            <a:endParaRPr lang="en-US" sz="1400" dirty="0">
              <a:cs typeface="Calibri"/>
            </a:endParaRPr>
          </a:p>
          <a:p>
            <a:pPr marL="231775" indent="-115570" defTabSz="453340">
              <a:buFont typeface="Arial" panose="020B0604020202020204" pitchFamily="34" charset="0"/>
              <a:buChar char="•"/>
            </a:pPr>
            <a:r>
              <a:rPr lang="en-US" sz="1400" dirty="0">
                <a:solidFill>
                  <a:prstClr val="white"/>
                </a:solidFill>
              </a:rPr>
              <a:t>SIMD</a:t>
            </a:r>
            <a:endParaRPr lang="en-US" sz="1400" dirty="0">
              <a:solidFill>
                <a:prstClr val="white"/>
              </a:solidFill>
              <a:cs typeface="Calibri"/>
            </a:endParaRPr>
          </a:p>
          <a:p>
            <a:pPr marL="231775" indent="-115570" defTabSz="453340">
              <a:buFont typeface="Arial" panose="020B0604020202020204" pitchFamily="34" charset="0"/>
              <a:buChar char="•"/>
            </a:pPr>
            <a:r>
              <a:rPr lang="en-US" sz="1400" dirty="0">
                <a:solidFill>
                  <a:prstClr val="white"/>
                </a:solidFill>
              </a:rPr>
              <a:t>Helium </a:t>
            </a:r>
            <a:br>
              <a:rPr lang="en-US" sz="1400" dirty="0">
                <a:solidFill>
                  <a:prstClr val="white"/>
                </a:solidFill>
              </a:rPr>
            </a:br>
            <a:endParaRPr lang="en-US" sz="1400" dirty="0">
              <a:solidFill>
                <a:prstClr val="white"/>
              </a:solidFill>
              <a:cs typeface="Calibri"/>
            </a:endParaRP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t>Ethos-U65/U55</a:t>
            </a:r>
          </a:p>
          <a:p>
            <a:pPr defTabSz="453340"/>
            <a:r>
              <a:rPr lang="en-US" dirty="0"/>
              <a:t>microNPU</a:t>
            </a: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AWS Cloud </a:t>
            </a:r>
            <a:br>
              <a:rPr lang="en-US" sz="2000">
                <a:solidFill>
                  <a:schemeClr val="bg1"/>
                </a:solidFill>
              </a:rPr>
            </a:br>
            <a:r>
              <a:rPr lang="en-US" sz="2000">
                <a:solidFill>
                  <a:schemeClr val="bg1"/>
                </a:solidFill>
              </a:rPr>
              <a:t>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I/O drivers</a:t>
            </a:r>
          </a:p>
          <a:p>
            <a:pPr marL="231775" indent="-115888" defTabSz="453340">
              <a:spcAft>
                <a:spcPts val="600"/>
              </a:spcAft>
              <a:buFont typeface="Arial" panose="020B0604020202020204" pitchFamily="34" charset="0"/>
              <a:buChar char="•"/>
            </a:pPr>
            <a:r>
              <a:rPr lang="en-US" sz="1400">
                <a:solidFill>
                  <a:prstClr val="white"/>
                </a:solidFill>
              </a:rPr>
              <a:t>Test scripts</a:t>
            </a:r>
          </a:p>
          <a:p>
            <a:pPr marL="231775" indent="-115888" defTabSz="453340">
              <a:spcAft>
                <a:spcPts val="600"/>
              </a:spcAft>
              <a:buFont typeface="Arial" panose="020B0604020202020204" pitchFamily="34" charset="0"/>
              <a:buChar char="•"/>
            </a:pPr>
            <a:r>
              <a:rPr lang="en-US" sz="1400">
                <a:solidFill>
                  <a:prstClr val="white"/>
                </a:solidFill>
              </a:rPr>
              <a:t>CI/CD integration</a:t>
            </a:r>
          </a:p>
          <a:p>
            <a:pPr marL="231775" indent="-115888" defTabSz="453340">
              <a:spcAft>
                <a:spcPts val="600"/>
              </a:spcAft>
              <a:buFont typeface="Arial" panose="020B0604020202020204" pitchFamily="34" charset="0"/>
              <a:buChar char="•"/>
            </a:pPr>
            <a:r>
              <a:rPr lang="en-US" sz="1400">
                <a:solidFill>
                  <a:prstClr val="white"/>
                </a:solidFill>
              </a:rPr>
              <a:t>Usage examples</a:t>
            </a:r>
          </a:p>
          <a:p>
            <a:pPr marL="231775" indent="-115888" defTabSz="453340">
              <a:spcAft>
                <a:spcPts val="600"/>
              </a:spcAft>
              <a:buFont typeface="Arial" panose="020B0604020202020204" pitchFamily="34" charset="0"/>
              <a:buChar char="•"/>
            </a:pPr>
            <a:r>
              <a:rPr lang="en-US" sz="1400">
                <a:solidFill>
                  <a:prstClr val="white"/>
                </a:solidFill>
              </a:rPr>
              <a:t>Test report tools</a:t>
            </a:r>
          </a:p>
          <a:p>
            <a:pPr marL="115887" defTabSz="453340"/>
            <a:endParaRPr lang="en-US" sz="1400">
              <a:solidFill>
                <a:prstClr val="white"/>
              </a:solidFill>
            </a:endParaRPr>
          </a:p>
          <a:p>
            <a:pPr defTabSz="453340"/>
            <a:endParaRPr lang="en-US" sz="160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Arm VHT Systems</a:t>
            </a:r>
          </a:p>
          <a:p>
            <a:pPr marL="231775" indent="-115888" defTabSz="453340">
              <a:spcAft>
                <a:spcPts val="600"/>
              </a:spcAft>
              <a:buFont typeface="Arial" panose="020B0604020202020204" pitchFamily="34" charset="0"/>
              <a:buChar char="•"/>
            </a:pPr>
            <a:r>
              <a:rPr lang="en-US" sz="1400">
                <a:solidFill>
                  <a:prstClr val="white"/>
                </a:solidFill>
              </a:rPr>
              <a:t>C/C++ Compiler</a:t>
            </a:r>
          </a:p>
          <a:p>
            <a:pPr marL="231775" indent="-115888" defTabSz="453340">
              <a:spcAft>
                <a:spcPts val="600"/>
              </a:spcAft>
              <a:buFont typeface="Arial" panose="020B0604020202020204" pitchFamily="34" charset="0"/>
              <a:buChar char="•"/>
            </a:pPr>
            <a:r>
              <a:rPr lang="en-US" sz="1400">
                <a:solidFill>
                  <a:prstClr val="white"/>
                </a:solidFill>
              </a:rPr>
              <a:t>Build utilities</a:t>
            </a:r>
          </a:p>
        </p:txBody>
      </p:sp>
    </p:spTree>
    <p:extLst>
      <p:ext uri="{BB962C8B-B14F-4D97-AF65-F5344CB8AC3E}">
        <p14:creationId xmlns:p14="http://schemas.microsoft.com/office/powerpoint/2010/main" val="196199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Socket Driver VSocket</a:t>
            </a:r>
            <a:endParaRPr lang="en-US" sz="1400" kern="0" dirty="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Virtual Hardware System</a:t>
            </a:r>
          </a:p>
          <a:p>
            <a:pPr algn="ctr" defTabSz="453340"/>
            <a:r>
              <a:rPr lang="en-US" sz="1600" dirty="0">
                <a:solidFill>
                  <a:schemeClr val="bg1"/>
                </a:solidFill>
              </a:rPr>
              <a:t>(example: Corstone-300)</a:t>
            </a:r>
            <a:endParaRPr lang="en-GB" sz="16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9506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1D4E06-5D3F-4994-A4A7-4BA626FA722D}">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purl.org/dc/elements/1.1/"/>
    <ds:schemaRef ds:uri="http://schemas.microsoft.com/office/2006/metadata/properties"/>
    <ds:schemaRef ds:uri="http://schemas.microsoft.com/office/2006/documentManagement/types"/>
    <ds:schemaRef ds:uri="http://schemas.microsoft.com/sharepoint/v3/fields"/>
    <ds:schemaRef ds:uri="f2ad5090-61a8-4b8c-ab70-68f4ff4d1933"/>
    <ds:schemaRef ds:uri="http://www.w3.org/XML/1998/namespace"/>
  </ds:schemaRefs>
</ds:datastoreItem>
</file>

<file path=customXml/itemProps2.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Arm_2021</Template>
  <TotalTime>8908</TotalTime>
  <Words>9755</Words>
  <Application>Microsoft Office PowerPoint</Application>
  <PresentationFormat>Widescreen</PresentationFormat>
  <Paragraphs>848</Paragraphs>
  <Slides>28</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ui-monospace</vt:lpstr>
      <vt:lpstr>Arial</vt:lpstr>
      <vt:lpstr>Calibri</vt:lpstr>
      <vt:lpstr>Consolas</vt:lpstr>
      <vt:lpstr>Courier New</vt:lpstr>
      <vt:lpstr>Lato</vt:lpstr>
      <vt:lpstr>Open Sans</vt:lpstr>
      <vt:lpstr>Wingdings</vt:lpstr>
      <vt:lpstr>Arm_PPT_Public</vt:lpstr>
      <vt:lpstr>Documentation  images</vt:lpstr>
      <vt:lpstr>Arm Virtual Hardware Targets (VHT)</vt:lpstr>
      <vt:lpstr>Arm Virtual Hardware</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FVP/FM I/O Peripheral Extension</vt:lpstr>
      <vt:lpstr>FVP/FM IP Socket Peripheral Extension</vt:lpstr>
      <vt:lpstr>PowerPoint Presentation</vt:lpstr>
      <vt:lpstr>Orta Tools PoC Phase  (Audio Use Case)</vt:lpstr>
      <vt:lpstr>Current Docker Container</vt:lpstr>
      <vt:lpstr>FVP/FM Streaming Peripheral Extension</vt:lpstr>
      <vt:lpstr>Audio Driver</vt:lpstr>
      <vt:lpstr>Software, Peripheral, and Script interaction</vt:lpstr>
      <vt:lpstr>FVP Platform for IoT/DSP/ML Software Development</vt:lpstr>
      <vt:lpstr>Show &amp; Tell Slides  (26. May 2021) Project “Orta” (PoC)</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“Orta” Benefits</vt:lpstr>
      <vt:lpstr>GitHub Runners and Docker Container</vt:lpstr>
      <vt:lpstr>Run AVT on AMI – from GitHub actions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21</cp:revision>
  <dcterms:created xsi:type="dcterms:W3CDTF">2021-06-28T15:12:17Z</dcterms:created>
  <dcterms:modified xsi:type="dcterms:W3CDTF">2022-02-24T10:45:02Z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