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9"/>
  </p:notesMasterIdLst>
  <p:handoutMasterIdLst>
    <p:handoutMasterId r:id="rId10"/>
  </p:handoutMasterIdLst>
  <p:sldIdLst>
    <p:sldId id="414" r:id="rId6"/>
    <p:sldId id="415" r:id="rId7"/>
    <p:sldId id="417" r:id="rId8"/>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707">
          <p15:clr>
            <a:srgbClr val="A4A3A4"/>
          </p15:clr>
        </p15:guide>
        <p15:guide id="3" orient="horz" pos="1924">
          <p15:clr>
            <a:srgbClr val="A4A3A4"/>
          </p15:clr>
        </p15:guide>
        <p15:guide id="4" pos="6729">
          <p15:clr>
            <a:srgbClr val="A4A3A4"/>
          </p15:clr>
        </p15:guide>
        <p15:guide id="5" pos="464">
          <p15:clr>
            <a:srgbClr val="A4A3A4"/>
          </p15:clr>
        </p15:guide>
        <p15:guide id="6" pos="3836">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C"/>
    <a:srgbClr val="00B1DB"/>
    <a:srgbClr val="000000"/>
    <a:srgbClr val="4E5584"/>
    <a:srgbClr val="A5004C"/>
    <a:srgbClr val="AE1280"/>
    <a:srgbClr val="26CEAD"/>
    <a:srgbClr val="FF7E17"/>
    <a:srgbClr val="00958B"/>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3728" autoAdjust="0"/>
  </p:normalViewPr>
  <p:slideViewPr>
    <p:cSldViewPr snapToGrid="0">
      <p:cViewPr varScale="1">
        <p:scale>
          <a:sx n="150" d="100"/>
          <a:sy n="150" d="100"/>
        </p:scale>
        <p:origin x="714" y="114"/>
      </p:cViewPr>
      <p:guideLst>
        <p:guide orient="horz" pos="3865"/>
        <p:guide orient="horz" pos="707"/>
        <p:guide orient="horz" pos="1924"/>
        <p:guide pos="6729"/>
        <p:guide pos="464"/>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11/29/2019</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11/29/2019</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757811" y="1575366"/>
            <a:ext cx="1368425" cy="3537307"/>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Rounded Rectangle 4"/>
          <p:cNvSpPr/>
          <p:nvPr/>
        </p:nvSpPr>
        <p:spPr bwMode="auto">
          <a:xfrm>
            <a:off x="4486597" y="351405"/>
            <a:ext cx="6057577" cy="5375954"/>
          </a:xfrm>
          <a:prstGeom prst="roundRect">
            <a:avLst>
              <a:gd name="adj" fmla="val 0"/>
            </a:avLst>
          </a:prstGeom>
          <a:solidFill>
            <a:srgbClr val="128CAB"/>
          </a:solidFill>
          <a:ln w="9525" algn="ctr">
            <a:noFill/>
            <a:round/>
            <a:headEnd/>
            <a:tailEnd/>
          </a:ln>
          <a:effectLst>
            <a:outerShdw blurRad="50800" dist="38100" dir="2700000" algn="tl" rotWithShape="0">
              <a:prstClr val="black">
                <a:alpha val="40000"/>
              </a:prstClr>
            </a:outerShdw>
          </a:effectLst>
        </p:spPr>
        <p:txBody>
          <a:bodyPr lIns="121944" tIns="72000" rIns="121944" bIns="60972" anchorCtr="1"/>
          <a:lstStyle/>
          <a:p>
            <a:pPr fontAlgn="auto">
              <a:spcBef>
                <a:spcPts val="0"/>
              </a:spcBef>
              <a:spcAft>
                <a:spcPts val="0"/>
              </a:spcAft>
              <a:defRPr/>
            </a:pPr>
            <a:r>
              <a:rPr lang="de-DE" sz="2000" b="1" kern="0" dirty="0">
                <a:solidFill>
                  <a:schemeClr val="bg1"/>
                </a:solidFill>
                <a:latin typeface="Gill Sans MT" pitchFamily="34" charset="0"/>
                <a:ea typeface="ＭＳ Ｐゴシック" pitchFamily="34" charset="-128"/>
                <a:cs typeface="Arial" charset="0"/>
              </a:rPr>
              <a:t>Software Packs</a:t>
            </a:r>
            <a:endParaRPr lang="en-GB" sz="2000" b="1" kern="0" dirty="0">
              <a:solidFill>
                <a:schemeClr val="bg1"/>
              </a:solidFill>
              <a:latin typeface="Gill Sans MT" pitchFamily="34" charset="0"/>
              <a:ea typeface="ＭＳ Ｐゴシック" pitchFamily="34" charset="-128"/>
              <a:cs typeface="Arial" charset="0"/>
            </a:endParaRPr>
          </a:p>
        </p:txBody>
      </p:sp>
      <p:sp>
        <p:nvSpPr>
          <p:cNvPr id="6" name="TextBox 5"/>
          <p:cNvSpPr txBox="1"/>
          <p:nvPr/>
        </p:nvSpPr>
        <p:spPr bwMode="auto">
          <a:xfrm>
            <a:off x="2757811" y="2354829"/>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mn-lt"/>
            </a:endParaRPr>
          </a:p>
        </p:txBody>
      </p:sp>
      <p:sp>
        <p:nvSpPr>
          <p:cNvPr id="7" name="TextBox 6"/>
          <p:cNvSpPr txBox="1"/>
          <p:nvPr/>
        </p:nvSpPr>
        <p:spPr bwMode="auto">
          <a:xfrm>
            <a:off x="2757811" y="37200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latin typeface="Segoe UI" panose="020B0502040204020203" pitchFamily="34" charset="0"/>
                <a:ea typeface="Segoe UI" panose="020B0502040204020203" pitchFamily="34" charset="0"/>
                <a:cs typeface="Segoe UI" panose="020B0502040204020203" pitchFamily="34" charset="0"/>
              </a:rPr>
              <a:t>1</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757811" y="4159816"/>
            <a:ext cx="1439862" cy="276225"/>
          </a:xfrm>
          <a:prstGeom prst="rect">
            <a:avLst/>
          </a:prstGeom>
          <a:solidFill>
            <a:schemeClr val="bg1">
              <a:lumMod val="85000"/>
            </a:schemeClr>
          </a:solidFill>
          <a:ln>
            <a:noFill/>
          </a:ln>
        </p:spPr>
        <p:txBody>
          <a:bodyPr rIns="144000">
            <a:spAutoFit/>
          </a:bodyPr>
          <a:lstStyle/>
          <a:p>
            <a:pPr algn="r">
              <a:defRPr/>
            </a:pPr>
            <a:r>
              <a:rPr lang="en-GB" sz="1200" dirty="0">
                <a:latin typeface="+mn-lt"/>
              </a:rPr>
              <a:t>I2C</a:t>
            </a:r>
          </a:p>
        </p:txBody>
      </p:sp>
      <p:sp>
        <p:nvSpPr>
          <p:cNvPr id="10" name="TextBox 9"/>
          <p:cNvSpPr txBox="1"/>
          <p:nvPr/>
        </p:nvSpPr>
        <p:spPr bwMode="auto">
          <a:xfrm>
            <a:off x="2757811" y="18960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757811" y="28231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757811" y="45963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4" name="Rounded Rectangle 13"/>
          <p:cNvSpPr/>
          <p:nvPr/>
        </p:nvSpPr>
        <p:spPr bwMode="auto">
          <a:xfrm>
            <a:off x="8034661" y="854641"/>
            <a:ext cx="2404739"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8190233" y="3416849"/>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SPI</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6" name="Rounded Rectangle 15"/>
          <p:cNvSpPr/>
          <p:nvPr/>
        </p:nvSpPr>
        <p:spPr bwMode="auto">
          <a:xfrm>
            <a:off x="8190228" y="1843286"/>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8190229" y="4465891"/>
            <a:ext cx="2134866" cy="468000"/>
          </a:xfrm>
          <a:prstGeom prst="roundRect">
            <a:avLst>
              <a:gd name="adj" fmla="val 0"/>
            </a:avLst>
          </a:prstGeom>
          <a:solidFill>
            <a:srgbClr val="00B1DB"/>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MCI</a:t>
            </a:r>
          </a:p>
        </p:txBody>
      </p:sp>
      <p:sp>
        <p:nvSpPr>
          <p:cNvPr id="19" name="Rounded Rectangle 18"/>
          <p:cNvSpPr/>
          <p:nvPr/>
        </p:nvSpPr>
        <p:spPr bwMode="auto">
          <a:xfrm>
            <a:off x="8190235" y="2367807"/>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USART</a:t>
            </a:r>
          </a:p>
        </p:txBody>
      </p:sp>
      <p:sp>
        <p:nvSpPr>
          <p:cNvPr id="20" name="Rounded Rectangle 19"/>
          <p:cNvSpPr/>
          <p:nvPr/>
        </p:nvSpPr>
        <p:spPr bwMode="auto">
          <a:xfrm>
            <a:off x="4631061" y="854641"/>
            <a:ext cx="3095625"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21" name="Rounded Rectangle 20"/>
          <p:cNvSpPr/>
          <p:nvPr/>
        </p:nvSpPr>
        <p:spPr bwMode="auto">
          <a:xfrm>
            <a:off x="4773936" y="1340416"/>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6632898" y="23849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USART1</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4773936" y="22960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24" name="Rectangle 23"/>
          <p:cNvSpPr/>
          <p:nvPr/>
        </p:nvSpPr>
        <p:spPr bwMode="auto">
          <a:xfrm>
            <a:off x="6632898" y="3735954"/>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SPI1</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4773936" y="365816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6632898" y="462654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4773936" y="453764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1" name="Rectangle 30"/>
          <p:cNvSpPr/>
          <p:nvPr/>
        </p:nvSpPr>
        <p:spPr bwMode="auto">
          <a:xfrm>
            <a:off x="6632898" y="19262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4773936" y="1837304"/>
            <a:ext cx="1944687" cy="395287"/>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6632898" y="28533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6" name="Rounded Rectangle 35"/>
          <p:cNvSpPr/>
          <p:nvPr/>
        </p:nvSpPr>
        <p:spPr bwMode="auto">
          <a:xfrm>
            <a:off x="4773936" y="276281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37" name="Rounded Rectangle 36"/>
          <p:cNvSpPr/>
          <p:nvPr/>
        </p:nvSpPr>
        <p:spPr bwMode="auto">
          <a:xfrm>
            <a:off x="4761236" y="5007897"/>
            <a:ext cx="2808287"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cxnSp>
        <p:nvCxnSpPr>
          <p:cNvPr id="48" name="Straight Arrow Connector 47"/>
          <p:cNvCxnSpPr>
            <a:stCxn id="32" idx="1"/>
            <a:endCxn id="10" idx="3"/>
          </p:cNvCxnSpPr>
          <p:nvPr/>
        </p:nvCxnSpPr>
        <p:spPr bwMode="auto">
          <a:xfrm flipH="1" flipV="1">
            <a:off x="4197673" y="2034154"/>
            <a:ext cx="576263" cy="79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1"/>
            <a:endCxn id="7" idx="3"/>
          </p:cNvCxnSpPr>
          <p:nvPr/>
        </p:nvCxnSpPr>
        <p:spPr bwMode="auto">
          <a:xfrm flipH="1">
            <a:off x="4197673" y="3856604"/>
            <a:ext cx="576263" cy="23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1"/>
            <a:endCxn id="6" idx="3"/>
          </p:cNvCxnSpPr>
          <p:nvPr/>
        </p:nvCxnSpPr>
        <p:spPr bwMode="auto">
          <a:xfrm flipH="1" flipV="1">
            <a:off x="4197673" y="2492942"/>
            <a:ext cx="576263" cy="79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1"/>
            <a:endCxn id="12" idx="3"/>
          </p:cNvCxnSpPr>
          <p:nvPr/>
        </p:nvCxnSpPr>
        <p:spPr bwMode="auto">
          <a:xfrm flipH="1">
            <a:off x="4197673" y="473528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6" idx="1"/>
            <a:endCxn id="11" idx="3"/>
          </p:cNvCxnSpPr>
          <p:nvPr/>
        </p:nvCxnSpPr>
        <p:spPr bwMode="auto">
          <a:xfrm flipH="1">
            <a:off x="4197673" y="2961254"/>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bwMode="auto">
          <a:xfrm>
            <a:off x="2757811" y="3291454"/>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MAC</a:t>
            </a:r>
            <a:endParaRPr lang="en-GB" sz="1200" dirty="0">
              <a:latin typeface="+mn-lt"/>
            </a:endParaRPr>
          </a:p>
        </p:txBody>
      </p:sp>
      <p:sp>
        <p:nvSpPr>
          <p:cNvPr id="55" name="Rectangle 54"/>
          <p:cNvSpPr/>
          <p:nvPr/>
        </p:nvSpPr>
        <p:spPr bwMode="auto">
          <a:xfrm>
            <a:off x="6647186" y="3321616"/>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4773936" y="3231129"/>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cxnSp>
        <p:nvCxnSpPr>
          <p:cNvPr id="58" name="Straight Arrow Connector 57"/>
          <p:cNvCxnSpPr>
            <a:stCxn id="56" idx="1"/>
            <a:endCxn id="54" idx="3"/>
          </p:cNvCxnSpPr>
          <p:nvPr/>
        </p:nvCxnSpPr>
        <p:spPr bwMode="auto">
          <a:xfrm flipH="1">
            <a:off x="4197673" y="3429567"/>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2614936" y="19071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Rounded Rectangle 67"/>
          <p:cNvSpPr/>
          <p:nvPr/>
        </p:nvSpPr>
        <p:spPr bwMode="auto">
          <a:xfrm>
            <a:off x="6680523" y="1343591"/>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cxnSp>
        <p:nvCxnSpPr>
          <p:cNvPr id="69" name="Straight Arrow Connector 68"/>
          <p:cNvCxnSpPr>
            <a:stCxn id="54" idx="0"/>
            <a:endCxn id="11" idx="2"/>
          </p:cNvCxnSpPr>
          <p:nvPr/>
        </p:nvCxnSpPr>
        <p:spPr bwMode="auto">
          <a:xfrm flipV="1">
            <a:off x="3478536" y="3099366"/>
            <a:ext cx="0" cy="192088"/>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2757811" y="3231129"/>
            <a:ext cx="0" cy="360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541911" y="822891"/>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cxnSp>
        <p:nvCxnSpPr>
          <p:cNvPr id="72" name="Straight Connector 71"/>
          <p:cNvCxnSpPr/>
          <p:nvPr/>
        </p:nvCxnSpPr>
        <p:spPr bwMode="auto">
          <a:xfrm>
            <a:off x="2614936" y="19976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a:off x="2614936" y="20786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14936" y="2367529"/>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5" name="Straight Connector 74"/>
          <p:cNvCxnSpPr/>
          <p:nvPr/>
        </p:nvCxnSpPr>
        <p:spPr bwMode="auto">
          <a:xfrm>
            <a:off x="2614936" y="2458016"/>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614936" y="2538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2614936" y="282790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8" name="Straight Connector 77"/>
          <p:cNvCxnSpPr/>
          <p:nvPr/>
        </p:nvCxnSpPr>
        <p:spPr bwMode="auto">
          <a:xfrm>
            <a:off x="2614936" y="2919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2614936" y="30009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4936" y="41677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1" name="Straight Connector 80"/>
          <p:cNvCxnSpPr/>
          <p:nvPr/>
        </p:nvCxnSpPr>
        <p:spPr bwMode="auto">
          <a:xfrm>
            <a:off x="2614936" y="42582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2614936" y="43392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2614936" y="37359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4" name="Straight Connector 83"/>
          <p:cNvCxnSpPr/>
          <p:nvPr/>
        </p:nvCxnSpPr>
        <p:spPr bwMode="auto">
          <a:xfrm>
            <a:off x="2614936" y="38264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2614936" y="39074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a:off x="2614936" y="45995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7" name="Straight Connector 86"/>
          <p:cNvCxnSpPr/>
          <p:nvPr/>
        </p:nvCxnSpPr>
        <p:spPr bwMode="auto">
          <a:xfrm>
            <a:off x="2614936" y="469162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2614936" y="47710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2759398" y="3086666"/>
            <a:ext cx="0" cy="6492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bwMode="auto">
          <a:xfrm>
            <a:off x="8190226" y="500789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DV_Config.h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00" name="Rounded Rectangle 99"/>
          <p:cNvSpPr/>
          <p:nvPr/>
        </p:nvSpPr>
        <p:spPr bwMode="auto">
          <a:xfrm>
            <a:off x="1601784" y="5408741"/>
            <a:ext cx="1210001"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Loopback</a:t>
            </a:r>
            <a:endParaRPr lang="en-GB" sz="1600" b="1" dirty="0">
              <a:solidFill>
                <a:schemeClr val="tx1"/>
              </a:solidFill>
              <a:latin typeface="Gill Sans MT" pitchFamily="34" charset="0"/>
              <a:cs typeface="Courier New" pitchFamily="49" charset="0"/>
            </a:endParaRPr>
          </a:p>
        </p:txBody>
      </p:sp>
      <p:sp>
        <p:nvSpPr>
          <p:cNvPr id="116" name="Arc 115"/>
          <p:cNvSpPr/>
          <p:nvPr/>
        </p:nvSpPr>
        <p:spPr>
          <a:xfrm rot="16200000">
            <a:off x="2528352" y="234371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6200000">
            <a:off x="2522637" y="2808616"/>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6200000">
            <a:off x="2528352" y="3712932"/>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TextBox 119"/>
          <p:cNvSpPr txBox="1"/>
          <p:nvPr/>
        </p:nvSpPr>
        <p:spPr>
          <a:xfrm>
            <a:off x="1586866" y="2365146"/>
            <a:ext cx="788195" cy="263525"/>
          </a:xfrm>
          <a:prstGeom prst="rect">
            <a:avLst/>
          </a:prstGeom>
        </p:spPr>
        <p:txBody>
          <a:bodyPr vert="horz" wrap="square" lIns="0" tIns="0" rIns="0" bIns="0" rtlCol="0" anchor="ctr">
            <a:normAutofit fontScale="85000" lnSpcReduction="10000"/>
          </a:bodyPr>
          <a:lstStyle/>
          <a:p>
            <a:pPr algn="ctr"/>
            <a:r>
              <a:rPr lang="en-US" dirty="0"/>
              <a:t>RX1/TX1</a:t>
            </a:r>
          </a:p>
        </p:txBody>
      </p:sp>
      <p:sp>
        <p:nvSpPr>
          <p:cNvPr id="121" name="TextBox 120"/>
          <p:cNvSpPr txBox="1"/>
          <p:nvPr/>
        </p:nvSpPr>
        <p:spPr>
          <a:xfrm>
            <a:off x="1586866" y="2830048"/>
            <a:ext cx="787399" cy="263525"/>
          </a:xfrm>
          <a:prstGeom prst="rect">
            <a:avLst/>
          </a:prstGeom>
        </p:spPr>
        <p:txBody>
          <a:bodyPr vert="horz" wrap="square" lIns="0" tIns="0" rIns="0" bIns="0" rtlCol="0" anchor="ctr">
            <a:normAutofit fontScale="92500"/>
          </a:bodyPr>
          <a:lstStyle/>
          <a:p>
            <a:pPr algn="ctr"/>
            <a:r>
              <a:rPr lang="en-US" dirty="0"/>
              <a:t>Ethernet</a:t>
            </a:r>
          </a:p>
        </p:txBody>
      </p:sp>
      <p:sp>
        <p:nvSpPr>
          <p:cNvPr id="122" name="TextBox 121"/>
          <p:cNvSpPr txBox="1"/>
          <p:nvPr/>
        </p:nvSpPr>
        <p:spPr>
          <a:xfrm>
            <a:off x="1586866" y="3734366"/>
            <a:ext cx="788196" cy="263525"/>
          </a:xfrm>
          <a:prstGeom prst="rect">
            <a:avLst/>
          </a:prstGeom>
        </p:spPr>
        <p:txBody>
          <a:bodyPr vert="horz" wrap="square" lIns="0" tIns="0" rIns="0" bIns="0" rtlCol="0" anchor="ctr">
            <a:normAutofit/>
          </a:bodyPr>
          <a:lstStyle/>
          <a:p>
            <a:pPr algn="ctr"/>
            <a:r>
              <a:rPr lang="en-US" sz="1500" dirty="0"/>
              <a:t>SPI1</a:t>
            </a:r>
          </a:p>
        </p:txBody>
      </p:sp>
      <p:sp>
        <p:nvSpPr>
          <p:cNvPr id="123" name="TextBox 122"/>
          <p:cNvSpPr txBox="1"/>
          <p:nvPr/>
        </p:nvSpPr>
        <p:spPr>
          <a:xfrm>
            <a:off x="1587663" y="4166165"/>
            <a:ext cx="787399" cy="263525"/>
          </a:xfrm>
          <a:prstGeom prst="rect">
            <a:avLst/>
          </a:prstGeom>
        </p:spPr>
        <p:txBody>
          <a:bodyPr vert="horz" wrap="square" lIns="0" tIns="0" rIns="0" bIns="0" rtlCol="0" anchor="ctr">
            <a:normAutofit/>
          </a:bodyPr>
          <a:lstStyle/>
          <a:p>
            <a:pPr algn="ctr"/>
            <a:r>
              <a:rPr lang="en-US" sz="1500" dirty="0"/>
              <a:t>I2C</a:t>
            </a:r>
          </a:p>
        </p:txBody>
      </p:sp>
      <p:sp>
        <p:nvSpPr>
          <p:cNvPr id="124" name="TextBox 123"/>
          <p:cNvSpPr txBox="1"/>
          <p:nvPr/>
        </p:nvSpPr>
        <p:spPr>
          <a:xfrm>
            <a:off x="1587663" y="4596379"/>
            <a:ext cx="787399" cy="263525"/>
          </a:xfrm>
          <a:prstGeom prst="rect">
            <a:avLst/>
          </a:prstGeom>
        </p:spPr>
        <p:txBody>
          <a:bodyPr vert="horz" wrap="square" lIns="0" tIns="0" rIns="0" bIns="0" rtlCol="0" anchor="ctr">
            <a:normAutofit/>
          </a:bodyPr>
          <a:lstStyle/>
          <a:p>
            <a:pPr algn="ctr"/>
            <a:r>
              <a:rPr lang="en-US" sz="1500" dirty="0"/>
              <a:t>SDIO0</a:t>
            </a:r>
          </a:p>
        </p:txBody>
      </p:sp>
      <p:sp>
        <p:nvSpPr>
          <p:cNvPr id="125" name="TextBox 124"/>
          <p:cNvSpPr txBox="1"/>
          <p:nvPr/>
        </p:nvSpPr>
        <p:spPr>
          <a:xfrm>
            <a:off x="1586070" y="1904772"/>
            <a:ext cx="788195" cy="263525"/>
          </a:xfrm>
          <a:prstGeom prst="rect">
            <a:avLst/>
          </a:prstGeom>
        </p:spPr>
        <p:txBody>
          <a:bodyPr vert="horz" wrap="square" lIns="0" tIns="0" rIns="0" bIns="0" rtlCol="0" anchor="ctr">
            <a:normAutofit/>
          </a:bodyPr>
          <a:lstStyle/>
          <a:p>
            <a:pPr algn="ctr"/>
            <a:r>
              <a:rPr lang="en-US" sz="1500" dirty="0"/>
              <a:t>USB</a:t>
            </a:r>
          </a:p>
        </p:txBody>
      </p:sp>
      <p:sp>
        <p:nvSpPr>
          <p:cNvPr id="126" name="Rounded Rectangle 125"/>
          <p:cNvSpPr/>
          <p:nvPr/>
        </p:nvSpPr>
        <p:spPr bwMode="auto">
          <a:xfrm>
            <a:off x="8190232" y="3941370"/>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I2C</a:t>
            </a:r>
          </a:p>
        </p:txBody>
      </p:sp>
      <p:sp>
        <p:nvSpPr>
          <p:cNvPr id="127" name="Rounded Rectangle 126"/>
          <p:cNvSpPr/>
          <p:nvPr/>
        </p:nvSpPr>
        <p:spPr bwMode="auto">
          <a:xfrm>
            <a:off x="8190234" y="2892328"/>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Ethernet</a:t>
            </a:r>
          </a:p>
        </p:txBody>
      </p:sp>
      <p:sp>
        <p:nvSpPr>
          <p:cNvPr id="128" name="Rectangle 127"/>
          <p:cNvSpPr/>
          <p:nvPr/>
        </p:nvSpPr>
        <p:spPr bwMode="auto">
          <a:xfrm>
            <a:off x="6632898" y="41883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I2C0</a:t>
            </a:r>
            <a:endParaRPr lang="en-GB" sz="1200" dirty="0">
              <a:solidFill>
                <a:schemeClr val="tx1"/>
              </a:solidFill>
              <a:latin typeface="Courier New" pitchFamily="49" charset="0"/>
              <a:cs typeface="Courier New" pitchFamily="49" charset="0"/>
            </a:endParaRPr>
          </a:p>
        </p:txBody>
      </p:sp>
      <p:sp>
        <p:nvSpPr>
          <p:cNvPr id="129" name="Rounded Rectangle 128"/>
          <p:cNvSpPr/>
          <p:nvPr/>
        </p:nvSpPr>
        <p:spPr bwMode="auto">
          <a:xfrm>
            <a:off x="4773936" y="40994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 Driver</a:t>
            </a:r>
          </a:p>
        </p:txBody>
      </p:sp>
      <p:cxnSp>
        <p:nvCxnSpPr>
          <p:cNvPr id="130" name="Straight Arrow Connector 129"/>
          <p:cNvCxnSpPr>
            <a:stCxn id="129" idx="1"/>
          </p:cNvCxnSpPr>
          <p:nvPr/>
        </p:nvCxnSpPr>
        <p:spPr bwMode="auto">
          <a:xfrm flipH="1">
            <a:off x="4197673" y="429713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8190235" y="1358060"/>
            <a:ext cx="2134866" cy="360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Framework</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33" name="Straight Arrow Connector 132"/>
          <p:cNvCxnSpPr>
            <a:stCxn id="17" idx="1"/>
            <a:endCxn id="27" idx="3"/>
          </p:cNvCxnSpPr>
          <p:nvPr/>
        </p:nvCxnSpPr>
        <p:spPr>
          <a:xfrm flipH="1">
            <a:off x="7569523" y="4699891"/>
            <a:ext cx="620706" cy="346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26" idx="1"/>
            <a:endCxn id="128" idx="3"/>
          </p:cNvCxnSpPr>
          <p:nvPr/>
        </p:nvCxnSpPr>
        <p:spPr>
          <a:xfrm flipH="1">
            <a:off x="7569523" y="4175370"/>
            <a:ext cx="620709" cy="120971"/>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5" idx="1"/>
            <a:endCxn id="24" idx="3"/>
          </p:cNvCxnSpPr>
          <p:nvPr/>
        </p:nvCxnSpPr>
        <p:spPr>
          <a:xfrm flipH="1">
            <a:off x="7569523" y="3650849"/>
            <a:ext cx="620710" cy="18908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27" idx="1"/>
            <a:endCxn id="55" idx="3"/>
          </p:cNvCxnSpPr>
          <p:nvPr/>
        </p:nvCxnSpPr>
        <p:spPr>
          <a:xfrm flipH="1">
            <a:off x="7582223" y="3126328"/>
            <a:ext cx="608011" cy="30323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9" idx="1"/>
            <a:endCxn id="22" idx="3"/>
          </p:cNvCxnSpPr>
          <p:nvPr/>
        </p:nvCxnSpPr>
        <p:spPr>
          <a:xfrm flipH="1" flipV="1">
            <a:off x="7569523" y="2492941"/>
            <a:ext cx="620712" cy="10886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6" idx="1"/>
            <a:endCxn id="31" idx="3"/>
          </p:cNvCxnSpPr>
          <p:nvPr/>
        </p:nvCxnSpPr>
        <p:spPr>
          <a:xfrm flipH="1" flipV="1">
            <a:off x="7569523" y="2034154"/>
            <a:ext cx="620705" cy="43132"/>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27" idx="1"/>
            <a:endCxn id="33" idx="3"/>
          </p:cNvCxnSpPr>
          <p:nvPr/>
        </p:nvCxnSpPr>
        <p:spPr>
          <a:xfrm flipH="1" flipV="1">
            <a:off x="7569523" y="2961254"/>
            <a:ext cx="620711" cy="165074"/>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Arc 155"/>
          <p:cNvSpPr/>
          <p:nvPr/>
        </p:nvSpPr>
        <p:spPr>
          <a:xfrm rot="16200000">
            <a:off x="2792511" y="54722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2000439"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I2C </a:t>
            </a:r>
            <a:r>
              <a:rPr lang="en-US" sz="1200" dirty="0"/>
              <a:t>Controller</a:t>
            </a:r>
            <a:endParaRPr lang="en-GB" sz="1200" dirty="0">
              <a:latin typeface="+mn-lt"/>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000439"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2000439"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dirty="0">
                <a:latin typeface="+mn-lt"/>
              </a:rPr>
              <a:t>I2C1</a:t>
            </a:r>
            <a:endParaRPr lang="en-GB" sz="1200" dirty="0">
              <a:latin typeface="+mn-lt"/>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821118" y="1935075"/>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821118" y="2328771"/>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5849319"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3904637"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5849326"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3904636"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5849319"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3904639"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3904635"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 Driver</a:t>
            </a:r>
          </a:p>
        </p:txBody>
      </p:sp>
      <p:sp>
        <p:nvSpPr>
          <p:cNvPr id="100" name="Rectangle 99"/>
          <p:cNvSpPr/>
          <p:nvPr/>
        </p:nvSpPr>
        <p:spPr bwMode="auto">
          <a:xfrm>
            <a:off x="5847731"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I2C1</a:t>
            </a:r>
          </a:p>
        </p:txBody>
      </p:sp>
      <p:sp>
        <p:nvSpPr>
          <p:cNvPr id="142" name="TextBox 141"/>
          <p:cNvSpPr txBox="1"/>
          <p:nvPr/>
        </p:nvSpPr>
        <p:spPr bwMode="auto">
          <a:xfrm>
            <a:off x="2000439"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1854380"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3115991"/>
            <a:ext cx="945356" cy="276999"/>
          </a:xfrm>
          <a:prstGeom prst="rect">
            <a:avLst/>
          </a:prstGeom>
          <a:noFill/>
          <a:ln>
            <a:noFill/>
          </a:ln>
        </p:spPr>
        <p:txBody>
          <a:bodyPr wrap="square" lIns="216000" rIns="36000">
            <a:spAutoFit/>
          </a:bodyPr>
          <a:lstStyle/>
          <a:p>
            <a:pPr algn="r">
              <a:defRPr/>
            </a:pPr>
            <a:r>
              <a:rPr lang="en-US" sz="1200" dirty="0">
                <a:latin typeface="+mn-lt"/>
              </a:rPr>
              <a:t>RX0/TX0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3440439"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Gill Sans MT" pitchFamily="34" charset="0"/>
                <a:ea typeface="MS PGothic" pitchFamily="34" charset="-128"/>
                <a:cs typeface="Arial" charset="0"/>
              </a:rPr>
              <a:t>MCI</a:t>
            </a:r>
          </a:p>
        </p:txBody>
      </p:sp>
      <p:sp>
        <p:nvSpPr>
          <p:cNvPr id="127" name="Rounded Rectangle 126"/>
          <p:cNvSpPr/>
          <p:nvPr/>
        </p:nvSpPr>
        <p:spPr bwMode="auto">
          <a:xfrm>
            <a:off x="7455129" y="314231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a:t>
            </a:r>
          </a:p>
        </p:txBody>
      </p:sp>
      <p:sp>
        <p:nvSpPr>
          <p:cNvPr id="129" name="Rounded Rectangle 128"/>
          <p:cNvSpPr/>
          <p:nvPr/>
        </p:nvSpPr>
        <p:spPr bwMode="auto">
          <a:xfrm>
            <a:off x="7455114" y="587275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DV_Config.h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30" name="Rounded Rectangle 129"/>
          <p:cNvSpPr/>
          <p:nvPr/>
        </p:nvSpPr>
        <p:spPr bwMode="auto">
          <a:xfrm>
            <a:off x="7455129" y="391527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a:t>
            </a:r>
          </a:p>
        </p:txBody>
      </p:sp>
      <p:sp>
        <p:nvSpPr>
          <p:cNvPr id="131" name="Rounded Rectangle 130"/>
          <p:cNvSpPr/>
          <p:nvPr/>
        </p:nvSpPr>
        <p:spPr bwMode="auto">
          <a:xfrm>
            <a:off x="7455129" y="23507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a:t>
            </a:r>
          </a:p>
        </p:txBody>
      </p:sp>
      <p:sp>
        <p:nvSpPr>
          <p:cNvPr id="132" name="Rounded Rectangle 131"/>
          <p:cNvSpPr/>
          <p:nvPr/>
        </p:nvSpPr>
        <p:spPr bwMode="auto">
          <a:xfrm>
            <a:off x="7455114" y="1176945"/>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Framework</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4" name="Rounded Rectangle 133"/>
          <p:cNvSpPr/>
          <p:nvPr/>
        </p:nvSpPr>
        <p:spPr bwMode="auto">
          <a:xfrm>
            <a:off x="7434491" y="43096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a:t>
            </a: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a:off x="6785951" y="2494796"/>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94796"/>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27" idx="1"/>
            <a:endCxn id="100" idx="3"/>
          </p:cNvCxnSpPr>
          <p:nvPr/>
        </p:nvCxnSpPr>
        <p:spPr>
          <a:xfrm flipH="1">
            <a:off x="6784356" y="3286316"/>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30" idx="1"/>
            <a:endCxn id="102" idx="3"/>
          </p:cNvCxnSpPr>
          <p:nvPr/>
        </p:nvCxnSpPr>
        <p:spPr>
          <a:xfrm flipH="1">
            <a:off x="6784354" y="4059274"/>
            <a:ext cx="670775" cy="1346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34" idx="1"/>
            <a:endCxn id="103" idx="3"/>
          </p:cNvCxnSpPr>
          <p:nvPr/>
        </p:nvCxnSpPr>
        <p:spPr>
          <a:xfrm flipH="1">
            <a:off x="6785951" y="4453696"/>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1" name="Rounded Rectangle 190"/>
          <p:cNvSpPr/>
          <p:nvPr/>
        </p:nvSpPr>
        <p:spPr bwMode="auto">
          <a:xfrm>
            <a:off x="922900" y="5965917"/>
            <a:ext cx="1043260"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Gill Sans MT" pitchFamily="34" charset="0"/>
                <a:cs typeface="Courier New" pitchFamily="49" charset="0"/>
              </a:rPr>
              <a:t>Loopback</a:t>
            </a:r>
            <a:endParaRPr lang="en-GB" sz="1400" b="1" dirty="0">
              <a:solidFill>
                <a:schemeClr val="tx1"/>
              </a:solidFill>
              <a:latin typeface="Gill Sans MT" pitchFamily="34" charset="0"/>
              <a:cs typeface="Courier New" pitchFamily="49" charset="0"/>
            </a:endParaRPr>
          </a:p>
        </p:txBody>
      </p:sp>
      <p:sp>
        <p:nvSpPr>
          <p:cNvPr id="193" name="Arc 192"/>
          <p:cNvSpPr/>
          <p:nvPr/>
        </p:nvSpPr>
        <p:spPr>
          <a:xfrm rot="16200000">
            <a:off x="2006557" y="60549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Arc 193"/>
          <p:cNvSpPr/>
          <p:nvPr/>
        </p:nvSpPr>
        <p:spPr>
          <a:xfrm rot="16200000">
            <a:off x="1772400" y="233463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Arc 195"/>
          <p:cNvSpPr/>
          <p:nvPr/>
        </p:nvSpPr>
        <p:spPr>
          <a:xfrm rot="16200000">
            <a:off x="1772401" y="3133120"/>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Arc 196"/>
          <p:cNvSpPr/>
          <p:nvPr/>
        </p:nvSpPr>
        <p:spPr>
          <a:xfrm rot="16200000">
            <a:off x="1772402" y="353377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9" name="Straight Arrow Connector 138">
            <a:extLst>
              <a:ext uri="{FF2B5EF4-FFF2-40B4-BE49-F238E27FC236}">
                <a16:creationId xmlns:a16="http://schemas.microsoft.com/office/drawing/2014/main" id="{A6F62F9D-8DFA-4A88-BA3C-F5A8E6C1F3B9}"/>
              </a:ext>
            </a:extLst>
          </p:cNvPr>
          <p:cNvCxnSpPr/>
          <p:nvPr/>
        </p:nvCxnSpPr>
        <p:spPr>
          <a:xfrm flipH="1">
            <a:off x="6784351" y="2888471"/>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0B2A95C-7FA5-4BEC-8F16-97A8ADBC63DD}"/>
              </a:ext>
            </a:extLst>
          </p:cNvPr>
          <p:cNvCxnSpPr>
            <a:cxnSpLocks/>
            <a:stCxn id="137" idx="1"/>
            <a:endCxn id="24" idx="3"/>
          </p:cNvCxnSpPr>
          <p:nvPr/>
        </p:nvCxnSpPr>
        <p:spPr>
          <a:xfrm flipH="1">
            <a:off x="6784351" y="2894846"/>
            <a:ext cx="650140" cy="77012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37" name="Rounded Rectangle 130">
            <a:extLst>
              <a:ext uri="{FF2B5EF4-FFF2-40B4-BE49-F238E27FC236}">
                <a16:creationId xmlns:a16="http://schemas.microsoft.com/office/drawing/2014/main" id="{C5D08EBA-CAFE-4573-8650-B7F9585A7DA8}"/>
              </a:ext>
            </a:extLst>
          </p:cNvPr>
          <p:cNvSpPr/>
          <p:nvPr/>
        </p:nvSpPr>
        <p:spPr bwMode="auto">
          <a:xfrm>
            <a:off x="7434491" y="275084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WiFi</a:t>
            </a:r>
          </a:p>
        </p:txBody>
      </p:sp>
    </p:spTree>
    <p:extLst>
      <p:ext uri="{BB962C8B-B14F-4D97-AF65-F5344CB8AC3E}">
        <p14:creationId xmlns:p14="http://schemas.microsoft.com/office/powerpoint/2010/main" val="75459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err="1">
                <a:latin typeface="Calibri" panose="020F0502020204030204" pitchFamily="34" charset="0"/>
                <a:cs typeface="Calibri" panose="020F0502020204030204" pitchFamily="34" charset="0"/>
              </a:rPr>
              <a:t>USBm</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I/On</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SDIOn</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err="1">
                <a:latin typeface="Calibri" panose="020F0502020204030204" pitchFamily="34" charset="0"/>
                <a:cs typeface="Calibri" panose="020F0502020204030204" pitchFamily="34" charset="0"/>
              </a:rPr>
              <a:t>SPIm</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008517" y="3776809"/>
            <a:ext cx="647700" cy="276225"/>
          </a:xfrm>
          <a:prstGeom prst="rect">
            <a:avLst/>
          </a:prstGeom>
          <a:noFill/>
          <a:ln>
            <a:noFill/>
          </a:ln>
        </p:spPr>
        <p:txBody>
          <a:bodyPr lIns="216000" rIns="36000">
            <a:spAutoFit/>
          </a:bodyPr>
          <a:lstStyle/>
          <a:p>
            <a:pPr algn="r">
              <a:defRPr/>
            </a:pPr>
            <a:r>
              <a:rPr lang="en-US" sz="1200" dirty="0" err="1">
                <a:latin typeface="Calibri" panose="020F0502020204030204" pitchFamily="34" charset="0"/>
                <a:cs typeface="Calibri" panose="020F0502020204030204" pitchFamily="34" charset="0"/>
              </a:rPr>
              <a:t>SPIn</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err="1">
                <a:latin typeface="Calibri" panose="020F0502020204030204" pitchFamily="34" charset="0"/>
                <a:cs typeface="Calibri" panose="020F0502020204030204" pitchFamily="34" charset="0"/>
              </a:rPr>
              <a:t>USBn</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8148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SPIn</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MCIn</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NANDn</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USBDn</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ETH_PHYn</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USBHm</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ETH_MACn</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USARTn</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CANn</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err="1">
                <a:solidFill>
                  <a:schemeClr val="tx1"/>
                </a:solidFill>
                <a:latin typeface="Calibri" panose="020F0502020204030204" pitchFamily="34" charset="0"/>
                <a:cs typeface="Calibri" panose="020F0502020204030204" pitchFamily="34" charset="0"/>
              </a:rPr>
              <a:t>SPIm</a:t>
            </a:r>
            <a:endParaRPr lang="en-GB" sz="1200" dirty="0">
              <a:solidFill>
                <a:schemeClr val="tx1"/>
              </a:solidFill>
              <a:latin typeface="Calibri" panose="020F0502020204030204" pitchFamily="34" charset="0"/>
              <a:cs typeface="Calibri" panose="020F0502020204030204" pitchFamily="34" charset="0"/>
            </a:endParaRP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873327" y="2672554"/>
            <a:ext cx="802215" cy="276999"/>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RXn</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TXn</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025727" y="4158308"/>
            <a:ext cx="802215" cy="276999"/>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RXn</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TXn</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WIFIn</a:t>
            </a:r>
            <a:endParaRPr lang="en-GB" sz="1200" dirty="0">
              <a:solidFill>
                <a:schemeClr val="tx1"/>
              </a:solidFill>
              <a:latin typeface="Calibri" panose="020F0502020204030204" pitchFamily="34" charset="0"/>
              <a:cs typeface="Calibri" panose="020F0502020204030204" pitchFamily="34" charset="0"/>
            </a:endParaRPr>
          </a:p>
        </p:txBody>
      </p: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4" name="Rounded Rectangle 120">
            <a:extLst>
              <a:ext uri="{FF2B5EF4-FFF2-40B4-BE49-F238E27FC236}">
                <a16:creationId xmlns:a16="http://schemas.microsoft.com/office/drawing/2014/main" id="{A8B4A4E8-83EB-4080-B4C0-9BF6F9D37F47}"/>
              </a:ext>
            </a:extLst>
          </p:cNvPr>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Driver Validation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15" name="Rounded Rectangle 122">
            <a:extLst>
              <a:ext uri="{FF2B5EF4-FFF2-40B4-BE49-F238E27FC236}">
                <a16:creationId xmlns:a16="http://schemas.microsoft.com/office/drawing/2014/main" id="{D0B20B74-B760-483F-BBBE-56705FF0A5AE}"/>
              </a:ext>
            </a:extLst>
          </p:cNvPr>
          <p:cNvSpPr/>
          <p:nvPr/>
        </p:nvSpPr>
        <p:spPr bwMode="auto">
          <a:xfrm>
            <a:off x="7455114" y="3762862"/>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6" name="Rounded Rectangle 123">
            <a:extLst>
              <a:ext uri="{FF2B5EF4-FFF2-40B4-BE49-F238E27FC236}">
                <a16:creationId xmlns:a16="http://schemas.microsoft.com/office/drawing/2014/main" id="{2AB1E948-2294-419D-8FBB-ACF018D95ACA}"/>
              </a:ext>
            </a:extLst>
          </p:cNvPr>
          <p:cNvSpPr/>
          <p:nvPr/>
        </p:nvSpPr>
        <p:spPr bwMode="auto">
          <a:xfrm>
            <a:off x="7449741" y="149178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7" name="Rounded Rectangle 125">
            <a:extLst>
              <a:ext uri="{FF2B5EF4-FFF2-40B4-BE49-F238E27FC236}">
                <a16:creationId xmlns:a16="http://schemas.microsoft.com/office/drawing/2014/main" id="{484CB1EF-C9BE-4207-BE75-D5BBB5694B4C}"/>
              </a:ext>
            </a:extLst>
          </p:cNvPr>
          <p:cNvSpPr/>
          <p:nvPr/>
        </p:nvSpPr>
        <p:spPr bwMode="auto">
          <a:xfrm>
            <a:off x="7455129" y="4945111"/>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MCI</a:t>
            </a:r>
          </a:p>
        </p:txBody>
      </p:sp>
      <p:sp>
        <p:nvSpPr>
          <p:cNvPr id="118" name="Rounded Rectangle 126">
            <a:extLst>
              <a:ext uri="{FF2B5EF4-FFF2-40B4-BE49-F238E27FC236}">
                <a16:creationId xmlns:a16="http://schemas.microsoft.com/office/drawing/2014/main" id="{A2671764-E7B7-4ECF-A5EB-51BFB305976F}"/>
              </a:ext>
            </a:extLst>
          </p:cNvPr>
          <p:cNvSpPr/>
          <p:nvPr/>
        </p:nvSpPr>
        <p:spPr bwMode="auto">
          <a:xfrm>
            <a:off x="7455129" y="321848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119" name="Rounded Rectangle 128">
            <a:extLst>
              <a:ext uri="{FF2B5EF4-FFF2-40B4-BE49-F238E27FC236}">
                <a16:creationId xmlns:a16="http://schemas.microsoft.com/office/drawing/2014/main" id="{90472793-9B04-4541-9807-B1FCFAE700EC}"/>
              </a:ext>
            </a:extLst>
          </p:cNvPr>
          <p:cNvSpPr/>
          <p:nvPr/>
        </p:nvSpPr>
        <p:spPr bwMode="auto">
          <a:xfrm>
            <a:off x="7455114" y="6106118"/>
            <a:ext cx="2134874" cy="47250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DV_Config.h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120" name="Rounded Rectangle 129">
            <a:extLst>
              <a:ext uri="{FF2B5EF4-FFF2-40B4-BE49-F238E27FC236}">
                <a16:creationId xmlns:a16="http://schemas.microsoft.com/office/drawing/2014/main" id="{E9BBCC68-8B70-4712-B6CF-45B97617B098}"/>
              </a:ext>
            </a:extLst>
          </p:cNvPr>
          <p:cNvSpPr/>
          <p:nvPr/>
        </p:nvSpPr>
        <p:spPr bwMode="auto">
          <a:xfrm>
            <a:off x="7455129" y="4156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122" name="Rounded Rectangle 130">
            <a:extLst>
              <a:ext uri="{FF2B5EF4-FFF2-40B4-BE49-F238E27FC236}">
                <a16:creationId xmlns:a16="http://schemas.microsoft.com/office/drawing/2014/main" id="{65B5CE94-88C2-4D39-9F0D-0284790409CF}"/>
              </a:ext>
            </a:extLst>
          </p:cNvPr>
          <p:cNvSpPr/>
          <p:nvPr/>
        </p:nvSpPr>
        <p:spPr bwMode="auto">
          <a:xfrm>
            <a:off x="7455129" y="186844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a:t>
            </a:r>
          </a:p>
        </p:txBody>
      </p:sp>
      <p:sp>
        <p:nvSpPr>
          <p:cNvPr id="127" name="Rounded Rectangle 131">
            <a:extLst>
              <a:ext uri="{FF2B5EF4-FFF2-40B4-BE49-F238E27FC236}">
                <a16:creationId xmlns:a16="http://schemas.microsoft.com/office/drawing/2014/main" id="{57F0476E-2C0B-4BAC-9EAC-395CE306E24E}"/>
              </a:ext>
            </a:extLst>
          </p:cNvPr>
          <p:cNvSpPr/>
          <p:nvPr/>
        </p:nvSpPr>
        <p:spPr bwMode="auto">
          <a:xfrm>
            <a:off x="7455114" y="1094832"/>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Framework</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8" name="Rounded Rectangle 132">
            <a:extLst>
              <a:ext uri="{FF2B5EF4-FFF2-40B4-BE49-F238E27FC236}">
                <a16:creationId xmlns:a16="http://schemas.microsoft.com/office/drawing/2014/main" id="{E07266D9-72EC-4E22-8383-313301122499}"/>
              </a:ext>
            </a:extLst>
          </p:cNvPr>
          <p:cNvSpPr/>
          <p:nvPr/>
        </p:nvSpPr>
        <p:spPr bwMode="auto">
          <a:xfrm>
            <a:off x="7455129" y="5725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9" name="Rounded Rectangle 133">
            <a:extLst>
              <a:ext uri="{FF2B5EF4-FFF2-40B4-BE49-F238E27FC236}">
                <a16:creationId xmlns:a16="http://schemas.microsoft.com/office/drawing/2014/main" id="{684C51C3-BE8D-43E2-A116-0CD16F00B517}"/>
              </a:ext>
            </a:extLst>
          </p:cNvPr>
          <p:cNvSpPr/>
          <p:nvPr/>
        </p:nvSpPr>
        <p:spPr bwMode="auto">
          <a:xfrm>
            <a:off x="7434491" y="454473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I2C</a:t>
            </a:r>
          </a:p>
        </p:txBody>
      </p:sp>
      <p:cxnSp>
        <p:nvCxnSpPr>
          <p:cNvPr id="130" name="Straight Arrow Connector 129">
            <a:extLst>
              <a:ext uri="{FF2B5EF4-FFF2-40B4-BE49-F238E27FC236}">
                <a16:creationId xmlns:a16="http://schemas.microsoft.com/office/drawing/2014/main" id="{72C79183-83C0-43F6-B04C-B139C5D3DEAA}"/>
              </a:ext>
            </a:extLst>
          </p:cNvPr>
          <p:cNvCxnSpPr>
            <a:stCxn id="116" idx="1"/>
          </p:cNvCxnSpPr>
          <p:nvPr/>
        </p:nvCxnSpPr>
        <p:spPr>
          <a:xfrm flipH="1">
            <a:off x="6780557" y="1635783"/>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42D98EC5-0844-4353-8A83-80D0EF3108E1}"/>
              </a:ext>
            </a:extLst>
          </p:cNvPr>
          <p:cNvCxnSpPr>
            <a:stCxn id="122" idx="1"/>
          </p:cNvCxnSpPr>
          <p:nvPr/>
        </p:nvCxnSpPr>
        <p:spPr>
          <a:xfrm flipH="1">
            <a:off x="6785951" y="2012440"/>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B95DBCF-3039-4300-8880-540D3C479134}"/>
              </a:ext>
            </a:extLst>
          </p:cNvPr>
          <p:cNvCxnSpPr>
            <a:cxnSpLocks/>
            <a:stCxn id="122" idx="1"/>
            <a:endCxn id="55" idx="3"/>
          </p:cNvCxnSpPr>
          <p:nvPr/>
        </p:nvCxnSpPr>
        <p:spPr>
          <a:xfrm flipH="1">
            <a:off x="6784356" y="2012440"/>
            <a:ext cx="670773" cy="40540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9A1C323A-BFA6-46E5-973C-94F4D9E23772}"/>
              </a:ext>
            </a:extLst>
          </p:cNvPr>
          <p:cNvCxnSpPr>
            <a:stCxn id="118" idx="1"/>
          </p:cNvCxnSpPr>
          <p:nvPr/>
        </p:nvCxnSpPr>
        <p:spPr>
          <a:xfrm flipH="1">
            <a:off x="6784356" y="3362484"/>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B0C2B27A-1DE8-4DD1-8C78-EB631BF9BAA7}"/>
              </a:ext>
            </a:extLst>
          </p:cNvPr>
          <p:cNvCxnSpPr>
            <a:stCxn id="115" idx="1"/>
          </p:cNvCxnSpPr>
          <p:nvPr/>
        </p:nvCxnSpPr>
        <p:spPr>
          <a:xfrm flipH="1" flipV="1">
            <a:off x="6784351" y="3900009"/>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8C6EA50D-8E81-445E-AFD1-2AE64A952C8C}"/>
              </a:ext>
            </a:extLst>
          </p:cNvPr>
          <p:cNvCxnSpPr>
            <a:cxnSpLocks/>
            <a:stCxn id="120" idx="1"/>
            <a:endCxn id="102" idx="3"/>
          </p:cNvCxnSpPr>
          <p:nvPr/>
        </p:nvCxnSpPr>
        <p:spPr>
          <a:xfrm flipH="1" flipV="1">
            <a:off x="6784354" y="4296808"/>
            <a:ext cx="670775" cy="3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599CB153-F1C1-4D02-B343-F984F3FF628A}"/>
              </a:ext>
            </a:extLst>
          </p:cNvPr>
          <p:cNvCxnSpPr>
            <a:stCxn id="129" idx="1"/>
          </p:cNvCxnSpPr>
          <p:nvPr/>
        </p:nvCxnSpPr>
        <p:spPr>
          <a:xfrm flipH="1">
            <a:off x="6785951" y="4688733"/>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6BE680D8-F4ED-4ED7-89C6-B68460B025F5}"/>
              </a:ext>
            </a:extLst>
          </p:cNvPr>
          <p:cNvCxnSpPr>
            <a:stCxn id="117" idx="1"/>
          </p:cNvCxnSpPr>
          <p:nvPr/>
        </p:nvCxnSpPr>
        <p:spPr>
          <a:xfrm flipH="1">
            <a:off x="6785951" y="5089111"/>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0042D48C-E35F-4F40-AE45-9987C79DE2F7}"/>
              </a:ext>
            </a:extLst>
          </p:cNvPr>
          <p:cNvCxnSpPr>
            <a:stCxn id="128" idx="1"/>
          </p:cNvCxnSpPr>
          <p:nvPr/>
        </p:nvCxnSpPr>
        <p:spPr>
          <a:xfrm flipH="1">
            <a:off x="6784352" y="5869661"/>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98256145-9699-4E30-8BA0-001CEA544635}"/>
              </a:ext>
            </a:extLst>
          </p:cNvPr>
          <p:cNvCxnSpPr>
            <a:cxnSpLocks/>
            <a:stCxn id="179" idx="1"/>
            <a:endCxn id="100" idx="3"/>
          </p:cNvCxnSpPr>
          <p:nvPr/>
        </p:nvCxnSpPr>
        <p:spPr>
          <a:xfrm flipH="1">
            <a:off x="6784356" y="2805290"/>
            <a:ext cx="650135" cy="576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79" name="Rounded Rectangle 130">
            <a:extLst>
              <a:ext uri="{FF2B5EF4-FFF2-40B4-BE49-F238E27FC236}">
                <a16:creationId xmlns:a16="http://schemas.microsoft.com/office/drawing/2014/main" id="{11EFA5D3-0307-46D9-838D-3274B59E2B85}"/>
              </a:ext>
            </a:extLst>
          </p:cNvPr>
          <p:cNvSpPr/>
          <p:nvPr/>
        </p:nvSpPr>
        <p:spPr bwMode="auto">
          <a:xfrm>
            <a:off x="7434491" y="266129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180" name="Arc 179">
            <a:extLst>
              <a:ext uri="{FF2B5EF4-FFF2-40B4-BE49-F238E27FC236}">
                <a16:creationId xmlns:a16="http://schemas.microsoft.com/office/drawing/2014/main" id="{A87B74C6-6660-4DB3-A119-CAA21960886F}"/>
              </a:ext>
            </a:extLst>
          </p:cNvPr>
          <p:cNvSpPr/>
          <p:nvPr/>
        </p:nvSpPr>
        <p:spPr>
          <a:xfrm rot="16200000">
            <a:off x="1762868" y="1884211"/>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1" name="Rounded Rectangle 190">
            <a:extLst>
              <a:ext uri="{FF2B5EF4-FFF2-40B4-BE49-F238E27FC236}">
                <a16:creationId xmlns:a16="http://schemas.microsoft.com/office/drawing/2014/main" id="{F38EFFB7-908F-4AF9-82B9-5619D24985CC}"/>
              </a:ext>
            </a:extLst>
          </p:cNvPr>
          <p:cNvSpPr/>
          <p:nvPr/>
        </p:nvSpPr>
        <p:spPr bwMode="auto">
          <a:xfrm>
            <a:off x="753728" y="6255372"/>
            <a:ext cx="1043260" cy="22571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Calibri" panose="020F0502020204030204" pitchFamily="34" charset="0"/>
                <a:cs typeface="Calibri" panose="020F0502020204030204" pitchFamily="34" charset="0"/>
              </a:rPr>
              <a:t>Loopback</a:t>
            </a:r>
          </a:p>
          <a:p>
            <a:pPr>
              <a:defRPr/>
            </a:pPr>
            <a:r>
              <a:rPr lang="en-US" sz="1400" b="1" dirty="0">
                <a:solidFill>
                  <a:schemeClr val="tx1"/>
                </a:solidFill>
                <a:latin typeface="Calibri" panose="020F0502020204030204" pitchFamily="34" charset="0"/>
                <a:cs typeface="Calibri" panose="020F0502020204030204" pitchFamily="34" charset="0"/>
              </a:rPr>
              <a:t>if required</a:t>
            </a:r>
            <a:endParaRPr lang="en-GB" sz="1400" b="1" dirty="0">
              <a:solidFill>
                <a:schemeClr val="tx1"/>
              </a:solidFill>
              <a:latin typeface="Calibri" panose="020F0502020204030204" pitchFamily="34" charset="0"/>
              <a:cs typeface="Calibri" panose="020F0502020204030204" pitchFamily="34" charset="0"/>
            </a:endParaRPr>
          </a:p>
        </p:txBody>
      </p:sp>
      <p:sp>
        <p:nvSpPr>
          <p:cNvPr id="193" name="Arc 192">
            <a:extLst>
              <a:ext uri="{FF2B5EF4-FFF2-40B4-BE49-F238E27FC236}">
                <a16:creationId xmlns:a16="http://schemas.microsoft.com/office/drawing/2014/main" id="{79324FDE-7A11-40AB-8707-D8CFF440944B}"/>
              </a:ext>
            </a:extLst>
          </p:cNvPr>
          <p:cNvSpPr/>
          <p:nvPr/>
        </p:nvSpPr>
        <p:spPr>
          <a:xfrm rot="16200000">
            <a:off x="1762009" y="6212002"/>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4" name="Arc 193">
            <a:extLst>
              <a:ext uri="{FF2B5EF4-FFF2-40B4-BE49-F238E27FC236}">
                <a16:creationId xmlns:a16="http://schemas.microsoft.com/office/drawing/2014/main" id="{A32CB3DD-CEDC-45CC-9A08-309CE691EE86}"/>
              </a:ext>
            </a:extLst>
          </p:cNvPr>
          <p:cNvSpPr/>
          <p:nvPr/>
        </p:nvSpPr>
        <p:spPr>
          <a:xfrm rot="16200000">
            <a:off x="1762868" y="265221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5" name="Arc 194">
            <a:extLst>
              <a:ext uri="{FF2B5EF4-FFF2-40B4-BE49-F238E27FC236}">
                <a16:creationId xmlns:a16="http://schemas.microsoft.com/office/drawing/2014/main" id="{9FD2D0DE-A88C-4BBB-AB87-6AA636C2374C}"/>
              </a:ext>
            </a:extLst>
          </p:cNvPr>
          <p:cNvSpPr/>
          <p:nvPr/>
        </p:nvSpPr>
        <p:spPr>
          <a:xfrm rot="16200000">
            <a:off x="1762867" y="375095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8460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Props1.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4.xml><?xml version="1.0" encoding="utf-8"?>
<ds:datastoreItem xmlns:ds="http://schemas.openxmlformats.org/officeDocument/2006/customXml" ds:itemID="{AE6E82D6-7FB8-4D99-A7B6-3C5BB1D894B9}">
  <ds:schemaRefs>
    <ds:schemaRef ds:uri="f2ad5090-61a8-4b8c-ab70-68f4ff4d1933"/>
    <ds:schemaRef ds:uri="http://purl.org/dc/dcmityp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7949</TotalTime>
  <Words>486</Words>
  <Application>Microsoft Office PowerPoint</Application>
  <PresentationFormat>Custom</PresentationFormat>
  <Paragraphs>174</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Courier New</vt:lpstr>
      <vt:lpstr>Gill Sans MT</vt:lpstr>
      <vt:lpstr>Segoe UI</vt:lpstr>
      <vt:lpstr>Verdana</vt:lpstr>
      <vt:lpstr>Wingdings</vt:lpstr>
      <vt:lpstr>Wingdings 2</vt:lpstr>
      <vt:lpstr>ARM PPT Template 2014 Public</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379</cp:revision>
  <cp:lastPrinted>2014-06-23T13:17:36Z</cp:lastPrinted>
  <dcterms:created xsi:type="dcterms:W3CDTF">2014-02-14T11:44:43Z</dcterms:created>
  <dcterms:modified xsi:type="dcterms:W3CDTF">2019-11-29T09:22:53Z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