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3" orient="horz" pos="1999">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4675" autoAdjust="0"/>
  </p:normalViewPr>
  <p:slideViewPr>
    <p:cSldViewPr snapToGrid="0">
      <p:cViewPr>
        <p:scale>
          <a:sx n="75" d="100"/>
          <a:sy n="75" d="100"/>
        </p:scale>
        <p:origin x="1194" y="1140"/>
      </p:cViewPr>
      <p:guideLst>
        <p:guide orient="horz" pos="3865"/>
        <p:guide orient="horz" pos="1999"/>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5/6/2020</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5/6/2020</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46111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050474" y="2434068"/>
            <a:ext cx="3134420" cy="273800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3324226" y="3059886"/>
            <a:ext cx="1641380" cy="461665"/>
          </a:xfrm>
          <a:prstGeom prst="rect">
            <a:avLst/>
          </a:prstGeom>
          <a:solidFill>
            <a:schemeClr val="bg1">
              <a:lumMod val="85000"/>
            </a:schemeClr>
          </a:solidFill>
          <a:ln>
            <a:noFill/>
          </a:ln>
        </p:spPr>
        <p:txBody>
          <a:bodyPr wrap="square" rIns="144000">
            <a:spAutoFit/>
          </a:bodyPr>
          <a:lstStyle/>
          <a:p>
            <a:pPr algn="ctr">
              <a:defRPr/>
            </a:pPr>
            <a:r>
              <a:rPr lang="en-GB" sz="1200" b="1" dirty="0">
                <a:latin typeface="+mn-lt"/>
              </a:rPr>
              <a:t>Master Output  Slave Input (MOSI)</a:t>
            </a:r>
          </a:p>
        </p:txBody>
      </p:sp>
      <p:sp>
        <p:nvSpPr>
          <p:cNvPr id="10" name="TextBox 9"/>
          <p:cNvSpPr txBox="1"/>
          <p:nvPr/>
        </p:nvSpPr>
        <p:spPr bwMode="auto">
          <a:xfrm>
            <a:off x="3320035" y="2674535"/>
            <a:ext cx="1641380"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71" name="Rounded Rectangle 70"/>
          <p:cNvSpPr/>
          <p:nvPr/>
        </p:nvSpPr>
        <p:spPr bwMode="auto">
          <a:xfrm>
            <a:off x="1773049" y="1993225"/>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234" name="Rectangle 233"/>
          <p:cNvSpPr/>
          <p:nvPr/>
        </p:nvSpPr>
        <p:spPr bwMode="auto">
          <a:xfrm>
            <a:off x="2050473" y="2435349"/>
            <a:ext cx="3134421" cy="274418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133" name="TextBox 132">
            <a:extLst>
              <a:ext uri="{FF2B5EF4-FFF2-40B4-BE49-F238E27FC236}">
                <a16:creationId xmlns:a16="http://schemas.microsoft.com/office/drawing/2014/main" id="{AA5CEDF5-5997-4DF2-96EA-E00B6FE21B62}"/>
              </a:ext>
            </a:extLst>
          </p:cNvPr>
          <p:cNvSpPr txBox="1"/>
          <p:nvPr/>
        </p:nvSpPr>
        <p:spPr bwMode="auto">
          <a:xfrm>
            <a:off x="3320036" y="3594888"/>
            <a:ext cx="1641380" cy="461665"/>
          </a:xfrm>
          <a:prstGeom prst="rect">
            <a:avLst/>
          </a:prstGeom>
          <a:solidFill>
            <a:schemeClr val="bg1">
              <a:lumMod val="85000"/>
            </a:schemeClr>
          </a:solidFill>
          <a:ln>
            <a:noFill/>
          </a:ln>
        </p:spPr>
        <p:txBody>
          <a:bodyPr wrap="square" rIns="144000">
            <a:spAutoFit/>
          </a:bodyPr>
          <a:lstStyle/>
          <a:p>
            <a:pPr algn="ctr">
              <a:defRPr/>
            </a:pPr>
            <a:r>
              <a:rPr lang="en-GB" sz="1200" b="1" dirty="0">
                <a:latin typeface="+mn-lt"/>
              </a:rPr>
              <a:t>Master Input  Slave Output (MISO)</a:t>
            </a:r>
          </a:p>
        </p:txBody>
      </p:sp>
      <p:sp>
        <p:nvSpPr>
          <p:cNvPr id="134" name="TextBox 133">
            <a:extLst>
              <a:ext uri="{FF2B5EF4-FFF2-40B4-BE49-F238E27FC236}">
                <a16:creationId xmlns:a16="http://schemas.microsoft.com/office/drawing/2014/main" id="{A5185933-3B05-49D7-88D9-3F9AD5C49034}"/>
              </a:ext>
            </a:extLst>
          </p:cNvPr>
          <p:cNvSpPr txBox="1"/>
          <p:nvPr/>
        </p:nvSpPr>
        <p:spPr bwMode="auto">
          <a:xfrm>
            <a:off x="3320036" y="4129890"/>
            <a:ext cx="1641379"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135" name="TextBox 134">
            <a:extLst>
              <a:ext uri="{FF2B5EF4-FFF2-40B4-BE49-F238E27FC236}">
                <a16:creationId xmlns:a16="http://schemas.microsoft.com/office/drawing/2014/main" id="{3C9B1939-EB6D-4D12-9666-6E28C905B66E}"/>
              </a:ext>
            </a:extLst>
          </p:cNvPr>
          <p:cNvSpPr txBox="1"/>
          <p:nvPr/>
        </p:nvSpPr>
        <p:spPr bwMode="auto">
          <a:xfrm>
            <a:off x="3320035" y="4752735"/>
            <a:ext cx="1641380"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238" name="Title 237">
            <a:extLst>
              <a:ext uri="{FF2B5EF4-FFF2-40B4-BE49-F238E27FC236}">
                <a16:creationId xmlns:a16="http://schemas.microsoft.com/office/drawing/2014/main" id="{80D63FCD-51E2-4072-B3AA-78FBCF1C481F}"/>
              </a:ext>
            </a:extLst>
          </p:cNvPr>
          <p:cNvSpPr>
            <a:spLocks noGrp="1"/>
          </p:cNvSpPr>
          <p:nvPr>
            <p:ph type="title"/>
          </p:nvPr>
        </p:nvSpPr>
        <p:spPr/>
        <p:txBody>
          <a:bodyPr>
            <a:normAutofit fontScale="90000"/>
          </a:bodyPr>
          <a:lstStyle/>
          <a:p>
            <a:r>
              <a:rPr lang="en-US" dirty="0"/>
              <a:t>Test Mode Loopback pin connections</a:t>
            </a:r>
          </a:p>
        </p:txBody>
      </p:sp>
      <p:sp>
        <p:nvSpPr>
          <p:cNvPr id="171" name="Rounded Rectangle 70">
            <a:extLst>
              <a:ext uri="{FF2B5EF4-FFF2-40B4-BE49-F238E27FC236}">
                <a16:creationId xmlns:a16="http://schemas.microsoft.com/office/drawing/2014/main" id="{B1D1947C-EB88-434B-9AA6-313F41007DC2}"/>
              </a:ext>
            </a:extLst>
          </p:cNvPr>
          <p:cNvSpPr/>
          <p:nvPr/>
        </p:nvSpPr>
        <p:spPr bwMode="auto">
          <a:xfrm>
            <a:off x="1978244" y="26352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sp>
        <p:nvSpPr>
          <p:cNvPr id="244" name="Rectangle 243">
            <a:extLst>
              <a:ext uri="{FF2B5EF4-FFF2-40B4-BE49-F238E27FC236}">
                <a16:creationId xmlns:a16="http://schemas.microsoft.com/office/drawing/2014/main" id="{1BA3A443-9FAB-46B5-97A7-872D2DDDF126}"/>
              </a:ext>
            </a:extLst>
          </p:cNvPr>
          <p:cNvSpPr/>
          <p:nvPr/>
        </p:nvSpPr>
        <p:spPr>
          <a:xfrm>
            <a:off x="2373745" y="2602688"/>
            <a:ext cx="2679135" cy="190740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4" name="Connector: Elbow 223">
            <a:extLst>
              <a:ext uri="{FF2B5EF4-FFF2-40B4-BE49-F238E27FC236}">
                <a16:creationId xmlns:a16="http://schemas.microsoft.com/office/drawing/2014/main" id="{29451D30-A329-4B27-8FF5-EE92334462A6}"/>
              </a:ext>
            </a:extLst>
          </p:cNvPr>
          <p:cNvCxnSpPr>
            <a:cxnSpLocks/>
            <a:stCxn id="133" idx="3"/>
            <a:endCxn id="6" idx="3"/>
          </p:cNvCxnSpPr>
          <p:nvPr/>
        </p:nvCxnSpPr>
        <p:spPr>
          <a:xfrm flipV="1">
            <a:off x="4961416" y="3290719"/>
            <a:ext cx="4190" cy="535002"/>
          </a:xfrm>
          <a:prstGeom prst="bentConnector3">
            <a:avLst>
              <a:gd name="adj1" fmla="val 11352697"/>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37">
            <a:extLst>
              <a:ext uri="{FF2B5EF4-FFF2-40B4-BE49-F238E27FC236}">
                <a16:creationId xmlns:a16="http://schemas.microsoft.com/office/drawing/2014/main" id="{80D63FCD-51E2-4072-B3AA-78FBCF1C481F}"/>
              </a:ext>
            </a:extLst>
          </p:cNvPr>
          <p:cNvSpPr>
            <a:spLocks noGrp="1"/>
          </p:cNvSpPr>
          <p:nvPr>
            <p:ph type="title"/>
          </p:nvPr>
        </p:nvSpPr>
        <p:spPr/>
        <p:txBody>
          <a:bodyPr>
            <a:normAutofit fontScale="90000"/>
          </a:bodyPr>
          <a:lstStyle/>
          <a:p>
            <a:r>
              <a:rPr lang="en-US" dirty="0"/>
              <a:t>Test Mode SPI Server pin connections</a:t>
            </a:r>
          </a:p>
        </p:txBody>
      </p:sp>
      <p:sp>
        <p:nvSpPr>
          <p:cNvPr id="28" name="Rectangle 27">
            <a:extLst>
              <a:ext uri="{FF2B5EF4-FFF2-40B4-BE49-F238E27FC236}">
                <a16:creationId xmlns:a16="http://schemas.microsoft.com/office/drawing/2014/main" id="{4E3D0878-BD2F-4AB7-B44F-A4E93602F0C4}"/>
              </a:ext>
            </a:extLst>
          </p:cNvPr>
          <p:cNvSpPr/>
          <p:nvPr/>
        </p:nvSpPr>
        <p:spPr bwMode="auto">
          <a:xfrm>
            <a:off x="1307304" y="2309054"/>
            <a:ext cx="3134420" cy="273800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29" name="TextBox 28">
            <a:extLst>
              <a:ext uri="{FF2B5EF4-FFF2-40B4-BE49-F238E27FC236}">
                <a16:creationId xmlns:a16="http://schemas.microsoft.com/office/drawing/2014/main" id="{26428358-90C4-4CAA-B022-EF9478171E1A}"/>
              </a:ext>
            </a:extLst>
          </p:cNvPr>
          <p:cNvSpPr txBox="1"/>
          <p:nvPr/>
        </p:nvSpPr>
        <p:spPr bwMode="auto">
          <a:xfrm>
            <a:off x="2581056" y="2934872"/>
            <a:ext cx="1641380" cy="461665"/>
          </a:xfrm>
          <a:prstGeom prst="rect">
            <a:avLst/>
          </a:prstGeom>
          <a:solidFill>
            <a:schemeClr val="bg1">
              <a:lumMod val="85000"/>
            </a:schemeClr>
          </a:solidFill>
          <a:ln>
            <a:noFill/>
          </a:ln>
        </p:spPr>
        <p:txBody>
          <a:bodyPr wrap="square" rIns="144000">
            <a:spAutoFit/>
          </a:bodyPr>
          <a:lstStyle/>
          <a:p>
            <a:pPr algn="ctr">
              <a:defRPr/>
            </a:pPr>
            <a:r>
              <a:rPr lang="en-GB" sz="1200" b="1" dirty="0">
                <a:latin typeface="+mn-lt"/>
              </a:rPr>
              <a:t>Master Output  Slave Input (MOSI)</a:t>
            </a:r>
          </a:p>
        </p:txBody>
      </p:sp>
      <p:sp>
        <p:nvSpPr>
          <p:cNvPr id="34" name="TextBox 33">
            <a:extLst>
              <a:ext uri="{FF2B5EF4-FFF2-40B4-BE49-F238E27FC236}">
                <a16:creationId xmlns:a16="http://schemas.microsoft.com/office/drawing/2014/main" id="{89A48D16-2712-41B9-A4F8-89C36054F730}"/>
              </a:ext>
            </a:extLst>
          </p:cNvPr>
          <p:cNvSpPr txBox="1"/>
          <p:nvPr/>
        </p:nvSpPr>
        <p:spPr bwMode="auto">
          <a:xfrm>
            <a:off x="2576865" y="2549521"/>
            <a:ext cx="1641380"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35" name="Rounded Rectangle 70">
            <a:extLst>
              <a:ext uri="{FF2B5EF4-FFF2-40B4-BE49-F238E27FC236}">
                <a16:creationId xmlns:a16="http://schemas.microsoft.com/office/drawing/2014/main" id="{B6C027C0-6422-4774-B887-8A2D3029E246}"/>
              </a:ext>
            </a:extLst>
          </p:cNvPr>
          <p:cNvSpPr/>
          <p:nvPr/>
        </p:nvSpPr>
        <p:spPr bwMode="auto">
          <a:xfrm>
            <a:off x="1029879" y="18682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36" name="Rectangle 35">
            <a:extLst>
              <a:ext uri="{FF2B5EF4-FFF2-40B4-BE49-F238E27FC236}">
                <a16:creationId xmlns:a16="http://schemas.microsoft.com/office/drawing/2014/main" id="{EE26DCF4-8DA5-4003-93DC-9F7C84C4E85A}"/>
              </a:ext>
            </a:extLst>
          </p:cNvPr>
          <p:cNvSpPr/>
          <p:nvPr/>
        </p:nvSpPr>
        <p:spPr bwMode="auto">
          <a:xfrm>
            <a:off x="1307303" y="2310335"/>
            <a:ext cx="3134421" cy="274418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37" name="TextBox 36">
            <a:extLst>
              <a:ext uri="{FF2B5EF4-FFF2-40B4-BE49-F238E27FC236}">
                <a16:creationId xmlns:a16="http://schemas.microsoft.com/office/drawing/2014/main" id="{01701BDF-CF48-4C90-8EE1-9A5C98BACD5A}"/>
              </a:ext>
            </a:extLst>
          </p:cNvPr>
          <p:cNvSpPr txBox="1"/>
          <p:nvPr/>
        </p:nvSpPr>
        <p:spPr bwMode="auto">
          <a:xfrm>
            <a:off x="2576866" y="3469874"/>
            <a:ext cx="1641380" cy="461665"/>
          </a:xfrm>
          <a:prstGeom prst="rect">
            <a:avLst/>
          </a:prstGeom>
          <a:solidFill>
            <a:schemeClr val="bg1">
              <a:lumMod val="85000"/>
            </a:schemeClr>
          </a:solidFill>
          <a:ln>
            <a:noFill/>
          </a:ln>
        </p:spPr>
        <p:txBody>
          <a:bodyPr wrap="square" rIns="144000">
            <a:spAutoFit/>
          </a:bodyPr>
          <a:lstStyle/>
          <a:p>
            <a:pPr algn="ctr">
              <a:defRPr/>
            </a:pPr>
            <a:r>
              <a:rPr lang="en-GB" sz="1200" b="1" dirty="0">
                <a:latin typeface="+mn-lt"/>
              </a:rPr>
              <a:t>Master Input  Slave Output (MISO)</a:t>
            </a:r>
          </a:p>
        </p:txBody>
      </p:sp>
      <p:sp>
        <p:nvSpPr>
          <p:cNvPr id="38" name="TextBox 37">
            <a:extLst>
              <a:ext uri="{FF2B5EF4-FFF2-40B4-BE49-F238E27FC236}">
                <a16:creationId xmlns:a16="http://schemas.microsoft.com/office/drawing/2014/main" id="{C33D8BEB-D38E-42BD-9053-CF3047346ADB}"/>
              </a:ext>
            </a:extLst>
          </p:cNvPr>
          <p:cNvSpPr txBox="1"/>
          <p:nvPr/>
        </p:nvSpPr>
        <p:spPr bwMode="auto">
          <a:xfrm>
            <a:off x="2576866" y="4004876"/>
            <a:ext cx="1641379"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39" name="TextBox 38">
            <a:extLst>
              <a:ext uri="{FF2B5EF4-FFF2-40B4-BE49-F238E27FC236}">
                <a16:creationId xmlns:a16="http://schemas.microsoft.com/office/drawing/2014/main" id="{13D7A0BD-F64F-425E-B650-D9F64065FE3E}"/>
              </a:ext>
            </a:extLst>
          </p:cNvPr>
          <p:cNvSpPr txBox="1"/>
          <p:nvPr/>
        </p:nvSpPr>
        <p:spPr bwMode="auto">
          <a:xfrm>
            <a:off x="2576865" y="4627721"/>
            <a:ext cx="1641380"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40" name="Rounded Rectangle 70">
            <a:extLst>
              <a:ext uri="{FF2B5EF4-FFF2-40B4-BE49-F238E27FC236}">
                <a16:creationId xmlns:a16="http://schemas.microsoft.com/office/drawing/2014/main" id="{B9981047-83B9-43C0-9215-84310FDF9743}"/>
              </a:ext>
            </a:extLst>
          </p:cNvPr>
          <p:cNvSpPr/>
          <p:nvPr/>
        </p:nvSpPr>
        <p:spPr bwMode="auto">
          <a:xfrm>
            <a:off x="1235074" y="2510193"/>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sp>
        <p:nvSpPr>
          <p:cNvPr id="41" name="Rectangle 40">
            <a:extLst>
              <a:ext uri="{FF2B5EF4-FFF2-40B4-BE49-F238E27FC236}">
                <a16:creationId xmlns:a16="http://schemas.microsoft.com/office/drawing/2014/main" id="{F52EF456-4449-4137-9384-BE71C55D7EDB}"/>
              </a:ext>
            </a:extLst>
          </p:cNvPr>
          <p:cNvSpPr/>
          <p:nvPr/>
        </p:nvSpPr>
        <p:spPr>
          <a:xfrm>
            <a:off x="1630575" y="2477674"/>
            <a:ext cx="2679135" cy="190740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313AB21-4E47-440D-B7F6-0D4A8496810F}"/>
              </a:ext>
            </a:extLst>
          </p:cNvPr>
          <p:cNvSpPr/>
          <p:nvPr/>
        </p:nvSpPr>
        <p:spPr bwMode="auto">
          <a:xfrm>
            <a:off x="6158704" y="2321754"/>
            <a:ext cx="3134420" cy="2738007"/>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46" name="TextBox 45">
            <a:extLst>
              <a:ext uri="{FF2B5EF4-FFF2-40B4-BE49-F238E27FC236}">
                <a16:creationId xmlns:a16="http://schemas.microsoft.com/office/drawing/2014/main" id="{158F742B-8944-4D5D-BDEB-A49CA2422130}"/>
              </a:ext>
            </a:extLst>
          </p:cNvPr>
          <p:cNvSpPr txBox="1"/>
          <p:nvPr/>
        </p:nvSpPr>
        <p:spPr bwMode="auto">
          <a:xfrm>
            <a:off x="6384195" y="2934872"/>
            <a:ext cx="1641380" cy="461665"/>
          </a:xfrm>
          <a:prstGeom prst="rect">
            <a:avLst/>
          </a:prstGeom>
          <a:solidFill>
            <a:schemeClr val="bg1">
              <a:lumMod val="85000"/>
            </a:schemeClr>
          </a:solidFill>
          <a:ln>
            <a:noFill/>
          </a:ln>
        </p:spPr>
        <p:txBody>
          <a:bodyPr wrap="square" rIns="144000">
            <a:spAutoFit/>
          </a:bodyPr>
          <a:lstStyle/>
          <a:p>
            <a:pPr algn="ctr">
              <a:defRPr/>
            </a:pPr>
            <a:r>
              <a:rPr lang="en-GB" sz="1200" b="1" dirty="0">
                <a:latin typeface="+mn-lt"/>
              </a:rPr>
              <a:t>Master Output  Slave Input (MOSI)</a:t>
            </a:r>
          </a:p>
        </p:txBody>
      </p:sp>
      <p:sp>
        <p:nvSpPr>
          <p:cNvPr id="47" name="TextBox 46">
            <a:extLst>
              <a:ext uri="{FF2B5EF4-FFF2-40B4-BE49-F238E27FC236}">
                <a16:creationId xmlns:a16="http://schemas.microsoft.com/office/drawing/2014/main" id="{724F6ACF-C3A2-47D4-B2E5-D455322621AC}"/>
              </a:ext>
            </a:extLst>
          </p:cNvPr>
          <p:cNvSpPr txBox="1"/>
          <p:nvPr/>
        </p:nvSpPr>
        <p:spPr bwMode="auto">
          <a:xfrm>
            <a:off x="6380004" y="2549521"/>
            <a:ext cx="1641380"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SPI Clock (SCK)</a:t>
            </a:r>
            <a:endParaRPr lang="en-GB" sz="1200" b="1" dirty="0">
              <a:latin typeface="+mn-lt"/>
            </a:endParaRPr>
          </a:p>
        </p:txBody>
      </p:sp>
      <p:sp>
        <p:nvSpPr>
          <p:cNvPr id="48" name="Rounded Rectangle 70">
            <a:extLst>
              <a:ext uri="{FF2B5EF4-FFF2-40B4-BE49-F238E27FC236}">
                <a16:creationId xmlns:a16="http://schemas.microsoft.com/office/drawing/2014/main" id="{5AE1F956-08BD-4BAE-B389-7EA01DC9E2AE}"/>
              </a:ext>
            </a:extLst>
          </p:cNvPr>
          <p:cNvSpPr/>
          <p:nvPr/>
        </p:nvSpPr>
        <p:spPr bwMode="auto">
          <a:xfrm>
            <a:off x="5881279" y="18809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SPI Server</a:t>
            </a:r>
            <a:endParaRPr lang="en-GB" sz="1600" b="1" dirty="0">
              <a:solidFill>
                <a:schemeClr val="tx1"/>
              </a:solidFill>
              <a:latin typeface="Gill Sans MT" pitchFamily="34" charset="0"/>
              <a:cs typeface="Courier New" pitchFamily="49" charset="0"/>
            </a:endParaRPr>
          </a:p>
        </p:txBody>
      </p:sp>
      <p:sp>
        <p:nvSpPr>
          <p:cNvPr id="49" name="Rectangle 48">
            <a:extLst>
              <a:ext uri="{FF2B5EF4-FFF2-40B4-BE49-F238E27FC236}">
                <a16:creationId xmlns:a16="http://schemas.microsoft.com/office/drawing/2014/main" id="{8C9CD88D-87F3-4594-A8CC-3B11F5888DC0}"/>
              </a:ext>
            </a:extLst>
          </p:cNvPr>
          <p:cNvSpPr/>
          <p:nvPr/>
        </p:nvSpPr>
        <p:spPr bwMode="auto">
          <a:xfrm>
            <a:off x="6158703" y="2323035"/>
            <a:ext cx="3134421" cy="274418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50" name="TextBox 49">
            <a:extLst>
              <a:ext uri="{FF2B5EF4-FFF2-40B4-BE49-F238E27FC236}">
                <a16:creationId xmlns:a16="http://schemas.microsoft.com/office/drawing/2014/main" id="{A02DF2B7-1EA5-43A0-804C-97399D6C6669}"/>
              </a:ext>
            </a:extLst>
          </p:cNvPr>
          <p:cNvSpPr txBox="1"/>
          <p:nvPr/>
        </p:nvSpPr>
        <p:spPr bwMode="auto">
          <a:xfrm>
            <a:off x="6380005" y="3469874"/>
            <a:ext cx="1641380" cy="461665"/>
          </a:xfrm>
          <a:prstGeom prst="rect">
            <a:avLst/>
          </a:prstGeom>
          <a:solidFill>
            <a:schemeClr val="bg1">
              <a:lumMod val="85000"/>
            </a:schemeClr>
          </a:solidFill>
          <a:ln>
            <a:noFill/>
          </a:ln>
        </p:spPr>
        <p:txBody>
          <a:bodyPr wrap="square" rIns="144000">
            <a:spAutoFit/>
          </a:bodyPr>
          <a:lstStyle/>
          <a:p>
            <a:pPr algn="ctr">
              <a:defRPr/>
            </a:pPr>
            <a:r>
              <a:rPr lang="en-GB" sz="1200" b="1" dirty="0">
                <a:latin typeface="+mn-lt"/>
              </a:rPr>
              <a:t>Master Input  Slave Output (MISO)</a:t>
            </a:r>
          </a:p>
        </p:txBody>
      </p:sp>
      <p:sp>
        <p:nvSpPr>
          <p:cNvPr id="51" name="TextBox 50">
            <a:extLst>
              <a:ext uri="{FF2B5EF4-FFF2-40B4-BE49-F238E27FC236}">
                <a16:creationId xmlns:a16="http://schemas.microsoft.com/office/drawing/2014/main" id="{AB9D1D9B-DEA3-413E-BB2D-C9DA849D7D8B}"/>
              </a:ext>
            </a:extLst>
          </p:cNvPr>
          <p:cNvSpPr txBox="1"/>
          <p:nvPr/>
        </p:nvSpPr>
        <p:spPr bwMode="auto">
          <a:xfrm>
            <a:off x="6380005" y="4004876"/>
            <a:ext cx="1641379"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Slave Select (SS)</a:t>
            </a:r>
            <a:endParaRPr lang="en-GB" sz="1200" b="1" dirty="0">
              <a:latin typeface="+mn-lt"/>
            </a:endParaRPr>
          </a:p>
        </p:txBody>
      </p:sp>
      <p:sp>
        <p:nvSpPr>
          <p:cNvPr id="52" name="TextBox 51">
            <a:extLst>
              <a:ext uri="{FF2B5EF4-FFF2-40B4-BE49-F238E27FC236}">
                <a16:creationId xmlns:a16="http://schemas.microsoft.com/office/drawing/2014/main" id="{FBE7DA94-C6A8-4CB9-85D5-9E4C2D52BD62}"/>
              </a:ext>
            </a:extLst>
          </p:cNvPr>
          <p:cNvSpPr txBox="1"/>
          <p:nvPr/>
        </p:nvSpPr>
        <p:spPr bwMode="auto">
          <a:xfrm>
            <a:off x="6380004" y="4627721"/>
            <a:ext cx="1641380" cy="288000"/>
          </a:xfrm>
          <a:prstGeom prst="rect">
            <a:avLst/>
          </a:prstGeom>
          <a:solidFill>
            <a:schemeClr val="bg1">
              <a:lumMod val="85000"/>
            </a:schemeClr>
          </a:solidFill>
          <a:ln>
            <a:no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53" name="Rounded Rectangle 70">
            <a:extLst>
              <a:ext uri="{FF2B5EF4-FFF2-40B4-BE49-F238E27FC236}">
                <a16:creationId xmlns:a16="http://schemas.microsoft.com/office/drawing/2014/main" id="{D8F75C2F-E994-4298-B7E3-6326E6C87F54}"/>
              </a:ext>
            </a:extLst>
          </p:cNvPr>
          <p:cNvSpPr/>
          <p:nvPr/>
        </p:nvSpPr>
        <p:spPr bwMode="auto">
          <a:xfrm>
            <a:off x="7635278" y="2510193"/>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dirty="0">
                <a:solidFill>
                  <a:schemeClr val="tx1"/>
                </a:solidFill>
                <a:latin typeface="Gill Sans MT" pitchFamily="34" charset="0"/>
                <a:cs typeface="Courier New" pitchFamily="49" charset="0"/>
              </a:rPr>
              <a:t>SPI</a:t>
            </a:r>
            <a:endParaRPr lang="en-GB" sz="3200" b="1" dirty="0">
              <a:solidFill>
                <a:schemeClr val="tx1"/>
              </a:solidFill>
              <a:latin typeface="Gill Sans MT" pitchFamily="34" charset="0"/>
              <a:cs typeface="Courier New" pitchFamily="49" charset="0"/>
            </a:endParaRPr>
          </a:p>
        </p:txBody>
      </p:sp>
      <p:sp>
        <p:nvSpPr>
          <p:cNvPr id="54" name="Rectangle 53">
            <a:extLst>
              <a:ext uri="{FF2B5EF4-FFF2-40B4-BE49-F238E27FC236}">
                <a16:creationId xmlns:a16="http://schemas.microsoft.com/office/drawing/2014/main" id="{067DFCB9-7497-4177-B91C-257DFEB03945}"/>
              </a:ext>
            </a:extLst>
          </p:cNvPr>
          <p:cNvSpPr/>
          <p:nvPr/>
        </p:nvSpPr>
        <p:spPr>
          <a:xfrm>
            <a:off x="6273801" y="2490374"/>
            <a:ext cx="2745762" cy="1907400"/>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515B8C4F-D36B-4E33-9333-574608A2712D}"/>
              </a:ext>
            </a:extLst>
          </p:cNvPr>
          <p:cNvCxnSpPr>
            <a:cxnSpLocks/>
            <a:stCxn id="34" idx="3"/>
            <a:endCxn id="47" idx="1"/>
          </p:cNvCxnSpPr>
          <p:nvPr/>
        </p:nvCxnSpPr>
        <p:spPr>
          <a:xfrm>
            <a:off x="4218245" y="2693521"/>
            <a:ext cx="216175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9D97E3E-80A1-41BB-947A-BEED4FA7E986}"/>
              </a:ext>
            </a:extLst>
          </p:cNvPr>
          <p:cNvCxnSpPr>
            <a:cxnSpLocks/>
            <a:stCxn id="29" idx="3"/>
            <a:endCxn id="46" idx="1"/>
          </p:cNvCxnSpPr>
          <p:nvPr/>
        </p:nvCxnSpPr>
        <p:spPr>
          <a:xfrm>
            <a:off x="4222436" y="3165705"/>
            <a:ext cx="216175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B55785D-4F83-4E11-96DE-7A8DDB0F3127}"/>
              </a:ext>
            </a:extLst>
          </p:cNvPr>
          <p:cNvCxnSpPr>
            <a:cxnSpLocks/>
          </p:cNvCxnSpPr>
          <p:nvPr/>
        </p:nvCxnSpPr>
        <p:spPr>
          <a:xfrm>
            <a:off x="4218245" y="3700706"/>
            <a:ext cx="216175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3AB8576-15EE-4A82-ABEF-6A271B246C12}"/>
              </a:ext>
            </a:extLst>
          </p:cNvPr>
          <p:cNvCxnSpPr>
            <a:cxnSpLocks/>
            <a:stCxn id="38" idx="3"/>
            <a:endCxn id="51" idx="1"/>
          </p:cNvCxnSpPr>
          <p:nvPr/>
        </p:nvCxnSpPr>
        <p:spPr>
          <a:xfrm>
            <a:off x="4218245" y="4148876"/>
            <a:ext cx="216176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76735E5-1699-48C3-AAB8-5DACC2A7A00D}"/>
              </a:ext>
            </a:extLst>
          </p:cNvPr>
          <p:cNvCxnSpPr>
            <a:cxnSpLocks/>
            <a:stCxn id="39" idx="3"/>
            <a:endCxn id="52" idx="1"/>
          </p:cNvCxnSpPr>
          <p:nvPr/>
        </p:nvCxnSpPr>
        <p:spPr>
          <a:xfrm>
            <a:off x="4218245" y="4771721"/>
            <a:ext cx="216175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492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2.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3.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C777C69-0744-4BF3-8514-FB149EBD22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8423</TotalTime>
  <Words>286</Words>
  <Application>Microsoft Office PowerPoint</Application>
  <PresentationFormat>Custom</PresentationFormat>
  <Paragraphs>27</Paragraphs>
  <Slides>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Gill Sans MT</vt:lpstr>
      <vt:lpstr>Verdana</vt:lpstr>
      <vt:lpstr>Wingdings</vt:lpstr>
      <vt:lpstr>Wingdings 2</vt:lpstr>
      <vt:lpstr>ARM PPT Template 2014 Public</vt:lpstr>
      <vt:lpstr>Test Mode Loopback pin connections</vt:lpstr>
      <vt:lpstr>Test Mode SPI Server pin connections</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Milorad Cvjetkovic</cp:lastModifiedBy>
  <cp:revision>419</cp:revision>
  <cp:lastPrinted>2014-06-23T13:17:36Z</cp:lastPrinted>
  <dcterms:created xsi:type="dcterms:W3CDTF">2014-02-14T11:44:43Z</dcterms:created>
  <dcterms:modified xsi:type="dcterms:W3CDTF">2020-05-06T06:30:25Z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