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6" r:id="rId5"/>
  </p:sldMasterIdLst>
  <p:notesMasterIdLst>
    <p:notesMasterId r:id="rId9"/>
  </p:notesMasterIdLst>
  <p:handoutMasterIdLst>
    <p:handoutMasterId r:id="rId10"/>
  </p:handoutMasterIdLst>
  <p:sldIdLst>
    <p:sldId id="414" r:id="rId6"/>
    <p:sldId id="415" r:id="rId7"/>
    <p:sldId id="417" r:id="rId8"/>
  </p:sldIdLst>
  <p:sldSz cx="12188825" cy="6858000"/>
  <p:notesSz cx="9874250"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5">
          <p15:clr>
            <a:srgbClr val="A4A3A4"/>
          </p15:clr>
        </p15:guide>
        <p15:guide id="2" orient="horz" pos="707">
          <p15:clr>
            <a:srgbClr val="A4A3A4"/>
          </p15:clr>
        </p15:guide>
        <p15:guide id="3" orient="horz" pos="1924">
          <p15:clr>
            <a:srgbClr val="A4A3A4"/>
          </p15:clr>
        </p15:guide>
        <p15:guide id="4" pos="6729">
          <p15:clr>
            <a:srgbClr val="A4A3A4"/>
          </p15:clr>
        </p15:guide>
        <p15:guide id="5" pos="464">
          <p15:clr>
            <a:srgbClr val="A4A3A4"/>
          </p15:clr>
        </p15:guide>
        <p15:guide id="6" pos="3836">
          <p15:clr>
            <a:srgbClr val="A4A3A4"/>
          </p15:clr>
        </p15:guide>
      </p15:sldGuideLst>
    </p:ext>
    <p:ext uri="{2D200454-40CA-4A62-9FC3-DE9A4176ACB9}">
      <p15:notesGuideLst xmlns:p15="http://schemas.microsoft.com/office/powerpoint/2012/main">
        <p15:guide id="1" orient="horz" pos="2141">
          <p15:clr>
            <a:srgbClr val="A4A3A4"/>
          </p15:clr>
        </p15:guide>
        <p15:guide id="2" pos="311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rian Jeff" initials="BRJ" lastIdx="2" clrIdx="0"/>
  <p:cmAuthor id="1" name="eploof" initials="ehp" lastIdx="68" clrIdx="1"/>
  <p:cmAuthor id="2" name="Stuart Waldron" initials="IH" lastIdx="0" clrIdx="2"/>
  <p:cmAuthor id="3" name="Stuart Waldron" initials="" lastIdx="3"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3DC"/>
    <a:srgbClr val="00B1DB"/>
    <a:srgbClr val="000000"/>
    <a:srgbClr val="4E5584"/>
    <a:srgbClr val="A5004C"/>
    <a:srgbClr val="AE1280"/>
    <a:srgbClr val="26CEAD"/>
    <a:srgbClr val="FF7E17"/>
    <a:srgbClr val="00958B"/>
    <a:srgbClr val="128C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99" autoAdjust="0"/>
    <p:restoredTop sz="93728" autoAdjust="0"/>
  </p:normalViewPr>
  <p:slideViewPr>
    <p:cSldViewPr snapToGrid="0">
      <p:cViewPr varScale="1">
        <p:scale>
          <a:sx n="150" d="100"/>
          <a:sy n="150" d="100"/>
        </p:scale>
        <p:origin x="714" y="114"/>
      </p:cViewPr>
      <p:guideLst>
        <p:guide orient="horz" pos="3865"/>
        <p:guide orient="horz" pos="707"/>
        <p:guide orient="horz" pos="1924"/>
        <p:guide pos="6729"/>
        <p:guide pos="464"/>
        <p:guide pos="38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132" d="100"/>
          <a:sy n="132" d="100"/>
        </p:scale>
        <p:origin x="-3384" y="-96"/>
      </p:cViewPr>
      <p:guideLst>
        <p:guide orient="horz" pos="2141"/>
        <p:guide pos="311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278841" cy="33988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593126" y="0"/>
            <a:ext cx="4278841" cy="339884"/>
          </a:xfrm>
          <a:prstGeom prst="rect">
            <a:avLst/>
          </a:prstGeom>
        </p:spPr>
        <p:txBody>
          <a:bodyPr vert="horz" lIns="91440" tIns="45720" rIns="91440" bIns="45720" rtlCol="0"/>
          <a:lstStyle>
            <a:lvl1pPr algn="r">
              <a:defRPr sz="1200"/>
            </a:lvl1pPr>
          </a:lstStyle>
          <a:p>
            <a:fld id="{E72D30EF-8F20-0B47-8B5D-39A8BC29E860}" type="datetimeFigureOut">
              <a:rPr lang="en-US" smtClean="0"/>
              <a:pPr/>
              <a:t>12/4/2019</a:t>
            </a:fld>
            <a:endParaRPr lang="en-US"/>
          </a:p>
        </p:txBody>
      </p:sp>
      <p:sp>
        <p:nvSpPr>
          <p:cNvPr id="4" name="Footer Placeholder 3"/>
          <p:cNvSpPr>
            <a:spLocks noGrp="1"/>
          </p:cNvSpPr>
          <p:nvPr>
            <p:ph type="ftr" sz="quarter" idx="2"/>
          </p:nvPr>
        </p:nvSpPr>
        <p:spPr>
          <a:xfrm>
            <a:off x="2" y="6456612"/>
            <a:ext cx="4278841" cy="33988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593126" y="6456612"/>
            <a:ext cx="4278841" cy="339884"/>
          </a:xfrm>
          <a:prstGeom prst="rect">
            <a:avLst/>
          </a:prstGeom>
        </p:spPr>
        <p:txBody>
          <a:bodyPr vert="horz" lIns="91440" tIns="45720" rIns="91440" bIns="45720" rtlCol="0" anchor="b"/>
          <a:lstStyle>
            <a:lvl1pPr algn="r">
              <a:defRPr sz="1200"/>
            </a:lvl1pPr>
          </a:lstStyle>
          <a:p>
            <a:fld id="{5AD7AEC5-6202-3E49-9724-6DF8556784EB}" type="slidenum">
              <a:rPr lang="en-US" smtClean="0"/>
              <a:pPr/>
              <a:t>‹#›</a:t>
            </a:fld>
            <a:endParaRPr lang="en-US"/>
          </a:p>
        </p:txBody>
      </p:sp>
    </p:spTree>
    <p:extLst>
      <p:ext uri="{BB962C8B-B14F-4D97-AF65-F5344CB8AC3E}">
        <p14:creationId xmlns:p14="http://schemas.microsoft.com/office/powerpoint/2010/main" val="10626863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278841" cy="33988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593126" y="0"/>
            <a:ext cx="4278841" cy="339884"/>
          </a:xfrm>
          <a:prstGeom prst="rect">
            <a:avLst/>
          </a:prstGeom>
        </p:spPr>
        <p:txBody>
          <a:bodyPr vert="horz" lIns="91440" tIns="45720" rIns="91440" bIns="45720" rtlCol="0"/>
          <a:lstStyle>
            <a:lvl1pPr algn="r">
              <a:defRPr sz="1200"/>
            </a:lvl1pPr>
          </a:lstStyle>
          <a:p>
            <a:fld id="{77EDD36E-1E02-F241-9611-1F1D9EAAD326}" type="datetimeFigureOut">
              <a:rPr lang="en-US" smtClean="0"/>
              <a:pPr/>
              <a:t>12/4/2019</a:t>
            </a:fld>
            <a:endParaRPr lang="en-US"/>
          </a:p>
        </p:txBody>
      </p:sp>
      <p:sp>
        <p:nvSpPr>
          <p:cNvPr id="4" name="Slide Image Placeholder 3"/>
          <p:cNvSpPr>
            <a:spLocks noGrp="1" noRot="1" noChangeAspect="1"/>
          </p:cNvSpPr>
          <p:nvPr>
            <p:ph type="sldImg" idx="2"/>
          </p:nvPr>
        </p:nvSpPr>
        <p:spPr>
          <a:xfrm>
            <a:off x="2671763" y="509588"/>
            <a:ext cx="4530725" cy="25495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87425" y="3228897"/>
            <a:ext cx="7899400" cy="305895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2" y="6456612"/>
            <a:ext cx="4278841" cy="33988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593126" y="6456612"/>
            <a:ext cx="4278841" cy="339884"/>
          </a:xfrm>
          <a:prstGeom prst="rect">
            <a:avLst/>
          </a:prstGeom>
        </p:spPr>
        <p:txBody>
          <a:bodyPr vert="horz" lIns="91440" tIns="45720" rIns="91440" bIns="45720" rtlCol="0" anchor="b"/>
          <a:lstStyle>
            <a:lvl1pPr algn="r">
              <a:defRPr sz="1200"/>
            </a:lvl1pPr>
          </a:lstStyle>
          <a:p>
            <a:fld id="{579786E7-EDAB-724E-B5AE-1BDD6B8AC677}" type="slidenum">
              <a:rPr lang="en-US" smtClean="0"/>
              <a:pPr/>
              <a:t>‹#›</a:t>
            </a:fld>
            <a:endParaRPr lang="en-US"/>
          </a:p>
        </p:txBody>
      </p:sp>
    </p:spTree>
    <p:extLst>
      <p:ext uri="{BB962C8B-B14F-4D97-AF65-F5344CB8AC3E}">
        <p14:creationId xmlns:p14="http://schemas.microsoft.com/office/powerpoint/2010/main" val="13062683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1</a:t>
            </a:fld>
            <a:endParaRPr lang="en-US"/>
          </a:p>
        </p:txBody>
      </p:sp>
    </p:spTree>
    <p:extLst>
      <p:ext uri="{BB962C8B-B14F-4D97-AF65-F5344CB8AC3E}">
        <p14:creationId xmlns:p14="http://schemas.microsoft.com/office/powerpoint/2010/main" val="135475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standard peripheral driver interfaces connect microcontroller peripherals for example with middleware that implements communication stacks, file systems, or graphic user interfaces. Each peripheral driver interface may provide multiple instances reflecting the multiple physical interfaces of the same type in a device. For example the two physical SPI interfaces are reflected with a separate Access </a:t>
            </a:r>
            <a:r>
              <a:rPr lang="en-GB" dirty="0" err="1"/>
              <a:t>Struct</a:t>
            </a:r>
            <a:r>
              <a:rPr lang="en-GB" dirty="0"/>
              <a:t> for SPI1 and SPI2. The Access </a:t>
            </a:r>
            <a:r>
              <a:rPr lang="en-GB" dirty="0" err="1"/>
              <a:t>Struct</a:t>
            </a:r>
            <a:r>
              <a:rPr lang="en-GB" dirty="0"/>
              <a:t> is the interface of a driver to the middleware component or the user application.</a:t>
            </a:r>
          </a:p>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2</a:t>
            </a:fld>
            <a:endParaRPr lang="en-US"/>
          </a:p>
        </p:txBody>
      </p:sp>
    </p:spTree>
    <p:extLst>
      <p:ext uri="{BB962C8B-B14F-4D97-AF65-F5344CB8AC3E}">
        <p14:creationId xmlns:p14="http://schemas.microsoft.com/office/powerpoint/2010/main" val="135475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standard peripheral driver interfaces connect microcontroller peripherals for example with middleware that implements communication stacks, file systems, or graphic user interfaces. Each peripheral driver interface may provide multiple instances reflecting the multiple physical interfaces of the same type in a device. For example the two physical SPI interfaces are reflected with a separate Access </a:t>
            </a:r>
            <a:r>
              <a:rPr lang="en-GB" dirty="0" err="1"/>
              <a:t>Struct</a:t>
            </a:r>
            <a:r>
              <a:rPr lang="en-GB" dirty="0"/>
              <a:t> for SPI1 and SPI2. The Access </a:t>
            </a:r>
            <a:r>
              <a:rPr lang="en-GB" dirty="0" err="1"/>
              <a:t>Struct</a:t>
            </a:r>
            <a:r>
              <a:rPr lang="en-GB" dirty="0"/>
              <a:t> is the interface of a driver to the middleware component or the user application.</a:t>
            </a:r>
          </a:p>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3</a:t>
            </a:fld>
            <a:endParaRPr lang="en-US"/>
          </a:p>
        </p:txBody>
      </p:sp>
    </p:spTree>
    <p:extLst>
      <p:ext uri="{BB962C8B-B14F-4D97-AF65-F5344CB8AC3E}">
        <p14:creationId xmlns:p14="http://schemas.microsoft.com/office/powerpoint/2010/main" val="1354750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000" y="1440000"/>
            <a:ext cx="11037125" cy="1920000"/>
          </a:xfrm>
        </p:spPr>
        <p:txBody>
          <a:bodyPr lIns="0" tIns="0" rIns="0" bIns="0">
            <a:normAutofit/>
          </a:bodyPr>
          <a:lstStyle>
            <a:lvl1pPr algn="r">
              <a:defRPr sz="4800" b="0">
                <a:solidFill>
                  <a:schemeClr val="accent1"/>
                </a:solidFill>
                <a:effectLst/>
              </a:defRPr>
            </a:lvl1pPr>
          </a:lstStyle>
          <a:p>
            <a:r>
              <a:rPr kumimoji="0" lang="en-GB" dirty="0"/>
              <a:t>Click to Edit Title</a:t>
            </a:r>
            <a:endParaRPr kumimoji="0" lang="en-US" dirty="0"/>
          </a:p>
        </p:txBody>
      </p:sp>
      <p:sp>
        <p:nvSpPr>
          <p:cNvPr id="20" name="Subtitle 19"/>
          <p:cNvSpPr>
            <a:spLocks noGrp="1"/>
          </p:cNvSpPr>
          <p:nvPr>
            <p:ph type="subTitle" idx="1" hasCustomPrompt="1"/>
          </p:nvPr>
        </p:nvSpPr>
        <p:spPr>
          <a:xfrm>
            <a:off x="900000" y="3600000"/>
            <a:ext cx="11037125" cy="960000"/>
          </a:xfrm>
        </p:spPr>
        <p:txBody>
          <a:bodyPr lIns="0" tIns="0" rIns="0"/>
          <a:lstStyle>
            <a:lvl1pPr marL="36576" indent="0" algn="r">
              <a:spcBef>
                <a:spcPts val="0"/>
              </a:spcBef>
              <a:buNone/>
              <a:defRPr sz="32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GB" dirty="0"/>
              <a:t>Click to edit subtitle</a:t>
            </a:r>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6" y="1440000"/>
            <a:ext cx="11155753"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a:p>
        </p:txBody>
      </p:sp>
    </p:spTree>
    <p:extLst>
      <p:ext uri="{BB962C8B-B14F-4D97-AF65-F5344CB8AC3E}">
        <p14:creationId xmlns:p14="http://schemas.microsoft.com/office/powerpoint/2010/main" val="177962789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7987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6198" y="1440000"/>
            <a:ext cx="556110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6198" y="1440000"/>
            <a:ext cx="556110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608" y="920442"/>
            <a:ext cx="11160000" cy="396000"/>
          </a:xfrm>
        </p:spPr>
        <p:txBody>
          <a:bodyPr/>
          <a:lstStyle>
            <a:lvl1pPr marL="0" indent="0">
              <a:buNone/>
              <a:defRPr sz="2400">
                <a:solidFill>
                  <a:schemeClr val="accent5"/>
                </a:solidFill>
              </a:defRPr>
            </a:lvl1pPr>
          </a:lstStyle>
          <a:p>
            <a:pPr lvl="0"/>
            <a:r>
              <a:rPr lang="en-GB" dirty="0"/>
              <a:t>Click to edit subtitle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a:p>
        </p:txBody>
      </p:sp>
    </p:spTree>
    <p:extLst>
      <p:ext uri="{BB962C8B-B14F-4D97-AF65-F5344CB8AC3E}">
        <p14:creationId xmlns:p14="http://schemas.microsoft.com/office/powerpoint/2010/main" val="199745343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6" y="1440000"/>
            <a:ext cx="11155753"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608" y="920442"/>
            <a:ext cx="11160000" cy="396000"/>
          </a:xfrm>
        </p:spPr>
        <p:txBody>
          <a:bodyPr/>
          <a:lstStyle>
            <a:lvl1pPr marL="0" indent="0">
              <a:buNone/>
              <a:defRPr sz="2400">
                <a:solidFill>
                  <a:schemeClr val="accent5"/>
                </a:solidFill>
              </a:defRPr>
            </a:lvl1pPr>
          </a:lstStyle>
          <a:p>
            <a:pPr lvl="0"/>
            <a:r>
              <a:rPr lang="en-GB" dirty="0"/>
              <a:t>Click to edit subtitle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a:p>
        </p:txBody>
      </p:sp>
    </p:spTree>
    <p:extLst>
      <p:ext uri="{BB962C8B-B14F-4D97-AF65-F5344CB8AC3E}">
        <p14:creationId xmlns:p14="http://schemas.microsoft.com/office/powerpoint/2010/main" val="67880711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learence check 1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79875" y="1440000"/>
            <a:ext cx="11157425"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7" name="Rectangle 6"/>
          <p:cNvSpPr/>
          <p:nvPr/>
        </p:nvSpPr>
        <p:spPr bwMode="auto">
          <a:xfrm>
            <a:off x="0" y="1524000"/>
            <a:ext cx="12188825"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rgbClr val="000000"/>
              </a:solidFill>
              <a:effectLst/>
              <a:latin typeface="Arial" charset="0"/>
              <a:ea typeface="MS PGothic" pitchFamily="34" charset="-128"/>
            </a:endParaRPr>
          </a:p>
        </p:txBody>
      </p:sp>
      <p:sp>
        <p:nvSpPr>
          <p:cNvPr id="8" name="Rectangle 7"/>
          <p:cNvSpPr/>
          <p:nvPr/>
        </p:nvSpPr>
        <p:spPr bwMode="auto">
          <a:xfrm>
            <a:off x="3988284" y="1023286"/>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9" name="Rectangle 8"/>
          <p:cNvSpPr/>
          <p:nvPr/>
        </p:nvSpPr>
        <p:spPr bwMode="auto">
          <a:xfrm>
            <a:off x="3988284" y="6105407"/>
            <a:ext cx="4082649"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sp>
        <p:nvSpPr>
          <p:cNvPr id="11" name="Rectangle 10"/>
          <p:cNvSpPr/>
          <p:nvPr userDrawn="1"/>
        </p:nvSpPr>
        <p:spPr bwMode="auto">
          <a:xfrm>
            <a:off x="3988284" y="835138"/>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12" name="Rectangle 11"/>
          <p:cNvSpPr/>
          <p:nvPr userDrawn="1"/>
        </p:nvSpPr>
        <p:spPr bwMode="auto">
          <a:xfrm>
            <a:off x="3988284" y="6153727"/>
            <a:ext cx="4082649"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learence check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5" name="Rectangle 4"/>
          <p:cNvSpPr/>
          <p:nvPr/>
        </p:nvSpPr>
        <p:spPr bwMode="auto">
          <a:xfrm>
            <a:off x="0" y="1524000"/>
            <a:ext cx="12188825"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rgbClr val="000000"/>
              </a:solidFill>
              <a:effectLst/>
              <a:latin typeface="Arial" charset="0"/>
              <a:ea typeface="MS PGothic" pitchFamily="34" charset="-128"/>
            </a:endParaRPr>
          </a:p>
        </p:txBody>
      </p:sp>
      <p:sp>
        <p:nvSpPr>
          <p:cNvPr id="6" name="Rectangle 5"/>
          <p:cNvSpPr/>
          <p:nvPr/>
        </p:nvSpPr>
        <p:spPr bwMode="auto">
          <a:xfrm>
            <a:off x="3988284" y="1023286"/>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7" name="Rectangle 6"/>
          <p:cNvSpPr/>
          <p:nvPr/>
        </p:nvSpPr>
        <p:spPr bwMode="auto">
          <a:xfrm>
            <a:off x="3988284" y="6105407"/>
            <a:ext cx="4082649"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cxnSp>
        <p:nvCxnSpPr>
          <p:cNvPr id="11" name="Straight Connector 10"/>
          <p:cNvCxnSpPr/>
          <p:nvPr/>
        </p:nvCxnSpPr>
        <p:spPr>
          <a:xfrm>
            <a:off x="606572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sz="half" idx="1" hasCustomPrompt="1"/>
          </p:nvPr>
        </p:nvSpPr>
        <p:spPr>
          <a:xfrm>
            <a:off x="47987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3" name="Content Placeholder 3"/>
          <p:cNvSpPr>
            <a:spLocks noGrp="1"/>
          </p:cNvSpPr>
          <p:nvPr>
            <p:ph sz="half" idx="2" hasCustomPrompt="1"/>
          </p:nvPr>
        </p:nvSpPr>
        <p:spPr>
          <a:xfrm>
            <a:off x="6076800" y="1440000"/>
            <a:ext cx="5560500"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0" name="Rectangle 9"/>
          <p:cNvSpPr/>
          <p:nvPr userDrawn="1"/>
        </p:nvSpPr>
        <p:spPr bwMode="auto">
          <a:xfrm>
            <a:off x="3988284" y="835138"/>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14" name="Rectangle 13"/>
          <p:cNvSpPr/>
          <p:nvPr userDrawn="1"/>
        </p:nvSpPr>
        <p:spPr bwMode="auto">
          <a:xfrm>
            <a:off x="3988284" y="6153727"/>
            <a:ext cx="4082649"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cxnSp>
        <p:nvCxnSpPr>
          <p:cNvPr id="15" name="Straight Connector 14"/>
          <p:cNvCxnSpPr/>
          <p:nvPr userDrawn="1"/>
        </p:nvCxnSpPr>
        <p:spPr>
          <a:xfrm>
            <a:off x="468663" y="1339852"/>
            <a:ext cx="0" cy="5067885"/>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06572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1534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ransistion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000" y="2796212"/>
            <a:ext cx="11037125" cy="1013625"/>
          </a:xfrm>
        </p:spPr>
        <p:txBody>
          <a:bodyPr lIns="0" tIns="0" rIns="0" bIns="0">
            <a:normAutofit/>
          </a:bodyPr>
          <a:lstStyle>
            <a:lvl1pPr algn="r">
              <a:defRPr sz="4800" b="0">
                <a:solidFill>
                  <a:schemeClr val="accent1"/>
                </a:solidFill>
                <a:effectLst/>
              </a:defRPr>
            </a:lvl1pPr>
          </a:lstStyle>
          <a:p>
            <a:r>
              <a:rPr kumimoji="0" lang="en-GB" dirty="0"/>
              <a:t>Click to Edit Title</a:t>
            </a:r>
            <a:endParaRPr kumimoji="0" lang="en-US" dirty="0"/>
          </a:p>
        </p:txBody>
      </p:sp>
    </p:spTree>
    <p:extLst>
      <p:ext uri="{BB962C8B-B14F-4D97-AF65-F5344CB8AC3E}">
        <p14:creationId xmlns:p14="http://schemas.microsoft.com/office/powerpoint/2010/main" val="8394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1534990" y="2540000"/>
            <a:ext cx="9276208" cy="1479663"/>
          </a:xfrm>
        </p:spPr>
        <p:txBody>
          <a:bodyPr lIns="0" tIns="0" rIns="0" bIns="0">
            <a:noAutofit/>
          </a:bodyPr>
          <a:lstStyle>
            <a:lvl1pPr algn="l">
              <a:defRPr sz="3200" b="0" baseline="0">
                <a:solidFill>
                  <a:schemeClr val="accent1"/>
                </a:solidFill>
                <a:effectLst/>
              </a:defRPr>
            </a:lvl1pPr>
          </a:lstStyle>
          <a:p>
            <a:r>
              <a:rPr kumimoji="0" lang="en-GB" dirty="0"/>
              <a:t>Type or insert a quote into this box ensuring each line of text is as equal as possible.  There are three line to fill so please edit as required.  Character count </a:t>
            </a:r>
            <a:r>
              <a:rPr kumimoji="0" lang="en-GB" dirty="0" err="1"/>
              <a:t>approx</a:t>
            </a:r>
            <a:r>
              <a:rPr kumimoji="0" lang="en-GB" dirty="0"/>
              <a:t> 160</a:t>
            </a:r>
            <a:endParaRPr kumimoji="0" lang="en-US" dirty="0"/>
          </a:p>
        </p:txBody>
      </p:sp>
      <p:sp>
        <p:nvSpPr>
          <p:cNvPr id="12" name="TextBox 11"/>
          <p:cNvSpPr txBox="1"/>
          <p:nvPr userDrawn="1"/>
        </p:nvSpPr>
        <p:spPr>
          <a:xfrm>
            <a:off x="3358542" y="4515556"/>
            <a:ext cx="914400" cy="914400"/>
          </a:xfrm>
          <a:prstGeom prst="rect">
            <a:avLst/>
          </a:prstGeom>
        </p:spPr>
        <p:txBody>
          <a:bodyPr vert="horz" wrap="none" lIns="0" tIns="0" rIns="0" bIns="0" rtlCol="0" anchor="t">
            <a:normAutofit/>
          </a:bodyPr>
          <a:lstStyle/>
          <a:p>
            <a:endParaRPr lang="en-US" dirty="0"/>
          </a:p>
        </p:txBody>
      </p:sp>
      <p:sp>
        <p:nvSpPr>
          <p:cNvPr id="14" name="Text Placeholder 13"/>
          <p:cNvSpPr>
            <a:spLocks noGrp="1"/>
          </p:cNvSpPr>
          <p:nvPr>
            <p:ph type="body" sz="quarter" idx="11" hasCustomPrompt="1"/>
          </p:nvPr>
        </p:nvSpPr>
        <p:spPr>
          <a:xfrm>
            <a:off x="6180846" y="4524558"/>
            <a:ext cx="4710991" cy="546041"/>
          </a:xfrm>
        </p:spPr>
        <p:txBody>
          <a:bodyPr/>
          <a:lstStyle>
            <a:lvl1pPr marL="0" indent="0" algn="r">
              <a:buNone/>
              <a:defRPr sz="1200">
                <a:solidFill>
                  <a:srgbClr val="7F7F7F"/>
                </a:solidFill>
              </a:defRPr>
            </a:lvl1pPr>
            <a:lvl2pPr marL="538162" indent="0">
              <a:buNone/>
              <a:defRPr sz="1200">
                <a:solidFill>
                  <a:srgbClr val="7F7F7F"/>
                </a:solidFill>
              </a:defRPr>
            </a:lvl2pPr>
            <a:lvl3pPr marL="538162" indent="0">
              <a:buNone/>
              <a:defRPr sz="1200">
                <a:solidFill>
                  <a:srgbClr val="7F7F7F"/>
                </a:solidFill>
              </a:defRPr>
            </a:lvl3pPr>
            <a:lvl4pPr marL="538162" indent="0">
              <a:buNone/>
              <a:defRPr sz="1200">
                <a:solidFill>
                  <a:srgbClr val="7F7F7F"/>
                </a:solidFill>
              </a:defRPr>
            </a:lvl4pPr>
            <a:lvl5pPr marL="538162" indent="0">
              <a:buNone/>
              <a:defRPr sz="1200">
                <a:solidFill>
                  <a:srgbClr val="7F7F7F"/>
                </a:solidFill>
              </a:defRPr>
            </a:lvl5pPr>
          </a:lstStyle>
          <a:p>
            <a:pPr lvl="0"/>
            <a:r>
              <a:rPr lang="en-GB" dirty="0"/>
              <a:t>Type acknowledgement or source of statement</a:t>
            </a:r>
            <a:endParaRPr lang="en-US" dirty="0"/>
          </a:p>
        </p:txBody>
      </p:sp>
    </p:spTree>
    <p:extLst>
      <p:ext uri="{BB962C8B-B14F-4D97-AF65-F5344CB8AC3E}">
        <p14:creationId xmlns:p14="http://schemas.microsoft.com/office/powerpoint/2010/main" val="14327134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srcRect/>
          <a:stretch>
            <a:fillRect/>
          </a:stretch>
        </a:blipFill>
        <a:effectLst/>
      </p:bgPr>
    </p:bg>
    <p:spTree>
      <p:nvGrpSpPr>
        <p:cNvPr id="1" name=""/>
        <p:cNvGrpSpPr/>
        <p:nvPr/>
      </p:nvGrpSpPr>
      <p:grpSpPr>
        <a:xfrm>
          <a:off x="0" y="0"/>
          <a:ext cx="0" cy="0"/>
          <a:chOff x="0" y="0"/>
          <a:chExt cx="0" cy="0"/>
        </a:xfrm>
      </p:grpSpPr>
      <p:sp>
        <p:nvSpPr>
          <p:cNvPr id="13" name="Title Placeholder 12"/>
          <p:cNvSpPr>
            <a:spLocks noGrp="1"/>
          </p:cNvSpPr>
          <p:nvPr>
            <p:ph type="title"/>
          </p:nvPr>
        </p:nvSpPr>
        <p:spPr>
          <a:xfrm>
            <a:off x="479874" y="336000"/>
            <a:ext cx="11160000" cy="576000"/>
          </a:xfrm>
          <a:prstGeom prst="rect">
            <a:avLst/>
          </a:prstGeom>
        </p:spPr>
        <p:txBody>
          <a:bodyPr vert="horz" lIns="0" tIns="0" rIns="0" bIns="0" anchor="t">
            <a:normAutofit/>
          </a:bodyPr>
          <a:lstStyle/>
          <a:p>
            <a:r>
              <a:rPr kumimoji="0" lang="en-GB" dirty="0"/>
              <a:t>Click to Edit Title</a:t>
            </a:r>
            <a:endParaRPr kumimoji="0" lang="en-US" dirty="0"/>
          </a:p>
        </p:txBody>
      </p:sp>
      <p:sp>
        <p:nvSpPr>
          <p:cNvPr id="4" name="Text Placeholder 3"/>
          <p:cNvSpPr>
            <a:spLocks noGrp="1"/>
          </p:cNvSpPr>
          <p:nvPr>
            <p:ph type="body" idx="1"/>
          </p:nvPr>
        </p:nvSpPr>
        <p:spPr>
          <a:xfrm>
            <a:off x="479875" y="1440000"/>
            <a:ext cx="11157425" cy="4680000"/>
          </a:xfrm>
          <a:prstGeom prst="rect">
            <a:avLst/>
          </a:prstGeom>
        </p:spPr>
        <p:txBody>
          <a:bodyPr vert="horz" lIns="0" tIns="0" rIns="0" bIns="0">
            <a:noAutofit/>
          </a:bodyPr>
          <a:lstStyle/>
          <a:p>
            <a:pPr lvl="0" eaLnBrk="1" latinLnBrk="0" hangingPunct="1"/>
            <a:r>
              <a:rPr kumimoji="0" lang="en-GB" dirty="0"/>
              <a:t>Click to edit text</a:t>
            </a:r>
          </a:p>
          <a:p>
            <a:pPr lvl="1" eaLnBrk="1" latinLnBrk="0" hangingPunct="1"/>
            <a:r>
              <a:rPr kumimoji="0" lang="en-GB" dirty="0"/>
              <a:t>Second level</a:t>
            </a:r>
          </a:p>
          <a:p>
            <a:pPr lvl="2" eaLnBrk="1" latinLnBrk="0" hangingPunct="1"/>
            <a:r>
              <a:rPr kumimoji="0" lang="en-GB" dirty="0"/>
              <a:t>Third level</a:t>
            </a:r>
          </a:p>
          <a:p>
            <a:pPr lvl="3" eaLnBrk="1" latinLnBrk="0" hangingPunct="1"/>
            <a:r>
              <a:rPr kumimoji="0" lang="en-GB" dirty="0"/>
              <a:t>Fourth level</a:t>
            </a:r>
          </a:p>
          <a:p>
            <a:pPr lvl="4" eaLnBrk="1" latinLnBrk="0" hangingPunct="1"/>
            <a:r>
              <a:rPr kumimoji="0" lang="en-GB" dirty="0"/>
              <a:t>Fifth level</a:t>
            </a:r>
            <a:endParaRPr kumimoji="0" lang="en-US" dirty="0"/>
          </a:p>
        </p:txBody>
      </p:sp>
      <p:sp>
        <p:nvSpPr>
          <p:cNvPr id="7" name="Slide Number Placeholder 4"/>
          <p:cNvSpPr txBox="1">
            <a:spLocks/>
          </p:cNvSpPr>
          <p:nvPr/>
        </p:nvSpPr>
        <p:spPr>
          <a:xfrm>
            <a:off x="477788" y="6559369"/>
            <a:ext cx="1303046" cy="240000"/>
          </a:xfrm>
          <a:prstGeom prst="rect">
            <a:avLst/>
          </a:prstGeom>
        </p:spPr>
        <p:txBody>
          <a:bodyPr vert="horz" lIns="0" tIns="0" bIns="0" anchor="t"/>
          <a:lstStyle>
            <a:defPPr>
              <a:defRPr lang="en-US"/>
            </a:defPPr>
            <a:lvl1pPr marL="0" algn="l" defTabSz="457200" rtl="0" eaLnBrk="1" latinLnBrk="0" hangingPunct="1">
              <a:defRPr kumimoji="0" sz="1000" kern="1200">
                <a:solidFill>
                  <a:schemeClr val="tx1"/>
                </a:solidFill>
                <a:latin typeface="+mn-lt"/>
                <a:ea typeface="+mn-ea"/>
                <a:cs typeface="Gill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l" defTabSz="457200" rtl="0" eaLnBrk="1" fontAlgn="auto" latinLnBrk="0" hangingPunct="1">
              <a:lnSpc>
                <a:spcPct val="100000"/>
              </a:lnSpc>
              <a:spcBef>
                <a:spcPts val="0"/>
              </a:spcBef>
              <a:spcAft>
                <a:spcPts val="0"/>
              </a:spcAft>
              <a:buClrTx/>
              <a:buSzTx/>
              <a:buFontTx/>
              <a:buNone/>
              <a:tabLst/>
              <a:defRPr/>
            </a:pPr>
            <a:fld id="{319DA607-C033-414D-8F05-C963E77EB547}" type="slidenum">
              <a:rPr lang="en-US" smtClean="0"/>
              <a:pPr marL="0" marR="0" indent="0" algn="l" defTabSz="457200" rtl="0" eaLnBrk="1" fontAlgn="auto" latinLnBrk="0" hangingPunct="1">
                <a:lnSpc>
                  <a:spcPct val="100000"/>
                </a:lnSpc>
                <a:spcBef>
                  <a:spcPts val="0"/>
                </a:spcBef>
                <a:spcAft>
                  <a:spcPts val="0"/>
                </a:spcAft>
                <a:buClrTx/>
                <a:buSzTx/>
                <a:buFontTx/>
                <a:buNone/>
                <a:tabLst/>
                <a:defRPr/>
              </a:pPr>
              <a:t>‹#›</a:t>
            </a:fld>
            <a:endParaRPr lang="en-US" dirty="0"/>
          </a:p>
          <a:p>
            <a:endParaRPr lang="en-US" b="0" dirty="0"/>
          </a:p>
        </p:txBody>
      </p:sp>
    </p:spTree>
  </p:cSld>
  <p:clrMap bg1="lt1" tx1="dk1" bg2="lt2" tx2="dk2" accent1="accent1" accent2="accent2" accent3="accent3" accent4="accent4" accent5="accent5" accent6="accent6" hlink="hlink" folHlink="folHlink"/>
  <p:sldLayoutIdLst>
    <p:sldLayoutId id="2147483717" r:id="rId1"/>
    <p:sldLayoutId id="2147483728" r:id="rId2"/>
    <p:sldLayoutId id="2147483718" r:id="rId3"/>
    <p:sldLayoutId id="2147483719" r:id="rId4"/>
    <p:sldLayoutId id="2147483720" r:id="rId5"/>
    <p:sldLayoutId id="2147483721" r:id="rId6"/>
    <p:sldLayoutId id="2147483722" r:id="rId7"/>
    <p:sldLayoutId id="2147483723" r:id="rId8"/>
    <p:sldLayoutId id="2147483724" r:id="rId9"/>
  </p:sldLayoutIdLst>
  <p:hf sldNum="0" hdr="0" ftr="0" dt="0"/>
  <p:txStyles>
    <p:titleStyle>
      <a:lvl1pPr algn="l" rtl="0" eaLnBrk="1" latinLnBrk="0" hangingPunct="1">
        <a:spcBef>
          <a:spcPct val="0"/>
        </a:spcBef>
        <a:buNone/>
        <a:tabLst>
          <a:tab pos="2155825" algn="l"/>
        </a:tabLst>
        <a:defRPr kumimoji="0" sz="3800" b="0" i="0" kern="1200">
          <a:solidFill>
            <a:schemeClr val="accent1"/>
          </a:solidFill>
          <a:effectLst/>
          <a:latin typeface="Gill Sans MT"/>
          <a:ea typeface="+mj-ea"/>
          <a:cs typeface="Gill Sans MT"/>
        </a:defRPr>
      </a:lvl1pPr>
    </p:titleStyle>
    <p:body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2757811" y="1575366"/>
            <a:ext cx="1368425" cy="3537307"/>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5" name="Rounded Rectangle 4"/>
          <p:cNvSpPr/>
          <p:nvPr/>
        </p:nvSpPr>
        <p:spPr bwMode="auto">
          <a:xfrm>
            <a:off x="4486597" y="351405"/>
            <a:ext cx="6057577" cy="5375954"/>
          </a:xfrm>
          <a:prstGeom prst="roundRect">
            <a:avLst>
              <a:gd name="adj" fmla="val 0"/>
            </a:avLst>
          </a:prstGeom>
          <a:solidFill>
            <a:srgbClr val="128CAB"/>
          </a:solidFill>
          <a:ln w="9525" algn="ctr">
            <a:noFill/>
            <a:round/>
            <a:headEnd/>
            <a:tailEnd/>
          </a:ln>
          <a:effectLst>
            <a:outerShdw blurRad="50800" dist="38100" dir="2700000" algn="tl" rotWithShape="0">
              <a:prstClr val="black">
                <a:alpha val="40000"/>
              </a:prstClr>
            </a:outerShdw>
          </a:effectLst>
        </p:spPr>
        <p:txBody>
          <a:bodyPr lIns="121944" tIns="72000" rIns="121944" bIns="60972" anchorCtr="1"/>
          <a:lstStyle/>
          <a:p>
            <a:pPr fontAlgn="auto">
              <a:spcBef>
                <a:spcPts val="0"/>
              </a:spcBef>
              <a:spcAft>
                <a:spcPts val="0"/>
              </a:spcAft>
              <a:defRPr/>
            </a:pPr>
            <a:r>
              <a:rPr lang="de-DE" sz="2000" b="1" kern="0" dirty="0">
                <a:solidFill>
                  <a:schemeClr val="bg1"/>
                </a:solidFill>
                <a:latin typeface="Gill Sans MT" pitchFamily="34" charset="0"/>
                <a:ea typeface="ＭＳ Ｐゴシック" pitchFamily="34" charset="-128"/>
                <a:cs typeface="Arial" charset="0"/>
              </a:rPr>
              <a:t>Software Packs</a:t>
            </a:r>
            <a:endParaRPr lang="en-GB" sz="2000" b="1" kern="0" dirty="0">
              <a:solidFill>
                <a:schemeClr val="bg1"/>
              </a:solidFill>
              <a:latin typeface="Gill Sans MT" pitchFamily="34" charset="0"/>
              <a:ea typeface="ＭＳ Ｐゴシック" pitchFamily="34" charset="-128"/>
              <a:cs typeface="Arial" charset="0"/>
            </a:endParaRPr>
          </a:p>
        </p:txBody>
      </p:sp>
      <p:sp>
        <p:nvSpPr>
          <p:cNvPr id="6" name="TextBox 5"/>
          <p:cNvSpPr txBox="1"/>
          <p:nvPr/>
        </p:nvSpPr>
        <p:spPr bwMode="auto">
          <a:xfrm>
            <a:off x="2757811" y="2354829"/>
            <a:ext cx="1439862" cy="276225"/>
          </a:xfrm>
          <a:prstGeom prst="rect">
            <a:avLst/>
          </a:prstGeom>
          <a:solidFill>
            <a:schemeClr val="bg1">
              <a:lumMod val="85000"/>
            </a:schemeClr>
          </a:solidFill>
          <a:ln>
            <a:noFill/>
          </a:ln>
        </p:spPr>
        <p:txBody>
          <a:bodyPr rIns="144000">
            <a:spAutoFit/>
          </a:bodyPr>
          <a:lstStyle/>
          <a:p>
            <a:pPr algn="r">
              <a:defRPr/>
            </a:pPr>
            <a:r>
              <a:rPr lang="en-US" sz="1200" dirty="0">
                <a:latin typeface="+mn-lt"/>
              </a:rPr>
              <a:t>USART</a:t>
            </a:r>
            <a:endParaRPr lang="en-GB" sz="1200" dirty="0">
              <a:latin typeface="+mn-lt"/>
            </a:endParaRPr>
          </a:p>
        </p:txBody>
      </p:sp>
      <p:sp>
        <p:nvSpPr>
          <p:cNvPr id="7" name="TextBox 6"/>
          <p:cNvSpPr txBox="1"/>
          <p:nvPr/>
        </p:nvSpPr>
        <p:spPr bwMode="auto">
          <a:xfrm>
            <a:off x="2757811" y="3720079"/>
            <a:ext cx="1439862" cy="277812"/>
          </a:xfrm>
          <a:prstGeom prst="rect">
            <a:avLst/>
          </a:prstGeom>
          <a:solidFill>
            <a:schemeClr val="bg1">
              <a:lumMod val="85000"/>
            </a:schemeClr>
          </a:solidFill>
          <a:ln>
            <a:noFill/>
          </a:ln>
        </p:spPr>
        <p:txBody>
          <a:bodyPr rIns="144000">
            <a:spAutoFit/>
          </a:bodyPr>
          <a:lstStyle/>
          <a:p>
            <a:pPr algn="r">
              <a:defRPr/>
            </a:pPr>
            <a:r>
              <a:rPr lang="en-US" sz="1200" dirty="0">
                <a:latin typeface="+mn-lt"/>
              </a:rPr>
              <a:t>SPI #</a:t>
            </a:r>
            <a:r>
              <a:rPr lang="en-US" sz="1200" dirty="0">
                <a:latin typeface="Segoe UI" panose="020B0502040204020203" pitchFamily="34" charset="0"/>
                <a:ea typeface="Segoe UI" panose="020B0502040204020203" pitchFamily="34" charset="0"/>
                <a:cs typeface="Segoe UI" panose="020B0502040204020203" pitchFamily="34" charset="0"/>
              </a:rPr>
              <a:t>1</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sp>
        <p:nvSpPr>
          <p:cNvPr id="8" name="TextBox 7"/>
          <p:cNvSpPr txBox="1"/>
          <p:nvPr/>
        </p:nvSpPr>
        <p:spPr bwMode="auto">
          <a:xfrm>
            <a:off x="2757811" y="4159816"/>
            <a:ext cx="1439862" cy="276225"/>
          </a:xfrm>
          <a:prstGeom prst="rect">
            <a:avLst/>
          </a:prstGeom>
          <a:solidFill>
            <a:schemeClr val="bg1">
              <a:lumMod val="85000"/>
            </a:schemeClr>
          </a:solidFill>
          <a:ln>
            <a:noFill/>
          </a:ln>
        </p:spPr>
        <p:txBody>
          <a:bodyPr rIns="144000">
            <a:spAutoFit/>
          </a:bodyPr>
          <a:lstStyle/>
          <a:p>
            <a:pPr algn="r">
              <a:defRPr/>
            </a:pPr>
            <a:r>
              <a:rPr lang="en-GB" sz="1200" dirty="0">
                <a:latin typeface="+mn-lt"/>
              </a:rPr>
              <a:t>I2C</a:t>
            </a:r>
          </a:p>
        </p:txBody>
      </p:sp>
      <p:sp>
        <p:nvSpPr>
          <p:cNvPr id="10" name="TextBox 9"/>
          <p:cNvSpPr txBox="1"/>
          <p:nvPr/>
        </p:nvSpPr>
        <p:spPr bwMode="auto">
          <a:xfrm>
            <a:off x="2757811" y="1896041"/>
            <a:ext cx="1439862" cy="276225"/>
          </a:xfrm>
          <a:prstGeom prst="rect">
            <a:avLst/>
          </a:prstGeom>
          <a:solidFill>
            <a:schemeClr val="bg1">
              <a:lumMod val="85000"/>
            </a:schemeClr>
          </a:solidFill>
          <a:ln>
            <a:noFill/>
          </a:ln>
        </p:spPr>
        <p:txBody>
          <a:bodyPr rIns="144000">
            <a:spAutoFit/>
          </a:bodyPr>
          <a:lstStyle/>
          <a:p>
            <a:pPr algn="r">
              <a:defRPr/>
            </a:pPr>
            <a:r>
              <a:rPr lang="en-US" sz="1200" dirty="0">
                <a:latin typeface="+mn-lt"/>
              </a:rPr>
              <a:t>USB  Controller</a:t>
            </a:r>
            <a:endParaRPr lang="en-GB" sz="1200" dirty="0">
              <a:latin typeface="+mn-lt"/>
            </a:endParaRPr>
          </a:p>
        </p:txBody>
      </p:sp>
      <p:sp>
        <p:nvSpPr>
          <p:cNvPr id="11" name="TextBox 10"/>
          <p:cNvSpPr txBox="1"/>
          <p:nvPr/>
        </p:nvSpPr>
        <p:spPr bwMode="auto">
          <a:xfrm>
            <a:off x="2757811" y="2823141"/>
            <a:ext cx="1439862" cy="276225"/>
          </a:xfrm>
          <a:prstGeom prst="rect">
            <a:avLst/>
          </a:prstGeom>
          <a:solidFill>
            <a:schemeClr val="bg1">
              <a:lumMod val="85000"/>
            </a:schemeClr>
          </a:solidFill>
          <a:ln>
            <a:noFill/>
          </a:ln>
        </p:spPr>
        <p:txBody>
          <a:bodyPr rIns="144000">
            <a:spAutoFit/>
          </a:bodyPr>
          <a:lstStyle/>
          <a:p>
            <a:pPr algn="r">
              <a:defRPr/>
            </a:pPr>
            <a:r>
              <a:rPr lang="en-US" sz="1200" dirty="0">
                <a:latin typeface="+mn-lt"/>
              </a:rPr>
              <a:t>Ethernet  PHY</a:t>
            </a:r>
            <a:endParaRPr lang="en-GB" sz="1200" dirty="0">
              <a:latin typeface="+mn-lt"/>
            </a:endParaRPr>
          </a:p>
        </p:txBody>
      </p:sp>
      <p:sp>
        <p:nvSpPr>
          <p:cNvPr id="12" name="TextBox 11"/>
          <p:cNvSpPr txBox="1"/>
          <p:nvPr/>
        </p:nvSpPr>
        <p:spPr bwMode="auto">
          <a:xfrm>
            <a:off x="2757811" y="4596379"/>
            <a:ext cx="1439862" cy="277812"/>
          </a:xfrm>
          <a:prstGeom prst="rect">
            <a:avLst/>
          </a:prstGeom>
          <a:solidFill>
            <a:schemeClr val="bg1">
              <a:lumMod val="85000"/>
            </a:schemeClr>
          </a:solidFill>
          <a:ln>
            <a:noFill/>
          </a:ln>
        </p:spPr>
        <p:txBody>
          <a:bodyPr rIns="144000">
            <a:spAutoFit/>
          </a:bodyPr>
          <a:lstStyle/>
          <a:p>
            <a:pPr algn="r">
              <a:defRPr/>
            </a:pPr>
            <a:r>
              <a:rPr lang="en-US" sz="1200" dirty="0">
                <a:latin typeface="+mn-lt"/>
              </a:rPr>
              <a:t>SDIO</a:t>
            </a:r>
            <a:endParaRPr lang="en-GB" sz="1200" dirty="0">
              <a:latin typeface="+mn-lt"/>
            </a:endParaRPr>
          </a:p>
        </p:txBody>
      </p:sp>
      <p:sp>
        <p:nvSpPr>
          <p:cNvPr id="14" name="Rounded Rectangle 13"/>
          <p:cNvSpPr/>
          <p:nvPr/>
        </p:nvSpPr>
        <p:spPr bwMode="auto">
          <a:xfrm>
            <a:off x="8034661" y="854641"/>
            <a:ext cx="2404739" cy="4767943"/>
          </a:xfrm>
          <a:prstGeom prst="roundRect">
            <a:avLst>
              <a:gd name="adj" fmla="val 0"/>
            </a:avLst>
          </a:prstGeom>
          <a:solidFill>
            <a:sysClr val="window" lastClr="FFFFFF">
              <a:lumMod val="85000"/>
            </a:sysClr>
          </a:solidFill>
          <a:ln w="28575" cap="flat" cmpd="sng" algn="ctr">
            <a:noFill/>
            <a:prstDash val="solid"/>
            <a:round/>
            <a:headEnd type="none" w="med" len="med"/>
            <a:tailEnd type="none" w="med" len="med"/>
          </a:ln>
          <a:effectLst/>
        </p:spPr>
        <p:txBody>
          <a:bodyPr lIns="121944" tIns="60972" rIns="121944" bIns="60972"/>
          <a:lstStyle/>
          <a:p>
            <a:pPr algn="ctr" fontAlgn="auto">
              <a:spcBef>
                <a:spcPts val="0"/>
              </a:spcBef>
              <a:spcAft>
                <a:spcPts val="0"/>
              </a:spcAft>
              <a:defRPr/>
            </a:pPr>
            <a:r>
              <a:rPr lang="de-DE" sz="1600" b="1" kern="0" dirty="0">
                <a:solidFill>
                  <a:srgbClr val="000000"/>
                </a:solidFill>
                <a:latin typeface="Gill Sans MT" pitchFamily="34" charset="0"/>
                <a:ea typeface="ＭＳ Ｐゴシック" pitchFamily="34" charset="-128"/>
              </a:rPr>
              <a:t>Driver Validation Pack</a:t>
            </a:r>
            <a:endParaRPr lang="en-GB" sz="1600" b="1" kern="0" dirty="0">
              <a:solidFill>
                <a:srgbClr val="000000"/>
              </a:solidFill>
              <a:latin typeface="Gill Sans MT" pitchFamily="34" charset="0"/>
              <a:ea typeface="ＭＳ Ｐゴシック" pitchFamily="34" charset="-128"/>
            </a:endParaRPr>
          </a:p>
        </p:txBody>
      </p:sp>
      <p:sp>
        <p:nvSpPr>
          <p:cNvPr id="15" name="Rounded Rectangle 14"/>
          <p:cNvSpPr/>
          <p:nvPr/>
        </p:nvSpPr>
        <p:spPr bwMode="auto">
          <a:xfrm>
            <a:off x="8190233" y="3416849"/>
            <a:ext cx="2134866" cy="468000"/>
          </a:xfrm>
          <a:prstGeom prst="roundRect">
            <a:avLst>
              <a:gd name="adj" fmla="val 0"/>
            </a:avLst>
          </a:prstGeom>
          <a:solidFill>
            <a:srgbClr val="00B1D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a:solidFill>
                  <a:sysClr val="window" lastClr="FFFFFF"/>
                </a:solidFill>
                <a:latin typeface="Gill Sans MT" pitchFamily="34" charset="0"/>
                <a:ea typeface="ＭＳ Ｐゴシック" pitchFamily="34" charset="-128"/>
                <a:cs typeface="Arial" charset="0"/>
              </a:rPr>
              <a:t>SPI</a:t>
            </a:r>
            <a:endParaRPr lang="en-GB" sz="1600" b="1" kern="0" dirty="0">
              <a:solidFill>
                <a:sysClr val="window" lastClr="FFFFFF"/>
              </a:solidFill>
              <a:latin typeface="Gill Sans MT" pitchFamily="34" charset="0"/>
              <a:ea typeface="ＭＳ Ｐゴシック" pitchFamily="34" charset="-128"/>
              <a:cs typeface="Arial" charset="0"/>
            </a:endParaRPr>
          </a:p>
        </p:txBody>
      </p:sp>
      <p:sp>
        <p:nvSpPr>
          <p:cNvPr id="16" name="Rounded Rectangle 15"/>
          <p:cNvSpPr/>
          <p:nvPr/>
        </p:nvSpPr>
        <p:spPr bwMode="auto">
          <a:xfrm>
            <a:off x="8190228" y="1843286"/>
            <a:ext cx="2134866" cy="468000"/>
          </a:xfrm>
          <a:prstGeom prst="roundRect">
            <a:avLst>
              <a:gd name="adj" fmla="val 0"/>
            </a:avLst>
          </a:prstGeom>
          <a:solidFill>
            <a:srgbClr val="00B1D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a:solidFill>
                  <a:sysClr val="window" lastClr="FFFFFF"/>
                </a:solidFill>
                <a:latin typeface="Gill Sans MT" pitchFamily="34" charset="0"/>
                <a:ea typeface="ＭＳ Ｐゴシック" pitchFamily="34" charset="-128"/>
                <a:cs typeface="Arial" charset="0"/>
              </a:rPr>
              <a:t>USB Device</a:t>
            </a:r>
            <a:endParaRPr lang="en-GB" sz="1600" b="1" kern="0" dirty="0">
              <a:solidFill>
                <a:sysClr val="window" lastClr="FFFFFF"/>
              </a:solidFill>
              <a:latin typeface="Gill Sans MT" pitchFamily="34" charset="0"/>
              <a:ea typeface="ＭＳ Ｐゴシック" pitchFamily="34" charset="-128"/>
              <a:cs typeface="Arial" charset="0"/>
            </a:endParaRPr>
          </a:p>
        </p:txBody>
      </p:sp>
      <p:sp>
        <p:nvSpPr>
          <p:cNvPr id="17" name="Rounded Rectangle 16"/>
          <p:cNvSpPr/>
          <p:nvPr/>
        </p:nvSpPr>
        <p:spPr bwMode="auto">
          <a:xfrm>
            <a:off x="8190229" y="4465891"/>
            <a:ext cx="2134866" cy="468000"/>
          </a:xfrm>
          <a:prstGeom prst="roundRect">
            <a:avLst>
              <a:gd name="adj" fmla="val 0"/>
            </a:avLst>
          </a:prstGeom>
          <a:solidFill>
            <a:srgbClr val="00B1DB"/>
          </a:solidFill>
          <a:ln w="19050" cap="flat" cmpd="sng" algn="ctr">
            <a:noFill/>
            <a:prstDash val="solid"/>
            <a:round/>
            <a:headEnd type="none" w="med" len="med"/>
            <a:tailEnd type="none" w="med" len="med"/>
          </a:ln>
          <a:effectLst/>
        </p:spPr>
        <p:txBody>
          <a:bodyPr wrap="none" lIns="121944" tIns="60972" rIns="121944" bIns="60972" anchor="ctr"/>
          <a:lstStyle/>
          <a:p>
            <a:pPr algn="ctr" fontAlgn="auto">
              <a:spcBef>
                <a:spcPts val="0"/>
              </a:spcBef>
              <a:spcAft>
                <a:spcPts val="0"/>
              </a:spcAft>
              <a:defRPr/>
            </a:pPr>
            <a:r>
              <a:rPr lang="de-DE" sz="1600" b="1" kern="0" dirty="0">
                <a:solidFill>
                  <a:srgbClr val="FDFDFD"/>
                </a:solidFill>
                <a:latin typeface="Gill Sans MT" pitchFamily="34" charset="0"/>
                <a:ea typeface="MS PGothic" pitchFamily="34" charset="-128"/>
                <a:cs typeface="Arial" charset="0"/>
              </a:rPr>
              <a:t>MCI</a:t>
            </a:r>
          </a:p>
        </p:txBody>
      </p:sp>
      <p:sp>
        <p:nvSpPr>
          <p:cNvPr id="19" name="Rounded Rectangle 18"/>
          <p:cNvSpPr/>
          <p:nvPr/>
        </p:nvSpPr>
        <p:spPr bwMode="auto">
          <a:xfrm>
            <a:off x="8190235" y="2367807"/>
            <a:ext cx="2134866" cy="468000"/>
          </a:xfrm>
          <a:prstGeom prst="roundRect">
            <a:avLst>
              <a:gd name="adj" fmla="val 0"/>
            </a:avLst>
          </a:prstGeom>
          <a:solidFill>
            <a:srgbClr val="00B1D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a:solidFill>
                  <a:sysClr val="window" lastClr="FFFFFF"/>
                </a:solidFill>
                <a:latin typeface="Gill Sans MT" pitchFamily="34" charset="0"/>
                <a:ea typeface="ＭＳ Ｐゴシック" pitchFamily="34" charset="-128"/>
                <a:cs typeface="Arial" charset="0"/>
              </a:rPr>
              <a:t>USART</a:t>
            </a:r>
          </a:p>
        </p:txBody>
      </p:sp>
      <p:sp>
        <p:nvSpPr>
          <p:cNvPr id="20" name="Rounded Rectangle 19"/>
          <p:cNvSpPr/>
          <p:nvPr/>
        </p:nvSpPr>
        <p:spPr bwMode="auto">
          <a:xfrm>
            <a:off x="4631061" y="854641"/>
            <a:ext cx="3095625" cy="4767943"/>
          </a:xfrm>
          <a:prstGeom prst="roundRect">
            <a:avLst>
              <a:gd name="adj" fmla="val 0"/>
            </a:avLst>
          </a:prstGeom>
          <a:solidFill>
            <a:sysClr val="window" lastClr="FFFFFF">
              <a:lumMod val="85000"/>
            </a:sysClr>
          </a:solidFill>
          <a:ln w="28575" cap="flat" cmpd="sng" algn="ctr">
            <a:noFill/>
            <a:prstDash val="solid"/>
            <a:round/>
            <a:headEnd type="none" w="med" len="med"/>
            <a:tailEnd type="none" w="med" len="med"/>
          </a:ln>
          <a:effectLst/>
        </p:spPr>
        <p:txBody>
          <a:bodyPr lIns="121944" tIns="60972" rIns="121944" bIns="60972"/>
          <a:lstStyle/>
          <a:p>
            <a:pPr algn="ctr" fontAlgn="auto">
              <a:spcBef>
                <a:spcPts val="0"/>
              </a:spcBef>
              <a:spcAft>
                <a:spcPts val="0"/>
              </a:spcAft>
              <a:defRPr/>
            </a:pPr>
            <a:r>
              <a:rPr lang="en-US" sz="1600" b="1" kern="0" dirty="0">
                <a:solidFill>
                  <a:srgbClr val="000000"/>
                </a:solidFill>
                <a:latin typeface="Gill Sans MT" pitchFamily="34" charset="0"/>
                <a:ea typeface="ＭＳ Ｐゴシック" pitchFamily="34" charset="-128"/>
              </a:rPr>
              <a:t>Device Pack</a:t>
            </a:r>
            <a:endParaRPr lang="en-GB" sz="1600" b="1" kern="0" dirty="0">
              <a:solidFill>
                <a:srgbClr val="000000"/>
              </a:solidFill>
              <a:latin typeface="Gill Sans MT" pitchFamily="34" charset="0"/>
              <a:ea typeface="ＭＳ Ｐゴシック" pitchFamily="34" charset="-128"/>
            </a:endParaRPr>
          </a:p>
        </p:txBody>
      </p:sp>
      <p:sp>
        <p:nvSpPr>
          <p:cNvPr id="21" name="Rounded Rectangle 20"/>
          <p:cNvSpPr/>
          <p:nvPr/>
        </p:nvSpPr>
        <p:spPr bwMode="auto">
          <a:xfrm>
            <a:off x="4773936" y="1340416"/>
            <a:ext cx="1944687" cy="395288"/>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Startup/System</a:t>
            </a:r>
          </a:p>
        </p:txBody>
      </p:sp>
      <p:sp>
        <p:nvSpPr>
          <p:cNvPr id="22" name="Rectangle 21"/>
          <p:cNvSpPr/>
          <p:nvPr/>
        </p:nvSpPr>
        <p:spPr bwMode="auto">
          <a:xfrm>
            <a:off x="6632898" y="2384991"/>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USART1</a:t>
            </a:r>
            <a:endParaRPr lang="en-GB" sz="1200" dirty="0">
              <a:solidFill>
                <a:schemeClr val="tx1"/>
              </a:solidFill>
              <a:latin typeface="Courier New" pitchFamily="49" charset="0"/>
              <a:cs typeface="Courier New" pitchFamily="49" charset="0"/>
            </a:endParaRPr>
          </a:p>
        </p:txBody>
      </p:sp>
      <p:sp>
        <p:nvSpPr>
          <p:cNvPr id="23" name="Rounded Rectangle 22"/>
          <p:cNvSpPr/>
          <p:nvPr/>
        </p:nvSpPr>
        <p:spPr bwMode="auto">
          <a:xfrm>
            <a:off x="4773936" y="2296091"/>
            <a:ext cx="1944687" cy="395288"/>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USART Driver</a:t>
            </a:r>
          </a:p>
        </p:txBody>
      </p:sp>
      <p:sp>
        <p:nvSpPr>
          <p:cNvPr id="24" name="Rectangle 23"/>
          <p:cNvSpPr/>
          <p:nvPr/>
        </p:nvSpPr>
        <p:spPr bwMode="auto">
          <a:xfrm>
            <a:off x="6632898" y="3735954"/>
            <a:ext cx="936625" cy="207962"/>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SPI1</a:t>
            </a:r>
            <a:endParaRPr lang="en-GB" sz="1200" dirty="0">
              <a:solidFill>
                <a:schemeClr val="tx1"/>
              </a:solidFill>
              <a:latin typeface="Courier New" pitchFamily="49" charset="0"/>
              <a:cs typeface="Courier New" pitchFamily="49" charset="0"/>
            </a:endParaRPr>
          </a:p>
        </p:txBody>
      </p:sp>
      <p:sp>
        <p:nvSpPr>
          <p:cNvPr id="26" name="Rounded Rectangle 25"/>
          <p:cNvSpPr/>
          <p:nvPr/>
        </p:nvSpPr>
        <p:spPr bwMode="auto">
          <a:xfrm>
            <a:off x="4773936" y="3658166"/>
            <a:ext cx="1944687" cy="396875"/>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SPI Driver</a:t>
            </a:r>
          </a:p>
        </p:txBody>
      </p:sp>
      <p:sp>
        <p:nvSpPr>
          <p:cNvPr id="27" name="Rectangle 26"/>
          <p:cNvSpPr/>
          <p:nvPr/>
        </p:nvSpPr>
        <p:spPr bwMode="auto">
          <a:xfrm>
            <a:off x="6632898" y="4626541"/>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MCI0</a:t>
            </a:r>
            <a:endParaRPr lang="en-GB" sz="1200" dirty="0">
              <a:solidFill>
                <a:schemeClr val="tx1"/>
              </a:solidFill>
              <a:latin typeface="Courier New" pitchFamily="49" charset="0"/>
              <a:cs typeface="Courier New" pitchFamily="49" charset="0"/>
            </a:endParaRPr>
          </a:p>
        </p:txBody>
      </p:sp>
      <p:sp>
        <p:nvSpPr>
          <p:cNvPr id="29" name="Rounded Rectangle 28"/>
          <p:cNvSpPr/>
          <p:nvPr/>
        </p:nvSpPr>
        <p:spPr bwMode="auto">
          <a:xfrm>
            <a:off x="4773936" y="4537641"/>
            <a:ext cx="1944687" cy="395288"/>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MCI Driver</a:t>
            </a:r>
          </a:p>
        </p:txBody>
      </p:sp>
      <p:sp>
        <p:nvSpPr>
          <p:cNvPr id="31" name="Rectangle 30"/>
          <p:cNvSpPr/>
          <p:nvPr/>
        </p:nvSpPr>
        <p:spPr bwMode="auto">
          <a:xfrm>
            <a:off x="6632898" y="1926204"/>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USBD0</a:t>
            </a:r>
            <a:endParaRPr lang="en-GB" sz="1200" dirty="0">
              <a:solidFill>
                <a:schemeClr val="tx1"/>
              </a:solidFill>
              <a:latin typeface="Courier New" pitchFamily="49" charset="0"/>
              <a:cs typeface="Courier New" pitchFamily="49" charset="0"/>
            </a:endParaRPr>
          </a:p>
        </p:txBody>
      </p:sp>
      <p:sp>
        <p:nvSpPr>
          <p:cNvPr id="32" name="Rounded Rectangle 31"/>
          <p:cNvSpPr/>
          <p:nvPr/>
        </p:nvSpPr>
        <p:spPr bwMode="auto">
          <a:xfrm>
            <a:off x="4773936" y="1837304"/>
            <a:ext cx="1944687" cy="395287"/>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USB Device Driver</a:t>
            </a:r>
          </a:p>
        </p:txBody>
      </p:sp>
      <p:sp>
        <p:nvSpPr>
          <p:cNvPr id="33" name="Rectangle 32"/>
          <p:cNvSpPr/>
          <p:nvPr/>
        </p:nvSpPr>
        <p:spPr bwMode="auto">
          <a:xfrm>
            <a:off x="6632898" y="2853304"/>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ETH_PHY0</a:t>
            </a:r>
            <a:endParaRPr lang="en-GB" sz="1200" dirty="0">
              <a:solidFill>
                <a:schemeClr val="tx1"/>
              </a:solidFill>
              <a:latin typeface="Courier New" pitchFamily="49" charset="0"/>
              <a:cs typeface="Courier New" pitchFamily="49" charset="0"/>
            </a:endParaRPr>
          </a:p>
        </p:txBody>
      </p:sp>
      <p:sp>
        <p:nvSpPr>
          <p:cNvPr id="36" name="Rounded Rectangle 35"/>
          <p:cNvSpPr/>
          <p:nvPr/>
        </p:nvSpPr>
        <p:spPr bwMode="auto">
          <a:xfrm>
            <a:off x="4773936" y="2762816"/>
            <a:ext cx="1944687" cy="396875"/>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Ethernet PHY</a:t>
            </a:r>
          </a:p>
        </p:txBody>
      </p:sp>
      <p:sp>
        <p:nvSpPr>
          <p:cNvPr id="37" name="Rounded Rectangle 36"/>
          <p:cNvSpPr/>
          <p:nvPr/>
        </p:nvSpPr>
        <p:spPr bwMode="auto">
          <a:xfrm>
            <a:off x="4761236" y="5007897"/>
            <a:ext cx="2808287" cy="503237"/>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latin typeface="Courier New" pitchFamily="49" charset="0"/>
                <a:ea typeface="ＭＳ Ｐゴシック" pitchFamily="34" charset="-128"/>
                <a:cs typeface="Courier New" pitchFamily="49" charset="0"/>
              </a:rPr>
              <a:t>RTE_Device.h</a:t>
            </a:r>
            <a:r>
              <a:rPr lang="de-DE" sz="1500" kern="0" dirty="0">
                <a:latin typeface="Courier New" pitchFamily="49" charset="0"/>
                <a:ea typeface="ＭＳ Ｐゴシック" pitchFamily="34" charset="-128"/>
                <a:cs typeface="Courier New" pitchFamily="49" charset="0"/>
              </a:rPr>
              <a:t> </a:t>
            </a:r>
            <a:br>
              <a:rPr lang="de-DE" sz="1500" kern="0" dirty="0">
                <a:latin typeface="Courier New" pitchFamily="49" charset="0"/>
                <a:ea typeface="ＭＳ Ｐゴシック" pitchFamily="34" charset="-128"/>
                <a:cs typeface="Courier New" pitchFamily="49" charset="0"/>
              </a:rPr>
            </a:br>
            <a:r>
              <a:rPr lang="de-DE" sz="1300" kern="0" dirty="0">
                <a:latin typeface="Courier New" pitchFamily="49" charset="0"/>
                <a:ea typeface="ＭＳ Ｐゴシック" pitchFamily="34" charset="-128"/>
                <a:cs typeface="Courier New" pitchFamily="49" charset="0"/>
              </a:rPr>
              <a:t>Configuration File</a:t>
            </a:r>
          </a:p>
        </p:txBody>
      </p:sp>
      <p:cxnSp>
        <p:nvCxnSpPr>
          <p:cNvPr id="48" name="Straight Arrow Connector 47"/>
          <p:cNvCxnSpPr>
            <a:stCxn id="32" idx="1"/>
            <a:endCxn id="10" idx="3"/>
          </p:cNvCxnSpPr>
          <p:nvPr/>
        </p:nvCxnSpPr>
        <p:spPr bwMode="auto">
          <a:xfrm flipH="1" flipV="1">
            <a:off x="4197673" y="2034154"/>
            <a:ext cx="576263" cy="79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6" idx="1"/>
            <a:endCxn id="7" idx="3"/>
          </p:cNvCxnSpPr>
          <p:nvPr/>
        </p:nvCxnSpPr>
        <p:spPr bwMode="auto">
          <a:xfrm flipH="1">
            <a:off x="4197673" y="3856604"/>
            <a:ext cx="576263" cy="2381"/>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3" idx="1"/>
            <a:endCxn id="6" idx="3"/>
          </p:cNvCxnSpPr>
          <p:nvPr/>
        </p:nvCxnSpPr>
        <p:spPr bwMode="auto">
          <a:xfrm flipH="1" flipV="1">
            <a:off x="4197673" y="2492942"/>
            <a:ext cx="576263" cy="79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29" idx="1"/>
            <a:endCxn id="12" idx="3"/>
          </p:cNvCxnSpPr>
          <p:nvPr/>
        </p:nvCxnSpPr>
        <p:spPr bwMode="auto">
          <a:xfrm flipH="1">
            <a:off x="4197673" y="4735285"/>
            <a:ext cx="576263"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6" idx="1"/>
            <a:endCxn id="11" idx="3"/>
          </p:cNvCxnSpPr>
          <p:nvPr/>
        </p:nvCxnSpPr>
        <p:spPr bwMode="auto">
          <a:xfrm flipH="1">
            <a:off x="4197673" y="2961254"/>
            <a:ext cx="576263"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bwMode="auto">
          <a:xfrm>
            <a:off x="2757811" y="3291454"/>
            <a:ext cx="1439862" cy="276225"/>
          </a:xfrm>
          <a:prstGeom prst="rect">
            <a:avLst/>
          </a:prstGeom>
          <a:solidFill>
            <a:schemeClr val="bg1">
              <a:lumMod val="85000"/>
            </a:schemeClr>
          </a:solidFill>
          <a:ln>
            <a:noFill/>
          </a:ln>
        </p:spPr>
        <p:txBody>
          <a:bodyPr rIns="144000">
            <a:spAutoFit/>
          </a:bodyPr>
          <a:lstStyle/>
          <a:p>
            <a:pPr algn="r">
              <a:defRPr/>
            </a:pPr>
            <a:r>
              <a:rPr lang="en-US" sz="1200" dirty="0">
                <a:latin typeface="+mn-lt"/>
              </a:rPr>
              <a:t>Ethernet  MAC</a:t>
            </a:r>
            <a:endParaRPr lang="en-GB" sz="1200" dirty="0">
              <a:latin typeface="+mn-lt"/>
            </a:endParaRPr>
          </a:p>
        </p:txBody>
      </p:sp>
      <p:sp>
        <p:nvSpPr>
          <p:cNvPr id="55" name="Rectangle 54"/>
          <p:cNvSpPr/>
          <p:nvPr/>
        </p:nvSpPr>
        <p:spPr bwMode="auto">
          <a:xfrm>
            <a:off x="6647186" y="3321616"/>
            <a:ext cx="935037"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ETH_MAC0</a:t>
            </a:r>
            <a:endParaRPr lang="en-GB" sz="1200" dirty="0">
              <a:solidFill>
                <a:schemeClr val="tx1"/>
              </a:solidFill>
              <a:latin typeface="Courier New" pitchFamily="49" charset="0"/>
              <a:cs typeface="Courier New" pitchFamily="49" charset="0"/>
            </a:endParaRPr>
          </a:p>
        </p:txBody>
      </p:sp>
      <p:sp>
        <p:nvSpPr>
          <p:cNvPr id="56" name="Rounded Rectangle 55"/>
          <p:cNvSpPr/>
          <p:nvPr/>
        </p:nvSpPr>
        <p:spPr bwMode="auto">
          <a:xfrm>
            <a:off x="4773936" y="3231129"/>
            <a:ext cx="1944687" cy="396875"/>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Ethernet MAC</a:t>
            </a:r>
          </a:p>
        </p:txBody>
      </p:sp>
      <p:cxnSp>
        <p:nvCxnSpPr>
          <p:cNvPr id="58" name="Straight Arrow Connector 57"/>
          <p:cNvCxnSpPr>
            <a:stCxn id="56" idx="1"/>
            <a:endCxn id="54" idx="3"/>
          </p:cNvCxnSpPr>
          <p:nvPr/>
        </p:nvCxnSpPr>
        <p:spPr bwMode="auto">
          <a:xfrm flipH="1">
            <a:off x="4197673" y="3429567"/>
            <a:ext cx="576263"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bwMode="auto">
          <a:xfrm>
            <a:off x="2614936" y="1907154"/>
            <a:ext cx="144462" cy="2587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68" name="Rounded Rectangle 67"/>
          <p:cNvSpPr/>
          <p:nvPr/>
        </p:nvSpPr>
        <p:spPr bwMode="auto">
          <a:xfrm>
            <a:off x="6680523" y="1343591"/>
            <a:ext cx="9366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Courier New" pitchFamily="49" charset="0"/>
                <a:cs typeface="Courier New" pitchFamily="49" charset="0"/>
              </a:rPr>
              <a:t>Control</a:t>
            </a:r>
          </a:p>
          <a:p>
            <a:pPr algn="ctr">
              <a:defRPr/>
            </a:pPr>
            <a:r>
              <a:rPr lang="en-US" sz="1200" dirty="0">
                <a:solidFill>
                  <a:schemeClr val="tx1"/>
                </a:solidFill>
                <a:latin typeface="Courier New" pitchFamily="49" charset="0"/>
                <a:cs typeface="Courier New" pitchFamily="49" charset="0"/>
              </a:rPr>
              <a:t>Structs</a:t>
            </a:r>
            <a:endParaRPr lang="en-GB" sz="1200" dirty="0">
              <a:solidFill>
                <a:schemeClr val="tx1"/>
              </a:solidFill>
              <a:latin typeface="Courier New" pitchFamily="49" charset="0"/>
              <a:cs typeface="Courier New" pitchFamily="49" charset="0"/>
            </a:endParaRPr>
          </a:p>
        </p:txBody>
      </p:sp>
      <p:cxnSp>
        <p:nvCxnSpPr>
          <p:cNvPr id="69" name="Straight Arrow Connector 68"/>
          <p:cNvCxnSpPr>
            <a:stCxn id="54" idx="0"/>
            <a:endCxn id="11" idx="2"/>
          </p:cNvCxnSpPr>
          <p:nvPr/>
        </p:nvCxnSpPr>
        <p:spPr bwMode="auto">
          <a:xfrm flipV="1">
            <a:off x="3478536" y="3099366"/>
            <a:ext cx="0" cy="192088"/>
          </a:xfrm>
          <a:prstGeom prst="straightConnector1">
            <a:avLst/>
          </a:prstGeom>
          <a:ln>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bwMode="auto">
          <a:xfrm>
            <a:off x="2757811" y="3231129"/>
            <a:ext cx="0" cy="36036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Rounded Rectangle 70"/>
          <p:cNvSpPr/>
          <p:nvPr/>
        </p:nvSpPr>
        <p:spPr bwMode="auto">
          <a:xfrm>
            <a:off x="2541911" y="822891"/>
            <a:ext cx="18002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latin typeface="Gill Sans MT" pitchFamily="34" charset="0"/>
                <a:cs typeface="Courier New" pitchFamily="49" charset="0"/>
              </a:rPr>
              <a:t>Device</a:t>
            </a:r>
            <a:endParaRPr lang="en-GB" sz="1600" b="1" dirty="0">
              <a:solidFill>
                <a:schemeClr val="tx1"/>
              </a:solidFill>
              <a:latin typeface="Gill Sans MT" pitchFamily="34" charset="0"/>
              <a:cs typeface="Courier New" pitchFamily="49" charset="0"/>
            </a:endParaRPr>
          </a:p>
        </p:txBody>
      </p:sp>
      <p:cxnSp>
        <p:nvCxnSpPr>
          <p:cNvPr id="72" name="Straight Connector 71"/>
          <p:cNvCxnSpPr/>
          <p:nvPr/>
        </p:nvCxnSpPr>
        <p:spPr bwMode="auto">
          <a:xfrm>
            <a:off x="2614936" y="1997641"/>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bwMode="auto">
          <a:xfrm>
            <a:off x="2614936" y="2078604"/>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bwMode="auto">
          <a:xfrm>
            <a:off x="2614936" y="2367529"/>
            <a:ext cx="144462" cy="2587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75" name="Straight Connector 74"/>
          <p:cNvCxnSpPr/>
          <p:nvPr/>
        </p:nvCxnSpPr>
        <p:spPr bwMode="auto">
          <a:xfrm>
            <a:off x="2614936" y="2458016"/>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bwMode="auto">
          <a:xfrm>
            <a:off x="2614936" y="2538979"/>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bwMode="auto">
          <a:xfrm>
            <a:off x="2614936" y="2827904"/>
            <a:ext cx="144462" cy="2587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78" name="Straight Connector 77"/>
          <p:cNvCxnSpPr/>
          <p:nvPr/>
        </p:nvCxnSpPr>
        <p:spPr bwMode="auto">
          <a:xfrm>
            <a:off x="2614936" y="2919979"/>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bwMode="auto">
          <a:xfrm>
            <a:off x="2614936" y="3000941"/>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bwMode="auto">
          <a:xfrm>
            <a:off x="2614936" y="4167754"/>
            <a:ext cx="144462" cy="2587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81" name="Straight Connector 80"/>
          <p:cNvCxnSpPr/>
          <p:nvPr/>
        </p:nvCxnSpPr>
        <p:spPr bwMode="auto">
          <a:xfrm>
            <a:off x="2614936" y="4258241"/>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bwMode="auto">
          <a:xfrm>
            <a:off x="2614936" y="4339204"/>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bwMode="auto">
          <a:xfrm>
            <a:off x="2614936" y="3735954"/>
            <a:ext cx="144462" cy="2587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84" name="Straight Connector 83"/>
          <p:cNvCxnSpPr/>
          <p:nvPr/>
        </p:nvCxnSpPr>
        <p:spPr bwMode="auto">
          <a:xfrm>
            <a:off x="2614936" y="3826441"/>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bwMode="auto">
          <a:xfrm>
            <a:off x="2614936" y="3907404"/>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bwMode="auto">
          <a:xfrm>
            <a:off x="2614936" y="4599554"/>
            <a:ext cx="144462" cy="2587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87" name="Straight Connector 86"/>
          <p:cNvCxnSpPr/>
          <p:nvPr/>
        </p:nvCxnSpPr>
        <p:spPr bwMode="auto">
          <a:xfrm>
            <a:off x="2614936" y="4691629"/>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bwMode="auto">
          <a:xfrm>
            <a:off x="2614936" y="4771004"/>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bwMode="auto">
          <a:xfrm>
            <a:off x="2759398" y="3086666"/>
            <a:ext cx="0" cy="6492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Rounded Rectangle 98"/>
          <p:cNvSpPr/>
          <p:nvPr/>
        </p:nvSpPr>
        <p:spPr bwMode="auto">
          <a:xfrm>
            <a:off x="8190226" y="5007898"/>
            <a:ext cx="2134874" cy="503237"/>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latin typeface="Courier New" pitchFamily="49" charset="0"/>
                <a:ea typeface="ＭＳ Ｐゴシック" pitchFamily="34" charset="-128"/>
                <a:cs typeface="Courier New" pitchFamily="49" charset="0"/>
              </a:rPr>
              <a:t>DV_Config.h</a:t>
            </a:r>
            <a:r>
              <a:rPr lang="de-DE" sz="1500" kern="0" dirty="0">
                <a:latin typeface="Courier New" pitchFamily="49" charset="0"/>
                <a:ea typeface="ＭＳ Ｐゴシック" pitchFamily="34" charset="-128"/>
                <a:cs typeface="Courier New" pitchFamily="49" charset="0"/>
              </a:rPr>
              <a:t> </a:t>
            </a:r>
            <a:br>
              <a:rPr lang="de-DE" sz="1500" kern="0" dirty="0">
                <a:latin typeface="Courier New" pitchFamily="49" charset="0"/>
                <a:ea typeface="ＭＳ Ｐゴシック" pitchFamily="34" charset="-128"/>
                <a:cs typeface="Courier New" pitchFamily="49" charset="0"/>
              </a:rPr>
            </a:br>
            <a:r>
              <a:rPr lang="de-DE" sz="1300" kern="0" dirty="0">
                <a:latin typeface="Courier New" pitchFamily="49" charset="0"/>
                <a:ea typeface="ＭＳ Ｐゴシック" pitchFamily="34" charset="-128"/>
                <a:cs typeface="Courier New" pitchFamily="49" charset="0"/>
              </a:rPr>
              <a:t>Configuration File</a:t>
            </a:r>
          </a:p>
        </p:txBody>
      </p:sp>
      <p:sp>
        <p:nvSpPr>
          <p:cNvPr id="100" name="Rounded Rectangle 99"/>
          <p:cNvSpPr/>
          <p:nvPr/>
        </p:nvSpPr>
        <p:spPr bwMode="auto">
          <a:xfrm>
            <a:off x="1601784" y="5408741"/>
            <a:ext cx="1210001"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latin typeface="Gill Sans MT" pitchFamily="34" charset="0"/>
                <a:cs typeface="Courier New" pitchFamily="49" charset="0"/>
              </a:rPr>
              <a:t>Loopback</a:t>
            </a:r>
            <a:endParaRPr lang="en-GB" sz="1600" b="1" dirty="0">
              <a:solidFill>
                <a:schemeClr val="tx1"/>
              </a:solidFill>
              <a:latin typeface="Gill Sans MT" pitchFamily="34" charset="0"/>
              <a:cs typeface="Courier New" pitchFamily="49" charset="0"/>
            </a:endParaRPr>
          </a:p>
        </p:txBody>
      </p:sp>
      <p:sp>
        <p:nvSpPr>
          <p:cNvPr id="116" name="Arc 115"/>
          <p:cNvSpPr/>
          <p:nvPr/>
        </p:nvSpPr>
        <p:spPr>
          <a:xfrm rot="16200000">
            <a:off x="2528352" y="2343714"/>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7" name="Arc 116"/>
          <p:cNvSpPr/>
          <p:nvPr/>
        </p:nvSpPr>
        <p:spPr>
          <a:xfrm rot="16200000">
            <a:off x="2522637" y="2808616"/>
            <a:ext cx="163959" cy="306390"/>
          </a:xfrm>
          <a:prstGeom prst="arc">
            <a:avLst>
              <a:gd name="adj1" fmla="val 10634277"/>
              <a:gd name="adj2" fmla="val 0"/>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8" name="Arc 117"/>
          <p:cNvSpPr/>
          <p:nvPr/>
        </p:nvSpPr>
        <p:spPr>
          <a:xfrm rot="16200000">
            <a:off x="2528352" y="3712932"/>
            <a:ext cx="163959" cy="306390"/>
          </a:xfrm>
          <a:prstGeom prst="arc">
            <a:avLst>
              <a:gd name="adj1" fmla="val 10634277"/>
              <a:gd name="adj2" fmla="val 0"/>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0" name="TextBox 119"/>
          <p:cNvSpPr txBox="1"/>
          <p:nvPr/>
        </p:nvSpPr>
        <p:spPr>
          <a:xfrm>
            <a:off x="1586866" y="2365146"/>
            <a:ext cx="788195" cy="263525"/>
          </a:xfrm>
          <a:prstGeom prst="rect">
            <a:avLst/>
          </a:prstGeom>
        </p:spPr>
        <p:txBody>
          <a:bodyPr vert="horz" wrap="square" lIns="0" tIns="0" rIns="0" bIns="0" rtlCol="0" anchor="ctr">
            <a:normAutofit fontScale="85000" lnSpcReduction="10000"/>
          </a:bodyPr>
          <a:lstStyle/>
          <a:p>
            <a:pPr algn="ctr"/>
            <a:r>
              <a:rPr lang="en-US" dirty="0"/>
              <a:t>RX1/TX1</a:t>
            </a:r>
          </a:p>
        </p:txBody>
      </p:sp>
      <p:sp>
        <p:nvSpPr>
          <p:cNvPr id="121" name="TextBox 120"/>
          <p:cNvSpPr txBox="1"/>
          <p:nvPr/>
        </p:nvSpPr>
        <p:spPr>
          <a:xfrm>
            <a:off x="1586866" y="2830048"/>
            <a:ext cx="787399" cy="263525"/>
          </a:xfrm>
          <a:prstGeom prst="rect">
            <a:avLst/>
          </a:prstGeom>
        </p:spPr>
        <p:txBody>
          <a:bodyPr vert="horz" wrap="square" lIns="0" tIns="0" rIns="0" bIns="0" rtlCol="0" anchor="ctr">
            <a:normAutofit fontScale="92500"/>
          </a:bodyPr>
          <a:lstStyle/>
          <a:p>
            <a:pPr algn="ctr"/>
            <a:r>
              <a:rPr lang="en-US" dirty="0"/>
              <a:t>Ethernet</a:t>
            </a:r>
          </a:p>
        </p:txBody>
      </p:sp>
      <p:sp>
        <p:nvSpPr>
          <p:cNvPr id="122" name="TextBox 121"/>
          <p:cNvSpPr txBox="1"/>
          <p:nvPr/>
        </p:nvSpPr>
        <p:spPr>
          <a:xfrm>
            <a:off x="1586866" y="3734366"/>
            <a:ext cx="788196" cy="263525"/>
          </a:xfrm>
          <a:prstGeom prst="rect">
            <a:avLst/>
          </a:prstGeom>
        </p:spPr>
        <p:txBody>
          <a:bodyPr vert="horz" wrap="square" lIns="0" tIns="0" rIns="0" bIns="0" rtlCol="0" anchor="ctr">
            <a:normAutofit/>
          </a:bodyPr>
          <a:lstStyle/>
          <a:p>
            <a:pPr algn="ctr"/>
            <a:r>
              <a:rPr lang="en-US" sz="1500" dirty="0"/>
              <a:t>SPI1</a:t>
            </a:r>
          </a:p>
        </p:txBody>
      </p:sp>
      <p:sp>
        <p:nvSpPr>
          <p:cNvPr id="123" name="TextBox 122"/>
          <p:cNvSpPr txBox="1"/>
          <p:nvPr/>
        </p:nvSpPr>
        <p:spPr>
          <a:xfrm>
            <a:off x="1587663" y="4166165"/>
            <a:ext cx="787399" cy="263525"/>
          </a:xfrm>
          <a:prstGeom prst="rect">
            <a:avLst/>
          </a:prstGeom>
        </p:spPr>
        <p:txBody>
          <a:bodyPr vert="horz" wrap="square" lIns="0" tIns="0" rIns="0" bIns="0" rtlCol="0" anchor="ctr">
            <a:normAutofit/>
          </a:bodyPr>
          <a:lstStyle/>
          <a:p>
            <a:pPr algn="ctr"/>
            <a:r>
              <a:rPr lang="en-US" sz="1500" dirty="0"/>
              <a:t>I2C</a:t>
            </a:r>
          </a:p>
        </p:txBody>
      </p:sp>
      <p:sp>
        <p:nvSpPr>
          <p:cNvPr id="124" name="TextBox 123"/>
          <p:cNvSpPr txBox="1"/>
          <p:nvPr/>
        </p:nvSpPr>
        <p:spPr>
          <a:xfrm>
            <a:off x="1587663" y="4596379"/>
            <a:ext cx="787399" cy="263525"/>
          </a:xfrm>
          <a:prstGeom prst="rect">
            <a:avLst/>
          </a:prstGeom>
        </p:spPr>
        <p:txBody>
          <a:bodyPr vert="horz" wrap="square" lIns="0" tIns="0" rIns="0" bIns="0" rtlCol="0" anchor="ctr">
            <a:normAutofit/>
          </a:bodyPr>
          <a:lstStyle/>
          <a:p>
            <a:pPr algn="ctr"/>
            <a:r>
              <a:rPr lang="en-US" sz="1500" dirty="0"/>
              <a:t>SDIO0</a:t>
            </a:r>
          </a:p>
        </p:txBody>
      </p:sp>
      <p:sp>
        <p:nvSpPr>
          <p:cNvPr id="125" name="TextBox 124"/>
          <p:cNvSpPr txBox="1"/>
          <p:nvPr/>
        </p:nvSpPr>
        <p:spPr>
          <a:xfrm>
            <a:off x="1586070" y="1904772"/>
            <a:ext cx="788195" cy="263525"/>
          </a:xfrm>
          <a:prstGeom prst="rect">
            <a:avLst/>
          </a:prstGeom>
        </p:spPr>
        <p:txBody>
          <a:bodyPr vert="horz" wrap="square" lIns="0" tIns="0" rIns="0" bIns="0" rtlCol="0" anchor="ctr">
            <a:normAutofit/>
          </a:bodyPr>
          <a:lstStyle/>
          <a:p>
            <a:pPr algn="ctr"/>
            <a:r>
              <a:rPr lang="en-US" sz="1500" dirty="0"/>
              <a:t>USB</a:t>
            </a:r>
          </a:p>
        </p:txBody>
      </p:sp>
      <p:sp>
        <p:nvSpPr>
          <p:cNvPr id="126" name="Rounded Rectangle 125"/>
          <p:cNvSpPr/>
          <p:nvPr/>
        </p:nvSpPr>
        <p:spPr bwMode="auto">
          <a:xfrm>
            <a:off x="8190232" y="3941370"/>
            <a:ext cx="2134866" cy="468000"/>
          </a:xfrm>
          <a:prstGeom prst="roundRect">
            <a:avLst>
              <a:gd name="adj" fmla="val 0"/>
            </a:avLst>
          </a:prstGeom>
          <a:solidFill>
            <a:srgbClr val="00B1D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a:solidFill>
                  <a:sysClr val="window" lastClr="FFFFFF"/>
                </a:solidFill>
                <a:latin typeface="Gill Sans MT" pitchFamily="34" charset="0"/>
                <a:ea typeface="ＭＳ Ｐゴシック" pitchFamily="34" charset="-128"/>
                <a:cs typeface="Arial" charset="0"/>
              </a:rPr>
              <a:t>I2C</a:t>
            </a:r>
          </a:p>
        </p:txBody>
      </p:sp>
      <p:sp>
        <p:nvSpPr>
          <p:cNvPr id="127" name="Rounded Rectangle 126"/>
          <p:cNvSpPr/>
          <p:nvPr/>
        </p:nvSpPr>
        <p:spPr bwMode="auto">
          <a:xfrm>
            <a:off x="8190234" y="2892328"/>
            <a:ext cx="2134866" cy="468000"/>
          </a:xfrm>
          <a:prstGeom prst="roundRect">
            <a:avLst>
              <a:gd name="adj" fmla="val 0"/>
            </a:avLst>
          </a:prstGeom>
          <a:solidFill>
            <a:srgbClr val="00B1D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a:solidFill>
                  <a:sysClr val="window" lastClr="FFFFFF"/>
                </a:solidFill>
                <a:latin typeface="Gill Sans MT" pitchFamily="34" charset="0"/>
                <a:ea typeface="ＭＳ Ｐゴシック" pitchFamily="34" charset="-128"/>
                <a:cs typeface="Arial" charset="0"/>
              </a:rPr>
              <a:t>Ethernet</a:t>
            </a:r>
          </a:p>
        </p:txBody>
      </p:sp>
      <p:sp>
        <p:nvSpPr>
          <p:cNvPr id="128" name="Rectangle 127"/>
          <p:cNvSpPr/>
          <p:nvPr/>
        </p:nvSpPr>
        <p:spPr bwMode="auto">
          <a:xfrm>
            <a:off x="6632898" y="4188391"/>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I2C0</a:t>
            </a:r>
            <a:endParaRPr lang="en-GB" sz="1200" dirty="0">
              <a:solidFill>
                <a:schemeClr val="tx1"/>
              </a:solidFill>
              <a:latin typeface="Courier New" pitchFamily="49" charset="0"/>
              <a:cs typeface="Courier New" pitchFamily="49" charset="0"/>
            </a:endParaRPr>
          </a:p>
        </p:txBody>
      </p:sp>
      <p:sp>
        <p:nvSpPr>
          <p:cNvPr id="129" name="Rounded Rectangle 128"/>
          <p:cNvSpPr/>
          <p:nvPr/>
        </p:nvSpPr>
        <p:spPr bwMode="auto">
          <a:xfrm>
            <a:off x="4773936" y="4099491"/>
            <a:ext cx="1944687" cy="395288"/>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I2C Driver</a:t>
            </a:r>
          </a:p>
        </p:txBody>
      </p:sp>
      <p:cxnSp>
        <p:nvCxnSpPr>
          <p:cNvPr id="130" name="Straight Arrow Connector 129"/>
          <p:cNvCxnSpPr>
            <a:stCxn id="129" idx="1"/>
          </p:cNvCxnSpPr>
          <p:nvPr/>
        </p:nvCxnSpPr>
        <p:spPr bwMode="auto">
          <a:xfrm flipH="1">
            <a:off x="4197673" y="4297135"/>
            <a:ext cx="576263"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1" name="Rounded Rectangle 130"/>
          <p:cNvSpPr/>
          <p:nvPr/>
        </p:nvSpPr>
        <p:spPr bwMode="auto">
          <a:xfrm>
            <a:off x="8190235" y="1358060"/>
            <a:ext cx="2134866" cy="360000"/>
          </a:xfrm>
          <a:prstGeom prst="roundRect">
            <a:avLst>
              <a:gd name="adj" fmla="val 0"/>
            </a:avLst>
          </a:prstGeom>
          <a:solidFill>
            <a:srgbClr val="00B1D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a:solidFill>
                  <a:sysClr val="window" lastClr="FFFFFF"/>
                </a:solidFill>
                <a:latin typeface="Gill Sans MT" pitchFamily="34" charset="0"/>
                <a:ea typeface="ＭＳ Ｐゴシック" pitchFamily="34" charset="-128"/>
                <a:cs typeface="Arial" charset="0"/>
              </a:rPr>
              <a:t>Framework</a:t>
            </a:r>
            <a:endParaRPr lang="en-GB" sz="1600" b="1" kern="0" dirty="0">
              <a:solidFill>
                <a:sysClr val="window" lastClr="FFFFFF"/>
              </a:solidFill>
              <a:latin typeface="Gill Sans MT" pitchFamily="34" charset="0"/>
              <a:ea typeface="ＭＳ Ｐゴシック" pitchFamily="34" charset="-128"/>
              <a:cs typeface="Arial" charset="0"/>
            </a:endParaRPr>
          </a:p>
        </p:txBody>
      </p:sp>
      <p:cxnSp>
        <p:nvCxnSpPr>
          <p:cNvPr id="133" name="Straight Arrow Connector 132"/>
          <p:cNvCxnSpPr>
            <a:stCxn id="17" idx="1"/>
            <a:endCxn id="27" idx="3"/>
          </p:cNvCxnSpPr>
          <p:nvPr/>
        </p:nvCxnSpPr>
        <p:spPr>
          <a:xfrm flipH="1">
            <a:off x="7569523" y="4699891"/>
            <a:ext cx="620706" cy="34600"/>
          </a:xfrm>
          <a:prstGeom prst="straightConnector1">
            <a:avLst/>
          </a:prstGeom>
          <a:ln w="1270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a:stCxn id="126" idx="1"/>
            <a:endCxn id="128" idx="3"/>
          </p:cNvCxnSpPr>
          <p:nvPr/>
        </p:nvCxnSpPr>
        <p:spPr>
          <a:xfrm flipH="1">
            <a:off x="7569523" y="4175370"/>
            <a:ext cx="620709" cy="120971"/>
          </a:xfrm>
          <a:prstGeom prst="straightConnector1">
            <a:avLst/>
          </a:prstGeom>
          <a:ln w="1270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a:stCxn id="15" idx="1"/>
            <a:endCxn id="24" idx="3"/>
          </p:cNvCxnSpPr>
          <p:nvPr/>
        </p:nvCxnSpPr>
        <p:spPr>
          <a:xfrm flipH="1">
            <a:off x="7569523" y="3650849"/>
            <a:ext cx="620710" cy="189086"/>
          </a:xfrm>
          <a:prstGeom prst="straightConnector1">
            <a:avLst/>
          </a:prstGeom>
          <a:ln w="1270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a:stCxn id="127" idx="1"/>
            <a:endCxn id="55" idx="3"/>
          </p:cNvCxnSpPr>
          <p:nvPr/>
        </p:nvCxnSpPr>
        <p:spPr>
          <a:xfrm flipH="1">
            <a:off x="7582223" y="3126328"/>
            <a:ext cx="608011" cy="303238"/>
          </a:xfrm>
          <a:prstGeom prst="straightConnector1">
            <a:avLst/>
          </a:prstGeom>
          <a:ln w="1270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a:stCxn id="19" idx="1"/>
            <a:endCxn id="22" idx="3"/>
          </p:cNvCxnSpPr>
          <p:nvPr/>
        </p:nvCxnSpPr>
        <p:spPr>
          <a:xfrm flipH="1" flipV="1">
            <a:off x="7569523" y="2492941"/>
            <a:ext cx="620712" cy="108866"/>
          </a:xfrm>
          <a:prstGeom prst="straightConnector1">
            <a:avLst/>
          </a:prstGeom>
          <a:ln w="1270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a:stCxn id="16" idx="1"/>
            <a:endCxn id="31" idx="3"/>
          </p:cNvCxnSpPr>
          <p:nvPr/>
        </p:nvCxnSpPr>
        <p:spPr>
          <a:xfrm flipH="1" flipV="1">
            <a:off x="7569523" y="2034154"/>
            <a:ext cx="620705" cy="43132"/>
          </a:xfrm>
          <a:prstGeom prst="straightConnector1">
            <a:avLst/>
          </a:prstGeom>
          <a:ln w="1270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27" idx="1"/>
            <a:endCxn id="33" idx="3"/>
          </p:cNvCxnSpPr>
          <p:nvPr/>
        </p:nvCxnSpPr>
        <p:spPr>
          <a:xfrm flipH="1" flipV="1">
            <a:off x="7569523" y="2961254"/>
            <a:ext cx="620711" cy="165074"/>
          </a:xfrm>
          <a:prstGeom prst="straightConnector1">
            <a:avLst/>
          </a:prstGeom>
          <a:ln w="1270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56" name="Arc 155"/>
          <p:cNvSpPr/>
          <p:nvPr/>
        </p:nvSpPr>
        <p:spPr>
          <a:xfrm rot="16200000">
            <a:off x="2792511" y="5472239"/>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054659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Rectangle 234"/>
          <p:cNvSpPr/>
          <p:nvPr/>
        </p:nvSpPr>
        <p:spPr>
          <a:xfrm>
            <a:off x="3672535" y="317699"/>
            <a:ext cx="6170711" cy="6408000"/>
          </a:xfrm>
          <a:prstGeom prst="rect">
            <a:avLst/>
          </a:prstGeom>
          <a:solidFill>
            <a:srgbClr val="808082">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vert="horz" rtlCol="0" anchor="t"/>
          <a:lstStyle/>
          <a:p>
            <a:pPr algn="ctr"/>
            <a:r>
              <a:rPr lang="en-US" sz="2000" b="1" dirty="0">
                <a:solidFill>
                  <a:schemeClr val="tx1"/>
                </a:solidFill>
              </a:rPr>
              <a:t>Software Packs</a:t>
            </a:r>
            <a:endParaRPr lang="en-GB" sz="3200" b="1" dirty="0">
              <a:solidFill>
                <a:schemeClr val="tx1"/>
              </a:solidFill>
            </a:endParaRPr>
          </a:p>
        </p:txBody>
      </p:sp>
      <p:sp>
        <p:nvSpPr>
          <p:cNvPr id="4" name="Rectangle 3"/>
          <p:cNvSpPr/>
          <p:nvPr/>
        </p:nvSpPr>
        <p:spPr bwMode="auto">
          <a:xfrm>
            <a:off x="1998841" y="1423536"/>
            <a:ext cx="1440000" cy="4464050"/>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GB" dirty="0"/>
          </a:p>
        </p:txBody>
      </p:sp>
      <p:sp>
        <p:nvSpPr>
          <p:cNvPr id="6" name="TextBox 5"/>
          <p:cNvSpPr txBox="1"/>
          <p:nvPr/>
        </p:nvSpPr>
        <p:spPr bwMode="auto">
          <a:xfrm>
            <a:off x="2000439" y="1962677"/>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SAI Controller</a:t>
            </a:r>
            <a:endParaRPr lang="en-GB" sz="1200" dirty="0">
              <a:latin typeface="+mn-lt"/>
            </a:endParaRPr>
          </a:p>
        </p:txBody>
      </p:sp>
      <p:sp>
        <p:nvSpPr>
          <p:cNvPr id="7" name="TextBox 6"/>
          <p:cNvSpPr txBox="1"/>
          <p:nvPr/>
        </p:nvSpPr>
        <p:spPr bwMode="auto">
          <a:xfrm>
            <a:off x="2000439" y="3538796"/>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SPI </a:t>
            </a:r>
            <a:r>
              <a:rPr lang="en-US" sz="1200" dirty="0"/>
              <a:t>Controller</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sp>
        <p:nvSpPr>
          <p:cNvPr id="8" name="TextBox 7"/>
          <p:cNvSpPr txBox="1"/>
          <p:nvPr/>
        </p:nvSpPr>
        <p:spPr bwMode="auto">
          <a:xfrm>
            <a:off x="2000439" y="4311111"/>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I2C </a:t>
            </a:r>
            <a:r>
              <a:rPr lang="en-US" sz="1200" dirty="0"/>
              <a:t>Controller</a:t>
            </a:r>
            <a:endParaRPr lang="en-GB" sz="1200" dirty="0">
              <a:latin typeface="+mn-lt"/>
            </a:endParaRPr>
          </a:p>
        </p:txBody>
      </p:sp>
      <p:sp>
        <p:nvSpPr>
          <p:cNvPr id="9" name="TextBox 8"/>
          <p:cNvSpPr txBox="1"/>
          <p:nvPr/>
        </p:nvSpPr>
        <p:spPr bwMode="auto">
          <a:xfrm>
            <a:off x="2000439" y="5502620"/>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USB  Controller</a:t>
            </a:r>
            <a:endParaRPr lang="en-GB" sz="1200" dirty="0">
              <a:latin typeface="+mn-lt"/>
            </a:endParaRPr>
          </a:p>
        </p:txBody>
      </p:sp>
      <p:sp>
        <p:nvSpPr>
          <p:cNvPr id="10" name="TextBox 9"/>
          <p:cNvSpPr txBox="1"/>
          <p:nvPr/>
        </p:nvSpPr>
        <p:spPr bwMode="auto">
          <a:xfrm>
            <a:off x="2000439" y="1569464"/>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USB  Controller</a:t>
            </a:r>
            <a:endParaRPr lang="en-GB" sz="1200" dirty="0">
              <a:latin typeface="+mn-lt"/>
            </a:endParaRPr>
          </a:p>
        </p:txBody>
      </p:sp>
      <p:sp>
        <p:nvSpPr>
          <p:cNvPr id="11" name="TextBox 10"/>
          <p:cNvSpPr txBox="1"/>
          <p:nvPr/>
        </p:nvSpPr>
        <p:spPr bwMode="auto">
          <a:xfrm>
            <a:off x="2000439" y="2355868"/>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Ethernet  PHY</a:t>
            </a:r>
            <a:endParaRPr lang="en-GB" sz="1200" dirty="0">
              <a:latin typeface="+mn-lt"/>
            </a:endParaRPr>
          </a:p>
        </p:txBody>
      </p:sp>
      <p:sp>
        <p:nvSpPr>
          <p:cNvPr id="12" name="TextBox 11"/>
          <p:cNvSpPr txBox="1"/>
          <p:nvPr/>
        </p:nvSpPr>
        <p:spPr bwMode="auto">
          <a:xfrm>
            <a:off x="2000439" y="4715168"/>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SDIO</a:t>
            </a:r>
            <a:endParaRPr lang="en-GB" sz="1200" dirty="0">
              <a:latin typeface="+mn-lt"/>
            </a:endParaRPr>
          </a:p>
        </p:txBody>
      </p:sp>
      <p:sp>
        <p:nvSpPr>
          <p:cNvPr id="13" name="TextBox 12"/>
          <p:cNvSpPr txBox="1"/>
          <p:nvPr/>
        </p:nvSpPr>
        <p:spPr bwMode="auto">
          <a:xfrm>
            <a:off x="2000439" y="5108381"/>
            <a:ext cx="1440000" cy="288000"/>
          </a:xfrm>
          <a:prstGeom prst="rect">
            <a:avLst/>
          </a:prstGeom>
          <a:solidFill>
            <a:schemeClr val="bg1">
              <a:lumMod val="85000"/>
            </a:schemeClr>
          </a:solidFill>
          <a:ln>
            <a:noFill/>
          </a:ln>
        </p:spPr>
        <p:txBody>
          <a:bodyPr rIns="108000">
            <a:spAutoFit/>
          </a:bodyPr>
          <a:lstStyle/>
          <a:p>
            <a:pPr algn="r">
              <a:defRPr/>
            </a:pPr>
            <a:r>
              <a:rPr lang="en-US" sz="1200" dirty="0">
                <a:latin typeface="+mn-lt"/>
              </a:rPr>
              <a:t>Memory Controller</a:t>
            </a:r>
            <a:endParaRPr lang="en-GB" sz="1200" dirty="0">
              <a:latin typeface="+mn-lt"/>
            </a:endParaRPr>
          </a:p>
        </p:txBody>
      </p:sp>
      <p:sp>
        <p:nvSpPr>
          <p:cNvPr id="20" name="Rounded Rectangle 19"/>
          <p:cNvSpPr/>
          <p:nvPr/>
        </p:nvSpPr>
        <p:spPr bwMode="auto">
          <a:xfrm>
            <a:off x="3798274" y="794657"/>
            <a:ext cx="3095625" cy="5761038"/>
          </a:xfrm>
          <a:prstGeom prst="roundRect">
            <a:avLst>
              <a:gd name="adj" fmla="val 0"/>
            </a:avLst>
          </a:prstGeom>
          <a:solidFill>
            <a:srgbClr val="808082">
              <a:alpha val="40000"/>
            </a:srgbClr>
          </a:solidFill>
          <a:ln w="28575" cap="flat" cmpd="sng" algn="ctr">
            <a:noFill/>
            <a:prstDash val="solid"/>
            <a:round/>
            <a:headEnd type="none" w="med" len="med"/>
            <a:tailEnd type="none" w="med" len="med"/>
          </a:ln>
          <a:effectLst/>
        </p:spPr>
        <p:txBody>
          <a:bodyPr lIns="121944" tIns="60972" rIns="121944" bIns="60972"/>
          <a:lstStyle/>
          <a:p>
            <a:pPr algn="ctr"/>
            <a:r>
              <a:rPr lang="en-US" sz="1600" b="1" kern="0" dirty="0">
                <a:solidFill>
                  <a:srgbClr val="000000"/>
                </a:solidFill>
                <a:latin typeface="Gill Sans MT" pitchFamily="34" charset="0"/>
                <a:ea typeface="ＭＳ Ｐゴシック" pitchFamily="34" charset="-128"/>
              </a:rPr>
              <a:t>Device Pack</a:t>
            </a:r>
            <a:endParaRPr lang="en-GB" sz="1600" b="1" kern="0" dirty="0">
              <a:solidFill>
                <a:srgbClr val="000000"/>
              </a:solidFill>
              <a:latin typeface="Gill Sans MT" pitchFamily="34" charset="0"/>
              <a:ea typeface="ＭＳ Ｐゴシック" pitchFamily="34" charset="-128"/>
            </a:endParaRPr>
          </a:p>
        </p:txBody>
      </p:sp>
      <p:sp>
        <p:nvSpPr>
          <p:cNvPr id="37" name="Rounded Rectangle 36"/>
          <p:cNvSpPr/>
          <p:nvPr/>
        </p:nvSpPr>
        <p:spPr bwMode="auto">
          <a:xfrm>
            <a:off x="3904633" y="5907995"/>
            <a:ext cx="2881318" cy="468000"/>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latin typeface="Courier New" pitchFamily="49" charset="0"/>
                <a:ea typeface="ＭＳ Ｐゴシック" pitchFamily="34" charset="-128"/>
                <a:cs typeface="Courier New" pitchFamily="49" charset="0"/>
              </a:rPr>
              <a:t>RTE_Device.h</a:t>
            </a:r>
            <a:r>
              <a:rPr lang="de-DE" sz="1500" kern="0" dirty="0">
                <a:latin typeface="Courier New" pitchFamily="49" charset="0"/>
                <a:ea typeface="ＭＳ Ｐゴシック" pitchFamily="34" charset="-128"/>
                <a:cs typeface="Courier New" pitchFamily="49" charset="0"/>
              </a:rPr>
              <a:t> </a:t>
            </a:r>
            <a:br>
              <a:rPr lang="de-DE" sz="1500" kern="0" dirty="0">
                <a:latin typeface="Courier New" pitchFamily="49" charset="0"/>
                <a:ea typeface="ＭＳ Ｐゴシック" pitchFamily="34" charset="-128"/>
                <a:cs typeface="Courier New" pitchFamily="49" charset="0"/>
              </a:rPr>
            </a:br>
            <a:r>
              <a:rPr lang="de-DE" sz="1300" kern="0" dirty="0">
                <a:latin typeface="Courier New" pitchFamily="49" charset="0"/>
                <a:ea typeface="ＭＳ Ｐゴシック" pitchFamily="34" charset="-128"/>
                <a:cs typeface="Courier New" pitchFamily="49" charset="0"/>
              </a:rPr>
              <a:t>Configuration File</a:t>
            </a:r>
          </a:p>
        </p:txBody>
      </p:sp>
      <p:sp>
        <p:nvSpPr>
          <p:cNvPr id="54" name="TextBox 53"/>
          <p:cNvSpPr txBox="1"/>
          <p:nvPr/>
        </p:nvSpPr>
        <p:spPr bwMode="auto">
          <a:xfrm>
            <a:off x="2000439" y="2749103"/>
            <a:ext cx="1440000" cy="288000"/>
          </a:xfrm>
          <a:prstGeom prst="rect">
            <a:avLst/>
          </a:prstGeom>
          <a:solidFill>
            <a:schemeClr val="bg1">
              <a:lumMod val="85000"/>
            </a:schemeClr>
          </a:solidFill>
          <a:ln>
            <a:noFill/>
          </a:ln>
        </p:spPr>
        <p:txBody>
          <a:bodyPr wrap="square" rIns="144000">
            <a:spAutoFit/>
          </a:bodyPr>
          <a:lstStyle/>
          <a:p>
            <a:pPr algn="r">
              <a:defRPr/>
            </a:pPr>
            <a:r>
              <a:rPr lang="en-US" sz="1200" dirty="0">
                <a:latin typeface="+mn-lt"/>
              </a:rPr>
              <a:t>Ethernet  MAC</a:t>
            </a:r>
            <a:endParaRPr lang="en-GB" sz="1200" dirty="0">
              <a:latin typeface="+mn-lt"/>
            </a:endParaRPr>
          </a:p>
        </p:txBody>
      </p:sp>
      <p:sp>
        <p:nvSpPr>
          <p:cNvPr id="59" name="TextBox 58"/>
          <p:cNvSpPr txBox="1"/>
          <p:nvPr/>
        </p:nvSpPr>
        <p:spPr bwMode="auto">
          <a:xfrm>
            <a:off x="1037018" y="5477320"/>
            <a:ext cx="647700" cy="276225"/>
          </a:xfrm>
          <a:prstGeom prst="rect">
            <a:avLst/>
          </a:prstGeom>
          <a:noFill/>
          <a:ln>
            <a:noFill/>
          </a:ln>
        </p:spPr>
        <p:txBody>
          <a:bodyPr lIns="216000" rIns="36000">
            <a:spAutoFit/>
          </a:bodyPr>
          <a:lstStyle/>
          <a:p>
            <a:pPr algn="r">
              <a:defRPr/>
            </a:pPr>
            <a:r>
              <a:rPr lang="en-US" sz="1200" dirty="0">
                <a:latin typeface="+mn-lt"/>
              </a:rPr>
              <a:t>USB</a:t>
            </a:r>
            <a:endParaRPr lang="en-GB" sz="1200" dirty="0">
              <a:latin typeface="+mn-lt"/>
            </a:endParaRPr>
          </a:p>
        </p:txBody>
      </p:sp>
      <p:sp>
        <p:nvSpPr>
          <p:cNvPr id="60" name="TextBox 59"/>
          <p:cNvSpPr txBox="1"/>
          <p:nvPr/>
        </p:nvSpPr>
        <p:spPr bwMode="auto">
          <a:xfrm>
            <a:off x="1036552" y="5081263"/>
            <a:ext cx="647700" cy="277812"/>
          </a:xfrm>
          <a:prstGeom prst="rect">
            <a:avLst/>
          </a:prstGeom>
          <a:noFill/>
          <a:ln>
            <a:noFill/>
          </a:ln>
        </p:spPr>
        <p:txBody>
          <a:bodyPr lIns="216000" rIns="36000">
            <a:spAutoFit/>
          </a:bodyPr>
          <a:lstStyle/>
          <a:p>
            <a:pPr algn="r">
              <a:defRPr/>
            </a:pPr>
            <a:r>
              <a:rPr lang="en-US" sz="1200" dirty="0">
                <a:latin typeface="+mn-lt"/>
              </a:rPr>
              <a:t>I/O</a:t>
            </a:r>
            <a:endParaRPr lang="en-GB" sz="1200" dirty="0">
              <a:latin typeface="+mn-lt"/>
            </a:endParaRPr>
          </a:p>
        </p:txBody>
      </p:sp>
      <p:sp>
        <p:nvSpPr>
          <p:cNvPr id="61" name="TextBox 60"/>
          <p:cNvSpPr txBox="1"/>
          <p:nvPr/>
        </p:nvSpPr>
        <p:spPr bwMode="auto">
          <a:xfrm>
            <a:off x="922900" y="4688050"/>
            <a:ext cx="761818" cy="277812"/>
          </a:xfrm>
          <a:prstGeom prst="rect">
            <a:avLst/>
          </a:prstGeom>
          <a:noFill/>
          <a:ln>
            <a:noFill/>
          </a:ln>
        </p:spPr>
        <p:txBody>
          <a:bodyPr wrap="square" lIns="216000" rIns="36000">
            <a:spAutoFit/>
          </a:bodyPr>
          <a:lstStyle/>
          <a:p>
            <a:pPr algn="r">
              <a:defRPr/>
            </a:pPr>
            <a:r>
              <a:rPr lang="en-US" sz="1200" dirty="0">
                <a:latin typeface="+mn-lt"/>
              </a:rPr>
              <a:t>SDIO0</a:t>
            </a:r>
            <a:endParaRPr lang="en-GB" sz="1200" dirty="0">
              <a:latin typeface="+mn-lt"/>
            </a:endParaRPr>
          </a:p>
        </p:txBody>
      </p:sp>
      <p:sp>
        <p:nvSpPr>
          <p:cNvPr id="62" name="TextBox 61"/>
          <p:cNvSpPr txBox="1"/>
          <p:nvPr/>
        </p:nvSpPr>
        <p:spPr bwMode="auto">
          <a:xfrm>
            <a:off x="1036552" y="4289259"/>
            <a:ext cx="647700" cy="276225"/>
          </a:xfrm>
          <a:prstGeom prst="rect">
            <a:avLst/>
          </a:prstGeom>
          <a:noFill/>
          <a:ln>
            <a:noFill/>
          </a:ln>
        </p:spPr>
        <p:txBody>
          <a:bodyPr lIns="216000" rIns="36000">
            <a:spAutoFit/>
          </a:bodyPr>
          <a:lstStyle/>
          <a:p>
            <a:pPr algn="r">
              <a:defRPr/>
            </a:pPr>
            <a:r>
              <a:rPr lang="en-US" sz="1200" dirty="0">
                <a:latin typeface="+mn-lt"/>
              </a:rPr>
              <a:t>I2C1</a:t>
            </a:r>
            <a:endParaRPr lang="en-GB" sz="1200" dirty="0">
              <a:latin typeface="+mn-lt"/>
            </a:endParaRPr>
          </a:p>
        </p:txBody>
      </p:sp>
      <p:sp>
        <p:nvSpPr>
          <p:cNvPr id="63" name="TextBox 62"/>
          <p:cNvSpPr txBox="1"/>
          <p:nvPr/>
        </p:nvSpPr>
        <p:spPr bwMode="auto">
          <a:xfrm>
            <a:off x="1036552" y="3501501"/>
            <a:ext cx="647700" cy="276225"/>
          </a:xfrm>
          <a:prstGeom prst="rect">
            <a:avLst/>
          </a:prstGeom>
          <a:noFill/>
          <a:ln>
            <a:noFill/>
          </a:ln>
        </p:spPr>
        <p:txBody>
          <a:bodyPr lIns="216000" rIns="36000">
            <a:spAutoFit/>
          </a:bodyPr>
          <a:lstStyle/>
          <a:p>
            <a:pPr algn="r">
              <a:defRPr/>
            </a:pPr>
            <a:r>
              <a:rPr lang="en-US" sz="1200" dirty="0">
                <a:latin typeface="+mn-lt"/>
              </a:rPr>
              <a:t>SPI0</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sp>
        <p:nvSpPr>
          <p:cNvPr id="64" name="TextBox 63"/>
          <p:cNvSpPr txBox="1"/>
          <p:nvPr/>
        </p:nvSpPr>
        <p:spPr bwMode="auto">
          <a:xfrm>
            <a:off x="821118" y="1935075"/>
            <a:ext cx="863134" cy="276999"/>
          </a:xfrm>
          <a:prstGeom prst="rect">
            <a:avLst/>
          </a:prstGeom>
          <a:noFill/>
          <a:ln>
            <a:noFill/>
          </a:ln>
        </p:spPr>
        <p:txBody>
          <a:bodyPr wrap="square" lIns="216000" rIns="36000">
            <a:spAutoFit/>
          </a:bodyPr>
          <a:lstStyle/>
          <a:p>
            <a:pPr algn="r">
              <a:defRPr/>
            </a:pPr>
            <a:r>
              <a:rPr lang="en-US" sz="1200" dirty="0">
                <a:latin typeface="+mn-lt"/>
              </a:rPr>
              <a:t>SAI0</a:t>
            </a:r>
            <a:endParaRPr lang="en-US" sz="1200" dirty="0">
              <a:latin typeface="Segoe UI" panose="020B0502040204020203" pitchFamily="34" charset="0"/>
              <a:ea typeface="Segoe UI" panose="020B0502040204020203" pitchFamily="34" charset="0"/>
              <a:cs typeface="Segoe UI" panose="020B0502040204020203" pitchFamily="34" charset="0"/>
            </a:endParaRPr>
          </a:p>
        </p:txBody>
      </p:sp>
      <p:sp>
        <p:nvSpPr>
          <p:cNvPr id="65" name="TextBox 64"/>
          <p:cNvSpPr txBox="1"/>
          <p:nvPr/>
        </p:nvSpPr>
        <p:spPr bwMode="auto">
          <a:xfrm>
            <a:off x="1036552" y="1543139"/>
            <a:ext cx="647700" cy="276225"/>
          </a:xfrm>
          <a:prstGeom prst="rect">
            <a:avLst/>
          </a:prstGeom>
          <a:noFill/>
          <a:ln>
            <a:noFill/>
          </a:ln>
        </p:spPr>
        <p:txBody>
          <a:bodyPr lIns="216000" rIns="36000">
            <a:spAutoFit/>
          </a:bodyPr>
          <a:lstStyle/>
          <a:p>
            <a:pPr algn="r">
              <a:defRPr/>
            </a:pPr>
            <a:r>
              <a:rPr lang="en-US" sz="1200" dirty="0">
                <a:latin typeface="+mn-lt"/>
              </a:rPr>
              <a:t>USB</a:t>
            </a:r>
            <a:endParaRPr lang="en-GB" sz="1200" dirty="0">
              <a:latin typeface="+mn-lt"/>
            </a:endParaRPr>
          </a:p>
        </p:txBody>
      </p:sp>
      <p:sp>
        <p:nvSpPr>
          <p:cNvPr id="66" name="TextBox 65"/>
          <p:cNvSpPr txBox="1"/>
          <p:nvPr/>
        </p:nvSpPr>
        <p:spPr bwMode="auto">
          <a:xfrm>
            <a:off x="821118" y="2328771"/>
            <a:ext cx="863600" cy="277813"/>
          </a:xfrm>
          <a:prstGeom prst="rect">
            <a:avLst/>
          </a:prstGeom>
          <a:noFill/>
          <a:ln>
            <a:noFill/>
          </a:ln>
        </p:spPr>
        <p:txBody>
          <a:bodyPr lIns="216000" rIns="36000">
            <a:spAutoFit/>
          </a:bodyPr>
          <a:lstStyle/>
          <a:p>
            <a:pPr algn="r">
              <a:defRPr/>
            </a:pPr>
            <a:r>
              <a:rPr lang="en-US" sz="1200" dirty="0">
                <a:latin typeface="+mn-lt"/>
              </a:rPr>
              <a:t>Ethernet</a:t>
            </a:r>
            <a:endParaRPr lang="en-GB" sz="1200" dirty="0">
              <a:latin typeface="+mn-lt"/>
            </a:endParaRPr>
          </a:p>
        </p:txBody>
      </p:sp>
      <p:sp>
        <p:nvSpPr>
          <p:cNvPr id="71" name="Rounded Rectangle 70"/>
          <p:cNvSpPr/>
          <p:nvPr/>
        </p:nvSpPr>
        <p:spPr bwMode="auto">
          <a:xfrm>
            <a:off x="1820326" y="762907"/>
            <a:ext cx="18002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latin typeface="Gill Sans MT" pitchFamily="34" charset="0"/>
                <a:cs typeface="Courier New" pitchFamily="49" charset="0"/>
              </a:rPr>
              <a:t>Device</a:t>
            </a:r>
            <a:endParaRPr lang="en-GB" sz="1600" b="1" dirty="0">
              <a:solidFill>
                <a:schemeClr val="tx1"/>
              </a:solidFill>
              <a:latin typeface="Gill Sans MT" pitchFamily="34" charset="0"/>
              <a:cs typeface="Courier New" pitchFamily="49" charset="0"/>
            </a:endParaRPr>
          </a:p>
        </p:txBody>
      </p:sp>
      <p:grpSp>
        <p:nvGrpSpPr>
          <p:cNvPr id="144" name="Group 143"/>
          <p:cNvGrpSpPr/>
          <p:nvPr/>
        </p:nvGrpSpPr>
        <p:grpSpPr>
          <a:xfrm>
            <a:off x="1854380" y="5516214"/>
            <a:ext cx="144462" cy="258762"/>
            <a:chOff x="4487395" y="5226823"/>
            <a:chExt cx="144462" cy="258762"/>
          </a:xfrm>
        </p:grpSpPr>
        <p:sp>
          <p:nvSpPr>
            <p:cNvPr id="92" name="Rectangle 9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93" name="Straight Connector 9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1" name="Rounded Rectangle 20"/>
          <p:cNvSpPr/>
          <p:nvPr/>
        </p:nvSpPr>
        <p:spPr bwMode="auto">
          <a:xfrm>
            <a:off x="3904639" y="117625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Startup/System</a:t>
            </a:r>
          </a:p>
        </p:txBody>
      </p:sp>
      <p:sp>
        <p:nvSpPr>
          <p:cNvPr id="22" name="Rectangle 21"/>
          <p:cNvSpPr/>
          <p:nvPr/>
        </p:nvSpPr>
        <p:spPr bwMode="auto">
          <a:xfrm>
            <a:off x="5849319" y="1998727"/>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GB" sz="1200" dirty="0">
                <a:solidFill>
                  <a:schemeClr val="tx1"/>
                </a:solidFill>
                <a:latin typeface="Courier New" pitchFamily="49" charset="0"/>
                <a:cs typeface="Courier New" pitchFamily="49" charset="0"/>
              </a:rPr>
              <a:t>SAI0</a:t>
            </a:r>
          </a:p>
        </p:txBody>
      </p:sp>
      <p:sp>
        <p:nvSpPr>
          <p:cNvPr id="23" name="Rounded Rectangle 22"/>
          <p:cNvSpPr/>
          <p:nvPr/>
        </p:nvSpPr>
        <p:spPr bwMode="auto">
          <a:xfrm>
            <a:off x="3904637" y="1962677"/>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SAI Driver</a:t>
            </a:r>
          </a:p>
        </p:txBody>
      </p:sp>
      <p:sp>
        <p:nvSpPr>
          <p:cNvPr id="24" name="Rectangle 23"/>
          <p:cNvSpPr/>
          <p:nvPr/>
        </p:nvSpPr>
        <p:spPr bwMode="auto">
          <a:xfrm>
            <a:off x="5847726" y="3560991"/>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SPI0</a:t>
            </a:r>
            <a:endParaRPr lang="en-GB" sz="1200" dirty="0">
              <a:solidFill>
                <a:schemeClr val="tx1"/>
              </a:solidFill>
              <a:latin typeface="Courier New" pitchFamily="49" charset="0"/>
              <a:cs typeface="Courier New" pitchFamily="49" charset="0"/>
            </a:endParaRPr>
          </a:p>
        </p:txBody>
      </p:sp>
      <p:sp>
        <p:nvSpPr>
          <p:cNvPr id="26" name="Rounded Rectangle 25"/>
          <p:cNvSpPr/>
          <p:nvPr/>
        </p:nvSpPr>
        <p:spPr bwMode="auto">
          <a:xfrm>
            <a:off x="3904634" y="3535529"/>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SPI Driver</a:t>
            </a:r>
          </a:p>
        </p:txBody>
      </p:sp>
      <p:sp>
        <p:nvSpPr>
          <p:cNvPr id="27" name="Rectangle 26"/>
          <p:cNvSpPr/>
          <p:nvPr/>
        </p:nvSpPr>
        <p:spPr bwMode="auto">
          <a:xfrm>
            <a:off x="5849326" y="4746455"/>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MCI0</a:t>
            </a:r>
            <a:endParaRPr lang="en-GB" sz="1200" dirty="0">
              <a:solidFill>
                <a:schemeClr val="tx1"/>
              </a:solidFill>
              <a:latin typeface="Courier New" pitchFamily="49" charset="0"/>
              <a:cs typeface="Courier New" pitchFamily="49" charset="0"/>
            </a:endParaRPr>
          </a:p>
        </p:txBody>
      </p:sp>
      <p:sp>
        <p:nvSpPr>
          <p:cNvPr id="29" name="Rounded Rectangle 28"/>
          <p:cNvSpPr/>
          <p:nvPr/>
        </p:nvSpPr>
        <p:spPr bwMode="auto">
          <a:xfrm>
            <a:off x="3904639" y="4715168"/>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MCI Driver</a:t>
            </a:r>
          </a:p>
        </p:txBody>
      </p:sp>
      <p:sp>
        <p:nvSpPr>
          <p:cNvPr id="28" name="Rectangle 27"/>
          <p:cNvSpPr/>
          <p:nvPr/>
        </p:nvSpPr>
        <p:spPr bwMode="auto">
          <a:xfrm>
            <a:off x="5847728" y="5144431"/>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NAND0</a:t>
            </a:r>
            <a:endParaRPr lang="en-GB" sz="1200" dirty="0">
              <a:solidFill>
                <a:schemeClr val="tx1"/>
              </a:solidFill>
              <a:latin typeface="Courier New" pitchFamily="49" charset="0"/>
              <a:cs typeface="Courier New" pitchFamily="49" charset="0"/>
            </a:endParaRPr>
          </a:p>
        </p:txBody>
      </p:sp>
      <p:sp>
        <p:nvSpPr>
          <p:cNvPr id="30" name="Rounded Rectangle 29"/>
          <p:cNvSpPr/>
          <p:nvPr/>
        </p:nvSpPr>
        <p:spPr bwMode="auto">
          <a:xfrm>
            <a:off x="3904639" y="510838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NAND Driver</a:t>
            </a:r>
          </a:p>
        </p:txBody>
      </p:sp>
      <p:sp>
        <p:nvSpPr>
          <p:cNvPr id="31" name="Rectangle 30"/>
          <p:cNvSpPr/>
          <p:nvPr/>
        </p:nvSpPr>
        <p:spPr bwMode="auto">
          <a:xfrm>
            <a:off x="5849320" y="1605514"/>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USBD0</a:t>
            </a:r>
            <a:endParaRPr lang="en-GB" sz="1200" dirty="0">
              <a:solidFill>
                <a:schemeClr val="tx1"/>
              </a:solidFill>
              <a:latin typeface="Courier New" pitchFamily="49" charset="0"/>
              <a:cs typeface="Courier New" pitchFamily="49" charset="0"/>
            </a:endParaRPr>
          </a:p>
        </p:txBody>
      </p:sp>
      <p:sp>
        <p:nvSpPr>
          <p:cNvPr id="32" name="Rounded Rectangle 31"/>
          <p:cNvSpPr/>
          <p:nvPr/>
        </p:nvSpPr>
        <p:spPr bwMode="auto">
          <a:xfrm>
            <a:off x="3904638" y="1569464"/>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USB Device Driver</a:t>
            </a:r>
          </a:p>
        </p:txBody>
      </p:sp>
      <p:sp>
        <p:nvSpPr>
          <p:cNvPr id="33" name="Rectangle 32"/>
          <p:cNvSpPr/>
          <p:nvPr/>
        </p:nvSpPr>
        <p:spPr bwMode="auto">
          <a:xfrm>
            <a:off x="5849326" y="2391940"/>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ETH_PHY0</a:t>
            </a:r>
            <a:endParaRPr lang="en-GB" sz="1200" dirty="0">
              <a:solidFill>
                <a:schemeClr val="tx1"/>
              </a:solidFill>
              <a:latin typeface="Courier New" pitchFamily="49" charset="0"/>
              <a:cs typeface="Courier New" pitchFamily="49" charset="0"/>
            </a:endParaRPr>
          </a:p>
        </p:txBody>
      </p:sp>
      <p:sp>
        <p:nvSpPr>
          <p:cNvPr id="34" name="Rectangle 33"/>
          <p:cNvSpPr/>
          <p:nvPr/>
        </p:nvSpPr>
        <p:spPr bwMode="auto">
          <a:xfrm>
            <a:off x="5847727" y="5537645"/>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USBH0</a:t>
            </a:r>
            <a:endParaRPr lang="en-GB" sz="1200" dirty="0">
              <a:solidFill>
                <a:schemeClr val="tx1"/>
              </a:solidFill>
              <a:latin typeface="Courier New" pitchFamily="49" charset="0"/>
              <a:cs typeface="Courier New" pitchFamily="49" charset="0"/>
            </a:endParaRPr>
          </a:p>
        </p:txBody>
      </p:sp>
      <p:sp>
        <p:nvSpPr>
          <p:cNvPr id="35" name="Rounded Rectangle 34"/>
          <p:cNvSpPr/>
          <p:nvPr/>
        </p:nvSpPr>
        <p:spPr bwMode="auto">
          <a:xfrm>
            <a:off x="3904639" y="5501595"/>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USB Host Driver</a:t>
            </a:r>
          </a:p>
        </p:txBody>
      </p:sp>
      <p:sp>
        <p:nvSpPr>
          <p:cNvPr id="36" name="Rounded Rectangle 35"/>
          <p:cNvSpPr/>
          <p:nvPr/>
        </p:nvSpPr>
        <p:spPr bwMode="auto">
          <a:xfrm>
            <a:off x="3904636" y="2355890"/>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Ethernet PHY</a:t>
            </a:r>
          </a:p>
        </p:txBody>
      </p:sp>
      <p:sp>
        <p:nvSpPr>
          <p:cNvPr id="55" name="Rectangle 54"/>
          <p:cNvSpPr/>
          <p:nvPr/>
        </p:nvSpPr>
        <p:spPr bwMode="auto">
          <a:xfrm>
            <a:off x="5849319" y="2785153"/>
            <a:ext cx="935037"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ETH_MAC0</a:t>
            </a:r>
            <a:endParaRPr lang="en-GB" sz="1200" dirty="0">
              <a:solidFill>
                <a:schemeClr val="tx1"/>
              </a:solidFill>
              <a:latin typeface="Courier New" pitchFamily="49" charset="0"/>
              <a:cs typeface="Courier New" pitchFamily="49" charset="0"/>
            </a:endParaRPr>
          </a:p>
        </p:txBody>
      </p:sp>
      <p:sp>
        <p:nvSpPr>
          <p:cNvPr id="56" name="Rounded Rectangle 55"/>
          <p:cNvSpPr/>
          <p:nvPr/>
        </p:nvSpPr>
        <p:spPr bwMode="auto">
          <a:xfrm>
            <a:off x="3904639" y="2749103"/>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Ethernet MAC</a:t>
            </a:r>
          </a:p>
        </p:txBody>
      </p:sp>
      <p:sp>
        <p:nvSpPr>
          <p:cNvPr id="68" name="Rounded Rectangle 67"/>
          <p:cNvSpPr/>
          <p:nvPr/>
        </p:nvSpPr>
        <p:spPr bwMode="auto">
          <a:xfrm>
            <a:off x="5849326" y="1103557"/>
            <a:ext cx="9366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Courier New" pitchFamily="49" charset="0"/>
                <a:cs typeface="Courier New" pitchFamily="49" charset="0"/>
              </a:rPr>
              <a:t>Control</a:t>
            </a:r>
          </a:p>
          <a:p>
            <a:pPr algn="ctr">
              <a:defRPr/>
            </a:pPr>
            <a:r>
              <a:rPr lang="en-US" sz="1200" dirty="0">
                <a:solidFill>
                  <a:schemeClr val="tx1"/>
                </a:solidFill>
                <a:latin typeface="Courier New" pitchFamily="49" charset="0"/>
                <a:cs typeface="Courier New" pitchFamily="49" charset="0"/>
              </a:rPr>
              <a:t>Structs</a:t>
            </a:r>
            <a:endParaRPr lang="en-GB" sz="1200" dirty="0">
              <a:solidFill>
                <a:schemeClr val="tx1"/>
              </a:solidFill>
              <a:latin typeface="Courier New" pitchFamily="49" charset="0"/>
              <a:cs typeface="Courier New" pitchFamily="49" charset="0"/>
            </a:endParaRPr>
          </a:p>
        </p:txBody>
      </p:sp>
      <p:sp>
        <p:nvSpPr>
          <p:cNvPr id="96" name="Rounded Rectangle 95"/>
          <p:cNvSpPr/>
          <p:nvPr/>
        </p:nvSpPr>
        <p:spPr bwMode="auto">
          <a:xfrm>
            <a:off x="3904635" y="3142316"/>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USART Driver</a:t>
            </a:r>
          </a:p>
        </p:txBody>
      </p:sp>
      <p:sp>
        <p:nvSpPr>
          <p:cNvPr id="98" name="Rounded Rectangle 97"/>
          <p:cNvSpPr/>
          <p:nvPr/>
        </p:nvSpPr>
        <p:spPr bwMode="auto">
          <a:xfrm>
            <a:off x="3904639" y="3928742"/>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CAN Driver</a:t>
            </a:r>
          </a:p>
        </p:txBody>
      </p:sp>
      <p:sp>
        <p:nvSpPr>
          <p:cNvPr id="99" name="Rounded Rectangle 98"/>
          <p:cNvSpPr/>
          <p:nvPr/>
        </p:nvSpPr>
        <p:spPr bwMode="auto">
          <a:xfrm>
            <a:off x="3904633" y="4321955"/>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I2C Driver</a:t>
            </a:r>
          </a:p>
        </p:txBody>
      </p:sp>
      <p:sp>
        <p:nvSpPr>
          <p:cNvPr id="100" name="Rectangle 99"/>
          <p:cNvSpPr/>
          <p:nvPr/>
        </p:nvSpPr>
        <p:spPr bwMode="auto">
          <a:xfrm>
            <a:off x="5847731" y="3182335"/>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USART0</a:t>
            </a:r>
            <a:endParaRPr lang="en-GB" sz="1200" dirty="0">
              <a:solidFill>
                <a:schemeClr val="tx1"/>
              </a:solidFill>
              <a:latin typeface="Courier New" pitchFamily="49" charset="0"/>
              <a:cs typeface="Courier New" pitchFamily="49" charset="0"/>
            </a:endParaRPr>
          </a:p>
        </p:txBody>
      </p:sp>
      <p:sp>
        <p:nvSpPr>
          <p:cNvPr id="102" name="Rectangle 101"/>
          <p:cNvSpPr/>
          <p:nvPr/>
        </p:nvSpPr>
        <p:spPr bwMode="auto">
          <a:xfrm>
            <a:off x="5847729" y="3968761"/>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CAN0</a:t>
            </a:r>
            <a:endParaRPr lang="en-GB" sz="1200" dirty="0">
              <a:solidFill>
                <a:schemeClr val="tx1"/>
              </a:solidFill>
              <a:latin typeface="Courier New" pitchFamily="49" charset="0"/>
              <a:cs typeface="Courier New" pitchFamily="49" charset="0"/>
            </a:endParaRPr>
          </a:p>
        </p:txBody>
      </p:sp>
      <p:sp>
        <p:nvSpPr>
          <p:cNvPr id="103" name="Rectangle 102"/>
          <p:cNvSpPr/>
          <p:nvPr/>
        </p:nvSpPr>
        <p:spPr bwMode="auto">
          <a:xfrm>
            <a:off x="5849326" y="4348479"/>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GB" sz="1200" dirty="0">
                <a:solidFill>
                  <a:schemeClr val="tx1"/>
                </a:solidFill>
                <a:latin typeface="Courier New" pitchFamily="49" charset="0"/>
                <a:cs typeface="Courier New" pitchFamily="49" charset="0"/>
              </a:rPr>
              <a:t>I2C1</a:t>
            </a:r>
          </a:p>
        </p:txBody>
      </p:sp>
      <p:sp>
        <p:nvSpPr>
          <p:cNvPr id="142" name="TextBox 141"/>
          <p:cNvSpPr txBox="1"/>
          <p:nvPr/>
        </p:nvSpPr>
        <p:spPr bwMode="auto">
          <a:xfrm>
            <a:off x="2000439" y="3142316"/>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USART</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sp>
        <p:nvSpPr>
          <p:cNvPr id="143" name="TextBox 142"/>
          <p:cNvSpPr txBox="1"/>
          <p:nvPr/>
        </p:nvSpPr>
        <p:spPr bwMode="auto">
          <a:xfrm>
            <a:off x="2000439" y="3928742"/>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CAN Controller</a:t>
            </a:r>
            <a:endParaRPr lang="en-GB" sz="1200" dirty="0">
              <a:latin typeface="+mn-lt"/>
            </a:endParaRPr>
          </a:p>
        </p:txBody>
      </p:sp>
      <p:grpSp>
        <p:nvGrpSpPr>
          <p:cNvPr id="145" name="Group 144"/>
          <p:cNvGrpSpPr/>
          <p:nvPr/>
        </p:nvGrpSpPr>
        <p:grpSpPr>
          <a:xfrm>
            <a:off x="1854380" y="5123000"/>
            <a:ext cx="144462" cy="258762"/>
            <a:chOff x="4487395" y="5226823"/>
            <a:chExt cx="144462" cy="258762"/>
          </a:xfrm>
        </p:grpSpPr>
        <p:sp>
          <p:nvSpPr>
            <p:cNvPr id="146" name="Rectangle 145"/>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47" name="Straight Connector 146"/>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9" name="Group 148"/>
          <p:cNvGrpSpPr/>
          <p:nvPr/>
        </p:nvGrpSpPr>
        <p:grpSpPr>
          <a:xfrm>
            <a:off x="1854380" y="4729787"/>
            <a:ext cx="144462" cy="258762"/>
            <a:chOff x="4487395" y="5226823"/>
            <a:chExt cx="144462" cy="258762"/>
          </a:xfrm>
        </p:grpSpPr>
        <p:sp>
          <p:nvSpPr>
            <p:cNvPr id="150" name="Rectangle 149"/>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51" name="Straight Connector 150"/>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1854380" y="4330203"/>
            <a:ext cx="144462" cy="258762"/>
            <a:chOff x="4487395" y="5226823"/>
            <a:chExt cx="144462" cy="258762"/>
          </a:xfrm>
        </p:grpSpPr>
        <p:sp>
          <p:nvSpPr>
            <p:cNvPr id="154" name="Rectangle 153"/>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55" name="Straight Connector 154"/>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57" name="Group 156"/>
          <p:cNvGrpSpPr/>
          <p:nvPr/>
        </p:nvGrpSpPr>
        <p:grpSpPr>
          <a:xfrm>
            <a:off x="1854380" y="3944512"/>
            <a:ext cx="144462" cy="258762"/>
            <a:chOff x="4487395" y="5226823"/>
            <a:chExt cx="144462" cy="258762"/>
          </a:xfrm>
        </p:grpSpPr>
        <p:sp>
          <p:nvSpPr>
            <p:cNvPr id="158" name="Rectangle 157"/>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59" name="Straight Connector 158"/>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61" name="Group 160"/>
          <p:cNvGrpSpPr/>
          <p:nvPr/>
        </p:nvGrpSpPr>
        <p:grpSpPr>
          <a:xfrm>
            <a:off x="1854380" y="3557768"/>
            <a:ext cx="144462" cy="258762"/>
            <a:chOff x="4487395" y="5226823"/>
            <a:chExt cx="144462" cy="258762"/>
          </a:xfrm>
        </p:grpSpPr>
        <p:sp>
          <p:nvSpPr>
            <p:cNvPr id="162" name="Rectangle 16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63" name="Straight Connector 16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65" name="Group 164"/>
          <p:cNvGrpSpPr/>
          <p:nvPr/>
        </p:nvGrpSpPr>
        <p:grpSpPr>
          <a:xfrm>
            <a:off x="1854380" y="3156935"/>
            <a:ext cx="144462" cy="258762"/>
            <a:chOff x="4487395" y="5226823"/>
            <a:chExt cx="144462" cy="258762"/>
          </a:xfrm>
        </p:grpSpPr>
        <p:sp>
          <p:nvSpPr>
            <p:cNvPr id="166" name="Rectangle 165"/>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67" name="Straight Connector 166"/>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73" name="Group 172"/>
          <p:cNvGrpSpPr/>
          <p:nvPr/>
        </p:nvGrpSpPr>
        <p:grpSpPr>
          <a:xfrm>
            <a:off x="1854380" y="2370509"/>
            <a:ext cx="144462" cy="258762"/>
            <a:chOff x="4487395" y="5226823"/>
            <a:chExt cx="144462" cy="258762"/>
          </a:xfrm>
        </p:grpSpPr>
        <p:sp>
          <p:nvSpPr>
            <p:cNvPr id="174" name="Rectangle 173"/>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75" name="Straight Connector 174"/>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77" name="Group 176"/>
          <p:cNvGrpSpPr/>
          <p:nvPr/>
        </p:nvGrpSpPr>
        <p:grpSpPr>
          <a:xfrm>
            <a:off x="1854380" y="1977296"/>
            <a:ext cx="144462" cy="258762"/>
            <a:chOff x="4487395" y="5226823"/>
            <a:chExt cx="144462" cy="258762"/>
          </a:xfrm>
        </p:grpSpPr>
        <p:sp>
          <p:nvSpPr>
            <p:cNvPr id="178" name="Rectangle 177"/>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79" name="Straight Connector 178"/>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81" name="Group 180"/>
          <p:cNvGrpSpPr/>
          <p:nvPr/>
        </p:nvGrpSpPr>
        <p:grpSpPr>
          <a:xfrm>
            <a:off x="1854380" y="1584082"/>
            <a:ext cx="144462" cy="258762"/>
            <a:chOff x="4487395" y="5226823"/>
            <a:chExt cx="144462" cy="258762"/>
          </a:xfrm>
        </p:grpSpPr>
        <p:sp>
          <p:nvSpPr>
            <p:cNvPr id="182" name="Rectangle 18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83" name="Straight Connector 18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85" name="TextBox 184"/>
          <p:cNvSpPr txBox="1"/>
          <p:nvPr/>
        </p:nvSpPr>
        <p:spPr bwMode="auto">
          <a:xfrm>
            <a:off x="738896" y="3115991"/>
            <a:ext cx="945356" cy="276999"/>
          </a:xfrm>
          <a:prstGeom prst="rect">
            <a:avLst/>
          </a:prstGeom>
          <a:noFill/>
          <a:ln>
            <a:noFill/>
          </a:ln>
        </p:spPr>
        <p:txBody>
          <a:bodyPr wrap="square" lIns="216000" rIns="36000">
            <a:spAutoFit/>
          </a:bodyPr>
          <a:lstStyle/>
          <a:p>
            <a:pPr algn="r">
              <a:defRPr/>
            </a:pPr>
            <a:r>
              <a:rPr lang="en-US" sz="1200" dirty="0">
                <a:latin typeface="+mn-lt"/>
              </a:rPr>
              <a:t>RX0/TX0</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sp>
        <p:nvSpPr>
          <p:cNvPr id="186" name="TextBox 185"/>
          <p:cNvSpPr txBox="1"/>
          <p:nvPr/>
        </p:nvSpPr>
        <p:spPr bwMode="auto">
          <a:xfrm>
            <a:off x="738896" y="3901311"/>
            <a:ext cx="945356" cy="276999"/>
          </a:xfrm>
          <a:prstGeom prst="rect">
            <a:avLst/>
          </a:prstGeom>
          <a:noFill/>
          <a:ln>
            <a:noFill/>
          </a:ln>
        </p:spPr>
        <p:txBody>
          <a:bodyPr wrap="square" lIns="216000" rIns="36000">
            <a:spAutoFit/>
          </a:bodyPr>
          <a:lstStyle/>
          <a:p>
            <a:pPr algn="r">
              <a:defRPr/>
            </a:pPr>
            <a:r>
              <a:rPr lang="en-US" sz="1200" dirty="0">
                <a:latin typeface="+mn-lt"/>
              </a:rPr>
              <a:t>RX/TX</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cxnSp>
        <p:nvCxnSpPr>
          <p:cNvPr id="192" name="Straight Arrow Connector 191"/>
          <p:cNvCxnSpPr>
            <a:stCxn id="32" idx="1"/>
            <a:endCxn id="10" idx="3"/>
          </p:cNvCxnSpPr>
          <p:nvPr/>
        </p:nvCxnSpPr>
        <p:spPr>
          <a:xfrm flipH="1">
            <a:off x="3440439" y="1713464"/>
            <a:ext cx="464199"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5" name="Straight Arrow Connector 194"/>
          <p:cNvCxnSpPr>
            <a:stCxn id="23" idx="1"/>
            <a:endCxn id="6" idx="3"/>
          </p:cNvCxnSpPr>
          <p:nvPr/>
        </p:nvCxnSpPr>
        <p:spPr>
          <a:xfrm flipH="1">
            <a:off x="3440439" y="2106677"/>
            <a:ext cx="464198"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8" name="Straight Arrow Connector 197"/>
          <p:cNvCxnSpPr>
            <a:stCxn id="36" idx="1"/>
            <a:endCxn id="11" idx="3"/>
          </p:cNvCxnSpPr>
          <p:nvPr/>
        </p:nvCxnSpPr>
        <p:spPr>
          <a:xfrm flipH="1" flipV="1">
            <a:off x="3440439" y="2499868"/>
            <a:ext cx="464197" cy="22"/>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1" name="Straight Arrow Connector 200"/>
          <p:cNvCxnSpPr>
            <a:stCxn id="96" idx="1"/>
            <a:endCxn id="142" idx="3"/>
          </p:cNvCxnSpPr>
          <p:nvPr/>
        </p:nvCxnSpPr>
        <p:spPr>
          <a:xfrm flipH="1">
            <a:off x="3440439" y="3286316"/>
            <a:ext cx="464196"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4" name="Straight Arrow Connector 203"/>
          <p:cNvCxnSpPr>
            <a:stCxn id="26" idx="1"/>
            <a:endCxn id="7" idx="3"/>
          </p:cNvCxnSpPr>
          <p:nvPr/>
        </p:nvCxnSpPr>
        <p:spPr>
          <a:xfrm flipH="1">
            <a:off x="3440439" y="3679529"/>
            <a:ext cx="464195" cy="3267"/>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98" idx="1"/>
            <a:endCxn id="143" idx="3"/>
          </p:cNvCxnSpPr>
          <p:nvPr/>
        </p:nvCxnSpPr>
        <p:spPr>
          <a:xfrm flipH="1">
            <a:off x="3440439" y="4072742"/>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a:stCxn id="99" idx="1"/>
            <a:endCxn id="8" idx="3"/>
          </p:cNvCxnSpPr>
          <p:nvPr/>
        </p:nvCxnSpPr>
        <p:spPr>
          <a:xfrm flipH="1" flipV="1">
            <a:off x="3440439" y="4455111"/>
            <a:ext cx="464194" cy="10844"/>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3" name="Straight Arrow Connector 212"/>
          <p:cNvCxnSpPr>
            <a:stCxn id="35" idx="1"/>
            <a:endCxn id="9" idx="3"/>
          </p:cNvCxnSpPr>
          <p:nvPr/>
        </p:nvCxnSpPr>
        <p:spPr>
          <a:xfrm flipH="1">
            <a:off x="3440439" y="5645595"/>
            <a:ext cx="464200" cy="1025"/>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a:stCxn id="30" idx="1"/>
            <a:endCxn id="13" idx="3"/>
          </p:cNvCxnSpPr>
          <p:nvPr/>
        </p:nvCxnSpPr>
        <p:spPr>
          <a:xfrm flipH="1">
            <a:off x="3440439" y="5252381"/>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a:stCxn id="29" idx="1"/>
            <a:endCxn id="12" idx="3"/>
          </p:cNvCxnSpPr>
          <p:nvPr/>
        </p:nvCxnSpPr>
        <p:spPr>
          <a:xfrm flipH="1">
            <a:off x="3440439" y="4859168"/>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23" name="Straight Arrow Connector 222"/>
          <p:cNvCxnSpPr>
            <a:stCxn id="56" idx="1"/>
            <a:endCxn id="54" idx="3"/>
          </p:cNvCxnSpPr>
          <p:nvPr/>
        </p:nvCxnSpPr>
        <p:spPr>
          <a:xfrm flipH="1">
            <a:off x="3440439" y="2893103"/>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a:stCxn id="11" idx="2"/>
            <a:endCxn id="54" idx="0"/>
          </p:cNvCxnSpPr>
          <p:nvPr/>
        </p:nvCxnSpPr>
        <p:spPr>
          <a:xfrm>
            <a:off x="2720439" y="2643868"/>
            <a:ext cx="0" cy="105235"/>
          </a:xfrm>
          <a:prstGeom prst="straightConnector1">
            <a:avLst/>
          </a:prstGeom>
          <a:ln w="31750">
            <a:solidFill>
              <a:schemeClr val="tx1"/>
            </a:solidFill>
            <a:headEnd type="none" w="med" len="lg"/>
            <a:tailEnd type="none" w="med" len="lg"/>
          </a:ln>
          <a:effectLst/>
        </p:spPr>
        <p:style>
          <a:lnRef idx="2">
            <a:schemeClr val="accent1"/>
          </a:lnRef>
          <a:fillRef idx="0">
            <a:schemeClr val="accent1"/>
          </a:fillRef>
          <a:effectRef idx="1">
            <a:schemeClr val="accent1"/>
          </a:effectRef>
          <a:fontRef idx="minor">
            <a:schemeClr val="tx1"/>
          </a:fontRef>
        </p:style>
      </p:cxnSp>
      <p:sp>
        <p:nvSpPr>
          <p:cNvPr id="234" name="Rectangle 233"/>
          <p:cNvSpPr/>
          <p:nvPr/>
        </p:nvSpPr>
        <p:spPr bwMode="auto">
          <a:xfrm>
            <a:off x="1998841" y="1423536"/>
            <a:ext cx="1440000" cy="44640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GB" dirty="0"/>
          </a:p>
        </p:txBody>
      </p:sp>
      <p:sp>
        <p:nvSpPr>
          <p:cNvPr id="121" name="Rounded Rectangle 120"/>
          <p:cNvSpPr/>
          <p:nvPr/>
        </p:nvSpPr>
        <p:spPr bwMode="auto">
          <a:xfrm>
            <a:off x="7299555" y="794657"/>
            <a:ext cx="2404739" cy="5761038"/>
          </a:xfrm>
          <a:prstGeom prst="roundRect">
            <a:avLst>
              <a:gd name="adj" fmla="val 0"/>
            </a:avLst>
          </a:prstGeom>
          <a:solidFill>
            <a:srgbClr val="808082">
              <a:alpha val="40000"/>
            </a:srgbClr>
          </a:solidFill>
          <a:ln w="28575" cap="flat" cmpd="sng" algn="ctr">
            <a:noFill/>
            <a:prstDash val="solid"/>
            <a:round/>
            <a:headEnd type="none" w="med" len="med"/>
            <a:tailEnd type="none" w="med" len="med"/>
          </a:ln>
          <a:effectLst/>
        </p:spPr>
        <p:txBody>
          <a:bodyPr lIns="121944" tIns="60972" rIns="121944" bIns="60972"/>
          <a:lstStyle/>
          <a:p>
            <a:pPr algn="ctr"/>
            <a:r>
              <a:rPr lang="de-DE" sz="1600" b="1" kern="0" dirty="0">
                <a:solidFill>
                  <a:srgbClr val="000000"/>
                </a:solidFill>
                <a:latin typeface="Gill Sans MT" pitchFamily="34" charset="0"/>
                <a:ea typeface="ＭＳ Ｐゴシック" pitchFamily="34" charset="-128"/>
              </a:rPr>
              <a:t>Driver Validation Pack</a:t>
            </a:r>
            <a:endParaRPr lang="en-GB" sz="1600" b="1" kern="0" dirty="0">
              <a:solidFill>
                <a:srgbClr val="000000"/>
              </a:solidFill>
              <a:latin typeface="Gill Sans MT" pitchFamily="34" charset="0"/>
              <a:ea typeface="ＭＳ Ｐゴシック" pitchFamily="34" charset="-128"/>
            </a:endParaRPr>
          </a:p>
        </p:txBody>
      </p:sp>
      <p:sp>
        <p:nvSpPr>
          <p:cNvPr id="123" name="Rounded Rectangle 122"/>
          <p:cNvSpPr/>
          <p:nvPr/>
        </p:nvSpPr>
        <p:spPr bwMode="auto">
          <a:xfrm>
            <a:off x="7455114" y="3527825"/>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SPI</a:t>
            </a:r>
            <a:endParaRPr lang="en-GB" sz="1500" b="1" kern="0" dirty="0">
              <a:solidFill>
                <a:sysClr val="window" lastClr="FFFFFF"/>
              </a:solidFill>
              <a:latin typeface="Gill Sans MT" pitchFamily="34" charset="0"/>
              <a:ea typeface="ＭＳ Ｐゴシック" pitchFamily="34" charset="-128"/>
              <a:cs typeface="Arial" charset="0"/>
            </a:endParaRPr>
          </a:p>
        </p:txBody>
      </p:sp>
      <p:sp>
        <p:nvSpPr>
          <p:cNvPr id="124" name="Rounded Rectangle 123"/>
          <p:cNvSpPr/>
          <p:nvPr/>
        </p:nvSpPr>
        <p:spPr bwMode="auto">
          <a:xfrm>
            <a:off x="7455129" y="1567778"/>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USB Device</a:t>
            </a:r>
            <a:endParaRPr lang="en-GB" sz="1500" b="1" kern="0" dirty="0">
              <a:solidFill>
                <a:sysClr val="window" lastClr="FFFFFF"/>
              </a:solidFill>
              <a:latin typeface="Gill Sans MT" pitchFamily="34" charset="0"/>
              <a:ea typeface="ＭＳ Ｐゴシック" pitchFamily="34" charset="-128"/>
              <a:cs typeface="Arial" charset="0"/>
            </a:endParaRPr>
          </a:p>
        </p:txBody>
      </p:sp>
      <p:sp>
        <p:nvSpPr>
          <p:cNvPr id="126" name="Rounded Rectangle 125"/>
          <p:cNvSpPr/>
          <p:nvPr/>
        </p:nvSpPr>
        <p:spPr bwMode="auto">
          <a:xfrm>
            <a:off x="7455129" y="4710074"/>
            <a:ext cx="2134866" cy="288000"/>
          </a:xfrm>
          <a:prstGeom prst="roundRect">
            <a:avLst>
              <a:gd name="adj" fmla="val 0"/>
            </a:avLst>
          </a:prstGeom>
          <a:solidFill>
            <a:srgbClr val="00C3DC"/>
          </a:solidFill>
          <a:ln w="19050" cap="flat" cmpd="sng" algn="ctr">
            <a:noFill/>
            <a:prstDash val="solid"/>
            <a:round/>
            <a:headEnd type="none" w="med" len="med"/>
            <a:tailEnd type="none" w="med" len="med"/>
          </a:ln>
          <a:effectLst/>
        </p:spPr>
        <p:txBody>
          <a:bodyPr wrap="none" lIns="121944" tIns="60972" rIns="121944" bIns="60972" anchor="ctr"/>
          <a:lstStyle/>
          <a:p>
            <a:pPr algn="ctr" fontAlgn="auto">
              <a:spcBef>
                <a:spcPts val="0"/>
              </a:spcBef>
              <a:spcAft>
                <a:spcPts val="0"/>
              </a:spcAft>
              <a:defRPr/>
            </a:pPr>
            <a:r>
              <a:rPr lang="de-DE" sz="1500" b="1" kern="0" dirty="0">
                <a:solidFill>
                  <a:srgbClr val="FDFDFD"/>
                </a:solidFill>
                <a:latin typeface="Gill Sans MT" pitchFamily="34" charset="0"/>
                <a:ea typeface="MS PGothic" pitchFamily="34" charset="-128"/>
                <a:cs typeface="Arial" charset="0"/>
              </a:rPr>
              <a:t>MCI</a:t>
            </a:r>
          </a:p>
        </p:txBody>
      </p:sp>
      <p:sp>
        <p:nvSpPr>
          <p:cNvPr id="127" name="Rounded Rectangle 126"/>
          <p:cNvSpPr/>
          <p:nvPr/>
        </p:nvSpPr>
        <p:spPr bwMode="auto">
          <a:xfrm>
            <a:off x="7455129" y="3142316"/>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USART</a:t>
            </a:r>
          </a:p>
        </p:txBody>
      </p:sp>
      <p:sp>
        <p:nvSpPr>
          <p:cNvPr id="129" name="Rounded Rectangle 128"/>
          <p:cNvSpPr/>
          <p:nvPr/>
        </p:nvSpPr>
        <p:spPr bwMode="auto">
          <a:xfrm>
            <a:off x="7455114" y="5872758"/>
            <a:ext cx="2134874" cy="503237"/>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latin typeface="Courier New" pitchFamily="49" charset="0"/>
                <a:ea typeface="ＭＳ Ｐゴシック" pitchFamily="34" charset="-128"/>
                <a:cs typeface="Courier New" pitchFamily="49" charset="0"/>
              </a:rPr>
              <a:t>DV_Config.h</a:t>
            </a:r>
            <a:r>
              <a:rPr lang="de-DE" sz="1500" kern="0" dirty="0">
                <a:latin typeface="Courier New" pitchFamily="49" charset="0"/>
                <a:ea typeface="ＭＳ Ｐゴシック" pitchFamily="34" charset="-128"/>
                <a:cs typeface="Courier New" pitchFamily="49" charset="0"/>
              </a:rPr>
              <a:t> </a:t>
            </a:r>
            <a:br>
              <a:rPr lang="de-DE" sz="1500" kern="0" dirty="0">
                <a:latin typeface="Courier New" pitchFamily="49" charset="0"/>
                <a:ea typeface="ＭＳ Ｐゴシック" pitchFamily="34" charset="-128"/>
                <a:cs typeface="Courier New" pitchFamily="49" charset="0"/>
              </a:rPr>
            </a:br>
            <a:r>
              <a:rPr lang="de-DE" sz="1300" kern="0" dirty="0">
                <a:latin typeface="Courier New" pitchFamily="49" charset="0"/>
                <a:ea typeface="ＭＳ Ｐゴシック" pitchFamily="34" charset="-128"/>
                <a:cs typeface="Courier New" pitchFamily="49" charset="0"/>
              </a:rPr>
              <a:t>Configuration File</a:t>
            </a:r>
          </a:p>
        </p:txBody>
      </p:sp>
      <p:sp>
        <p:nvSpPr>
          <p:cNvPr id="130" name="Rounded Rectangle 129"/>
          <p:cNvSpPr/>
          <p:nvPr/>
        </p:nvSpPr>
        <p:spPr bwMode="auto">
          <a:xfrm>
            <a:off x="7455129" y="3915274"/>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CAN</a:t>
            </a:r>
          </a:p>
        </p:txBody>
      </p:sp>
      <p:sp>
        <p:nvSpPr>
          <p:cNvPr id="131" name="Rounded Rectangle 130"/>
          <p:cNvSpPr/>
          <p:nvPr/>
        </p:nvSpPr>
        <p:spPr bwMode="auto">
          <a:xfrm>
            <a:off x="7455129" y="2350796"/>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Ethernet</a:t>
            </a:r>
          </a:p>
        </p:txBody>
      </p:sp>
      <p:sp>
        <p:nvSpPr>
          <p:cNvPr id="132" name="Rounded Rectangle 131"/>
          <p:cNvSpPr/>
          <p:nvPr/>
        </p:nvSpPr>
        <p:spPr bwMode="auto">
          <a:xfrm>
            <a:off x="7455114" y="1176945"/>
            <a:ext cx="2134866" cy="287306"/>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Framework</a:t>
            </a:r>
            <a:endParaRPr lang="en-GB" sz="1500" b="1" kern="0" dirty="0">
              <a:solidFill>
                <a:sysClr val="window" lastClr="FFFFFF"/>
              </a:solidFill>
              <a:latin typeface="Gill Sans MT" pitchFamily="34" charset="0"/>
              <a:ea typeface="ＭＳ Ｐゴシック" pitchFamily="34" charset="-128"/>
              <a:cs typeface="Arial" charset="0"/>
            </a:endParaRPr>
          </a:p>
        </p:txBody>
      </p:sp>
      <p:sp>
        <p:nvSpPr>
          <p:cNvPr id="133" name="Rounded Rectangle 132"/>
          <p:cNvSpPr/>
          <p:nvPr/>
        </p:nvSpPr>
        <p:spPr bwMode="auto">
          <a:xfrm>
            <a:off x="7455129" y="5497757"/>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USB Host</a:t>
            </a:r>
            <a:endParaRPr lang="en-GB" sz="1500" b="1" kern="0" dirty="0">
              <a:solidFill>
                <a:sysClr val="window" lastClr="FFFFFF"/>
              </a:solidFill>
              <a:latin typeface="Gill Sans MT" pitchFamily="34" charset="0"/>
              <a:ea typeface="ＭＳ Ｐゴシック" pitchFamily="34" charset="-128"/>
              <a:cs typeface="Arial" charset="0"/>
            </a:endParaRPr>
          </a:p>
        </p:txBody>
      </p:sp>
      <p:sp>
        <p:nvSpPr>
          <p:cNvPr id="134" name="Rounded Rectangle 133"/>
          <p:cNvSpPr/>
          <p:nvPr/>
        </p:nvSpPr>
        <p:spPr bwMode="auto">
          <a:xfrm>
            <a:off x="7434491" y="4309696"/>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I2C</a:t>
            </a:r>
          </a:p>
        </p:txBody>
      </p:sp>
      <p:cxnSp>
        <p:nvCxnSpPr>
          <p:cNvPr id="135" name="Straight Arrow Connector 134"/>
          <p:cNvCxnSpPr>
            <a:stCxn id="124" idx="1"/>
            <a:endCxn id="31" idx="3"/>
          </p:cNvCxnSpPr>
          <p:nvPr/>
        </p:nvCxnSpPr>
        <p:spPr>
          <a:xfrm flipH="1">
            <a:off x="6785945" y="1711778"/>
            <a:ext cx="669184" cy="1686"/>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a:stCxn id="131" idx="1"/>
            <a:endCxn id="33" idx="3"/>
          </p:cNvCxnSpPr>
          <p:nvPr/>
        </p:nvCxnSpPr>
        <p:spPr>
          <a:xfrm flipH="1">
            <a:off x="6785951" y="2494796"/>
            <a:ext cx="669178" cy="5094"/>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a:stCxn id="131" idx="1"/>
            <a:endCxn id="55" idx="3"/>
          </p:cNvCxnSpPr>
          <p:nvPr/>
        </p:nvCxnSpPr>
        <p:spPr>
          <a:xfrm flipH="1">
            <a:off x="6784356" y="2494796"/>
            <a:ext cx="670773" cy="398307"/>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a:stCxn id="127" idx="1"/>
            <a:endCxn id="100" idx="3"/>
          </p:cNvCxnSpPr>
          <p:nvPr/>
        </p:nvCxnSpPr>
        <p:spPr>
          <a:xfrm flipH="1">
            <a:off x="6784356" y="3286316"/>
            <a:ext cx="670773" cy="0"/>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69" name="Straight Arrow Connector 168"/>
          <p:cNvCxnSpPr>
            <a:stCxn id="123" idx="1"/>
            <a:endCxn id="24" idx="3"/>
          </p:cNvCxnSpPr>
          <p:nvPr/>
        </p:nvCxnSpPr>
        <p:spPr>
          <a:xfrm flipH="1" flipV="1">
            <a:off x="6784351" y="3664972"/>
            <a:ext cx="670763" cy="6853"/>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70" name="Straight Arrow Connector 169"/>
          <p:cNvCxnSpPr>
            <a:stCxn id="130" idx="1"/>
            <a:endCxn id="102" idx="3"/>
          </p:cNvCxnSpPr>
          <p:nvPr/>
        </p:nvCxnSpPr>
        <p:spPr>
          <a:xfrm flipH="1">
            <a:off x="6784354" y="4059274"/>
            <a:ext cx="670775" cy="13468"/>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71" name="Straight Arrow Connector 170"/>
          <p:cNvCxnSpPr>
            <a:stCxn id="134" idx="1"/>
            <a:endCxn id="103" idx="3"/>
          </p:cNvCxnSpPr>
          <p:nvPr/>
        </p:nvCxnSpPr>
        <p:spPr>
          <a:xfrm flipH="1">
            <a:off x="6785951" y="4453696"/>
            <a:ext cx="648540" cy="2733"/>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26" idx="1"/>
            <a:endCxn id="27" idx="3"/>
          </p:cNvCxnSpPr>
          <p:nvPr/>
        </p:nvCxnSpPr>
        <p:spPr>
          <a:xfrm flipH="1">
            <a:off x="6785951" y="4854074"/>
            <a:ext cx="669178" cy="331"/>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a:stCxn id="133" idx="1"/>
            <a:endCxn id="34" idx="3"/>
          </p:cNvCxnSpPr>
          <p:nvPr/>
        </p:nvCxnSpPr>
        <p:spPr>
          <a:xfrm flipH="1">
            <a:off x="6784352" y="5641757"/>
            <a:ext cx="670777" cy="3838"/>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sp>
        <p:nvSpPr>
          <p:cNvPr id="191" name="Rounded Rectangle 190"/>
          <p:cNvSpPr/>
          <p:nvPr/>
        </p:nvSpPr>
        <p:spPr bwMode="auto">
          <a:xfrm>
            <a:off x="922900" y="5965917"/>
            <a:ext cx="1043260"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dirty="0">
                <a:solidFill>
                  <a:schemeClr val="tx1"/>
                </a:solidFill>
                <a:latin typeface="Gill Sans MT" pitchFamily="34" charset="0"/>
                <a:cs typeface="Courier New" pitchFamily="49" charset="0"/>
              </a:rPr>
              <a:t>Loopback</a:t>
            </a:r>
            <a:endParaRPr lang="en-GB" sz="1400" b="1" dirty="0">
              <a:solidFill>
                <a:schemeClr val="tx1"/>
              </a:solidFill>
              <a:latin typeface="Gill Sans MT" pitchFamily="34" charset="0"/>
              <a:cs typeface="Courier New" pitchFamily="49" charset="0"/>
            </a:endParaRPr>
          </a:p>
        </p:txBody>
      </p:sp>
      <p:sp>
        <p:nvSpPr>
          <p:cNvPr id="193" name="Arc 192"/>
          <p:cNvSpPr/>
          <p:nvPr/>
        </p:nvSpPr>
        <p:spPr>
          <a:xfrm rot="16200000">
            <a:off x="2006557" y="6054939"/>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4" name="Arc 193"/>
          <p:cNvSpPr/>
          <p:nvPr/>
        </p:nvSpPr>
        <p:spPr>
          <a:xfrm rot="16200000">
            <a:off x="1772400" y="2334636"/>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6" name="Arc 195"/>
          <p:cNvSpPr/>
          <p:nvPr/>
        </p:nvSpPr>
        <p:spPr>
          <a:xfrm rot="16200000">
            <a:off x="1772401" y="3133120"/>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7" name="Arc 196"/>
          <p:cNvSpPr/>
          <p:nvPr/>
        </p:nvSpPr>
        <p:spPr>
          <a:xfrm rot="16200000">
            <a:off x="1772402" y="3533778"/>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39" name="Straight Arrow Connector 138">
            <a:extLst>
              <a:ext uri="{FF2B5EF4-FFF2-40B4-BE49-F238E27FC236}">
                <a16:creationId xmlns:a16="http://schemas.microsoft.com/office/drawing/2014/main" id="{A6F62F9D-8DFA-4A88-BA3C-F5A8E6C1F3B9}"/>
              </a:ext>
            </a:extLst>
          </p:cNvPr>
          <p:cNvCxnSpPr/>
          <p:nvPr/>
        </p:nvCxnSpPr>
        <p:spPr>
          <a:xfrm flipH="1">
            <a:off x="6784351" y="2888471"/>
            <a:ext cx="670773" cy="398307"/>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40" name="Straight Arrow Connector 139">
            <a:extLst>
              <a:ext uri="{FF2B5EF4-FFF2-40B4-BE49-F238E27FC236}">
                <a16:creationId xmlns:a16="http://schemas.microsoft.com/office/drawing/2014/main" id="{70B2A95C-7FA5-4BEC-8F16-97A8ADBC63DD}"/>
              </a:ext>
            </a:extLst>
          </p:cNvPr>
          <p:cNvCxnSpPr>
            <a:cxnSpLocks/>
            <a:stCxn id="137" idx="1"/>
            <a:endCxn id="24" idx="3"/>
          </p:cNvCxnSpPr>
          <p:nvPr/>
        </p:nvCxnSpPr>
        <p:spPr>
          <a:xfrm flipH="1">
            <a:off x="6784351" y="2894846"/>
            <a:ext cx="650140" cy="770126"/>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sp>
        <p:nvSpPr>
          <p:cNvPr id="137" name="Rounded Rectangle 130">
            <a:extLst>
              <a:ext uri="{FF2B5EF4-FFF2-40B4-BE49-F238E27FC236}">
                <a16:creationId xmlns:a16="http://schemas.microsoft.com/office/drawing/2014/main" id="{C5D08EBA-CAFE-4573-8650-B7F9585A7DA8}"/>
              </a:ext>
            </a:extLst>
          </p:cNvPr>
          <p:cNvSpPr/>
          <p:nvPr/>
        </p:nvSpPr>
        <p:spPr bwMode="auto">
          <a:xfrm>
            <a:off x="7434491" y="2750846"/>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WiFi</a:t>
            </a:r>
          </a:p>
        </p:txBody>
      </p:sp>
    </p:spTree>
    <p:extLst>
      <p:ext uri="{BB962C8B-B14F-4D97-AF65-F5344CB8AC3E}">
        <p14:creationId xmlns:p14="http://schemas.microsoft.com/office/powerpoint/2010/main" val="754595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Rectangle 234"/>
          <p:cNvSpPr/>
          <p:nvPr/>
        </p:nvSpPr>
        <p:spPr>
          <a:xfrm>
            <a:off x="3672535" y="393853"/>
            <a:ext cx="6170711" cy="6331846"/>
          </a:xfrm>
          <a:prstGeom prst="rect">
            <a:avLst/>
          </a:prstGeom>
          <a:solidFill>
            <a:srgbClr val="808082">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vert="horz" rtlCol="0" anchor="t"/>
          <a:lstStyle/>
          <a:p>
            <a:pPr algn="ctr"/>
            <a:r>
              <a:rPr lang="en-US" sz="2000" b="1" dirty="0">
                <a:solidFill>
                  <a:schemeClr val="tx1"/>
                </a:solidFill>
                <a:latin typeface="Calibri" panose="020F0502020204030204" pitchFamily="34" charset="0"/>
                <a:cs typeface="Calibri" panose="020F0502020204030204" pitchFamily="34" charset="0"/>
              </a:rPr>
              <a:t>Software Packs</a:t>
            </a:r>
            <a:endParaRPr lang="en-GB" sz="3200" b="1" dirty="0">
              <a:solidFill>
                <a:schemeClr val="tx1"/>
              </a:solidFill>
              <a:latin typeface="Calibri" panose="020F0502020204030204" pitchFamily="34" charset="0"/>
              <a:cs typeface="Calibri" panose="020F0502020204030204" pitchFamily="34" charset="0"/>
            </a:endParaRPr>
          </a:p>
        </p:txBody>
      </p:sp>
      <p:sp>
        <p:nvSpPr>
          <p:cNvPr id="4" name="Rectangle 3"/>
          <p:cNvSpPr/>
          <p:nvPr/>
        </p:nvSpPr>
        <p:spPr bwMode="auto">
          <a:xfrm>
            <a:off x="1998841" y="393853"/>
            <a:ext cx="1440000" cy="5701231"/>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ctr">
              <a:defRPr/>
            </a:pPr>
            <a:r>
              <a:rPr lang="en-GB" sz="2000" b="1" dirty="0">
                <a:solidFill>
                  <a:schemeClr val="tx1"/>
                </a:solidFill>
                <a:latin typeface="Calibri" panose="020F0502020204030204" pitchFamily="34" charset="0"/>
                <a:cs typeface="Calibri" panose="020F0502020204030204" pitchFamily="34" charset="0"/>
              </a:rPr>
              <a:t>Device</a:t>
            </a:r>
          </a:p>
        </p:txBody>
      </p:sp>
      <p:sp>
        <p:nvSpPr>
          <p:cNvPr id="7" name="TextBox 6"/>
          <p:cNvSpPr txBox="1"/>
          <p:nvPr/>
        </p:nvSpPr>
        <p:spPr bwMode="auto">
          <a:xfrm>
            <a:off x="2000439" y="3762862"/>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SPI Controller</a:t>
            </a:r>
            <a:endParaRPr lang="en-GB" sz="1200" dirty="0">
              <a:latin typeface="Calibri" panose="020F0502020204030204" pitchFamily="34" charset="0"/>
              <a:ea typeface="Segoe UI" panose="020B0502040204020203" pitchFamily="34" charset="0"/>
              <a:cs typeface="Calibri" panose="020F0502020204030204" pitchFamily="34" charset="0"/>
            </a:endParaRPr>
          </a:p>
        </p:txBody>
      </p:sp>
      <p:sp>
        <p:nvSpPr>
          <p:cNvPr id="8" name="TextBox 7"/>
          <p:cNvSpPr txBox="1"/>
          <p:nvPr/>
        </p:nvSpPr>
        <p:spPr bwMode="auto">
          <a:xfrm>
            <a:off x="2000439" y="4547877"/>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I2C Controller</a:t>
            </a:r>
            <a:endParaRPr lang="en-GB" sz="1200" dirty="0">
              <a:latin typeface="Calibri" panose="020F0502020204030204" pitchFamily="34" charset="0"/>
              <a:cs typeface="Calibri" panose="020F0502020204030204" pitchFamily="34" charset="0"/>
            </a:endParaRPr>
          </a:p>
        </p:txBody>
      </p:sp>
      <p:sp>
        <p:nvSpPr>
          <p:cNvPr id="9" name="TextBox 8"/>
          <p:cNvSpPr txBox="1"/>
          <p:nvPr/>
        </p:nvSpPr>
        <p:spPr bwMode="auto">
          <a:xfrm>
            <a:off x="2000439" y="5726686"/>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USB  Controller</a:t>
            </a:r>
            <a:endParaRPr lang="en-GB" sz="1200" dirty="0">
              <a:latin typeface="Calibri" panose="020F0502020204030204" pitchFamily="34" charset="0"/>
              <a:cs typeface="Calibri" panose="020F0502020204030204" pitchFamily="34" charset="0"/>
            </a:endParaRPr>
          </a:p>
        </p:txBody>
      </p:sp>
      <p:sp>
        <p:nvSpPr>
          <p:cNvPr id="10" name="TextBox 9"/>
          <p:cNvSpPr txBox="1"/>
          <p:nvPr/>
        </p:nvSpPr>
        <p:spPr bwMode="auto">
          <a:xfrm>
            <a:off x="2000439" y="1493264"/>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USB  Controller</a:t>
            </a:r>
            <a:endParaRPr lang="en-GB" sz="1200" dirty="0">
              <a:latin typeface="Calibri" panose="020F0502020204030204" pitchFamily="34" charset="0"/>
              <a:cs typeface="Calibri" panose="020F0502020204030204" pitchFamily="34" charset="0"/>
            </a:endParaRPr>
          </a:p>
        </p:txBody>
      </p:sp>
      <p:sp>
        <p:nvSpPr>
          <p:cNvPr id="11" name="TextBox 10"/>
          <p:cNvSpPr txBox="1"/>
          <p:nvPr/>
        </p:nvSpPr>
        <p:spPr bwMode="auto">
          <a:xfrm>
            <a:off x="2000439" y="1880606"/>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Ethernet  PHY</a:t>
            </a:r>
            <a:endParaRPr lang="en-GB" sz="1200" dirty="0">
              <a:latin typeface="Calibri" panose="020F0502020204030204" pitchFamily="34" charset="0"/>
              <a:cs typeface="Calibri" panose="020F0502020204030204" pitchFamily="34" charset="0"/>
            </a:endParaRPr>
          </a:p>
        </p:txBody>
      </p:sp>
      <p:sp>
        <p:nvSpPr>
          <p:cNvPr id="12" name="TextBox 11"/>
          <p:cNvSpPr txBox="1"/>
          <p:nvPr/>
        </p:nvSpPr>
        <p:spPr bwMode="auto">
          <a:xfrm>
            <a:off x="2000439" y="4939234"/>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SDIO</a:t>
            </a:r>
            <a:endParaRPr lang="en-GB" sz="1200" dirty="0">
              <a:latin typeface="Calibri" panose="020F0502020204030204" pitchFamily="34" charset="0"/>
              <a:cs typeface="Calibri" panose="020F0502020204030204" pitchFamily="34" charset="0"/>
            </a:endParaRPr>
          </a:p>
        </p:txBody>
      </p:sp>
      <p:sp>
        <p:nvSpPr>
          <p:cNvPr id="13" name="TextBox 12"/>
          <p:cNvSpPr txBox="1"/>
          <p:nvPr/>
        </p:nvSpPr>
        <p:spPr bwMode="auto">
          <a:xfrm>
            <a:off x="2000439" y="5332447"/>
            <a:ext cx="1440000" cy="288000"/>
          </a:xfrm>
          <a:prstGeom prst="rect">
            <a:avLst/>
          </a:prstGeom>
          <a:solidFill>
            <a:schemeClr val="bg1">
              <a:lumMod val="85000"/>
            </a:schemeClr>
          </a:solidFill>
          <a:ln>
            <a:noFill/>
          </a:ln>
        </p:spPr>
        <p:txBody>
          <a:bodyPr rIns="108000">
            <a:spAutoFit/>
          </a:bodyPr>
          <a:lstStyle/>
          <a:p>
            <a:pPr algn="r">
              <a:defRPr/>
            </a:pPr>
            <a:r>
              <a:rPr lang="en-US" sz="1200" dirty="0">
                <a:latin typeface="Calibri" panose="020F0502020204030204" pitchFamily="34" charset="0"/>
                <a:cs typeface="Calibri" panose="020F0502020204030204" pitchFamily="34" charset="0"/>
              </a:rPr>
              <a:t>Memory Controller</a:t>
            </a:r>
            <a:endParaRPr lang="en-GB" sz="1200" dirty="0">
              <a:latin typeface="Calibri" panose="020F0502020204030204" pitchFamily="34" charset="0"/>
              <a:cs typeface="Calibri" panose="020F0502020204030204" pitchFamily="34" charset="0"/>
            </a:endParaRPr>
          </a:p>
        </p:txBody>
      </p:sp>
      <p:sp>
        <p:nvSpPr>
          <p:cNvPr id="20" name="Rounded Rectangle 19"/>
          <p:cNvSpPr/>
          <p:nvPr/>
        </p:nvSpPr>
        <p:spPr bwMode="auto">
          <a:xfrm>
            <a:off x="3798274" y="794656"/>
            <a:ext cx="3095625" cy="5860143"/>
          </a:xfrm>
          <a:prstGeom prst="roundRect">
            <a:avLst>
              <a:gd name="adj" fmla="val 0"/>
            </a:avLst>
          </a:prstGeom>
          <a:solidFill>
            <a:srgbClr val="808082">
              <a:alpha val="40000"/>
            </a:srgbClr>
          </a:solidFill>
          <a:ln w="28575" cap="flat" cmpd="sng" algn="ctr">
            <a:noFill/>
            <a:prstDash val="solid"/>
            <a:round/>
            <a:headEnd type="none" w="med" len="med"/>
            <a:tailEnd type="none" w="med" len="med"/>
          </a:ln>
          <a:effectLst/>
        </p:spPr>
        <p:txBody>
          <a:bodyPr lIns="121944" tIns="60972" rIns="121944" bIns="60972"/>
          <a:lstStyle/>
          <a:p>
            <a:pPr algn="ctr"/>
            <a:r>
              <a:rPr lang="en-US" sz="1600" b="1" kern="0" dirty="0">
                <a:solidFill>
                  <a:srgbClr val="000000"/>
                </a:solidFill>
                <a:latin typeface="Calibri" panose="020F0502020204030204" pitchFamily="34" charset="0"/>
                <a:ea typeface="ＭＳ Ｐゴシック" pitchFamily="34" charset="-128"/>
                <a:cs typeface="Calibri" panose="020F0502020204030204" pitchFamily="34" charset="0"/>
              </a:rPr>
              <a:t>Device Pack</a:t>
            </a:r>
            <a:endParaRPr lang="en-GB" sz="1600" b="1" kern="0" dirty="0">
              <a:solidFill>
                <a:srgbClr val="000000"/>
              </a:solidFill>
              <a:latin typeface="Calibri" panose="020F0502020204030204" pitchFamily="34" charset="0"/>
              <a:ea typeface="ＭＳ Ｐゴシック" pitchFamily="34" charset="-128"/>
              <a:cs typeface="Calibri" panose="020F0502020204030204" pitchFamily="34" charset="0"/>
            </a:endParaRPr>
          </a:p>
        </p:txBody>
      </p:sp>
      <p:sp>
        <p:nvSpPr>
          <p:cNvPr id="37" name="Rounded Rectangle 36"/>
          <p:cNvSpPr/>
          <p:nvPr/>
        </p:nvSpPr>
        <p:spPr bwMode="auto">
          <a:xfrm>
            <a:off x="3904633" y="6106118"/>
            <a:ext cx="2881318" cy="468000"/>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latin typeface="Calibri" panose="020F0502020204030204" pitchFamily="34" charset="0"/>
                <a:ea typeface="ＭＳ Ｐゴシック" pitchFamily="34" charset="-128"/>
                <a:cs typeface="Calibri" panose="020F0502020204030204" pitchFamily="34" charset="0"/>
              </a:rPr>
              <a:t>RTE_Device.h</a:t>
            </a:r>
            <a:r>
              <a:rPr lang="de-DE" sz="1500" kern="0" dirty="0">
                <a:latin typeface="Calibri" panose="020F0502020204030204" pitchFamily="34" charset="0"/>
                <a:ea typeface="ＭＳ Ｐゴシック" pitchFamily="34" charset="-128"/>
                <a:cs typeface="Calibri" panose="020F0502020204030204" pitchFamily="34" charset="0"/>
              </a:rPr>
              <a:t> </a:t>
            </a:r>
            <a:br>
              <a:rPr lang="de-DE" sz="1500" kern="0" dirty="0">
                <a:latin typeface="Calibri" panose="020F0502020204030204" pitchFamily="34" charset="0"/>
                <a:ea typeface="ＭＳ Ｐゴシック" pitchFamily="34" charset="-128"/>
                <a:cs typeface="Calibri" panose="020F0502020204030204" pitchFamily="34" charset="0"/>
              </a:rPr>
            </a:br>
            <a:r>
              <a:rPr lang="de-DE" sz="1300" kern="0" dirty="0">
                <a:latin typeface="Calibri" panose="020F0502020204030204" pitchFamily="34" charset="0"/>
                <a:ea typeface="ＭＳ Ｐゴシック" pitchFamily="34" charset="-128"/>
                <a:cs typeface="Calibri" panose="020F0502020204030204" pitchFamily="34" charset="0"/>
              </a:rPr>
              <a:t>Configuration File</a:t>
            </a:r>
          </a:p>
        </p:txBody>
      </p:sp>
      <p:sp>
        <p:nvSpPr>
          <p:cNvPr id="54" name="TextBox 53"/>
          <p:cNvSpPr txBox="1"/>
          <p:nvPr/>
        </p:nvSpPr>
        <p:spPr bwMode="auto">
          <a:xfrm>
            <a:off x="2000439" y="2273841"/>
            <a:ext cx="1440000" cy="288000"/>
          </a:xfrm>
          <a:prstGeom prst="rect">
            <a:avLst/>
          </a:prstGeom>
          <a:solidFill>
            <a:schemeClr val="bg1">
              <a:lumMod val="85000"/>
            </a:schemeClr>
          </a:solidFill>
          <a:ln>
            <a:noFill/>
          </a:ln>
        </p:spPr>
        <p:txBody>
          <a:bodyPr wrap="square" rIns="144000">
            <a:spAutoFit/>
          </a:bodyPr>
          <a:lstStyle/>
          <a:p>
            <a:pPr algn="r">
              <a:defRPr/>
            </a:pPr>
            <a:r>
              <a:rPr lang="en-US" sz="1200" dirty="0">
                <a:latin typeface="Calibri" panose="020F0502020204030204" pitchFamily="34" charset="0"/>
                <a:cs typeface="Calibri" panose="020F0502020204030204" pitchFamily="34" charset="0"/>
              </a:rPr>
              <a:t>Ethernet  MAC</a:t>
            </a:r>
            <a:endParaRPr lang="en-GB" sz="1200" dirty="0">
              <a:latin typeface="Calibri" panose="020F0502020204030204" pitchFamily="34" charset="0"/>
              <a:cs typeface="Calibri" panose="020F0502020204030204" pitchFamily="34" charset="0"/>
            </a:endParaRPr>
          </a:p>
        </p:txBody>
      </p:sp>
      <p:sp>
        <p:nvSpPr>
          <p:cNvPr id="59" name="TextBox 58"/>
          <p:cNvSpPr txBox="1"/>
          <p:nvPr/>
        </p:nvSpPr>
        <p:spPr bwMode="auto">
          <a:xfrm>
            <a:off x="1063815" y="5727710"/>
            <a:ext cx="764593" cy="276999"/>
          </a:xfrm>
          <a:prstGeom prst="rect">
            <a:avLst/>
          </a:prstGeom>
          <a:noFill/>
          <a:ln>
            <a:noFill/>
          </a:ln>
        </p:spPr>
        <p:txBody>
          <a:bodyPr wrap="square" lIns="216000" rIns="36000">
            <a:spAutoFit/>
          </a:bodyPr>
          <a:lstStyle/>
          <a:p>
            <a:pPr algn="r">
              <a:defRPr/>
            </a:pPr>
            <a:r>
              <a:rPr lang="en-US" sz="1200" dirty="0" err="1">
                <a:latin typeface="Calibri" panose="020F0502020204030204" pitchFamily="34" charset="0"/>
                <a:cs typeface="Calibri" panose="020F0502020204030204" pitchFamily="34" charset="0"/>
              </a:rPr>
              <a:t>USBHn</a:t>
            </a:r>
            <a:endParaRPr lang="en-GB" sz="1200" dirty="0">
              <a:latin typeface="Calibri" panose="020F0502020204030204" pitchFamily="34" charset="0"/>
              <a:cs typeface="Calibri" panose="020F0502020204030204" pitchFamily="34" charset="0"/>
            </a:endParaRPr>
          </a:p>
        </p:txBody>
      </p:sp>
      <p:sp>
        <p:nvSpPr>
          <p:cNvPr id="60" name="TextBox 59"/>
          <p:cNvSpPr txBox="1"/>
          <p:nvPr/>
        </p:nvSpPr>
        <p:spPr bwMode="auto">
          <a:xfrm>
            <a:off x="1180242" y="5332447"/>
            <a:ext cx="647700" cy="277812"/>
          </a:xfrm>
          <a:prstGeom prst="rect">
            <a:avLst/>
          </a:prstGeom>
          <a:noFill/>
          <a:ln>
            <a:noFill/>
          </a:ln>
        </p:spPr>
        <p:txBody>
          <a:bodyPr lIns="216000" rIns="36000">
            <a:spAutoFit/>
          </a:bodyPr>
          <a:lstStyle/>
          <a:p>
            <a:pPr algn="r">
              <a:defRPr/>
            </a:pPr>
            <a:r>
              <a:rPr lang="en-US" sz="1200" dirty="0">
                <a:latin typeface="Calibri" panose="020F0502020204030204" pitchFamily="34" charset="0"/>
                <a:cs typeface="Calibri" panose="020F0502020204030204" pitchFamily="34" charset="0"/>
              </a:rPr>
              <a:t>I/On</a:t>
            </a:r>
            <a:endParaRPr lang="en-GB" sz="1200" dirty="0">
              <a:latin typeface="Calibri" panose="020F0502020204030204" pitchFamily="34" charset="0"/>
              <a:cs typeface="Calibri" panose="020F0502020204030204" pitchFamily="34" charset="0"/>
            </a:endParaRPr>
          </a:p>
        </p:txBody>
      </p:sp>
      <p:sp>
        <p:nvSpPr>
          <p:cNvPr id="61" name="TextBox 60"/>
          <p:cNvSpPr txBox="1"/>
          <p:nvPr/>
        </p:nvSpPr>
        <p:spPr bwMode="auto">
          <a:xfrm>
            <a:off x="1066590" y="4944328"/>
            <a:ext cx="761818" cy="277812"/>
          </a:xfrm>
          <a:prstGeom prst="rect">
            <a:avLst/>
          </a:prstGeom>
          <a:noFill/>
          <a:ln>
            <a:noFill/>
          </a:ln>
        </p:spPr>
        <p:txBody>
          <a:bodyPr wrap="square" lIns="216000" rIns="36000">
            <a:spAutoFit/>
          </a:bodyPr>
          <a:lstStyle/>
          <a:p>
            <a:pPr algn="r">
              <a:defRPr/>
            </a:pPr>
            <a:r>
              <a:rPr lang="en-US" sz="1200" dirty="0" err="1">
                <a:latin typeface="Calibri" panose="020F0502020204030204" pitchFamily="34" charset="0"/>
                <a:cs typeface="Calibri" panose="020F0502020204030204" pitchFamily="34" charset="0"/>
              </a:rPr>
              <a:t>SDIOn</a:t>
            </a:r>
            <a:endParaRPr lang="en-GB" sz="1200" dirty="0">
              <a:latin typeface="Calibri" panose="020F0502020204030204" pitchFamily="34" charset="0"/>
              <a:cs typeface="Calibri" panose="020F0502020204030204" pitchFamily="34" charset="0"/>
            </a:endParaRPr>
          </a:p>
        </p:txBody>
      </p:sp>
      <p:sp>
        <p:nvSpPr>
          <p:cNvPr id="62" name="TextBox 61"/>
          <p:cNvSpPr txBox="1"/>
          <p:nvPr/>
        </p:nvSpPr>
        <p:spPr bwMode="auto">
          <a:xfrm>
            <a:off x="1180242" y="4553764"/>
            <a:ext cx="647700" cy="276225"/>
          </a:xfrm>
          <a:prstGeom prst="rect">
            <a:avLst/>
          </a:prstGeom>
          <a:noFill/>
          <a:ln>
            <a:noFill/>
          </a:ln>
        </p:spPr>
        <p:txBody>
          <a:bodyPr lIns="216000" rIns="36000">
            <a:spAutoFit/>
          </a:bodyPr>
          <a:lstStyle/>
          <a:p>
            <a:pPr algn="r">
              <a:defRPr/>
            </a:pPr>
            <a:r>
              <a:rPr lang="en-US" sz="1200" dirty="0">
                <a:latin typeface="Calibri" panose="020F0502020204030204" pitchFamily="34" charset="0"/>
                <a:cs typeface="Calibri" panose="020F0502020204030204" pitchFamily="34" charset="0"/>
              </a:rPr>
              <a:t>I2Cn</a:t>
            </a:r>
            <a:endParaRPr lang="en-GB" sz="1200" dirty="0">
              <a:latin typeface="Calibri" panose="020F0502020204030204" pitchFamily="34" charset="0"/>
              <a:cs typeface="Calibri" panose="020F0502020204030204" pitchFamily="34" charset="0"/>
            </a:endParaRPr>
          </a:p>
        </p:txBody>
      </p:sp>
      <p:sp>
        <p:nvSpPr>
          <p:cNvPr id="63" name="TextBox 62"/>
          <p:cNvSpPr txBox="1"/>
          <p:nvPr/>
        </p:nvSpPr>
        <p:spPr bwMode="auto">
          <a:xfrm>
            <a:off x="1008517" y="3776809"/>
            <a:ext cx="647700" cy="276225"/>
          </a:xfrm>
          <a:prstGeom prst="rect">
            <a:avLst/>
          </a:prstGeom>
          <a:noFill/>
          <a:ln>
            <a:noFill/>
          </a:ln>
        </p:spPr>
        <p:txBody>
          <a:bodyPr lIns="216000" rIns="36000">
            <a:spAutoFit/>
          </a:bodyPr>
          <a:lstStyle/>
          <a:p>
            <a:pPr algn="r">
              <a:defRPr/>
            </a:pPr>
            <a:r>
              <a:rPr lang="en-US" sz="1200" dirty="0" err="1">
                <a:latin typeface="Calibri" panose="020F0502020204030204" pitchFamily="34" charset="0"/>
                <a:cs typeface="Calibri" panose="020F0502020204030204" pitchFamily="34" charset="0"/>
              </a:rPr>
              <a:t>SPIn</a:t>
            </a:r>
            <a:endParaRPr lang="en-GB" sz="1200" dirty="0">
              <a:latin typeface="Calibri" panose="020F0502020204030204" pitchFamily="34" charset="0"/>
              <a:ea typeface="Segoe UI" panose="020B0502040204020203" pitchFamily="34" charset="0"/>
              <a:cs typeface="Calibri" panose="020F0502020204030204" pitchFamily="34" charset="0"/>
            </a:endParaRPr>
          </a:p>
        </p:txBody>
      </p:sp>
      <p:sp>
        <p:nvSpPr>
          <p:cNvPr id="65" name="TextBox 64"/>
          <p:cNvSpPr txBox="1"/>
          <p:nvPr/>
        </p:nvSpPr>
        <p:spPr bwMode="auto">
          <a:xfrm>
            <a:off x="1069207" y="1488455"/>
            <a:ext cx="758735" cy="276999"/>
          </a:xfrm>
          <a:prstGeom prst="rect">
            <a:avLst/>
          </a:prstGeom>
          <a:noFill/>
          <a:ln>
            <a:noFill/>
          </a:ln>
        </p:spPr>
        <p:txBody>
          <a:bodyPr wrap="square" lIns="216000" rIns="36000">
            <a:spAutoFit/>
          </a:bodyPr>
          <a:lstStyle/>
          <a:p>
            <a:pPr algn="r">
              <a:defRPr/>
            </a:pPr>
            <a:r>
              <a:rPr lang="en-US" sz="1200" dirty="0" err="1">
                <a:latin typeface="Calibri" panose="020F0502020204030204" pitchFamily="34" charset="0"/>
                <a:cs typeface="Calibri" panose="020F0502020204030204" pitchFamily="34" charset="0"/>
              </a:rPr>
              <a:t>USBDn</a:t>
            </a:r>
            <a:endParaRPr lang="en-GB" sz="1200" dirty="0">
              <a:latin typeface="Calibri" panose="020F0502020204030204" pitchFamily="34" charset="0"/>
              <a:cs typeface="Calibri" panose="020F0502020204030204" pitchFamily="34" charset="0"/>
            </a:endParaRPr>
          </a:p>
        </p:txBody>
      </p:sp>
      <p:sp>
        <p:nvSpPr>
          <p:cNvPr id="66" name="TextBox 65"/>
          <p:cNvSpPr txBox="1"/>
          <p:nvPr/>
        </p:nvSpPr>
        <p:spPr bwMode="auto">
          <a:xfrm>
            <a:off x="814817" y="1895247"/>
            <a:ext cx="835790" cy="277813"/>
          </a:xfrm>
          <a:prstGeom prst="rect">
            <a:avLst/>
          </a:prstGeom>
          <a:noFill/>
          <a:ln>
            <a:noFill/>
          </a:ln>
        </p:spPr>
        <p:txBody>
          <a:bodyPr wrap="square" lIns="216000" rIns="36000">
            <a:spAutoFit/>
          </a:bodyPr>
          <a:lstStyle/>
          <a:p>
            <a:pPr algn="r">
              <a:defRPr/>
            </a:pPr>
            <a:r>
              <a:rPr lang="en-US" sz="1200" dirty="0">
                <a:latin typeface="Calibri" panose="020F0502020204030204" pitchFamily="34" charset="0"/>
                <a:cs typeface="Calibri" panose="020F0502020204030204" pitchFamily="34" charset="0"/>
              </a:rPr>
              <a:t>Ethernet</a:t>
            </a:r>
            <a:endParaRPr lang="en-GB" sz="1200" dirty="0">
              <a:latin typeface="Calibri" panose="020F0502020204030204" pitchFamily="34" charset="0"/>
              <a:cs typeface="Calibri" panose="020F0502020204030204" pitchFamily="34" charset="0"/>
            </a:endParaRPr>
          </a:p>
        </p:txBody>
      </p:sp>
      <p:grpSp>
        <p:nvGrpSpPr>
          <p:cNvPr id="144" name="Group 143"/>
          <p:cNvGrpSpPr/>
          <p:nvPr/>
        </p:nvGrpSpPr>
        <p:grpSpPr>
          <a:xfrm>
            <a:off x="1854380" y="5740280"/>
            <a:ext cx="144462" cy="258762"/>
            <a:chOff x="4487395" y="5226823"/>
            <a:chExt cx="144462" cy="258762"/>
          </a:xfrm>
        </p:grpSpPr>
        <p:sp>
          <p:nvSpPr>
            <p:cNvPr id="92" name="Rectangle 9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93" name="Straight Connector 9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1" name="Rounded Rectangle 20"/>
          <p:cNvSpPr/>
          <p:nvPr/>
        </p:nvSpPr>
        <p:spPr bwMode="auto">
          <a:xfrm>
            <a:off x="3904639" y="110005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Startup/System</a:t>
            </a:r>
          </a:p>
        </p:txBody>
      </p:sp>
      <p:sp>
        <p:nvSpPr>
          <p:cNvPr id="24" name="Rectangle 23"/>
          <p:cNvSpPr/>
          <p:nvPr/>
        </p:nvSpPr>
        <p:spPr bwMode="auto">
          <a:xfrm>
            <a:off x="5847726" y="3785057"/>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err="1">
                <a:solidFill>
                  <a:schemeClr val="tx1"/>
                </a:solidFill>
                <a:latin typeface="Calibri" panose="020F0502020204030204" pitchFamily="34" charset="0"/>
                <a:cs typeface="Calibri" panose="020F0502020204030204" pitchFamily="34" charset="0"/>
              </a:rPr>
              <a:t>SPIn</a:t>
            </a:r>
            <a:endParaRPr lang="en-GB" sz="1200" dirty="0">
              <a:solidFill>
                <a:schemeClr val="tx1"/>
              </a:solidFill>
              <a:latin typeface="Calibri" panose="020F0502020204030204" pitchFamily="34" charset="0"/>
              <a:cs typeface="Calibri" panose="020F0502020204030204" pitchFamily="34" charset="0"/>
            </a:endParaRPr>
          </a:p>
        </p:txBody>
      </p:sp>
      <p:sp>
        <p:nvSpPr>
          <p:cNvPr id="26" name="Rounded Rectangle 25"/>
          <p:cNvSpPr/>
          <p:nvPr/>
        </p:nvSpPr>
        <p:spPr bwMode="auto">
          <a:xfrm>
            <a:off x="3904634" y="3759595"/>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SPI Driver</a:t>
            </a:r>
          </a:p>
        </p:txBody>
      </p:sp>
      <p:sp>
        <p:nvSpPr>
          <p:cNvPr id="27" name="Rectangle 26"/>
          <p:cNvSpPr/>
          <p:nvPr/>
        </p:nvSpPr>
        <p:spPr bwMode="auto">
          <a:xfrm>
            <a:off x="5849326" y="4970521"/>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err="1">
                <a:solidFill>
                  <a:schemeClr val="tx1"/>
                </a:solidFill>
                <a:latin typeface="Calibri" panose="020F0502020204030204" pitchFamily="34" charset="0"/>
                <a:cs typeface="Calibri" panose="020F0502020204030204" pitchFamily="34" charset="0"/>
              </a:rPr>
              <a:t>MCIn</a:t>
            </a:r>
            <a:endParaRPr lang="en-GB" sz="1200" dirty="0">
              <a:solidFill>
                <a:schemeClr val="tx1"/>
              </a:solidFill>
              <a:latin typeface="Calibri" panose="020F0502020204030204" pitchFamily="34" charset="0"/>
              <a:cs typeface="Calibri" panose="020F0502020204030204" pitchFamily="34" charset="0"/>
            </a:endParaRPr>
          </a:p>
        </p:txBody>
      </p:sp>
      <p:sp>
        <p:nvSpPr>
          <p:cNvPr id="29" name="Rounded Rectangle 28"/>
          <p:cNvSpPr/>
          <p:nvPr/>
        </p:nvSpPr>
        <p:spPr bwMode="auto">
          <a:xfrm>
            <a:off x="3904639" y="4939234"/>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MCI Driver</a:t>
            </a:r>
          </a:p>
        </p:txBody>
      </p:sp>
      <p:sp>
        <p:nvSpPr>
          <p:cNvPr id="28" name="Rectangle 27"/>
          <p:cNvSpPr/>
          <p:nvPr/>
        </p:nvSpPr>
        <p:spPr bwMode="auto">
          <a:xfrm>
            <a:off x="5847728" y="5368497"/>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err="1">
                <a:solidFill>
                  <a:schemeClr val="tx1"/>
                </a:solidFill>
                <a:latin typeface="Calibri" panose="020F0502020204030204" pitchFamily="34" charset="0"/>
                <a:cs typeface="Calibri" panose="020F0502020204030204" pitchFamily="34" charset="0"/>
              </a:rPr>
              <a:t>NANDn</a:t>
            </a:r>
            <a:endParaRPr lang="en-GB" sz="1200" dirty="0">
              <a:solidFill>
                <a:schemeClr val="tx1"/>
              </a:solidFill>
              <a:latin typeface="Calibri" panose="020F0502020204030204" pitchFamily="34" charset="0"/>
              <a:cs typeface="Calibri" panose="020F0502020204030204" pitchFamily="34" charset="0"/>
            </a:endParaRPr>
          </a:p>
        </p:txBody>
      </p:sp>
      <p:sp>
        <p:nvSpPr>
          <p:cNvPr id="30" name="Rounded Rectangle 29"/>
          <p:cNvSpPr/>
          <p:nvPr/>
        </p:nvSpPr>
        <p:spPr bwMode="auto">
          <a:xfrm>
            <a:off x="3904639" y="5332447"/>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NAND Driver</a:t>
            </a:r>
          </a:p>
        </p:txBody>
      </p:sp>
      <p:sp>
        <p:nvSpPr>
          <p:cNvPr id="31" name="Rectangle 30"/>
          <p:cNvSpPr/>
          <p:nvPr/>
        </p:nvSpPr>
        <p:spPr bwMode="auto">
          <a:xfrm>
            <a:off x="5849320" y="1529314"/>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err="1">
                <a:solidFill>
                  <a:schemeClr val="tx1"/>
                </a:solidFill>
                <a:latin typeface="Calibri" panose="020F0502020204030204" pitchFamily="34" charset="0"/>
                <a:cs typeface="Calibri" panose="020F0502020204030204" pitchFamily="34" charset="0"/>
              </a:rPr>
              <a:t>USBDn</a:t>
            </a:r>
            <a:endParaRPr lang="en-GB" sz="1200" dirty="0">
              <a:solidFill>
                <a:schemeClr val="tx1"/>
              </a:solidFill>
              <a:latin typeface="Calibri" panose="020F0502020204030204" pitchFamily="34" charset="0"/>
              <a:cs typeface="Calibri" panose="020F0502020204030204" pitchFamily="34" charset="0"/>
            </a:endParaRPr>
          </a:p>
        </p:txBody>
      </p:sp>
      <p:sp>
        <p:nvSpPr>
          <p:cNvPr id="32" name="Rounded Rectangle 31"/>
          <p:cNvSpPr/>
          <p:nvPr/>
        </p:nvSpPr>
        <p:spPr bwMode="auto">
          <a:xfrm>
            <a:off x="3904638" y="1493264"/>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USB Device Driver</a:t>
            </a:r>
          </a:p>
        </p:txBody>
      </p:sp>
      <p:sp>
        <p:nvSpPr>
          <p:cNvPr id="33" name="Rectangle 32"/>
          <p:cNvSpPr/>
          <p:nvPr/>
        </p:nvSpPr>
        <p:spPr bwMode="auto">
          <a:xfrm>
            <a:off x="5849326" y="1916678"/>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err="1">
                <a:solidFill>
                  <a:schemeClr val="tx1"/>
                </a:solidFill>
                <a:latin typeface="Calibri" panose="020F0502020204030204" pitchFamily="34" charset="0"/>
                <a:cs typeface="Calibri" panose="020F0502020204030204" pitchFamily="34" charset="0"/>
              </a:rPr>
              <a:t>ETH_PHYn</a:t>
            </a:r>
            <a:endParaRPr lang="en-GB" sz="1200" dirty="0">
              <a:solidFill>
                <a:schemeClr val="tx1"/>
              </a:solidFill>
              <a:latin typeface="Calibri" panose="020F0502020204030204" pitchFamily="34" charset="0"/>
              <a:cs typeface="Calibri" panose="020F0502020204030204" pitchFamily="34" charset="0"/>
            </a:endParaRPr>
          </a:p>
        </p:txBody>
      </p:sp>
      <p:sp>
        <p:nvSpPr>
          <p:cNvPr id="34" name="Rectangle 33"/>
          <p:cNvSpPr/>
          <p:nvPr/>
        </p:nvSpPr>
        <p:spPr bwMode="auto">
          <a:xfrm>
            <a:off x="5847727" y="5761711"/>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err="1">
                <a:solidFill>
                  <a:schemeClr val="tx1"/>
                </a:solidFill>
                <a:latin typeface="Calibri" panose="020F0502020204030204" pitchFamily="34" charset="0"/>
                <a:cs typeface="Calibri" panose="020F0502020204030204" pitchFamily="34" charset="0"/>
              </a:rPr>
              <a:t>USBHn</a:t>
            </a:r>
            <a:endParaRPr lang="en-GB" sz="1200" dirty="0">
              <a:solidFill>
                <a:schemeClr val="tx1"/>
              </a:solidFill>
              <a:latin typeface="Calibri" panose="020F0502020204030204" pitchFamily="34" charset="0"/>
              <a:cs typeface="Calibri" panose="020F0502020204030204" pitchFamily="34" charset="0"/>
            </a:endParaRPr>
          </a:p>
        </p:txBody>
      </p:sp>
      <p:sp>
        <p:nvSpPr>
          <p:cNvPr id="35" name="Rounded Rectangle 34"/>
          <p:cNvSpPr/>
          <p:nvPr/>
        </p:nvSpPr>
        <p:spPr bwMode="auto">
          <a:xfrm>
            <a:off x="3904639" y="572566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USB Host Driver</a:t>
            </a:r>
          </a:p>
        </p:txBody>
      </p:sp>
      <p:sp>
        <p:nvSpPr>
          <p:cNvPr id="36" name="Rounded Rectangle 35"/>
          <p:cNvSpPr/>
          <p:nvPr/>
        </p:nvSpPr>
        <p:spPr bwMode="auto">
          <a:xfrm>
            <a:off x="3904636" y="1880628"/>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Ethernet PHY</a:t>
            </a:r>
          </a:p>
        </p:txBody>
      </p:sp>
      <p:sp>
        <p:nvSpPr>
          <p:cNvPr id="55" name="Rectangle 54"/>
          <p:cNvSpPr/>
          <p:nvPr/>
        </p:nvSpPr>
        <p:spPr bwMode="auto">
          <a:xfrm>
            <a:off x="5849319" y="2309891"/>
            <a:ext cx="935037"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err="1">
                <a:solidFill>
                  <a:schemeClr val="tx1"/>
                </a:solidFill>
                <a:latin typeface="Calibri" panose="020F0502020204030204" pitchFamily="34" charset="0"/>
                <a:cs typeface="Calibri" panose="020F0502020204030204" pitchFamily="34" charset="0"/>
              </a:rPr>
              <a:t>ETH_MACn</a:t>
            </a:r>
            <a:endParaRPr lang="en-GB" sz="1200" dirty="0">
              <a:solidFill>
                <a:schemeClr val="tx1"/>
              </a:solidFill>
              <a:latin typeface="Calibri" panose="020F0502020204030204" pitchFamily="34" charset="0"/>
              <a:cs typeface="Calibri" panose="020F0502020204030204" pitchFamily="34" charset="0"/>
            </a:endParaRPr>
          </a:p>
        </p:txBody>
      </p:sp>
      <p:sp>
        <p:nvSpPr>
          <p:cNvPr id="56" name="Rounded Rectangle 55"/>
          <p:cNvSpPr/>
          <p:nvPr/>
        </p:nvSpPr>
        <p:spPr bwMode="auto">
          <a:xfrm>
            <a:off x="3904639" y="227384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Ethernet MAC</a:t>
            </a:r>
          </a:p>
        </p:txBody>
      </p:sp>
      <p:sp>
        <p:nvSpPr>
          <p:cNvPr id="68" name="Rounded Rectangle 67"/>
          <p:cNvSpPr/>
          <p:nvPr/>
        </p:nvSpPr>
        <p:spPr bwMode="auto">
          <a:xfrm>
            <a:off x="5847725" y="1007269"/>
            <a:ext cx="9366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Calibri" panose="020F0502020204030204" pitchFamily="34" charset="0"/>
                <a:cs typeface="Calibri" panose="020F0502020204030204" pitchFamily="34" charset="0"/>
              </a:rPr>
              <a:t>Control</a:t>
            </a:r>
          </a:p>
          <a:p>
            <a:pPr algn="ctr">
              <a:defRPr/>
            </a:pPr>
            <a:r>
              <a:rPr lang="en-US" sz="1200" dirty="0">
                <a:solidFill>
                  <a:schemeClr val="tx1"/>
                </a:solidFill>
                <a:latin typeface="Calibri" panose="020F0502020204030204" pitchFamily="34" charset="0"/>
                <a:cs typeface="Calibri" panose="020F0502020204030204" pitchFamily="34" charset="0"/>
              </a:rPr>
              <a:t>Structs</a:t>
            </a:r>
            <a:endParaRPr lang="en-GB" sz="1200" dirty="0">
              <a:solidFill>
                <a:schemeClr val="tx1"/>
              </a:solidFill>
              <a:latin typeface="Calibri" panose="020F0502020204030204" pitchFamily="34" charset="0"/>
              <a:cs typeface="Calibri" panose="020F0502020204030204" pitchFamily="34" charset="0"/>
            </a:endParaRPr>
          </a:p>
        </p:txBody>
      </p:sp>
      <p:sp>
        <p:nvSpPr>
          <p:cNvPr id="96" name="Rounded Rectangle 95"/>
          <p:cNvSpPr/>
          <p:nvPr/>
        </p:nvSpPr>
        <p:spPr bwMode="auto">
          <a:xfrm>
            <a:off x="3904635" y="2667054"/>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USART Driver</a:t>
            </a:r>
          </a:p>
        </p:txBody>
      </p:sp>
      <p:sp>
        <p:nvSpPr>
          <p:cNvPr id="98" name="Rounded Rectangle 97"/>
          <p:cNvSpPr/>
          <p:nvPr/>
        </p:nvSpPr>
        <p:spPr bwMode="auto">
          <a:xfrm>
            <a:off x="3904639" y="4152808"/>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CAN Driver</a:t>
            </a:r>
          </a:p>
        </p:txBody>
      </p:sp>
      <p:sp>
        <p:nvSpPr>
          <p:cNvPr id="99" name="Rounded Rectangle 98"/>
          <p:cNvSpPr/>
          <p:nvPr/>
        </p:nvSpPr>
        <p:spPr bwMode="auto">
          <a:xfrm>
            <a:off x="3904633" y="454602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I2C Driver</a:t>
            </a:r>
          </a:p>
        </p:txBody>
      </p:sp>
      <p:sp>
        <p:nvSpPr>
          <p:cNvPr id="100" name="Rectangle 99"/>
          <p:cNvSpPr/>
          <p:nvPr/>
        </p:nvSpPr>
        <p:spPr bwMode="auto">
          <a:xfrm>
            <a:off x="5847731" y="2707073"/>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err="1">
                <a:solidFill>
                  <a:schemeClr val="tx1"/>
                </a:solidFill>
                <a:latin typeface="Calibri" panose="020F0502020204030204" pitchFamily="34" charset="0"/>
                <a:cs typeface="Calibri" panose="020F0502020204030204" pitchFamily="34" charset="0"/>
              </a:rPr>
              <a:t>USARTn</a:t>
            </a:r>
            <a:endParaRPr lang="en-GB" sz="1200" dirty="0">
              <a:solidFill>
                <a:schemeClr val="tx1"/>
              </a:solidFill>
              <a:latin typeface="Calibri" panose="020F0502020204030204" pitchFamily="34" charset="0"/>
              <a:cs typeface="Calibri" panose="020F0502020204030204" pitchFamily="34" charset="0"/>
            </a:endParaRPr>
          </a:p>
        </p:txBody>
      </p:sp>
      <p:sp>
        <p:nvSpPr>
          <p:cNvPr id="102" name="Rectangle 101"/>
          <p:cNvSpPr/>
          <p:nvPr/>
        </p:nvSpPr>
        <p:spPr bwMode="auto">
          <a:xfrm>
            <a:off x="5847729" y="4192827"/>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err="1">
                <a:solidFill>
                  <a:schemeClr val="tx1"/>
                </a:solidFill>
                <a:latin typeface="Calibri" panose="020F0502020204030204" pitchFamily="34" charset="0"/>
                <a:cs typeface="Calibri" panose="020F0502020204030204" pitchFamily="34" charset="0"/>
              </a:rPr>
              <a:t>CANn</a:t>
            </a:r>
            <a:endParaRPr lang="en-GB" sz="1200" dirty="0">
              <a:solidFill>
                <a:schemeClr val="tx1"/>
              </a:solidFill>
              <a:latin typeface="Calibri" panose="020F0502020204030204" pitchFamily="34" charset="0"/>
              <a:cs typeface="Calibri" panose="020F0502020204030204" pitchFamily="34" charset="0"/>
            </a:endParaRPr>
          </a:p>
        </p:txBody>
      </p:sp>
      <p:sp>
        <p:nvSpPr>
          <p:cNvPr id="103" name="Rectangle 102"/>
          <p:cNvSpPr/>
          <p:nvPr/>
        </p:nvSpPr>
        <p:spPr bwMode="auto">
          <a:xfrm>
            <a:off x="5849326" y="4572545"/>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GB" sz="1200" dirty="0">
                <a:solidFill>
                  <a:schemeClr val="tx1"/>
                </a:solidFill>
                <a:latin typeface="Calibri" panose="020F0502020204030204" pitchFamily="34" charset="0"/>
                <a:cs typeface="Calibri" panose="020F0502020204030204" pitchFamily="34" charset="0"/>
              </a:rPr>
              <a:t>I2Cn</a:t>
            </a:r>
          </a:p>
        </p:txBody>
      </p:sp>
      <p:sp>
        <p:nvSpPr>
          <p:cNvPr id="142" name="TextBox 141"/>
          <p:cNvSpPr txBox="1"/>
          <p:nvPr/>
        </p:nvSpPr>
        <p:spPr bwMode="auto">
          <a:xfrm>
            <a:off x="2000439" y="2667054"/>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USART</a:t>
            </a:r>
            <a:endParaRPr lang="en-GB" sz="1200" dirty="0">
              <a:latin typeface="Calibri" panose="020F0502020204030204" pitchFamily="34" charset="0"/>
              <a:ea typeface="Segoe UI" panose="020B0502040204020203" pitchFamily="34" charset="0"/>
              <a:cs typeface="Calibri" panose="020F0502020204030204" pitchFamily="34" charset="0"/>
            </a:endParaRPr>
          </a:p>
        </p:txBody>
      </p:sp>
      <p:sp>
        <p:nvSpPr>
          <p:cNvPr id="143" name="TextBox 142"/>
          <p:cNvSpPr txBox="1"/>
          <p:nvPr/>
        </p:nvSpPr>
        <p:spPr bwMode="auto">
          <a:xfrm>
            <a:off x="2000439" y="4152808"/>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Calibri" panose="020F0502020204030204" pitchFamily="34" charset="0"/>
                <a:cs typeface="Calibri" panose="020F0502020204030204" pitchFamily="34" charset="0"/>
              </a:rPr>
              <a:t>CAN Controller</a:t>
            </a:r>
            <a:endParaRPr lang="en-GB" sz="1200" dirty="0">
              <a:latin typeface="Calibri" panose="020F0502020204030204" pitchFamily="34" charset="0"/>
              <a:cs typeface="Calibri" panose="020F0502020204030204" pitchFamily="34" charset="0"/>
            </a:endParaRPr>
          </a:p>
        </p:txBody>
      </p:sp>
      <p:grpSp>
        <p:nvGrpSpPr>
          <p:cNvPr id="145" name="Group 144"/>
          <p:cNvGrpSpPr/>
          <p:nvPr/>
        </p:nvGrpSpPr>
        <p:grpSpPr>
          <a:xfrm>
            <a:off x="1854380" y="5347066"/>
            <a:ext cx="144462" cy="258762"/>
            <a:chOff x="4487395" y="5226823"/>
            <a:chExt cx="144462" cy="258762"/>
          </a:xfrm>
        </p:grpSpPr>
        <p:sp>
          <p:nvSpPr>
            <p:cNvPr id="146" name="Rectangle 145"/>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47" name="Straight Connector 146"/>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9" name="Group 148"/>
          <p:cNvGrpSpPr/>
          <p:nvPr/>
        </p:nvGrpSpPr>
        <p:grpSpPr>
          <a:xfrm>
            <a:off x="1854380" y="4953853"/>
            <a:ext cx="144462" cy="258762"/>
            <a:chOff x="4487395" y="5226823"/>
            <a:chExt cx="144462" cy="258762"/>
          </a:xfrm>
        </p:grpSpPr>
        <p:sp>
          <p:nvSpPr>
            <p:cNvPr id="150" name="Rectangle 149"/>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51" name="Straight Connector 150"/>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1854380" y="4566969"/>
            <a:ext cx="144462" cy="258762"/>
            <a:chOff x="4487395" y="5226823"/>
            <a:chExt cx="144462" cy="258762"/>
          </a:xfrm>
        </p:grpSpPr>
        <p:sp>
          <p:nvSpPr>
            <p:cNvPr id="154" name="Rectangle 153"/>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55" name="Straight Connector 154"/>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57" name="Group 156"/>
          <p:cNvGrpSpPr/>
          <p:nvPr/>
        </p:nvGrpSpPr>
        <p:grpSpPr>
          <a:xfrm>
            <a:off x="1854380" y="4168578"/>
            <a:ext cx="144462" cy="258762"/>
            <a:chOff x="4487395" y="5226823"/>
            <a:chExt cx="144462" cy="258762"/>
          </a:xfrm>
        </p:grpSpPr>
        <p:sp>
          <p:nvSpPr>
            <p:cNvPr id="158" name="Rectangle 157"/>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59" name="Straight Connector 158"/>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61" name="Group 160"/>
          <p:cNvGrpSpPr/>
          <p:nvPr/>
        </p:nvGrpSpPr>
        <p:grpSpPr>
          <a:xfrm>
            <a:off x="1854380" y="3768772"/>
            <a:ext cx="144462" cy="258762"/>
            <a:chOff x="4487395" y="5226823"/>
            <a:chExt cx="144462" cy="258762"/>
          </a:xfrm>
        </p:grpSpPr>
        <p:sp>
          <p:nvSpPr>
            <p:cNvPr id="162" name="Rectangle 16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63" name="Straight Connector 16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65" name="Group 164"/>
          <p:cNvGrpSpPr/>
          <p:nvPr/>
        </p:nvGrpSpPr>
        <p:grpSpPr>
          <a:xfrm>
            <a:off x="1854380" y="2681673"/>
            <a:ext cx="144462" cy="258762"/>
            <a:chOff x="4487395" y="5226823"/>
            <a:chExt cx="144462" cy="258762"/>
          </a:xfrm>
        </p:grpSpPr>
        <p:sp>
          <p:nvSpPr>
            <p:cNvPr id="166" name="Rectangle 165"/>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67" name="Straight Connector 166"/>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73" name="Group 172"/>
          <p:cNvGrpSpPr/>
          <p:nvPr/>
        </p:nvGrpSpPr>
        <p:grpSpPr>
          <a:xfrm>
            <a:off x="1854380" y="1895247"/>
            <a:ext cx="144462" cy="258762"/>
            <a:chOff x="4487395" y="5226823"/>
            <a:chExt cx="144462" cy="258762"/>
          </a:xfrm>
        </p:grpSpPr>
        <p:sp>
          <p:nvSpPr>
            <p:cNvPr id="174" name="Rectangle 173"/>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75" name="Straight Connector 174"/>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81" name="Group 180"/>
          <p:cNvGrpSpPr/>
          <p:nvPr/>
        </p:nvGrpSpPr>
        <p:grpSpPr>
          <a:xfrm>
            <a:off x="1854380" y="1507882"/>
            <a:ext cx="144462" cy="258762"/>
            <a:chOff x="4487395" y="5226823"/>
            <a:chExt cx="144462" cy="258762"/>
          </a:xfrm>
        </p:grpSpPr>
        <p:sp>
          <p:nvSpPr>
            <p:cNvPr id="182" name="Rectangle 18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83" name="Straight Connector 18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85" name="TextBox 184"/>
          <p:cNvSpPr txBox="1"/>
          <p:nvPr/>
        </p:nvSpPr>
        <p:spPr bwMode="auto">
          <a:xfrm>
            <a:off x="873327" y="2672554"/>
            <a:ext cx="802215" cy="276999"/>
          </a:xfrm>
          <a:prstGeom prst="rect">
            <a:avLst/>
          </a:prstGeom>
          <a:noFill/>
          <a:ln>
            <a:noFill/>
          </a:ln>
        </p:spPr>
        <p:txBody>
          <a:bodyPr wrap="square" lIns="216000" rIns="36000">
            <a:spAutoFit/>
          </a:bodyPr>
          <a:lstStyle/>
          <a:p>
            <a:pPr algn="r">
              <a:defRPr/>
            </a:pPr>
            <a:r>
              <a:rPr lang="en-US" sz="1200" dirty="0" err="1">
                <a:latin typeface="Calibri" panose="020F0502020204030204" pitchFamily="34" charset="0"/>
                <a:cs typeface="Calibri" panose="020F0502020204030204" pitchFamily="34" charset="0"/>
              </a:rPr>
              <a:t>RXn</a:t>
            </a:r>
            <a:r>
              <a:rPr lang="en-US" sz="1200" dirty="0">
                <a:latin typeface="Calibri" panose="020F0502020204030204" pitchFamily="34" charset="0"/>
                <a:cs typeface="Calibri" panose="020F0502020204030204" pitchFamily="34" charset="0"/>
              </a:rPr>
              <a:t>/</a:t>
            </a:r>
            <a:r>
              <a:rPr lang="en-US" sz="1200" dirty="0" err="1">
                <a:latin typeface="Calibri" panose="020F0502020204030204" pitchFamily="34" charset="0"/>
                <a:cs typeface="Calibri" panose="020F0502020204030204" pitchFamily="34" charset="0"/>
              </a:rPr>
              <a:t>TXn</a:t>
            </a:r>
            <a:endParaRPr lang="en-GB" sz="1200" dirty="0">
              <a:latin typeface="Calibri" panose="020F0502020204030204" pitchFamily="34" charset="0"/>
              <a:ea typeface="Segoe UI" panose="020B0502040204020203" pitchFamily="34" charset="0"/>
              <a:cs typeface="Calibri" panose="020F0502020204030204" pitchFamily="34" charset="0"/>
            </a:endParaRPr>
          </a:p>
        </p:txBody>
      </p:sp>
      <p:sp>
        <p:nvSpPr>
          <p:cNvPr id="186" name="TextBox 185"/>
          <p:cNvSpPr txBox="1"/>
          <p:nvPr/>
        </p:nvSpPr>
        <p:spPr bwMode="auto">
          <a:xfrm>
            <a:off x="1025727" y="4158308"/>
            <a:ext cx="802215" cy="276999"/>
          </a:xfrm>
          <a:prstGeom prst="rect">
            <a:avLst/>
          </a:prstGeom>
          <a:noFill/>
          <a:ln>
            <a:noFill/>
          </a:ln>
        </p:spPr>
        <p:txBody>
          <a:bodyPr wrap="square" lIns="216000" rIns="36000">
            <a:spAutoFit/>
          </a:bodyPr>
          <a:lstStyle/>
          <a:p>
            <a:pPr algn="r">
              <a:defRPr/>
            </a:pPr>
            <a:r>
              <a:rPr lang="en-US" sz="1200" dirty="0" err="1">
                <a:latin typeface="Calibri" panose="020F0502020204030204" pitchFamily="34" charset="0"/>
                <a:cs typeface="Calibri" panose="020F0502020204030204" pitchFamily="34" charset="0"/>
              </a:rPr>
              <a:t>RXn</a:t>
            </a:r>
            <a:r>
              <a:rPr lang="en-US" sz="1200" dirty="0">
                <a:latin typeface="Calibri" panose="020F0502020204030204" pitchFamily="34" charset="0"/>
                <a:cs typeface="Calibri" panose="020F0502020204030204" pitchFamily="34" charset="0"/>
              </a:rPr>
              <a:t>/</a:t>
            </a:r>
            <a:r>
              <a:rPr lang="en-US" sz="1200" dirty="0" err="1">
                <a:latin typeface="Calibri" panose="020F0502020204030204" pitchFamily="34" charset="0"/>
                <a:cs typeface="Calibri" panose="020F0502020204030204" pitchFamily="34" charset="0"/>
              </a:rPr>
              <a:t>TXn</a:t>
            </a:r>
            <a:endParaRPr lang="en-GB" sz="1200" dirty="0">
              <a:latin typeface="Calibri" panose="020F0502020204030204" pitchFamily="34" charset="0"/>
              <a:ea typeface="Segoe UI" panose="020B0502040204020203" pitchFamily="34" charset="0"/>
              <a:cs typeface="Calibri" panose="020F0502020204030204" pitchFamily="34" charset="0"/>
            </a:endParaRPr>
          </a:p>
        </p:txBody>
      </p:sp>
      <p:cxnSp>
        <p:nvCxnSpPr>
          <p:cNvPr id="192" name="Straight Arrow Connector 191"/>
          <p:cNvCxnSpPr>
            <a:stCxn id="32" idx="1"/>
            <a:endCxn id="10" idx="3"/>
          </p:cNvCxnSpPr>
          <p:nvPr/>
        </p:nvCxnSpPr>
        <p:spPr>
          <a:xfrm flipH="1">
            <a:off x="3440439" y="1637264"/>
            <a:ext cx="464199"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8" name="Straight Arrow Connector 197"/>
          <p:cNvCxnSpPr>
            <a:stCxn id="36" idx="1"/>
            <a:endCxn id="11" idx="3"/>
          </p:cNvCxnSpPr>
          <p:nvPr/>
        </p:nvCxnSpPr>
        <p:spPr>
          <a:xfrm flipH="1" flipV="1">
            <a:off x="3440439" y="2024606"/>
            <a:ext cx="464197" cy="22"/>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1" name="Straight Arrow Connector 200"/>
          <p:cNvCxnSpPr>
            <a:stCxn id="96" idx="1"/>
            <a:endCxn id="142" idx="3"/>
          </p:cNvCxnSpPr>
          <p:nvPr/>
        </p:nvCxnSpPr>
        <p:spPr>
          <a:xfrm flipH="1">
            <a:off x="3440439" y="2811054"/>
            <a:ext cx="464196"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4" name="Straight Arrow Connector 203"/>
          <p:cNvCxnSpPr>
            <a:stCxn id="26" idx="1"/>
            <a:endCxn id="7" idx="3"/>
          </p:cNvCxnSpPr>
          <p:nvPr/>
        </p:nvCxnSpPr>
        <p:spPr>
          <a:xfrm flipH="1">
            <a:off x="3440439" y="3903595"/>
            <a:ext cx="464195" cy="3267"/>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98" idx="1"/>
            <a:endCxn id="143" idx="3"/>
          </p:cNvCxnSpPr>
          <p:nvPr/>
        </p:nvCxnSpPr>
        <p:spPr>
          <a:xfrm flipH="1">
            <a:off x="3440439" y="4296808"/>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a:stCxn id="99" idx="1"/>
            <a:endCxn id="8" idx="3"/>
          </p:cNvCxnSpPr>
          <p:nvPr/>
        </p:nvCxnSpPr>
        <p:spPr>
          <a:xfrm flipH="1">
            <a:off x="3440439" y="4690021"/>
            <a:ext cx="464194" cy="1856"/>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3" name="Straight Arrow Connector 212"/>
          <p:cNvCxnSpPr>
            <a:stCxn id="35" idx="1"/>
            <a:endCxn id="9" idx="3"/>
          </p:cNvCxnSpPr>
          <p:nvPr/>
        </p:nvCxnSpPr>
        <p:spPr>
          <a:xfrm flipH="1">
            <a:off x="3440439" y="5869661"/>
            <a:ext cx="464200" cy="1025"/>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a:stCxn id="30" idx="1"/>
            <a:endCxn id="13" idx="3"/>
          </p:cNvCxnSpPr>
          <p:nvPr/>
        </p:nvCxnSpPr>
        <p:spPr>
          <a:xfrm flipH="1">
            <a:off x="3440439" y="5476447"/>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a:stCxn id="29" idx="1"/>
            <a:endCxn id="12" idx="3"/>
          </p:cNvCxnSpPr>
          <p:nvPr/>
        </p:nvCxnSpPr>
        <p:spPr>
          <a:xfrm flipH="1">
            <a:off x="3440439" y="5083234"/>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23" name="Straight Arrow Connector 222"/>
          <p:cNvCxnSpPr>
            <a:stCxn id="56" idx="1"/>
            <a:endCxn id="54" idx="3"/>
          </p:cNvCxnSpPr>
          <p:nvPr/>
        </p:nvCxnSpPr>
        <p:spPr>
          <a:xfrm flipH="1">
            <a:off x="3440439" y="2417841"/>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a:stCxn id="11" idx="2"/>
            <a:endCxn id="54" idx="0"/>
          </p:cNvCxnSpPr>
          <p:nvPr/>
        </p:nvCxnSpPr>
        <p:spPr>
          <a:xfrm>
            <a:off x="2720439" y="2168606"/>
            <a:ext cx="0" cy="105235"/>
          </a:xfrm>
          <a:prstGeom prst="straightConnector1">
            <a:avLst/>
          </a:prstGeom>
          <a:ln w="31750">
            <a:solidFill>
              <a:schemeClr val="tx1"/>
            </a:solidFill>
            <a:headEnd type="none" w="med" len="lg"/>
            <a:tailEnd type="none" w="med" len="lg"/>
          </a:ln>
          <a:effectLst/>
        </p:spPr>
        <p:style>
          <a:lnRef idx="2">
            <a:schemeClr val="accent1"/>
          </a:lnRef>
          <a:fillRef idx="0">
            <a:schemeClr val="accent1"/>
          </a:fillRef>
          <a:effectRef idx="1">
            <a:schemeClr val="accent1"/>
          </a:effectRef>
          <a:fontRef idx="minor">
            <a:schemeClr val="tx1"/>
          </a:fontRef>
        </p:style>
      </p:cxnSp>
      <p:sp>
        <p:nvSpPr>
          <p:cNvPr id="200" name="Rounded Rectangle 95">
            <a:extLst>
              <a:ext uri="{FF2B5EF4-FFF2-40B4-BE49-F238E27FC236}">
                <a16:creationId xmlns:a16="http://schemas.microsoft.com/office/drawing/2014/main" id="{C30DCE2F-F12A-40C5-8BB6-09084A5A2663}"/>
              </a:ext>
            </a:extLst>
          </p:cNvPr>
          <p:cNvSpPr/>
          <p:nvPr/>
        </p:nvSpPr>
        <p:spPr bwMode="auto">
          <a:xfrm>
            <a:off x="3904633" y="3213768"/>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WiFi Driver</a:t>
            </a:r>
          </a:p>
        </p:txBody>
      </p:sp>
      <p:cxnSp>
        <p:nvCxnSpPr>
          <p:cNvPr id="203" name="Straight Arrow Connector 202">
            <a:extLst>
              <a:ext uri="{FF2B5EF4-FFF2-40B4-BE49-F238E27FC236}">
                <a16:creationId xmlns:a16="http://schemas.microsoft.com/office/drawing/2014/main" id="{DA398994-8A9A-421D-931C-3038175A2E9B}"/>
              </a:ext>
            </a:extLst>
          </p:cNvPr>
          <p:cNvCxnSpPr>
            <a:cxnSpLocks/>
            <a:stCxn id="96" idx="2"/>
            <a:endCxn id="200" idx="0"/>
          </p:cNvCxnSpPr>
          <p:nvPr/>
        </p:nvCxnSpPr>
        <p:spPr>
          <a:xfrm flipH="1">
            <a:off x="4876977" y="2955054"/>
            <a:ext cx="2" cy="258714"/>
          </a:xfrm>
          <a:prstGeom prst="straightConnector1">
            <a:avLst/>
          </a:prstGeom>
          <a:ln w="31750">
            <a:solidFill>
              <a:schemeClr val="tx1"/>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06" name="Rectangle 205">
            <a:extLst>
              <a:ext uri="{FF2B5EF4-FFF2-40B4-BE49-F238E27FC236}">
                <a16:creationId xmlns:a16="http://schemas.microsoft.com/office/drawing/2014/main" id="{1D7E0A96-4E42-4E5D-8DDC-49F032C8DFD3}"/>
              </a:ext>
            </a:extLst>
          </p:cNvPr>
          <p:cNvSpPr/>
          <p:nvPr/>
        </p:nvSpPr>
        <p:spPr bwMode="auto">
          <a:xfrm>
            <a:off x="5847725" y="3253307"/>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err="1">
                <a:solidFill>
                  <a:schemeClr val="tx1"/>
                </a:solidFill>
                <a:latin typeface="Calibri" panose="020F0502020204030204" pitchFamily="34" charset="0"/>
                <a:cs typeface="Calibri" panose="020F0502020204030204" pitchFamily="34" charset="0"/>
              </a:rPr>
              <a:t>WIFIn</a:t>
            </a:r>
            <a:endParaRPr lang="en-GB" sz="1200" dirty="0">
              <a:solidFill>
                <a:schemeClr val="tx1"/>
              </a:solidFill>
              <a:latin typeface="Calibri" panose="020F0502020204030204" pitchFamily="34" charset="0"/>
              <a:cs typeface="Calibri" panose="020F0502020204030204" pitchFamily="34" charset="0"/>
            </a:endParaRPr>
          </a:p>
        </p:txBody>
      </p:sp>
      <p:cxnSp>
        <p:nvCxnSpPr>
          <p:cNvPr id="125" name="Straight Arrow Connector 124">
            <a:extLst>
              <a:ext uri="{FF2B5EF4-FFF2-40B4-BE49-F238E27FC236}">
                <a16:creationId xmlns:a16="http://schemas.microsoft.com/office/drawing/2014/main" id="{B1A3C41E-9002-491A-B308-429E586C8F83}"/>
              </a:ext>
            </a:extLst>
          </p:cNvPr>
          <p:cNvCxnSpPr>
            <a:cxnSpLocks/>
            <a:stCxn id="26" idx="0"/>
            <a:endCxn id="200" idx="2"/>
          </p:cNvCxnSpPr>
          <p:nvPr/>
        </p:nvCxnSpPr>
        <p:spPr>
          <a:xfrm flipH="1" flipV="1">
            <a:off x="4876977" y="3501768"/>
            <a:ext cx="1" cy="257827"/>
          </a:xfrm>
          <a:prstGeom prst="straightConnector1">
            <a:avLst/>
          </a:prstGeom>
          <a:ln w="31750">
            <a:solidFill>
              <a:schemeClr val="tx1"/>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14" name="Rounded Rectangle 120">
            <a:extLst>
              <a:ext uri="{FF2B5EF4-FFF2-40B4-BE49-F238E27FC236}">
                <a16:creationId xmlns:a16="http://schemas.microsoft.com/office/drawing/2014/main" id="{A8B4A4E8-83EB-4080-B4C0-9BF6F9D37F47}"/>
              </a:ext>
            </a:extLst>
          </p:cNvPr>
          <p:cNvSpPr/>
          <p:nvPr/>
        </p:nvSpPr>
        <p:spPr bwMode="auto">
          <a:xfrm>
            <a:off x="7299555" y="794657"/>
            <a:ext cx="2404739" cy="5860142"/>
          </a:xfrm>
          <a:prstGeom prst="roundRect">
            <a:avLst>
              <a:gd name="adj" fmla="val 0"/>
            </a:avLst>
          </a:prstGeom>
          <a:solidFill>
            <a:srgbClr val="808082">
              <a:alpha val="40000"/>
            </a:srgbClr>
          </a:solidFill>
          <a:ln w="28575" cap="flat" cmpd="sng" algn="ctr">
            <a:noFill/>
            <a:prstDash val="solid"/>
            <a:round/>
            <a:headEnd type="none" w="med" len="med"/>
            <a:tailEnd type="none" w="med" len="med"/>
          </a:ln>
          <a:effectLst/>
        </p:spPr>
        <p:txBody>
          <a:bodyPr lIns="121944" tIns="60972" rIns="121944" bIns="60972"/>
          <a:lstStyle/>
          <a:p>
            <a:pPr algn="ctr"/>
            <a:r>
              <a:rPr lang="de-DE" sz="1600" b="1" kern="0" dirty="0">
                <a:solidFill>
                  <a:srgbClr val="000000"/>
                </a:solidFill>
                <a:latin typeface="Calibri" panose="020F0502020204030204" pitchFamily="34" charset="0"/>
                <a:ea typeface="ＭＳ Ｐゴシック" pitchFamily="34" charset="-128"/>
                <a:cs typeface="Calibri" panose="020F0502020204030204" pitchFamily="34" charset="0"/>
              </a:rPr>
              <a:t>Driver Validation Pack</a:t>
            </a:r>
            <a:endParaRPr lang="en-GB" sz="1600" b="1" kern="0" dirty="0">
              <a:solidFill>
                <a:srgbClr val="000000"/>
              </a:solidFill>
              <a:latin typeface="Calibri" panose="020F0502020204030204" pitchFamily="34" charset="0"/>
              <a:ea typeface="ＭＳ Ｐゴシック" pitchFamily="34" charset="-128"/>
              <a:cs typeface="Calibri" panose="020F0502020204030204" pitchFamily="34" charset="0"/>
            </a:endParaRPr>
          </a:p>
        </p:txBody>
      </p:sp>
      <p:sp>
        <p:nvSpPr>
          <p:cNvPr id="115" name="Rounded Rectangle 122">
            <a:extLst>
              <a:ext uri="{FF2B5EF4-FFF2-40B4-BE49-F238E27FC236}">
                <a16:creationId xmlns:a16="http://schemas.microsoft.com/office/drawing/2014/main" id="{D0B20B74-B760-483F-BBBE-56705FF0A5AE}"/>
              </a:ext>
            </a:extLst>
          </p:cNvPr>
          <p:cNvSpPr/>
          <p:nvPr/>
        </p:nvSpPr>
        <p:spPr bwMode="auto">
          <a:xfrm>
            <a:off x="7455114" y="3762862"/>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SPI</a:t>
            </a:r>
            <a:endParaRPr lang="en-GB"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116" name="Rounded Rectangle 123">
            <a:extLst>
              <a:ext uri="{FF2B5EF4-FFF2-40B4-BE49-F238E27FC236}">
                <a16:creationId xmlns:a16="http://schemas.microsoft.com/office/drawing/2014/main" id="{2AB1E948-2294-419D-8FBB-ACF018D95ACA}"/>
              </a:ext>
            </a:extLst>
          </p:cNvPr>
          <p:cNvSpPr/>
          <p:nvPr/>
        </p:nvSpPr>
        <p:spPr bwMode="auto">
          <a:xfrm>
            <a:off x="7449741" y="1491783"/>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USB Device</a:t>
            </a:r>
            <a:endParaRPr lang="en-GB"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117" name="Rounded Rectangle 125">
            <a:extLst>
              <a:ext uri="{FF2B5EF4-FFF2-40B4-BE49-F238E27FC236}">
                <a16:creationId xmlns:a16="http://schemas.microsoft.com/office/drawing/2014/main" id="{484CB1EF-C9BE-4207-BE75-D5BBB5694B4C}"/>
              </a:ext>
            </a:extLst>
          </p:cNvPr>
          <p:cNvSpPr/>
          <p:nvPr/>
        </p:nvSpPr>
        <p:spPr bwMode="auto">
          <a:xfrm>
            <a:off x="7455129" y="4945111"/>
            <a:ext cx="2134866" cy="288000"/>
          </a:xfrm>
          <a:prstGeom prst="roundRect">
            <a:avLst>
              <a:gd name="adj" fmla="val 0"/>
            </a:avLst>
          </a:prstGeom>
          <a:solidFill>
            <a:srgbClr val="00C3DC"/>
          </a:solidFill>
          <a:ln w="19050" cap="flat" cmpd="sng" algn="ctr">
            <a:noFill/>
            <a:prstDash val="solid"/>
            <a:round/>
            <a:headEnd type="none" w="med" len="med"/>
            <a:tailEnd type="none" w="med" len="med"/>
          </a:ln>
          <a:effectLst/>
        </p:spPr>
        <p:txBody>
          <a:bodyPr wrap="none" lIns="121944" tIns="60972" rIns="121944" bIns="60972" anchor="ctr"/>
          <a:lstStyle/>
          <a:p>
            <a:pPr algn="ctr" fontAlgn="auto">
              <a:spcBef>
                <a:spcPts val="0"/>
              </a:spcBef>
              <a:spcAft>
                <a:spcPts val="0"/>
              </a:spcAft>
              <a:defRPr/>
            </a:pPr>
            <a:r>
              <a:rPr lang="de-DE" sz="1500" b="1" kern="0" dirty="0">
                <a:solidFill>
                  <a:srgbClr val="FDFDFD"/>
                </a:solidFill>
                <a:latin typeface="Calibri" panose="020F0502020204030204" pitchFamily="34" charset="0"/>
                <a:ea typeface="MS PGothic" pitchFamily="34" charset="-128"/>
                <a:cs typeface="Calibri" panose="020F0502020204030204" pitchFamily="34" charset="0"/>
              </a:rPr>
              <a:t>MCI</a:t>
            </a:r>
          </a:p>
        </p:txBody>
      </p:sp>
      <p:sp>
        <p:nvSpPr>
          <p:cNvPr id="118" name="Rounded Rectangle 126">
            <a:extLst>
              <a:ext uri="{FF2B5EF4-FFF2-40B4-BE49-F238E27FC236}">
                <a16:creationId xmlns:a16="http://schemas.microsoft.com/office/drawing/2014/main" id="{A2671764-E7B7-4ECF-A5EB-51BFB305976F}"/>
              </a:ext>
            </a:extLst>
          </p:cNvPr>
          <p:cNvSpPr/>
          <p:nvPr/>
        </p:nvSpPr>
        <p:spPr bwMode="auto">
          <a:xfrm>
            <a:off x="7455129" y="3218484"/>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WiFi</a:t>
            </a:r>
          </a:p>
        </p:txBody>
      </p:sp>
      <p:sp>
        <p:nvSpPr>
          <p:cNvPr id="119" name="Rounded Rectangle 128">
            <a:extLst>
              <a:ext uri="{FF2B5EF4-FFF2-40B4-BE49-F238E27FC236}">
                <a16:creationId xmlns:a16="http://schemas.microsoft.com/office/drawing/2014/main" id="{90472793-9B04-4541-9807-B1FCFAE700EC}"/>
              </a:ext>
            </a:extLst>
          </p:cNvPr>
          <p:cNvSpPr/>
          <p:nvPr/>
        </p:nvSpPr>
        <p:spPr bwMode="auto">
          <a:xfrm>
            <a:off x="7455114" y="6106118"/>
            <a:ext cx="2134874" cy="472503"/>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latin typeface="Calibri" panose="020F0502020204030204" pitchFamily="34" charset="0"/>
                <a:ea typeface="ＭＳ Ｐゴシック" pitchFamily="34" charset="-128"/>
                <a:cs typeface="Calibri" panose="020F0502020204030204" pitchFamily="34" charset="0"/>
              </a:rPr>
              <a:t>DV_Config.h</a:t>
            </a:r>
            <a:r>
              <a:rPr lang="de-DE" sz="1500" kern="0" dirty="0">
                <a:latin typeface="Calibri" panose="020F0502020204030204" pitchFamily="34" charset="0"/>
                <a:ea typeface="ＭＳ Ｐゴシック" pitchFamily="34" charset="-128"/>
                <a:cs typeface="Calibri" panose="020F0502020204030204" pitchFamily="34" charset="0"/>
              </a:rPr>
              <a:t> </a:t>
            </a:r>
            <a:br>
              <a:rPr lang="de-DE" sz="1500" kern="0" dirty="0">
                <a:latin typeface="Calibri" panose="020F0502020204030204" pitchFamily="34" charset="0"/>
                <a:ea typeface="ＭＳ Ｐゴシック" pitchFamily="34" charset="-128"/>
                <a:cs typeface="Calibri" panose="020F0502020204030204" pitchFamily="34" charset="0"/>
              </a:rPr>
            </a:br>
            <a:r>
              <a:rPr lang="de-DE" sz="1300" kern="0" dirty="0">
                <a:latin typeface="Calibri" panose="020F0502020204030204" pitchFamily="34" charset="0"/>
                <a:ea typeface="ＭＳ Ｐゴシック" pitchFamily="34" charset="-128"/>
                <a:cs typeface="Calibri" panose="020F0502020204030204" pitchFamily="34" charset="0"/>
              </a:rPr>
              <a:t>Configuration File</a:t>
            </a:r>
          </a:p>
        </p:txBody>
      </p:sp>
      <p:sp>
        <p:nvSpPr>
          <p:cNvPr id="120" name="Rounded Rectangle 129">
            <a:extLst>
              <a:ext uri="{FF2B5EF4-FFF2-40B4-BE49-F238E27FC236}">
                <a16:creationId xmlns:a16="http://schemas.microsoft.com/office/drawing/2014/main" id="{E9BBCC68-8B70-4712-B6CF-45B97617B098}"/>
              </a:ext>
            </a:extLst>
          </p:cNvPr>
          <p:cNvSpPr/>
          <p:nvPr/>
        </p:nvSpPr>
        <p:spPr bwMode="auto">
          <a:xfrm>
            <a:off x="7455129" y="4156661"/>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CAN</a:t>
            </a:r>
          </a:p>
        </p:txBody>
      </p:sp>
      <p:sp>
        <p:nvSpPr>
          <p:cNvPr id="122" name="Rounded Rectangle 130">
            <a:extLst>
              <a:ext uri="{FF2B5EF4-FFF2-40B4-BE49-F238E27FC236}">
                <a16:creationId xmlns:a16="http://schemas.microsoft.com/office/drawing/2014/main" id="{65B5CE94-88C2-4D39-9F0D-0284790409CF}"/>
              </a:ext>
            </a:extLst>
          </p:cNvPr>
          <p:cNvSpPr/>
          <p:nvPr/>
        </p:nvSpPr>
        <p:spPr bwMode="auto">
          <a:xfrm>
            <a:off x="7455129" y="1868440"/>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Ethernet</a:t>
            </a:r>
          </a:p>
        </p:txBody>
      </p:sp>
      <p:sp>
        <p:nvSpPr>
          <p:cNvPr id="127" name="Rounded Rectangle 131">
            <a:extLst>
              <a:ext uri="{FF2B5EF4-FFF2-40B4-BE49-F238E27FC236}">
                <a16:creationId xmlns:a16="http://schemas.microsoft.com/office/drawing/2014/main" id="{57F0476E-2C0B-4BAC-9EAC-395CE306E24E}"/>
              </a:ext>
            </a:extLst>
          </p:cNvPr>
          <p:cNvSpPr/>
          <p:nvPr/>
        </p:nvSpPr>
        <p:spPr bwMode="auto">
          <a:xfrm>
            <a:off x="7455114" y="1094832"/>
            <a:ext cx="2134866" cy="287306"/>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Framework</a:t>
            </a:r>
            <a:endParaRPr lang="en-GB"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128" name="Rounded Rectangle 132">
            <a:extLst>
              <a:ext uri="{FF2B5EF4-FFF2-40B4-BE49-F238E27FC236}">
                <a16:creationId xmlns:a16="http://schemas.microsoft.com/office/drawing/2014/main" id="{E07266D9-72EC-4E22-8383-313301122499}"/>
              </a:ext>
            </a:extLst>
          </p:cNvPr>
          <p:cNvSpPr/>
          <p:nvPr/>
        </p:nvSpPr>
        <p:spPr bwMode="auto">
          <a:xfrm>
            <a:off x="7455129" y="5725661"/>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USB Host</a:t>
            </a:r>
            <a:endParaRPr lang="en-GB"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129" name="Rounded Rectangle 133">
            <a:extLst>
              <a:ext uri="{FF2B5EF4-FFF2-40B4-BE49-F238E27FC236}">
                <a16:creationId xmlns:a16="http://schemas.microsoft.com/office/drawing/2014/main" id="{684C51C3-BE8D-43E2-A116-0CD16F00B517}"/>
              </a:ext>
            </a:extLst>
          </p:cNvPr>
          <p:cNvSpPr/>
          <p:nvPr/>
        </p:nvSpPr>
        <p:spPr bwMode="auto">
          <a:xfrm>
            <a:off x="7434491" y="4544733"/>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I2C</a:t>
            </a:r>
          </a:p>
        </p:txBody>
      </p:sp>
      <p:cxnSp>
        <p:nvCxnSpPr>
          <p:cNvPr id="130" name="Straight Arrow Connector 129">
            <a:extLst>
              <a:ext uri="{FF2B5EF4-FFF2-40B4-BE49-F238E27FC236}">
                <a16:creationId xmlns:a16="http://schemas.microsoft.com/office/drawing/2014/main" id="{72C79183-83C0-43F6-B04C-B139C5D3DEAA}"/>
              </a:ext>
            </a:extLst>
          </p:cNvPr>
          <p:cNvCxnSpPr>
            <a:stCxn id="116" idx="1"/>
          </p:cNvCxnSpPr>
          <p:nvPr/>
        </p:nvCxnSpPr>
        <p:spPr>
          <a:xfrm flipH="1">
            <a:off x="6780557" y="1635783"/>
            <a:ext cx="669184" cy="1686"/>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32" name="Straight Arrow Connector 131">
            <a:extLst>
              <a:ext uri="{FF2B5EF4-FFF2-40B4-BE49-F238E27FC236}">
                <a16:creationId xmlns:a16="http://schemas.microsoft.com/office/drawing/2014/main" id="{42D98EC5-0844-4353-8A83-80D0EF3108E1}"/>
              </a:ext>
            </a:extLst>
          </p:cNvPr>
          <p:cNvCxnSpPr>
            <a:stCxn id="122" idx="1"/>
          </p:cNvCxnSpPr>
          <p:nvPr/>
        </p:nvCxnSpPr>
        <p:spPr>
          <a:xfrm flipH="1">
            <a:off x="6785951" y="2012440"/>
            <a:ext cx="669178" cy="5094"/>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34" name="Straight Arrow Connector 133">
            <a:extLst>
              <a:ext uri="{FF2B5EF4-FFF2-40B4-BE49-F238E27FC236}">
                <a16:creationId xmlns:a16="http://schemas.microsoft.com/office/drawing/2014/main" id="{2B95DBCF-3039-4300-8880-540D3C479134}"/>
              </a:ext>
            </a:extLst>
          </p:cNvPr>
          <p:cNvCxnSpPr>
            <a:cxnSpLocks/>
            <a:stCxn id="122" idx="1"/>
            <a:endCxn id="55" idx="3"/>
          </p:cNvCxnSpPr>
          <p:nvPr/>
        </p:nvCxnSpPr>
        <p:spPr>
          <a:xfrm flipH="1">
            <a:off x="6784356" y="2012440"/>
            <a:ext cx="670773" cy="405401"/>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37" name="Straight Arrow Connector 136">
            <a:extLst>
              <a:ext uri="{FF2B5EF4-FFF2-40B4-BE49-F238E27FC236}">
                <a16:creationId xmlns:a16="http://schemas.microsoft.com/office/drawing/2014/main" id="{9A1C323A-BFA6-46E5-973C-94F4D9E23772}"/>
              </a:ext>
            </a:extLst>
          </p:cNvPr>
          <p:cNvCxnSpPr>
            <a:stCxn id="118" idx="1"/>
          </p:cNvCxnSpPr>
          <p:nvPr/>
        </p:nvCxnSpPr>
        <p:spPr>
          <a:xfrm flipH="1">
            <a:off x="6784356" y="3362484"/>
            <a:ext cx="670773" cy="0"/>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39" name="Straight Arrow Connector 138">
            <a:extLst>
              <a:ext uri="{FF2B5EF4-FFF2-40B4-BE49-F238E27FC236}">
                <a16:creationId xmlns:a16="http://schemas.microsoft.com/office/drawing/2014/main" id="{B0C2B27A-1DE8-4DD1-8C78-EB631BF9BAA7}"/>
              </a:ext>
            </a:extLst>
          </p:cNvPr>
          <p:cNvCxnSpPr>
            <a:stCxn id="115" idx="1"/>
          </p:cNvCxnSpPr>
          <p:nvPr/>
        </p:nvCxnSpPr>
        <p:spPr>
          <a:xfrm flipH="1" flipV="1">
            <a:off x="6784351" y="3900009"/>
            <a:ext cx="670763" cy="6853"/>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40" name="Straight Arrow Connector 139">
            <a:extLst>
              <a:ext uri="{FF2B5EF4-FFF2-40B4-BE49-F238E27FC236}">
                <a16:creationId xmlns:a16="http://schemas.microsoft.com/office/drawing/2014/main" id="{8C6EA50D-8E81-445E-AFD1-2AE64A952C8C}"/>
              </a:ext>
            </a:extLst>
          </p:cNvPr>
          <p:cNvCxnSpPr>
            <a:cxnSpLocks/>
            <a:stCxn id="120" idx="1"/>
            <a:endCxn id="102" idx="3"/>
          </p:cNvCxnSpPr>
          <p:nvPr/>
        </p:nvCxnSpPr>
        <p:spPr>
          <a:xfrm flipH="1" flipV="1">
            <a:off x="6784354" y="4296808"/>
            <a:ext cx="670775" cy="3853"/>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41" name="Straight Arrow Connector 140">
            <a:extLst>
              <a:ext uri="{FF2B5EF4-FFF2-40B4-BE49-F238E27FC236}">
                <a16:creationId xmlns:a16="http://schemas.microsoft.com/office/drawing/2014/main" id="{599CB153-F1C1-4D02-B343-F984F3FF628A}"/>
              </a:ext>
            </a:extLst>
          </p:cNvPr>
          <p:cNvCxnSpPr>
            <a:stCxn id="129" idx="1"/>
          </p:cNvCxnSpPr>
          <p:nvPr/>
        </p:nvCxnSpPr>
        <p:spPr>
          <a:xfrm flipH="1">
            <a:off x="6785951" y="4688733"/>
            <a:ext cx="648540" cy="2733"/>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70" name="Straight Arrow Connector 169">
            <a:extLst>
              <a:ext uri="{FF2B5EF4-FFF2-40B4-BE49-F238E27FC236}">
                <a16:creationId xmlns:a16="http://schemas.microsoft.com/office/drawing/2014/main" id="{6BE680D8-F4ED-4ED7-89C6-B68460B025F5}"/>
              </a:ext>
            </a:extLst>
          </p:cNvPr>
          <p:cNvCxnSpPr>
            <a:stCxn id="117" idx="1"/>
          </p:cNvCxnSpPr>
          <p:nvPr/>
        </p:nvCxnSpPr>
        <p:spPr>
          <a:xfrm flipH="1">
            <a:off x="6785951" y="5089111"/>
            <a:ext cx="669178" cy="331"/>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71" name="Straight Arrow Connector 170">
            <a:extLst>
              <a:ext uri="{FF2B5EF4-FFF2-40B4-BE49-F238E27FC236}">
                <a16:creationId xmlns:a16="http://schemas.microsoft.com/office/drawing/2014/main" id="{0042D48C-E35F-4F40-AE45-9987C79DE2F7}"/>
              </a:ext>
            </a:extLst>
          </p:cNvPr>
          <p:cNvCxnSpPr>
            <a:stCxn id="128" idx="1"/>
          </p:cNvCxnSpPr>
          <p:nvPr/>
        </p:nvCxnSpPr>
        <p:spPr>
          <a:xfrm flipH="1">
            <a:off x="6784352" y="5869661"/>
            <a:ext cx="670777" cy="3838"/>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77" name="Straight Arrow Connector 176">
            <a:extLst>
              <a:ext uri="{FF2B5EF4-FFF2-40B4-BE49-F238E27FC236}">
                <a16:creationId xmlns:a16="http://schemas.microsoft.com/office/drawing/2014/main" id="{98256145-9699-4E30-8BA0-001CEA544635}"/>
              </a:ext>
            </a:extLst>
          </p:cNvPr>
          <p:cNvCxnSpPr>
            <a:cxnSpLocks/>
            <a:stCxn id="179" idx="1"/>
            <a:endCxn id="100" idx="3"/>
          </p:cNvCxnSpPr>
          <p:nvPr/>
        </p:nvCxnSpPr>
        <p:spPr>
          <a:xfrm flipH="1">
            <a:off x="6784356" y="2805290"/>
            <a:ext cx="650135" cy="5764"/>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sp>
        <p:nvSpPr>
          <p:cNvPr id="179" name="Rounded Rectangle 130">
            <a:extLst>
              <a:ext uri="{FF2B5EF4-FFF2-40B4-BE49-F238E27FC236}">
                <a16:creationId xmlns:a16="http://schemas.microsoft.com/office/drawing/2014/main" id="{11EFA5D3-0307-46D9-838D-3274B59E2B85}"/>
              </a:ext>
            </a:extLst>
          </p:cNvPr>
          <p:cNvSpPr/>
          <p:nvPr/>
        </p:nvSpPr>
        <p:spPr bwMode="auto">
          <a:xfrm>
            <a:off x="7434491" y="2661290"/>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Calibri" panose="020F0502020204030204" pitchFamily="34" charset="0"/>
                <a:ea typeface="ＭＳ Ｐゴシック" pitchFamily="34" charset="-128"/>
                <a:cs typeface="Calibri" panose="020F0502020204030204" pitchFamily="34" charset="0"/>
              </a:rPr>
              <a:t>USART</a:t>
            </a:r>
          </a:p>
        </p:txBody>
      </p:sp>
      <p:sp>
        <p:nvSpPr>
          <p:cNvPr id="180" name="Arc 179">
            <a:extLst>
              <a:ext uri="{FF2B5EF4-FFF2-40B4-BE49-F238E27FC236}">
                <a16:creationId xmlns:a16="http://schemas.microsoft.com/office/drawing/2014/main" id="{A87B74C6-6660-4DB3-A119-CAA21960886F}"/>
              </a:ext>
            </a:extLst>
          </p:cNvPr>
          <p:cNvSpPr/>
          <p:nvPr/>
        </p:nvSpPr>
        <p:spPr>
          <a:xfrm rot="16200000">
            <a:off x="1762868" y="1884211"/>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1" name="Rounded Rectangle 190">
            <a:extLst>
              <a:ext uri="{FF2B5EF4-FFF2-40B4-BE49-F238E27FC236}">
                <a16:creationId xmlns:a16="http://schemas.microsoft.com/office/drawing/2014/main" id="{F38EFFB7-908F-4AF9-82B9-5619D24985CC}"/>
              </a:ext>
            </a:extLst>
          </p:cNvPr>
          <p:cNvSpPr/>
          <p:nvPr/>
        </p:nvSpPr>
        <p:spPr bwMode="auto">
          <a:xfrm>
            <a:off x="753728" y="6255372"/>
            <a:ext cx="1043260" cy="225711"/>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dirty="0">
                <a:solidFill>
                  <a:schemeClr val="tx1"/>
                </a:solidFill>
                <a:latin typeface="Calibri" panose="020F0502020204030204" pitchFamily="34" charset="0"/>
                <a:cs typeface="Calibri" panose="020F0502020204030204" pitchFamily="34" charset="0"/>
              </a:rPr>
              <a:t>Loopback</a:t>
            </a:r>
          </a:p>
          <a:p>
            <a:pPr>
              <a:defRPr/>
            </a:pPr>
            <a:r>
              <a:rPr lang="en-US" sz="1400" b="1" dirty="0">
                <a:solidFill>
                  <a:schemeClr val="tx1"/>
                </a:solidFill>
                <a:latin typeface="Calibri" panose="020F0502020204030204" pitchFamily="34" charset="0"/>
                <a:cs typeface="Calibri" panose="020F0502020204030204" pitchFamily="34" charset="0"/>
              </a:rPr>
              <a:t>if required</a:t>
            </a:r>
            <a:endParaRPr lang="en-GB" sz="1400" b="1" dirty="0">
              <a:solidFill>
                <a:schemeClr val="tx1"/>
              </a:solidFill>
              <a:latin typeface="Calibri" panose="020F0502020204030204" pitchFamily="34" charset="0"/>
              <a:cs typeface="Calibri" panose="020F0502020204030204" pitchFamily="34" charset="0"/>
            </a:endParaRPr>
          </a:p>
        </p:txBody>
      </p:sp>
      <p:sp>
        <p:nvSpPr>
          <p:cNvPr id="193" name="Arc 192">
            <a:extLst>
              <a:ext uri="{FF2B5EF4-FFF2-40B4-BE49-F238E27FC236}">
                <a16:creationId xmlns:a16="http://schemas.microsoft.com/office/drawing/2014/main" id="{79324FDE-7A11-40AB-8707-D8CFF440944B}"/>
              </a:ext>
            </a:extLst>
          </p:cNvPr>
          <p:cNvSpPr/>
          <p:nvPr/>
        </p:nvSpPr>
        <p:spPr>
          <a:xfrm rot="16200000">
            <a:off x="1762009" y="6212002"/>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94" name="Arc 193">
            <a:extLst>
              <a:ext uri="{FF2B5EF4-FFF2-40B4-BE49-F238E27FC236}">
                <a16:creationId xmlns:a16="http://schemas.microsoft.com/office/drawing/2014/main" id="{A32CB3DD-CEDC-45CC-9A08-309CE691EE86}"/>
              </a:ext>
            </a:extLst>
          </p:cNvPr>
          <p:cNvSpPr/>
          <p:nvPr/>
        </p:nvSpPr>
        <p:spPr>
          <a:xfrm rot="16200000">
            <a:off x="1762868" y="2652218"/>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5" name="Arc 194">
            <a:extLst>
              <a:ext uri="{FF2B5EF4-FFF2-40B4-BE49-F238E27FC236}">
                <a16:creationId xmlns:a16="http://schemas.microsoft.com/office/drawing/2014/main" id="{9FD2D0DE-A88C-4BBB-AB87-6AA636C2374C}"/>
              </a:ext>
            </a:extLst>
          </p:cNvPr>
          <p:cNvSpPr/>
          <p:nvPr/>
        </p:nvSpPr>
        <p:spPr>
          <a:xfrm rot="16200000">
            <a:off x="1762867" y="3750954"/>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784607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M PPT Template 2014 Public">
  <a:themeElements>
    <a:clrScheme name="Custom 13">
      <a:dk1>
        <a:srgbClr val="000000"/>
      </a:dk1>
      <a:lt1>
        <a:srgbClr val="FFFFFF"/>
      </a:lt1>
      <a:dk2>
        <a:srgbClr val="61116A"/>
      </a:dk2>
      <a:lt2>
        <a:srgbClr val="F68A33"/>
      </a:lt2>
      <a:accent1>
        <a:srgbClr val="128CAB"/>
      </a:accent1>
      <a:accent2>
        <a:srgbClr val="ED174F"/>
      </a:accent2>
      <a:accent3>
        <a:srgbClr val="26CEAD"/>
      </a:accent3>
      <a:accent4>
        <a:srgbClr val="F68A33"/>
      </a:accent4>
      <a:accent5>
        <a:srgbClr val="00B1DB"/>
      </a:accent5>
      <a:accent6>
        <a:srgbClr val="61116A"/>
      </a:accent6>
      <a:hlink>
        <a:srgbClr val="128CAB"/>
      </a:hlink>
      <a:folHlink>
        <a:srgbClr val="9A8B7C"/>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noFill/>
        <a:ln>
          <a:solidFill>
            <a:schemeClr val="accent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0" tIns="0" rIns="0" bIns="0" rtlCol="0" anchor="t">
        <a:norm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AlternateThumbnailUrl xmlns="http://schemas.microsoft.com/sharepoint/v3">
      <Url xsi:nil="true"/>
      <Description xsi:nil="true"/>
    </AlternateThumbnailUrl>
    <ImageCreateDate xmlns="http://schemas.microsoft.com/sharepoint/v3" xsi:nil="true"/>
    <Description xmlns="http://schemas.microsoft.com/sharepoint/v3" xsi:nil="true"/>
    <_dlc_DocId xmlns="f2ad5090-61a8-4b8c-ab70-68f4ff4d1933">ARM-ECM-0151353</_dlc_DocId>
    <_dlc_DocIdUrl xmlns="f2ad5090-61a8-4b8c-ab70-68f4ff4d1933">
      <Url>http://teamsites.arm.com/sites/marketing/branding/_layouts/DocIdRedir.aspx?ID=ARM-ECM-0151353</Url>
      <Description>ARM-ECM-0151353</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Picture" ma:contentTypeID="0x010102005A5C1BE65173D647975D08D04557E024" ma:contentTypeVersion="3" ma:contentTypeDescription="Upload an image or a photograph." ma:contentTypeScope="" ma:versionID="4e02033e9a8407b55ee482baa8e8773d">
  <xsd:schema xmlns:xsd="http://www.w3.org/2001/XMLSchema" xmlns:xs="http://www.w3.org/2001/XMLSchema" xmlns:p="http://schemas.microsoft.com/office/2006/metadata/properties" xmlns:ns1="http://schemas.microsoft.com/sharepoint/v3" xmlns:ns2="f2ad5090-61a8-4b8c-ab70-68f4ff4d1933" targetNamespace="http://schemas.microsoft.com/office/2006/metadata/properties" ma:root="true" ma:fieldsID="56baf7bb33d679821ced92383ddba583" ns1:_="" ns2:_="">
    <xsd:import namespace="http://schemas.microsoft.com/sharepoint/v3"/>
    <xsd:import namespace="f2ad5090-61a8-4b8c-ab70-68f4ff4d1933"/>
    <xsd:element name="properties">
      <xsd:complexType>
        <xsd:sequence>
          <xsd:element name="documentManagement">
            <xsd:complexType>
              <xsd:all>
                <xsd:element ref="ns1:ImageWidth" minOccurs="0"/>
                <xsd:element ref="ns1:ImageHeight" minOccurs="0"/>
                <xsd:element ref="ns1:ImageCreateDate" minOccurs="0"/>
                <xsd:element ref="ns1:Description" minOccurs="0"/>
                <xsd:element ref="ns1:ThumbnailExists" minOccurs="0"/>
                <xsd:element ref="ns1:PreviewExists" minOccurs="0"/>
                <xsd:element ref="ns1:AlternateThumbnailUrl"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ImageWidth" ma:index="11" nillable="true" ma:displayName="Picture Width" ma:internalName="ImageWidth" ma:readOnly="true">
      <xsd:simpleType>
        <xsd:restriction base="dms:Unknown"/>
      </xsd:simpleType>
    </xsd:element>
    <xsd:element name="ImageHeight" ma:index="12" nillable="true" ma:displayName="Picture Height" ma:internalName="ImageHeight" ma:readOnly="true">
      <xsd:simpleType>
        <xsd:restriction base="dms:Unknown"/>
      </xsd:simpleType>
    </xsd:element>
    <xsd:element name="ImageCreateDate" ma:index="13" nillable="true" ma:displayName="Date Picture Taken" ma:format="DateTime" ma:hidden="true" ma:internalName="ImageCreateDate">
      <xsd:simpleType>
        <xsd:restriction base="dms:DateTime"/>
      </xsd:simpleType>
    </xsd:element>
    <xsd:element name="Description" ma:index="14" nillable="true" ma:displayName="Description" ma:description="Used as alternative text for the picture." ma:hidden="true" ma:internalName="Description">
      <xsd:simpleType>
        <xsd:restriction base="dms:Note">
          <xsd:maxLength value="255"/>
        </xsd:restriction>
      </xsd:simpleType>
    </xsd:element>
    <xsd:element name="ThumbnailExists" ma:index="23" nillable="true" ma:displayName="Thumbnail Exists" ma:default="FALSE" ma:hidden="true" ma:internalName="ThumbnailExists" ma:readOnly="true">
      <xsd:simpleType>
        <xsd:restriction base="dms:Boolean"/>
      </xsd:simpleType>
    </xsd:element>
    <xsd:element name="PreviewExists" ma:index="24" nillable="true" ma:displayName="Preview Exists" ma:default="FALSE" ma:hidden="true" ma:internalName="PreviewExists" ma:readOnly="true">
      <xsd:simpleType>
        <xsd:restriction base="dms:Boolean"/>
      </xsd:simpleType>
    </xsd:element>
    <xsd:element name="AlternateThumbnailUrl" ma:index="25" nillable="true" ma:displayName="Preview Image URL" ma:format="Image" ma:hidden="true" ma:internalName="AlternateThumbnail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_dlc_DocId" ma:index="26" nillable="true" ma:displayName="Document ID Value" ma:description="The value of the document ID assigned to this item." ma:internalName="_dlc_DocId" ma:readOnly="true">
      <xsd:simpleType>
        <xsd:restriction base="dms:Text"/>
      </xsd:simpleType>
    </xsd:element>
    <xsd:element name="_dlc_DocIdUrl" ma:index="27"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8"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8" ma:displayName="Title"/>
        <xsd:element ref="dc:subject" minOccurs="0" maxOccurs="1"/>
        <xsd:element ref="dc:description" minOccurs="0" maxOccurs="1"/>
        <xsd:element name="keywords" minOccurs="0" maxOccurs="1" type="xsd:string" ma:index="20"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6E82D6-7FB8-4D99-A7B6-3C5BB1D894B9}">
  <ds:schemaRefs>
    <ds:schemaRef ds:uri="f2ad5090-61a8-4b8c-ab70-68f4ff4d1933"/>
    <ds:schemaRef ds:uri="http://purl.org/dc/dcmitype/"/>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http://schemas.microsoft.com/sharepoint/v3"/>
    <ds:schemaRef ds:uri="http://www.w3.org/XML/1998/namespace"/>
  </ds:schemaRefs>
</ds:datastoreItem>
</file>

<file path=customXml/itemProps2.xml><?xml version="1.0" encoding="utf-8"?>
<ds:datastoreItem xmlns:ds="http://schemas.openxmlformats.org/officeDocument/2006/customXml" ds:itemID="{C8CB23D7-89E5-42FF-A5EB-008A06AB37C7}">
  <ds:schemaRefs>
    <ds:schemaRef ds:uri="http://schemas.microsoft.com/sharepoint/events"/>
  </ds:schemaRefs>
</ds:datastoreItem>
</file>

<file path=customXml/itemProps3.xml><?xml version="1.0" encoding="utf-8"?>
<ds:datastoreItem xmlns:ds="http://schemas.openxmlformats.org/officeDocument/2006/customXml" ds:itemID="{9C777C69-0744-4BF3-8514-FB149EBD2248}">
  <ds:schemaRefs>
    <ds:schemaRef ds:uri="http://schemas.microsoft.com/sharepoint/v3/contenttype/forms"/>
  </ds:schemaRefs>
</ds:datastoreItem>
</file>

<file path=customXml/itemProps4.xml><?xml version="1.0" encoding="utf-8"?>
<ds:datastoreItem xmlns:ds="http://schemas.openxmlformats.org/officeDocument/2006/customXml" ds:itemID="{E2FEA05E-38D0-44EA-8B8D-2375FC6AAF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ARM PPT Template 2014 Public</Template>
  <TotalTime>7950</TotalTime>
  <Words>486</Words>
  <Application>Microsoft Office PowerPoint</Application>
  <PresentationFormat>Custom</PresentationFormat>
  <Paragraphs>174</Paragraphs>
  <Slides>3</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vt:i4>
      </vt:variant>
    </vt:vector>
  </HeadingPairs>
  <TitlesOfParts>
    <vt:vector size="12" baseType="lpstr">
      <vt:lpstr>Arial</vt:lpstr>
      <vt:lpstr>Calibri</vt:lpstr>
      <vt:lpstr>Courier New</vt:lpstr>
      <vt:lpstr>Gill Sans MT</vt:lpstr>
      <vt:lpstr>Segoe UI</vt:lpstr>
      <vt:lpstr>Verdana</vt:lpstr>
      <vt:lpstr>Wingdings</vt:lpstr>
      <vt:lpstr>Wingdings 2</vt:lpstr>
      <vt:lpstr>ARM PPT Template 2014 Public</vt:lpstr>
      <vt:lpstr>PowerPoint Presentation</vt:lpstr>
      <vt:lpstr>PowerPoint Presentation</vt:lpstr>
      <vt:lpstr>PowerPoint Presentation</vt:lpstr>
    </vt:vector>
  </TitlesOfParts>
  <Company>Arm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Seidl</dc:creator>
  <cp:lastModifiedBy>Christopher Seidl</cp:lastModifiedBy>
  <cp:revision>380</cp:revision>
  <cp:lastPrinted>2014-06-23T13:17:36Z</cp:lastPrinted>
  <dcterms:created xsi:type="dcterms:W3CDTF">2014-02-14T11:44:43Z</dcterms:created>
  <dcterms:modified xsi:type="dcterms:W3CDTF">2019-12-04T12:28:59Z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0x010102005A5C1BE65173D647975D08D04557E024</vt:lpwstr>
  </property>
  <property fmtid="{D5CDD505-2E9C-101B-9397-08002B2CF9AE}" pid="3" name="_dlc_DocIdItemGuid">
    <vt:lpwstr>d0713a34-1062-48d0-aada-3b674e8d17e0</vt:lpwstr>
  </property>
  <property fmtid="{D5CDD505-2E9C-101B-9397-08002B2CF9AE}" pid="4" name="vti_description">
    <vt:lpwstr/>
  </property>
</Properties>
</file>