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9"/>
  </p:notesMasterIdLst>
  <p:handoutMasterIdLst>
    <p:handoutMasterId r:id="rId10"/>
  </p:handoutMasterIdLst>
  <p:sldIdLst>
    <p:sldId id="414" r:id="rId6"/>
    <p:sldId id="415" r:id="rId7"/>
    <p:sldId id="416" r:id="rId8"/>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865">
          <p15:clr>
            <a:srgbClr val="A4A3A4"/>
          </p15:clr>
        </p15:guide>
        <p15:guide id="3" orient="horz" pos="1999">
          <p15:clr>
            <a:srgbClr val="A4A3A4"/>
          </p15:clr>
        </p15:guide>
        <p15:guide id="4" pos="6765" userDrawn="1">
          <p15:clr>
            <a:srgbClr val="A4A3A4"/>
          </p15:clr>
        </p15:guide>
        <p15:guide id="5" pos="464">
          <p15:clr>
            <a:srgbClr val="A4A3A4"/>
          </p15:clr>
        </p15:guide>
        <p15:guide id="6" pos="3016">
          <p15:clr>
            <a:srgbClr val="A4A3A4"/>
          </p15:clr>
        </p15:guide>
        <p15:guide id="7" pos="3132">
          <p15:clr>
            <a:srgbClr val="A4A3A4"/>
          </p15:clr>
        </p15:guide>
      </p15:sldGuideLst>
    </p:ext>
    <p:ext uri="{2D200454-40CA-4A62-9FC3-DE9A4176ACB9}">
      <p15:notesGuideLst xmlns:p15="http://schemas.microsoft.com/office/powerpoint/2012/main">
        <p15:guide id="1" orient="horz" pos="2141">
          <p15:clr>
            <a:srgbClr val="A4A3A4"/>
          </p15:clr>
        </p15:guide>
        <p15:guide id="2" pos="311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DB"/>
    <a:srgbClr val="AE1280"/>
    <a:srgbClr val="808082"/>
    <a:srgbClr val="128CAB"/>
    <a:srgbClr val="FF7E17"/>
    <a:srgbClr val="A5004C"/>
    <a:srgbClr val="00958B"/>
    <a:srgbClr val="26CEAD"/>
    <a:srgbClr val="58595B"/>
    <a:srgbClr val="4E55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94675" autoAdjust="0"/>
  </p:normalViewPr>
  <p:slideViewPr>
    <p:cSldViewPr snapToGrid="0">
      <p:cViewPr>
        <p:scale>
          <a:sx n="100" d="100"/>
          <a:sy n="100" d="100"/>
        </p:scale>
        <p:origin x="234" y="600"/>
      </p:cViewPr>
      <p:guideLst>
        <p:guide orient="horz" pos="3865"/>
        <p:guide orient="horz" pos="1999"/>
        <p:guide pos="6765"/>
        <p:guide pos="464"/>
        <p:guide pos="3016"/>
        <p:guide pos="313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1.xml"/><Relationship Id="rId15" Type="http://schemas.openxmlformats.org/officeDocument/2006/relationships/tableStyles" Target="tableStyles.xml"/><Relationship Id="rId10" Type="http://schemas.openxmlformats.org/officeDocument/2006/relationships/handoutMaster" Target="handoutMasters/handoutMaster1.xml"/><Relationship Id="rId4" Type="http://schemas.openxmlformats.org/officeDocument/2006/relationships/customXml" Target="../customXml/item4.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01-Jul-21</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01-Jul-21</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a:t>Struct</a:t>
            </a:r>
            <a:r>
              <a:rPr lang="en-GB" dirty="0"/>
              <a:t> for SPI1 and SPI2. The Access </a:t>
            </a:r>
            <a:r>
              <a:rPr lang="en-GB" dirty="0" err="1"/>
              <a:t>Struct</a:t>
            </a:r>
            <a:r>
              <a:rPr lang="en-GB" dirty="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461113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a:t>Click to edit subtitle</a:t>
            </a:r>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9" name="Title 8"/>
          <p:cNvSpPr>
            <a:spLocks noGrp="1"/>
          </p:cNvSpPr>
          <p:nvPr>
            <p:ph type="title" hasCustomPrompt="1"/>
          </p:nvPr>
        </p:nvSpPr>
        <p:spPr/>
        <p:txBody>
          <a:bodyPr/>
          <a:lstStyle/>
          <a:p>
            <a:r>
              <a:rPr lang="en-GB" dirty="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a:t>Click to edit text</a:t>
            </a:r>
          </a:p>
          <a:p>
            <a:pPr lvl="1" eaLnBrk="1" latinLnBrk="0" hangingPunct="1"/>
            <a:r>
              <a:rPr lang="en-GB" dirty="0"/>
              <a:t>Second level</a:t>
            </a:r>
          </a:p>
          <a:p>
            <a:pPr lvl="2" eaLnBrk="1" latinLnBrk="0" hangingPunct="1"/>
            <a:r>
              <a:rPr lang="en-GB" dirty="0"/>
              <a:t>Third level</a:t>
            </a:r>
          </a:p>
          <a:p>
            <a:pPr lvl="3" eaLnBrk="1" latinLnBrk="0" hangingPunct="1"/>
            <a:r>
              <a:rPr lang="en-GB" dirty="0"/>
              <a:t>Fourth level</a:t>
            </a:r>
          </a:p>
          <a:p>
            <a:pPr lvl="4" eaLnBrk="1" latinLnBrk="0" hangingPunct="1"/>
            <a:r>
              <a:rPr lang="en-GB" dirty="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a:ln>
                  <a:noFill/>
                </a:ln>
                <a:solidFill>
                  <a:srgbClr val="FFFFFF"/>
                </a:solidFill>
                <a:effectLst/>
                <a:latin typeface="Arial" charset="0"/>
                <a:ea typeface="MS PGothic" pitchFamily="34" charset="-128"/>
              </a:rPr>
              <a:t>Approximate</a:t>
            </a:r>
            <a:r>
              <a:rPr kumimoji="0" lang="en-US" sz="1000" b="1" i="0" u="none" strike="noStrike" cap="none" normalizeH="0" dirty="0">
                <a:ln>
                  <a:noFill/>
                </a:ln>
                <a:solidFill>
                  <a:srgbClr val="FFFFFF"/>
                </a:solidFill>
                <a:effectLst/>
                <a:latin typeface="Arial" charset="0"/>
                <a:ea typeface="MS PGothic" pitchFamily="34" charset="-128"/>
              </a:rPr>
              <a:t> clearance</a:t>
            </a:r>
            <a:endParaRPr kumimoji="0" lang="en-US" sz="1000" b="1" i="0" u="none" strike="noStrike" cap="none" normalizeH="0" baseline="0" dirty="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a:t>Type or insert a quote into this box ensuring each line of text is as equal as possible.  There are three line to fill so please edit as required.  Character count </a:t>
            </a:r>
            <a:r>
              <a:rPr kumimoji="0" lang="en-GB" dirty="0" err="1"/>
              <a:t>approx</a:t>
            </a:r>
            <a:r>
              <a:rPr kumimoji="0" lang="en-GB" dirty="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a:t>Click to edit text</a:t>
            </a:r>
          </a:p>
          <a:p>
            <a:pPr lvl="1" eaLnBrk="1" latinLnBrk="0" hangingPunct="1"/>
            <a:r>
              <a:rPr kumimoji="0" lang="en-GB" dirty="0"/>
              <a:t>Second level</a:t>
            </a:r>
          </a:p>
          <a:p>
            <a:pPr lvl="2" eaLnBrk="1" latinLnBrk="0" hangingPunct="1"/>
            <a:r>
              <a:rPr kumimoji="0" lang="en-GB" dirty="0"/>
              <a:t>Third level</a:t>
            </a:r>
          </a:p>
          <a:p>
            <a:pPr lvl="3" eaLnBrk="1" latinLnBrk="0" hangingPunct="1"/>
            <a:r>
              <a:rPr kumimoji="0" lang="en-GB" dirty="0"/>
              <a:t>Fourth level</a:t>
            </a:r>
          </a:p>
          <a:p>
            <a:pPr lvl="4" eaLnBrk="1" latinLnBrk="0" hangingPunct="1"/>
            <a:r>
              <a:rPr kumimoji="0" lang="en-GB" dirty="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237">
            <a:extLst>
              <a:ext uri="{FF2B5EF4-FFF2-40B4-BE49-F238E27FC236}">
                <a16:creationId xmlns:a16="http://schemas.microsoft.com/office/drawing/2014/main" id="{80D63FCD-51E2-4072-B3AA-78FBCF1C481F}"/>
              </a:ext>
            </a:extLst>
          </p:cNvPr>
          <p:cNvSpPr>
            <a:spLocks noGrp="1"/>
          </p:cNvSpPr>
          <p:nvPr>
            <p:ph type="title"/>
          </p:nvPr>
        </p:nvSpPr>
        <p:spPr/>
        <p:txBody>
          <a:bodyPr>
            <a:normAutofit fontScale="90000"/>
          </a:bodyPr>
          <a:lstStyle/>
          <a:p>
            <a:r>
              <a:rPr lang="en-US" dirty="0"/>
              <a:t>Test Mode Loopback pin connections</a:t>
            </a:r>
          </a:p>
        </p:txBody>
      </p:sp>
      <p:sp>
        <p:nvSpPr>
          <p:cNvPr id="41" name="Rounded Rectangle 70">
            <a:extLst>
              <a:ext uri="{FF2B5EF4-FFF2-40B4-BE49-F238E27FC236}">
                <a16:creationId xmlns:a16="http://schemas.microsoft.com/office/drawing/2014/main" id="{D6B34D81-0E07-43C4-9E9C-517C76D86BE2}"/>
              </a:ext>
            </a:extLst>
          </p:cNvPr>
          <p:cNvSpPr/>
          <p:nvPr/>
        </p:nvSpPr>
        <p:spPr bwMode="auto">
          <a:xfrm>
            <a:off x="1029879" y="1868211"/>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 (Driver) </a:t>
            </a:r>
            <a:r>
              <a:rPr lang="en-US" sz="1600" b="1" dirty="0">
                <a:solidFill>
                  <a:schemeClr val="tx1"/>
                </a:solidFill>
                <a:latin typeface="Gill Sans MT" pitchFamily="34" charset="0"/>
                <a:cs typeface="Courier New" pitchFamily="49" charset="0"/>
              </a:rPr>
              <a:t>Under Test (DUT)</a:t>
            </a:r>
            <a:endParaRPr lang="en-GB" sz="1600" b="1" dirty="0">
              <a:solidFill>
                <a:schemeClr val="tx1"/>
              </a:solidFill>
              <a:latin typeface="Gill Sans MT" pitchFamily="34" charset="0"/>
              <a:cs typeface="Courier New" pitchFamily="49" charset="0"/>
            </a:endParaRPr>
          </a:p>
        </p:txBody>
      </p:sp>
      <p:sp>
        <p:nvSpPr>
          <p:cNvPr id="45" name="Rectangle 44">
            <a:extLst>
              <a:ext uri="{FF2B5EF4-FFF2-40B4-BE49-F238E27FC236}">
                <a16:creationId xmlns:a16="http://schemas.microsoft.com/office/drawing/2014/main" id="{13046C2A-D3CE-4FC7-B4C8-56BDA8535DC4}"/>
              </a:ext>
            </a:extLst>
          </p:cNvPr>
          <p:cNvSpPr/>
          <p:nvPr/>
        </p:nvSpPr>
        <p:spPr bwMode="auto">
          <a:xfrm>
            <a:off x="1294746" y="2314299"/>
            <a:ext cx="3134421" cy="1620389"/>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46" name="TextBox 45">
            <a:extLst>
              <a:ext uri="{FF2B5EF4-FFF2-40B4-BE49-F238E27FC236}">
                <a16:creationId xmlns:a16="http://schemas.microsoft.com/office/drawing/2014/main" id="{82752C36-772A-45CA-AE69-E0D97793F4C7}"/>
              </a:ext>
            </a:extLst>
          </p:cNvPr>
          <p:cNvSpPr txBox="1"/>
          <p:nvPr/>
        </p:nvSpPr>
        <p:spPr bwMode="auto">
          <a:xfrm>
            <a:off x="2963550" y="3502112"/>
            <a:ext cx="1360093"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47" name="Rounded Rectangle 70">
            <a:extLst>
              <a:ext uri="{FF2B5EF4-FFF2-40B4-BE49-F238E27FC236}">
                <a16:creationId xmlns:a16="http://schemas.microsoft.com/office/drawing/2014/main" id="{8B2E7D5C-FD46-4E70-BC4F-5AE5878BCAFF}"/>
              </a:ext>
            </a:extLst>
          </p:cNvPr>
          <p:cNvSpPr/>
          <p:nvPr/>
        </p:nvSpPr>
        <p:spPr bwMode="auto">
          <a:xfrm>
            <a:off x="1403342" y="2453930"/>
            <a:ext cx="1727201" cy="465907"/>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a:solidFill>
                  <a:schemeClr val="tx1"/>
                </a:solidFill>
                <a:latin typeface="Gill Sans MT" pitchFamily="34" charset="0"/>
                <a:cs typeface="Courier New" pitchFamily="49" charset="0"/>
              </a:rPr>
              <a:t>USART</a:t>
            </a:r>
            <a:endParaRPr lang="en-GB" sz="3200" b="1" dirty="0">
              <a:solidFill>
                <a:schemeClr val="tx1"/>
              </a:solidFill>
              <a:latin typeface="Gill Sans MT" pitchFamily="34" charset="0"/>
              <a:cs typeface="Courier New" pitchFamily="49" charset="0"/>
            </a:endParaRPr>
          </a:p>
        </p:txBody>
      </p:sp>
      <p:sp>
        <p:nvSpPr>
          <p:cNvPr id="48" name="Rectangle 47">
            <a:extLst>
              <a:ext uri="{FF2B5EF4-FFF2-40B4-BE49-F238E27FC236}">
                <a16:creationId xmlns:a16="http://schemas.microsoft.com/office/drawing/2014/main" id="{F48AD3F1-A85A-40BD-ADE8-963626D8275D}"/>
              </a:ext>
            </a:extLst>
          </p:cNvPr>
          <p:cNvSpPr/>
          <p:nvPr/>
        </p:nvSpPr>
        <p:spPr>
          <a:xfrm>
            <a:off x="1403342" y="2432954"/>
            <a:ext cx="2920301" cy="922935"/>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4B27687D-F76A-4F34-A119-9D5D5BF5B58D}"/>
              </a:ext>
            </a:extLst>
          </p:cNvPr>
          <p:cNvSpPr txBox="1"/>
          <p:nvPr/>
        </p:nvSpPr>
        <p:spPr bwMode="auto">
          <a:xfrm>
            <a:off x="3474527" y="2938836"/>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Rx</a:t>
            </a:r>
            <a:endParaRPr lang="en-GB" sz="1200" b="1" dirty="0">
              <a:latin typeface="+mn-lt"/>
            </a:endParaRPr>
          </a:p>
        </p:txBody>
      </p:sp>
      <p:sp>
        <p:nvSpPr>
          <p:cNvPr id="44" name="TextBox 43">
            <a:extLst>
              <a:ext uri="{FF2B5EF4-FFF2-40B4-BE49-F238E27FC236}">
                <a16:creationId xmlns:a16="http://schemas.microsoft.com/office/drawing/2014/main" id="{C3EA7920-E18C-4FDE-BFFA-4C6018E4FDEA}"/>
              </a:ext>
            </a:extLst>
          </p:cNvPr>
          <p:cNvSpPr txBox="1"/>
          <p:nvPr/>
        </p:nvSpPr>
        <p:spPr bwMode="auto">
          <a:xfrm>
            <a:off x="3476622" y="2571738"/>
            <a:ext cx="731160"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Tx</a:t>
            </a:r>
            <a:endParaRPr lang="en-GB" sz="1200" b="1" dirty="0">
              <a:latin typeface="+mn-lt"/>
            </a:endParaRPr>
          </a:p>
        </p:txBody>
      </p:sp>
      <p:cxnSp>
        <p:nvCxnSpPr>
          <p:cNvPr id="224" name="Connector: Elbow 223">
            <a:extLst>
              <a:ext uri="{FF2B5EF4-FFF2-40B4-BE49-F238E27FC236}">
                <a16:creationId xmlns:a16="http://schemas.microsoft.com/office/drawing/2014/main" id="{29451D30-A329-4B27-8FF5-EE92334462A6}"/>
              </a:ext>
            </a:extLst>
          </p:cNvPr>
          <p:cNvCxnSpPr>
            <a:cxnSpLocks/>
          </p:cNvCxnSpPr>
          <p:nvPr/>
        </p:nvCxnSpPr>
        <p:spPr>
          <a:xfrm flipV="1">
            <a:off x="4207891" y="2695723"/>
            <a:ext cx="6134" cy="389525"/>
          </a:xfrm>
          <a:prstGeom prst="bentConnector3">
            <a:avLst>
              <a:gd name="adj1" fmla="val 5557150"/>
            </a:avLst>
          </a:prstGeom>
          <a:ln>
            <a:headEnd type="non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54659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237">
            <a:extLst>
              <a:ext uri="{FF2B5EF4-FFF2-40B4-BE49-F238E27FC236}">
                <a16:creationId xmlns:a16="http://schemas.microsoft.com/office/drawing/2014/main" id="{80D63FCD-51E2-4072-B3AA-78FBCF1C481F}"/>
              </a:ext>
            </a:extLst>
          </p:cNvPr>
          <p:cNvSpPr>
            <a:spLocks noGrp="1"/>
          </p:cNvSpPr>
          <p:nvPr>
            <p:ph type="title"/>
          </p:nvPr>
        </p:nvSpPr>
        <p:spPr/>
        <p:txBody>
          <a:bodyPr>
            <a:normAutofit fontScale="90000"/>
          </a:bodyPr>
          <a:lstStyle/>
          <a:p>
            <a:r>
              <a:rPr lang="en-US" dirty="0"/>
              <a:t>Test </a:t>
            </a:r>
            <a:r>
              <a:rPr lang="en-US"/>
              <a:t>Mode USART </a:t>
            </a:r>
            <a:r>
              <a:rPr lang="en-US" dirty="0"/>
              <a:t>Server pin connections</a:t>
            </a:r>
          </a:p>
        </p:txBody>
      </p:sp>
      <p:sp>
        <p:nvSpPr>
          <p:cNvPr id="35" name="Rounded Rectangle 70">
            <a:extLst>
              <a:ext uri="{FF2B5EF4-FFF2-40B4-BE49-F238E27FC236}">
                <a16:creationId xmlns:a16="http://schemas.microsoft.com/office/drawing/2014/main" id="{B6C027C0-6422-4774-B887-8A2D3029E246}"/>
              </a:ext>
            </a:extLst>
          </p:cNvPr>
          <p:cNvSpPr/>
          <p:nvPr/>
        </p:nvSpPr>
        <p:spPr bwMode="auto">
          <a:xfrm>
            <a:off x="1029879" y="999992"/>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 (Driver) </a:t>
            </a:r>
            <a:r>
              <a:rPr lang="en-US" sz="1600" b="1" dirty="0">
                <a:solidFill>
                  <a:schemeClr val="tx1"/>
                </a:solidFill>
                <a:latin typeface="Gill Sans MT" pitchFamily="34" charset="0"/>
                <a:cs typeface="Courier New" pitchFamily="49" charset="0"/>
              </a:rPr>
              <a:t>Under Test (DUT)</a:t>
            </a:r>
            <a:endParaRPr lang="en-GB" sz="1600" b="1" dirty="0">
              <a:solidFill>
                <a:schemeClr val="tx1"/>
              </a:solidFill>
              <a:latin typeface="Gill Sans MT" pitchFamily="34" charset="0"/>
              <a:cs typeface="Courier New" pitchFamily="49" charset="0"/>
            </a:endParaRPr>
          </a:p>
        </p:txBody>
      </p:sp>
      <p:sp>
        <p:nvSpPr>
          <p:cNvPr id="48" name="Rounded Rectangle 70">
            <a:extLst>
              <a:ext uri="{FF2B5EF4-FFF2-40B4-BE49-F238E27FC236}">
                <a16:creationId xmlns:a16="http://schemas.microsoft.com/office/drawing/2014/main" id="{5AE1F956-08BD-4BAE-B389-7EA01DC9E2AE}"/>
              </a:ext>
            </a:extLst>
          </p:cNvPr>
          <p:cNvSpPr/>
          <p:nvPr/>
        </p:nvSpPr>
        <p:spPr bwMode="auto">
          <a:xfrm>
            <a:off x="5881279" y="1012692"/>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USART Server</a:t>
            </a:r>
            <a:endParaRPr lang="en-GB" sz="1600" b="1" dirty="0">
              <a:solidFill>
                <a:schemeClr val="tx1"/>
              </a:solidFill>
              <a:latin typeface="Gill Sans MT" pitchFamily="34" charset="0"/>
              <a:cs typeface="Courier New" pitchFamily="49" charset="0"/>
            </a:endParaRPr>
          </a:p>
        </p:txBody>
      </p:sp>
      <p:sp>
        <p:nvSpPr>
          <p:cNvPr id="73" name="Rectangle 72">
            <a:extLst>
              <a:ext uri="{FF2B5EF4-FFF2-40B4-BE49-F238E27FC236}">
                <a16:creationId xmlns:a16="http://schemas.microsoft.com/office/drawing/2014/main" id="{87ECD591-572B-471C-92BA-4A3F9933A007}"/>
              </a:ext>
            </a:extLst>
          </p:cNvPr>
          <p:cNvSpPr/>
          <p:nvPr/>
        </p:nvSpPr>
        <p:spPr bwMode="auto">
          <a:xfrm>
            <a:off x="6117344" y="1433446"/>
            <a:ext cx="3134421" cy="4211704"/>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74" name="TextBox 73">
            <a:extLst>
              <a:ext uri="{FF2B5EF4-FFF2-40B4-BE49-F238E27FC236}">
                <a16:creationId xmlns:a16="http://schemas.microsoft.com/office/drawing/2014/main" id="{93AD016D-6C6D-4E39-9D03-FCA03BEF068F}"/>
              </a:ext>
            </a:extLst>
          </p:cNvPr>
          <p:cNvSpPr txBox="1"/>
          <p:nvPr/>
        </p:nvSpPr>
        <p:spPr bwMode="auto">
          <a:xfrm>
            <a:off x="6253523" y="5230490"/>
            <a:ext cx="1360093"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75" name="Rounded Rectangle 70">
            <a:extLst>
              <a:ext uri="{FF2B5EF4-FFF2-40B4-BE49-F238E27FC236}">
                <a16:creationId xmlns:a16="http://schemas.microsoft.com/office/drawing/2014/main" id="{10CA883B-BFB6-499C-BD85-150E26CBBF63}"/>
              </a:ext>
            </a:extLst>
          </p:cNvPr>
          <p:cNvSpPr/>
          <p:nvPr/>
        </p:nvSpPr>
        <p:spPr bwMode="auto">
          <a:xfrm>
            <a:off x="7392550" y="1585710"/>
            <a:ext cx="1727201" cy="465907"/>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a:solidFill>
                  <a:schemeClr val="tx1"/>
                </a:solidFill>
                <a:latin typeface="Gill Sans MT" pitchFamily="34" charset="0"/>
                <a:cs typeface="Courier New" pitchFamily="49" charset="0"/>
              </a:rPr>
              <a:t>USART</a:t>
            </a:r>
            <a:endParaRPr lang="en-GB" sz="3200" b="1" dirty="0">
              <a:solidFill>
                <a:schemeClr val="tx1"/>
              </a:solidFill>
              <a:latin typeface="Gill Sans MT" pitchFamily="34" charset="0"/>
              <a:cs typeface="Courier New" pitchFamily="49" charset="0"/>
            </a:endParaRPr>
          </a:p>
        </p:txBody>
      </p:sp>
      <p:sp>
        <p:nvSpPr>
          <p:cNvPr id="76" name="Rectangle 75">
            <a:extLst>
              <a:ext uri="{FF2B5EF4-FFF2-40B4-BE49-F238E27FC236}">
                <a16:creationId xmlns:a16="http://schemas.microsoft.com/office/drawing/2014/main" id="{480F769F-01C0-4316-9B58-A976A55E67ED}"/>
              </a:ext>
            </a:extLst>
          </p:cNvPr>
          <p:cNvSpPr/>
          <p:nvPr/>
        </p:nvSpPr>
        <p:spPr>
          <a:xfrm>
            <a:off x="6253522" y="1564736"/>
            <a:ext cx="2866229" cy="3531328"/>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99870CAD-0C63-4C64-86A8-916B8091B67D}"/>
              </a:ext>
            </a:extLst>
          </p:cNvPr>
          <p:cNvSpPr/>
          <p:nvPr/>
        </p:nvSpPr>
        <p:spPr bwMode="auto">
          <a:xfrm>
            <a:off x="1294746" y="1446080"/>
            <a:ext cx="3134421" cy="4199070"/>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83" name="Rounded Rectangle 70">
            <a:extLst>
              <a:ext uri="{FF2B5EF4-FFF2-40B4-BE49-F238E27FC236}">
                <a16:creationId xmlns:a16="http://schemas.microsoft.com/office/drawing/2014/main" id="{0430A91A-F00D-4128-A4AB-F2C872F55950}"/>
              </a:ext>
            </a:extLst>
          </p:cNvPr>
          <p:cNvSpPr/>
          <p:nvPr/>
        </p:nvSpPr>
        <p:spPr bwMode="auto">
          <a:xfrm>
            <a:off x="1403342" y="1585711"/>
            <a:ext cx="1727201" cy="465907"/>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a:solidFill>
                  <a:schemeClr val="tx1"/>
                </a:solidFill>
                <a:latin typeface="Gill Sans MT" pitchFamily="34" charset="0"/>
                <a:cs typeface="Courier New" pitchFamily="49" charset="0"/>
              </a:rPr>
              <a:t>USART</a:t>
            </a:r>
            <a:endParaRPr lang="en-GB" sz="3200" b="1" dirty="0">
              <a:solidFill>
                <a:schemeClr val="tx1"/>
              </a:solidFill>
              <a:latin typeface="Gill Sans MT" pitchFamily="34" charset="0"/>
              <a:cs typeface="Courier New" pitchFamily="49" charset="0"/>
            </a:endParaRPr>
          </a:p>
        </p:txBody>
      </p:sp>
      <p:sp>
        <p:nvSpPr>
          <p:cNvPr id="84" name="Rectangle 83">
            <a:extLst>
              <a:ext uri="{FF2B5EF4-FFF2-40B4-BE49-F238E27FC236}">
                <a16:creationId xmlns:a16="http://schemas.microsoft.com/office/drawing/2014/main" id="{2B2092EE-9347-4679-BFBC-FCE5F2A9D4C6}"/>
              </a:ext>
            </a:extLst>
          </p:cNvPr>
          <p:cNvSpPr/>
          <p:nvPr/>
        </p:nvSpPr>
        <p:spPr>
          <a:xfrm>
            <a:off x="1403342" y="1564736"/>
            <a:ext cx="2920301" cy="3532151"/>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9D97E3E-80A1-41BB-947A-BEED4FA7E986}"/>
              </a:ext>
            </a:extLst>
          </p:cNvPr>
          <p:cNvCxnSpPr>
            <a:cxnSpLocks/>
            <a:stCxn id="80" idx="3"/>
            <a:endCxn id="58" idx="1"/>
          </p:cNvCxnSpPr>
          <p:nvPr/>
        </p:nvCxnSpPr>
        <p:spPr>
          <a:xfrm>
            <a:off x="4207782" y="1842019"/>
            <a:ext cx="2154012" cy="374699"/>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93AB8576-15EE-4A82-ABEF-6A271B246C12}"/>
              </a:ext>
            </a:extLst>
          </p:cNvPr>
          <p:cNvCxnSpPr>
            <a:cxnSpLocks/>
            <a:stCxn id="79" idx="3"/>
            <a:endCxn id="59" idx="1"/>
          </p:cNvCxnSpPr>
          <p:nvPr/>
        </p:nvCxnSpPr>
        <p:spPr>
          <a:xfrm flipV="1">
            <a:off x="4209878" y="1842019"/>
            <a:ext cx="2154011" cy="374699"/>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AB55785D-4F83-4E11-96DE-7A8DDB0F3127}"/>
              </a:ext>
            </a:extLst>
          </p:cNvPr>
          <p:cNvCxnSpPr>
            <a:cxnSpLocks/>
            <a:stCxn id="82" idx="3"/>
            <a:endCxn id="74" idx="1"/>
          </p:cNvCxnSpPr>
          <p:nvPr/>
        </p:nvCxnSpPr>
        <p:spPr>
          <a:xfrm flipV="1">
            <a:off x="4321275" y="5374490"/>
            <a:ext cx="1932248" cy="824"/>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083F83E7-ED13-4813-AE3A-5E5E516C56C5}"/>
              </a:ext>
            </a:extLst>
          </p:cNvPr>
          <p:cNvSpPr txBox="1"/>
          <p:nvPr/>
        </p:nvSpPr>
        <p:spPr bwMode="auto">
          <a:xfrm>
            <a:off x="3474527" y="2078218"/>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Rx</a:t>
            </a:r>
            <a:endParaRPr lang="en-GB" sz="1200" b="1" dirty="0">
              <a:latin typeface="+mn-lt"/>
            </a:endParaRPr>
          </a:p>
        </p:txBody>
      </p:sp>
      <p:sp>
        <p:nvSpPr>
          <p:cNvPr id="80" name="TextBox 79">
            <a:extLst>
              <a:ext uri="{FF2B5EF4-FFF2-40B4-BE49-F238E27FC236}">
                <a16:creationId xmlns:a16="http://schemas.microsoft.com/office/drawing/2014/main" id="{0BF32478-3E27-473C-8F31-DB64B97CC7C8}"/>
              </a:ext>
            </a:extLst>
          </p:cNvPr>
          <p:cNvSpPr txBox="1"/>
          <p:nvPr/>
        </p:nvSpPr>
        <p:spPr bwMode="auto">
          <a:xfrm>
            <a:off x="3476622" y="1703519"/>
            <a:ext cx="731160"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Tx</a:t>
            </a:r>
            <a:endParaRPr lang="en-GB" sz="1200" b="1" dirty="0">
              <a:latin typeface="+mn-lt"/>
            </a:endParaRPr>
          </a:p>
        </p:txBody>
      </p:sp>
      <p:sp>
        <p:nvSpPr>
          <p:cNvPr id="82" name="TextBox 81">
            <a:extLst>
              <a:ext uri="{FF2B5EF4-FFF2-40B4-BE49-F238E27FC236}">
                <a16:creationId xmlns:a16="http://schemas.microsoft.com/office/drawing/2014/main" id="{363DC472-231D-4224-B5C7-8B77EA661D21}"/>
              </a:ext>
            </a:extLst>
          </p:cNvPr>
          <p:cNvSpPr txBox="1"/>
          <p:nvPr/>
        </p:nvSpPr>
        <p:spPr bwMode="auto">
          <a:xfrm>
            <a:off x="2961182" y="5231314"/>
            <a:ext cx="1360093"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41" name="Rectangle 40">
            <a:extLst>
              <a:ext uri="{FF2B5EF4-FFF2-40B4-BE49-F238E27FC236}">
                <a16:creationId xmlns:a16="http://schemas.microsoft.com/office/drawing/2014/main" id="{8ECC5130-8A07-4386-99BB-BC5CD217774B}"/>
              </a:ext>
            </a:extLst>
          </p:cNvPr>
          <p:cNvSpPr/>
          <p:nvPr/>
        </p:nvSpPr>
        <p:spPr>
          <a:xfrm>
            <a:off x="239592" y="5983076"/>
            <a:ext cx="78369" cy="201576"/>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a:t> </a:t>
            </a:r>
          </a:p>
        </p:txBody>
      </p:sp>
      <p:cxnSp>
        <p:nvCxnSpPr>
          <p:cNvPr id="44" name="Straight Connector 43">
            <a:extLst>
              <a:ext uri="{FF2B5EF4-FFF2-40B4-BE49-F238E27FC236}">
                <a16:creationId xmlns:a16="http://schemas.microsoft.com/office/drawing/2014/main" id="{DC9BC1F8-4A43-4E47-B497-35DA7C104D24}"/>
              </a:ext>
            </a:extLst>
          </p:cNvPr>
          <p:cNvCxnSpPr>
            <a:cxnSpLocks/>
          </p:cNvCxnSpPr>
          <p:nvPr/>
        </p:nvCxnSpPr>
        <p:spPr>
          <a:xfrm>
            <a:off x="278777" y="6184652"/>
            <a:ext cx="0" cy="54731"/>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DA30563-EB56-423F-AC44-C937E3F1E474}"/>
              </a:ext>
            </a:extLst>
          </p:cNvPr>
          <p:cNvCxnSpPr>
            <a:cxnSpLocks/>
          </p:cNvCxnSpPr>
          <p:nvPr/>
        </p:nvCxnSpPr>
        <p:spPr>
          <a:xfrm flipV="1">
            <a:off x="278777" y="5861164"/>
            <a:ext cx="0" cy="121912"/>
          </a:xfrm>
          <a:prstGeom prst="straightConnector1">
            <a:avLst/>
          </a:prstGeom>
          <a:ln w="1905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3F3CD7D2-7DC7-4214-BA86-2443217C81AD}"/>
              </a:ext>
            </a:extLst>
          </p:cNvPr>
          <p:cNvSpPr txBox="1"/>
          <p:nvPr/>
        </p:nvSpPr>
        <p:spPr>
          <a:xfrm>
            <a:off x="392195" y="6007019"/>
            <a:ext cx="377988" cy="157244"/>
          </a:xfrm>
          <a:prstGeom prst="rect">
            <a:avLst/>
          </a:prstGeom>
        </p:spPr>
        <p:txBody>
          <a:bodyPr vert="horz" wrap="none" lIns="0" tIns="0" rIns="0" bIns="0" rtlCol="0" anchor="t">
            <a:noAutofit/>
          </a:bodyPr>
          <a:lstStyle/>
          <a:p>
            <a:r>
              <a:rPr lang="en-US" sz="1000" b="1"/>
              <a:t>100 kΩ</a:t>
            </a:r>
            <a:endParaRPr lang="en-US" sz="1000" b="1" dirty="0">
              <a:latin typeface="Gill Sans MT" panose="020B0502020104020203" pitchFamily="34" charset="0"/>
            </a:endParaRPr>
          </a:p>
        </p:txBody>
      </p:sp>
      <p:sp>
        <p:nvSpPr>
          <p:cNvPr id="47" name="TextBox 46">
            <a:extLst>
              <a:ext uri="{FF2B5EF4-FFF2-40B4-BE49-F238E27FC236}">
                <a16:creationId xmlns:a16="http://schemas.microsoft.com/office/drawing/2014/main" id="{CDBB6D28-BC02-44B2-BCAE-5C40D22A07A5}"/>
              </a:ext>
            </a:extLst>
          </p:cNvPr>
          <p:cNvSpPr txBox="1"/>
          <p:nvPr/>
        </p:nvSpPr>
        <p:spPr>
          <a:xfrm>
            <a:off x="332606" y="5817586"/>
            <a:ext cx="377988" cy="157244"/>
          </a:xfrm>
          <a:prstGeom prst="rect">
            <a:avLst/>
          </a:prstGeom>
        </p:spPr>
        <p:txBody>
          <a:bodyPr vert="horz" wrap="none" lIns="0" tIns="0" rIns="0" bIns="0" rtlCol="0" anchor="t">
            <a:noAutofit/>
          </a:bodyPr>
          <a:lstStyle/>
          <a:p>
            <a:r>
              <a:rPr lang="en-US" sz="1000" b="1">
                <a:solidFill>
                  <a:schemeClr val="accent1"/>
                </a:solidFill>
              </a:rPr>
              <a:t>Vcc</a:t>
            </a:r>
            <a:endParaRPr lang="en-US" sz="1000" b="1" dirty="0">
              <a:solidFill>
                <a:schemeClr val="accent1"/>
              </a:solidFill>
              <a:latin typeface="Gill Sans MT" panose="020B0502020104020203" pitchFamily="34" charset="0"/>
            </a:endParaRPr>
          </a:p>
        </p:txBody>
      </p:sp>
      <p:sp>
        <p:nvSpPr>
          <p:cNvPr id="49" name="Oval 48">
            <a:extLst>
              <a:ext uri="{FF2B5EF4-FFF2-40B4-BE49-F238E27FC236}">
                <a16:creationId xmlns:a16="http://schemas.microsoft.com/office/drawing/2014/main" id="{42F4584D-035D-42AE-8677-22E75628EB1C}"/>
              </a:ext>
            </a:extLst>
          </p:cNvPr>
          <p:cNvSpPr/>
          <p:nvPr/>
        </p:nvSpPr>
        <p:spPr>
          <a:xfrm>
            <a:off x="240724" y="6222740"/>
            <a:ext cx="78367" cy="68873"/>
          </a:xfrm>
          <a:prstGeom prst="ellipse">
            <a:avLst/>
          </a:prstGeom>
          <a:solidFill>
            <a:schemeClr val="accent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0" name="TextBox 149">
            <a:extLst>
              <a:ext uri="{FF2B5EF4-FFF2-40B4-BE49-F238E27FC236}">
                <a16:creationId xmlns:a16="http://schemas.microsoft.com/office/drawing/2014/main" id="{16D57D25-453D-4D29-9A2B-64AF8AE6B3A4}"/>
              </a:ext>
            </a:extLst>
          </p:cNvPr>
          <p:cNvSpPr txBox="1"/>
          <p:nvPr/>
        </p:nvSpPr>
        <p:spPr bwMode="auto">
          <a:xfrm>
            <a:off x="3476082" y="2822924"/>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t>CTS</a:t>
            </a:r>
            <a:endParaRPr lang="en-GB" sz="1200" b="1" dirty="0">
              <a:latin typeface="+mn-lt"/>
            </a:endParaRPr>
          </a:p>
        </p:txBody>
      </p:sp>
      <p:sp>
        <p:nvSpPr>
          <p:cNvPr id="151" name="TextBox 150">
            <a:extLst>
              <a:ext uri="{FF2B5EF4-FFF2-40B4-BE49-F238E27FC236}">
                <a16:creationId xmlns:a16="http://schemas.microsoft.com/office/drawing/2014/main" id="{F26DBD08-39C8-4C1F-9558-149751B2D473}"/>
              </a:ext>
            </a:extLst>
          </p:cNvPr>
          <p:cNvSpPr txBox="1"/>
          <p:nvPr/>
        </p:nvSpPr>
        <p:spPr bwMode="auto">
          <a:xfrm>
            <a:off x="3473854" y="2450018"/>
            <a:ext cx="731160"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t>RTS</a:t>
            </a:r>
            <a:endParaRPr lang="en-GB" sz="1200" b="1" dirty="0">
              <a:latin typeface="+mn-lt"/>
            </a:endParaRPr>
          </a:p>
        </p:txBody>
      </p:sp>
      <p:sp>
        <p:nvSpPr>
          <p:cNvPr id="152" name="TextBox 151">
            <a:extLst>
              <a:ext uri="{FF2B5EF4-FFF2-40B4-BE49-F238E27FC236}">
                <a16:creationId xmlns:a16="http://schemas.microsoft.com/office/drawing/2014/main" id="{19DE0F9E-30E6-4789-A533-1BB8E3F8D1EA}"/>
              </a:ext>
            </a:extLst>
          </p:cNvPr>
          <p:cNvSpPr txBox="1"/>
          <p:nvPr/>
        </p:nvSpPr>
        <p:spPr bwMode="auto">
          <a:xfrm>
            <a:off x="3485531" y="3566287"/>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DTR</a:t>
            </a:r>
            <a:endParaRPr lang="en-GB" sz="1200" b="1" dirty="0">
              <a:latin typeface="+mn-lt"/>
            </a:endParaRPr>
          </a:p>
        </p:txBody>
      </p:sp>
      <p:sp>
        <p:nvSpPr>
          <p:cNvPr id="153" name="TextBox 152">
            <a:extLst>
              <a:ext uri="{FF2B5EF4-FFF2-40B4-BE49-F238E27FC236}">
                <a16:creationId xmlns:a16="http://schemas.microsoft.com/office/drawing/2014/main" id="{359A0DA2-4E20-4EE0-A7F3-28FB672F440C}"/>
              </a:ext>
            </a:extLst>
          </p:cNvPr>
          <p:cNvSpPr txBox="1"/>
          <p:nvPr/>
        </p:nvSpPr>
        <p:spPr bwMode="auto">
          <a:xfrm>
            <a:off x="3480273" y="3195007"/>
            <a:ext cx="731160"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DSR</a:t>
            </a:r>
            <a:endParaRPr lang="en-GB" sz="1200" b="1" dirty="0">
              <a:latin typeface="+mn-lt"/>
            </a:endParaRPr>
          </a:p>
        </p:txBody>
      </p:sp>
      <p:sp>
        <p:nvSpPr>
          <p:cNvPr id="154" name="TextBox 153">
            <a:extLst>
              <a:ext uri="{FF2B5EF4-FFF2-40B4-BE49-F238E27FC236}">
                <a16:creationId xmlns:a16="http://schemas.microsoft.com/office/drawing/2014/main" id="{2D680F76-3A17-4F40-B23E-9ECD30123D2C}"/>
              </a:ext>
            </a:extLst>
          </p:cNvPr>
          <p:cNvSpPr txBox="1"/>
          <p:nvPr/>
        </p:nvSpPr>
        <p:spPr bwMode="auto">
          <a:xfrm>
            <a:off x="3489722" y="4311408"/>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RI</a:t>
            </a:r>
            <a:endParaRPr lang="en-GB" sz="1200" b="1" dirty="0">
              <a:latin typeface="+mn-lt"/>
            </a:endParaRPr>
          </a:p>
        </p:txBody>
      </p:sp>
      <p:sp>
        <p:nvSpPr>
          <p:cNvPr id="155" name="TextBox 154">
            <a:extLst>
              <a:ext uri="{FF2B5EF4-FFF2-40B4-BE49-F238E27FC236}">
                <a16:creationId xmlns:a16="http://schemas.microsoft.com/office/drawing/2014/main" id="{570F45A0-7886-4B38-B434-0F5AB524032A}"/>
              </a:ext>
            </a:extLst>
          </p:cNvPr>
          <p:cNvSpPr txBox="1"/>
          <p:nvPr/>
        </p:nvSpPr>
        <p:spPr bwMode="auto">
          <a:xfrm>
            <a:off x="3489722" y="3937567"/>
            <a:ext cx="731160"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DCD</a:t>
            </a:r>
            <a:endParaRPr lang="en-GB" sz="1200" b="1" dirty="0">
              <a:latin typeface="+mn-lt"/>
            </a:endParaRPr>
          </a:p>
        </p:txBody>
      </p:sp>
      <p:cxnSp>
        <p:nvCxnSpPr>
          <p:cNvPr id="172" name="Straight Arrow Connector 171">
            <a:extLst>
              <a:ext uri="{FF2B5EF4-FFF2-40B4-BE49-F238E27FC236}">
                <a16:creationId xmlns:a16="http://schemas.microsoft.com/office/drawing/2014/main" id="{EDDE4FEB-58CB-48D5-8A5D-9D7716E86B32}"/>
              </a:ext>
            </a:extLst>
          </p:cNvPr>
          <p:cNvCxnSpPr>
            <a:cxnSpLocks/>
            <a:stCxn id="151" idx="3"/>
            <a:endCxn id="61" idx="1"/>
          </p:cNvCxnSpPr>
          <p:nvPr/>
        </p:nvCxnSpPr>
        <p:spPr>
          <a:xfrm>
            <a:off x="4205014" y="2588518"/>
            <a:ext cx="2158335" cy="37290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73" name="Straight Arrow Connector 172">
            <a:extLst>
              <a:ext uri="{FF2B5EF4-FFF2-40B4-BE49-F238E27FC236}">
                <a16:creationId xmlns:a16="http://schemas.microsoft.com/office/drawing/2014/main" id="{E95ADA59-C737-4C07-A7F9-ABE9D97AFEB4}"/>
              </a:ext>
            </a:extLst>
          </p:cNvPr>
          <p:cNvCxnSpPr>
            <a:cxnSpLocks/>
            <a:stCxn id="150" idx="3"/>
            <a:endCxn id="62" idx="1"/>
          </p:cNvCxnSpPr>
          <p:nvPr/>
        </p:nvCxnSpPr>
        <p:spPr>
          <a:xfrm flipV="1">
            <a:off x="4211433" y="2588518"/>
            <a:ext cx="2149688" cy="37290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74" name="Straight Arrow Connector 173">
            <a:extLst>
              <a:ext uri="{FF2B5EF4-FFF2-40B4-BE49-F238E27FC236}">
                <a16:creationId xmlns:a16="http://schemas.microsoft.com/office/drawing/2014/main" id="{3B387446-132D-407B-A30A-01C7B34CD5C1}"/>
              </a:ext>
            </a:extLst>
          </p:cNvPr>
          <p:cNvCxnSpPr>
            <a:cxnSpLocks/>
            <a:stCxn id="153" idx="3"/>
          </p:cNvCxnSpPr>
          <p:nvPr/>
        </p:nvCxnSpPr>
        <p:spPr>
          <a:xfrm>
            <a:off x="4211433" y="3333507"/>
            <a:ext cx="2156107" cy="355016"/>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EA33AC4B-9275-4A21-9E35-FDB668F79607}"/>
              </a:ext>
            </a:extLst>
          </p:cNvPr>
          <p:cNvCxnSpPr>
            <a:cxnSpLocks/>
            <a:stCxn id="152" idx="3"/>
          </p:cNvCxnSpPr>
          <p:nvPr/>
        </p:nvCxnSpPr>
        <p:spPr>
          <a:xfrm flipV="1">
            <a:off x="4220882" y="3321425"/>
            <a:ext cx="2148753" cy="383362"/>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76" name="Straight Arrow Connector 175">
            <a:extLst>
              <a:ext uri="{FF2B5EF4-FFF2-40B4-BE49-F238E27FC236}">
                <a16:creationId xmlns:a16="http://schemas.microsoft.com/office/drawing/2014/main" id="{7E24954A-B8EE-4158-BC28-D59714D2B700}"/>
              </a:ext>
            </a:extLst>
          </p:cNvPr>
          <p:cNvCxnSpPr>
            <a:cxnSpLocks/>
            <a:stCxn id="154" idx="3"/>
            <a:endCxn id="65" idx="1"/>
          </p:cNvCxnSpPr>
          <p:nvPr/>
        </p:nvCxnSpPr>
        <p:spPr>
          <a:xfrm>
            <a:off x="4225073" y="4449908"/>
            <a:ext cx="2151916"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177" name="Straight Arrow Connector 176">
            <a:extLst>
              <a:ext uri="{FF2B5EF4-FFF2-40B4-BE49-F238E27FC236}">
                <a16:creationId xmlns:a16="http://schemas.microsoft.com/office/drawing/2014/main" id="{955725F0-52D9-4186-932B-BA1296BB9616}"/>
              </a:ext>
            </a:extLst>
          </p:cNvPr>
          <p:cNvCxnSpPr>
            <a:cxnSpLocks/>
            <a:stCxn id="155" idx="3"/>
            <a:endCxn id="66" idx="1"/>
          </p:cNvCxnSpPr>
          <p:nvPr/>
        </p:nvCxnSpPr>
        <p:spPr>
          <a:xfrm>
            <a:off x="4220882" y="4076067"/>
            <a:ext cx="2156107"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57" name="TextBox 56">
            <a:extLst>
              <a:ext uri="{FF2B5EF4-FFF2-40B4-BE49-F238E27FC236}">
                <a16:creationId xmlns:a16="http://schemas.microsoft.com/office/drawing/2014/main" id="{3D489378-95F3-447B-90B7-5AD817929417}"/>
              </a:ext>
            </a:extLst>
          </p:cNvPr>
          <p:cNvSpPr txBox="1"/>
          <p:nvPr/>
        </p:nvSpPr>
        <p:spPr bwMode="auto">
          <a:xfrm>
            <a:off x="3489722" y="4688844"/>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CLK</a:t>
            </a:r>
            <a:endParaRPr lang="en-GB" sz="1200" b="1" dirty="0">
              <a:latin typeface="+mn-lt"/>
            </a:endParaRPr>
          </a:p>
        </p:txBody>
      </p:sp>
      <p:sp>
        <p:nvSpPr>
          <p:cNvPr id="58" name="TextBox 57">
            <a:extLst>
              <a:ext uri="{FF2B5EF4-FFF2-40B4-BE49-F238E27FC236}">
                <a16:creationId xmlns:a16="http://schemas.microsoft.com/office/drawing/2014/main" id="{D58B661C-1F37-4E51-A887-648C50D9E1B9}"/>
              </a:ext>
            </a:extLst>
          </p:cNvPr>
          <p:cNvSpPr txBox="1"/>
          <p:nvPr/>
        </p:nvSpPr>
        <p:spPr bwMode="auto">
          <a:xfrm>
            <a:off x="6361794" y="2078218"/>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Rx</a:t>
            </a:r>
            <a:endParaRPr lang="en-GB" sz="1200" b="1" dirty="0">
              <a:latin typeface="+mn-lt"/>
            </a:endParaRPr>
          </a:p>
        </p:txBody>
      </p:sp>
      <p:sp>
        <p:nvSpPr>
          <p:cNvPr id="59" name="TextBox 58">
            <a:extLst>
              <a:ext uri="{FF2B5EF4-FFF2-40B4-BE49-F238E27FC236}">
                <a16:creationId xmlns:a16="http://schemas.microsoft.com/office/drawing/2014/main" id="{57761324-5372-4A1F-96F2-7AAB4937EF1A}"/>
              </a:ext>
            </a:extLst>
          </p:cNvPr>
          <p:cNvSpPr txBox="1"/>
          <p:nvPr/>
        </p:nvSpPr>
        <p:spPr bwMode="auto">
          <a:xfrm>
            <a:off x="6363889" y="1703519"/>
            <a:ext cx="731160"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Tx</a:t>
            </a:r>
            <a:endParaRPr lang="en-GB" sz="1200" b="1" dirty="0">
              <a:latin typeface="+mn-lt"/>
            </a:endParaRPr>
          </a:p>
        </p:txBody>
      </p:sp>
      <p:sp>
        <p:nvSpPr>
          <p:cNvPr id="61" name="TextBox 60">
            <a:extLst>
              <a:ext uri="{FF2B5EF4-FFF2-40B4-BE49-F238E27FC236}">
                <a16:creationId xmlns:a16="http://schemas.microsoft.com/office/drawing/2014/main" id="{170D0AAD-7B33-47E5-B2E7-ACBAB7D1E0FF}"/>
              </a:ext>
            </a:extLst>
          </p:cNvPr>
          <p:cNvSpPr txBox="1"/>
          <p:nvPr/>
        </p:nvSpPr>
        <p:spPr bwMode="auto">
          <a:xfrm>
            <a:off x="6363349" y="2822924"/>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t>CTS</a:t>
            </a:r>
            <a:endParaRPr lang="en-GB" sz="1200" b="1" dirty="0">
              <a:latin typeface="+mn-lt"/>
            </a:endParaRPr>
          </a:p>
        </p:txBody>
      </p:sp>
      <p:sp>
        <p:nvSpPr>
          <p:cNvPr id="62" name="TextBox 61">
            <a:extLst>
              <a:ext uri="{FF2B5EF4-FFF2-40B4-BE49-F238E27FC236}">
                <a16:creationId xmlns:a16="http://schemas.microsoft.com/office/drawing/2014/main" id="{D0F04F4E-34EC-4A6F-9F61-097C7819FA6F}"/>
              </a:ext>
            </a:extLst>
          </p:cNvPr>
          <p:cNvSpPr txBox="1"/>
          <p:nvPr/>
        </p:nvSpPr>
        <p:spPr bwMode="auto">
          <a:xfrm>
            <a:off x="6361121" y="2450018"/>
            <a:ext cx="731160"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t>RTS</a:t>
            </a:r>
            <a:endParaRPr lang="en-GB" sz="1200" b="1" dirty="0">
              <a:latin typeface="+mn-lt"/>
            </a:endParaRPr>
          </a:p>
        </p:txBody>
      </p:sp>
      <p:sp>
        <p:nvSpPr>
          <p:cNvPr id="63" name="TextBox 62">
            <a:extLst>
              <a:ext uri="{FF2B5EF4-FFF2-40B4-BE49-F238E27FC236}">
                <a16:creationId xmlns:a16="http://schemas.microsoft.com/office/drawing/2014/main" id="{FA136D01-E9AB-4931-B138-88BFFEC7461D}"/>
              </a:ext>
            </a:extLst>
          </p:cNvPr>
          <p:cNvSpPr txBox="1"/>
          <p:nvPr/>
        </p:nvSpPr>
        <p:spPr bwMode="auto">
          <a:xfrm>
            <a:off x="6372798" y="3566287"/>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DTR</a:t>
            </a:r>
            <a:endParaRPr lang="en-GB" sz="1200" b="1" dirty="0">
              <a:latin typeface="+mn-lt"/>
            </a:endParaRPr>
          </a:p>
        </p:txBody>
      </p:sp>
      <p:sp>
        <p:nvSpPr>
          <p:cNvPr id="64" name="TextBox 63">
            <a:extLst>
              <a:ext uri="{FF2B5EF4-FFF2-40B4-BE49-F238E27FC236}">
                <a16:creationId xmlns:a16="http://schemas.microsoft.com/office/drawing/2014/main" id="{C745301B-E0FE-4653-A0E6-D959A654A28D}"/>
              </a:ext>
            </a:extLst>
          </p:cNvPr>
          <p:cNvSpPr txBox="1"/>
          <p:nvPr/>
        </p:nvSpPr>
        <p:spPr bwMode="auto">
          <a:xfrm>
            <a:off x="6367540" y="3195007"/>
            <a:ext cx="731160"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DSR</a:t>
            </a:r>
            <a:endParaRPr lang="en-GB" sz="1200" b="1" dirty="0">
              <a:latin typeface="+mn-lt"/>
            </a:endParaRPr>
          </a:p>
        </p:txBody>
      </p:sp>
      <p:sp>
        <p:nvSpPr>
          <p:cNvPr id="65" name="TextBox 64">
            <a:extLst>
              <a:ext uri="{FF2B5EF4-FFF2-40B4-BE49-F238E27FC236}">
                <a16:creationId xmlns:a16="http://schemas.microsoft.com/office/drawing/2014/main" id="{EC6A9FB6-C0ED-4DFC-B173-E762027A00EB}"/>
              </a:ext>
            </a:extLst>
          </p:cNvPr>
          <p:cNvSpPr txBox="1"/>
          <p:nvPr/>
        </p:nvSpPr>
        <p:spPr bwMode="auto">
          <a:xfrm>
            <a:off x="6376989" y="4311408"/>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RI</a:t>
            </a:r>
            <a:endParaRPr lang="en-GB" sz="1200" b="1" dirty="0">
              <a:latin typeface="+mn-lt"/>
            </a:endParaRPr>
          </a:p>
        </p:txBody>
      </p:sp>
      <p:sp>
        <p:nvSpPr>
          <p:cNvPr id="66" name="TextBox 65">
            <a:extLst>
              <a:ext uri="{FF2B5EF4-FFF2-40B4-BE49-F238E27FC236}">
                <a16:creationId xmlns:a16="http://schemas.microsoft.com/office/drawing/2014/main" id="{5F1AB179-A888-48A7-93E7-6DB28FB7B552}"/>
              </a:ext>
            </a:extLst>
          </p:cNvPr>
          <p:cNvSpPr txBox="1"/>
          <p:nvPr/>
        </p:nvSpPr>
        <p:spPr bwMode="auto">
          <a:xfrm>
            <a:off x="6376989" y="3937567"/>
            <a:ext cx="731160"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DCD</a:t>
            </a:r>
            <a:endParaRPr lang="en-GB" sz="1200" b="1" dirty="0">
              <a:latin typeface="+mn-lt"/>
            </a:endParaRPr>
          </a:p>
        </p:txBody>
      </p:sp>
      <p:sp>
        <p:nvSpPr>
          <p:cNvPr id="67" name="TextBox 66">
            <a:extLst>
              <a:ext uri="{FF2B5EF4-FFF2-40B4-BE49-F238E27FC236}">
                <a16:creationId xmlns:a16="http://schemas.microsoft.com/office/drawing/2014/main" id="{F89987A5-3ACB-4838-9E08-6965CE1D2A27}"/>
              </a:ext>
            </a:extLst>
          </p:cNvPr>
          <p:cNvSpPr txBox="1"/>
          <p:nvPr/>
        </p:nvSpPr>
        <p:spPr bwMode="auto">
          <a:xfrm>
            <a:off x="6375288" y="4688844"/>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CLK</a:t>
            </a:r>
            <a:endParaRPr lang="en-GB" sz="1200" b="1" dirty="0">
              <a:latin typeface="+mn-lt"/>
            </a:endParaRPr>
          </a:p>
        </p:txBody>
      </p:sp>
      <p:cxnSp>
        <p:nvCxnSpPr>
          <p:cNvPr id="68" name="Straight Arrow Connector 67">
            <a:extLst>
              <a:ext uri="{FF2B5EF4-FFF2-40B4-BE49-F238E27FC236}">
                <a16:creationId xmlns:a16="http://schemas.microsoft.com/office/drawing/2014/main" id="{F31B6C77-D736-4C85-98A7-DA9BCF52B5DF}"/>
              </a:ext>
            </a:extLst>
          </p:cNvPr>
          <p:cNvCxnSpPr>
            <a:cxnSpLocks/>
            <a:stCxn id="57" idx="3"/>
            <a:endCxn id="67" idx="1"/>
          </p:cNvCxnSpPr>
          <p:nvPr/>
        </p:nvCxnSpPr>
        <p:spPr>
          <a:xfrm>
            <a:off x="4225073" y="4827344"/>
            <a:ext cx="2150215" cy="0"/>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89492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ounded Rectangle 70">
            <a:extLst>
              <a:ext uri="{FF2B5EF4-FFF2-40B4-BE49-F238E27FC236}">
                <a16:creationId xmlns:a16="http://schemas.microsoft.com/office/drawing/2014/main" id="{331FC85D-33AA-4820-ACC4-50733E67B1B0}"/>
              </a:ext>
            </a:extLst>
          </p:cNvPr>
          <p:cNvSpPr/>
          <p:nvPr/>
        </p:nvSpPr>
        <p:spPr bwMode="auto">
          <a:xfrm>
            <a:off x="1029879" y="3550100"/>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Device (Driver) </a:t>
            </a:r>
            <a:r>
              <a:rPr lang="en-US" sz="1600" b="1" dirty="0">
                <a:solidFill>
                  <a:schemeClr val="tx1"/>
                </a:solidFill>
                <a:latin typeface="Gill Sans MT" pitchFamily="34" charset="0"/>
                <a:cs typeface="Courier New" pitchFamily="49" charset="0"/>
              </a:rPr>
              <a:t>Under Test (DUT)</a:t>
            </a:r>
            <a:endParaRPr lang="en-GB" sz="1600" b="1" dirty="0">
              <a:solidFill>
                <a:schemeClr val="tx1"/>
              </a:solidFill>
              <a:latin typeface="Gill Sans MT" pitchFamily="34" charset="0"/>
              <a:cs typeface="Courier New" pitchFamily="49" charset="0"/>
            </a:endParaRPr>
          </a:p>
        </p:txBody>
      </p:sp>
      <p:sp>
        <p:nvSpPr>
          <p:cNvPr id="75" name="Rounded Rectangle 70">
            <a:extLst>
              <a:ext uri="{FF2B5EF4-FFF2-40B4-BE49-F238E27FC236}">
                <a16:creationId xmlns:a16="http://schemas.microsoft.com/office/drawing/2014/main" id="{F95966B3-4831-48AD-B962-B97719A2AFCC}"/>
              </a:ext>
            </a:extLst>
          </p:cNvPr>
          <p:cNvSpPr/>
          <p:nvPr/>
        </p:nvSpPr>
        <p:spPr bwMode="auto">
          <a:xfrm>
            <a:off x="5881279" y="3562800"/>
            <a:ext cx="3689267"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a:solidFill>
                  <a:schemeClr val="tx1"/>
                </a:solidFill>
                <a:latin typeface="Gill Sans MT" pitchFamily="34" charset="0"/>
                <a:cs typeface="Courier New" pitchFamily="49" charset="0"/>
              </a:rPr>
              <a:t>USART Server</a:t>
            </a:r>
            <a:endParaRPr lang="en-GB" sz="1600" b="1" dirty="0">
              <a:solidFill>
                <a:schemeClr val="tx1"/>
              </a:solidFill>
              <a:latin typeface="Gill Sans MT" pitchFamily="34" charset="0"/>
              <a:cs typeface="Courier New" pitchFamily="49" charset="0"/>
            </a:endParaRPr>
          </a:p>
        </p:txBody>
      </p:sp>
      <p:sp>
        <p:nvSpPr>
          <p:cNvPr id="76" name="Rectangle 75">
            <a:extLst>
              <a:ext uri="{FF2B5EF4-FFF2-40B4-BE49-F238E27FC236}">
                <a16:creationId xmlns:a16="http://schemas.microsoft.com/office/drawing/2014/main" id="{5232C26C-3D7B-4D4E-A661-CC40724639ED}"/>
              </a:ext>
            </a:extLst>
          </p:cNvPr>
          <p:cNvSpPr/>
          <p:nvPr/>
        </p:nvSpPr>
        <p:spPr bwMode="auto">
          <a:xfrm>
            <a:off x="6117344" y="3983555"/>
            <a:ext cx="3134421" cy="1631741"/>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77" name="TextBox 76">
            <a:extLst>
              <a:ext uri="{FF2B5EF4-FFF2-40B4-BE49-F238E27FC236}">
                <a16:creationId xmlns:a16="http://schemas.microsoft.com/office/drawing/2014/main" id="{D701C0F5-81F3-4539-92C6-F1B877A1AC29}"/>
              </a:ext>
            </a:extLst>
          </p:cNvPr>
          <p:cNvSpPr txBox="1"/>
          <p:nvPr/>
        </p:nvSpPr>
        <p:spPr bwMode="auto">
          <a:xfrm>
            <a:off x="6255891" y="5183177"/>
            <a:ext cx="1360093"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78" name="Rounded Rectangle 70">
            <a:extLst>
              <a:ext uri="{FF2B5EF4-FFF2-40B4-BE49-F238E27FC236}">
                <a16:creationId xmlns:a16="http://schemas.microsoft.com/office/drawing/2014/main" id="{E5E6337A-7E05-4B77-A416-6AA5CEC3CECF}"/>
              </a:ext>
            </a:extLst>
          </p:cNvPr>
          <p:cNvSpPr/>
          <p:nvPr/>
        </p:nvSpPr>
        <p:spPr bwMode="auto">
          <a:xfrm>
            <a:off x="7392550" y="4135818"/>
            <a:ext cx="1727201" cy="465907"/>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a:solidFill>
                  <a:schemeClr val="tx1"/>
                </a:solidFill>
                <a:latin typeface="Gill Sans MT" pitchFamily="34" charset="0"/>
                <a:cs typeface="Courier New" pitchFamily="49" charset="0"/>
              </a:rPr>
              <a:t>USART</a:t>
            </a:r>
            <a:endParaRPr lang="en-GB" sz="3200" b="1" dirty="0">
              <a:solidFill>
                <a:schemeClr val="tx1"/>
              </a:solidFill>
              <a:latin typeface="Gill Sans MT" pitchFamily="34" charset="0"/>
              <a:cs typeface="Courier New" pitchFamily="49" charset="0"/>
            </a:endParaRPr>
          </a:p>
        </p:txBody>
      </p:sp>
      <p:sp>
        <p:nvSpPr>
          <p:cNvPr id="79" name="Rectangle 78">
            <a:extLst>
              <a:ext uri="{FF2B5EF4-FFF2-40B4-BE49-F238E27FC236}">
                <a16:creationId xmlns:a16="http://schemas.microsoft.com/office/drawing/2014/main" id="{30F21E9B-6889-4236-9C9A-24ECB412F087}"/>
              </a:ext>
            </a:extLst>
          </p:cNvPr>
          <p:cNvSpPr/>
          <p:nvPr/>
        </p:nvSpPr>
        <p:spPr>
          <a:xfrm>
            <a:off x="6255891" y="4114844"/>
            <a:ext cx="2863860" cy="922934"/>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55FB4747-2093-4D00-971D-25752617554E}"/>
              </a:ext>
            </a:extLst>
          </p:cNvPr>
          <p:cNvSpPr/>
          <p:nvPr/>
        </p:nvSpPr>
        <p:spPr bwMode="auto">
          <a:xfrm>
            <a:off x="1294746" y="3996188"/>
            <a:ext cx="3134421" cy="1620389"/>
          </a:xfrm>
          <a:prstGeom prst="rect">
            <a:avLst/>
          </a:prstGeom>
          <a:solidFill>
            <a:schemeClr val="bg1">
              <a:lumMod val="9500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81" name="Rounded Rectangle 70">
            <a:extLst>
              <a:ext uri="{FF2B5EF4-FFF2-40B4-BE49-F238E27FC236}">
                <a16:creationId xmlns:a16="http://schemas.microsoft.com/office/drawing/2014/main" id="{A079F0E9-AAE7-4FA3-9E22-8EFDFA701063}"/>
              </a:ext>
            </a:extLst>
          </p:cNvPr>
          <p:cNvSpPr/>
          <p:nvPr/>
        </p:nvSpPr>
        <p:spPr bwMode="auto">
          <a:xfrm>
            <a:off x="1403342" y="4135819"/>
            <a:ext cx="1727201" cy="465907"/>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3200" b="1">
                <a:solidFill>
                  <a:schemeClr val="tx1"/>
                </a:solidFill>
                <a:latin typeface="Gill Sans MT" pitchFamily="34" charset="0"/>
                <a:cs typeface="Courier New" pitchFamily="49" charset="0"/>
              </a:rPr>
              <a:t>USART</a:t>
            </a:r>
            <a:endParaRPr lang="en-GB" sz="3200" b="1" dirty="0">
              <a:solidFill>
                <a:schemeClr val="tx1"/>
              </a:solidFill>
              <a:latin typeface="Gill Sans MT" pitchFamily="34" charset="0"/>
              <a:cs typeface="Courier New" pitchFamily="49" charset="0"/>
            </a:endParaRPr>
          </a:p>
        </p:txBody>
      </p:sp>
      <p:sp>
        <p:nvSpPr>
          <p:cNvPr id="82" name="Rectangle 81">
            <a:extLst>
              <a:ext uri="{FF2B5EF4-FFF2-40B4-BE49-F238E27FC236}">
                <a16:creationId xmlns:a16="http://schemas.microsoft.com/office/drawing/2014/main" id="{F6F9E7EE-0AAB-44C9-8D4F-F46D7A11ADDC}"/>
              </a:ext>
            </a:extLst>
          </p:cNvPr>
          <p:cNvSpPr/>
          <p:nvPr/>
        </p:nvSpPr>
        <p:spPr>
          <a:xfrm>
            <a:off x="1403342" y="4114843"/>
            <a:ext cx="2920301" cy="922935"/>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83" name="Straight Arrow Connector 82">
            <a:extLst>
              <a:ext uri="{FF2B5EF4-FFF2-40B4-BE49-F238E27FC236}">
                <a16:creationId xmlns:a16="http://schemas.microsoft.com/office/drawing/2014/main" id="{EC06AB94-AF7E-4D6A-B5CA-D0110E17D98B}"/>
              </a:ext>
            </a:extLst>
          </p:cNvPr>
          <p:cNvCxnSpPr>
            <a:cxnSpLocks/>
            <a:stCxn id="86" idx="3"/>
            <a:endCxn id="89" idx="1"/>
          </p:cNvCxnSpPr>
          <p:nvPr/>
        </p:nvCxnSpPr>
        <p:spPr>
          <a:xfrm flipV="1">
            <a:off x="4207782" y="4379494"/>
            <a:ext cx="2170274" cy="12633"/>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84" name="Straight Arrow Connector 83">
            <a:extLst>
              <a:ext uri="{FF2B5EF4-FFF2-40B4-BE49-F238E27FC236}">
                <a16:creationId xmlns:a16="http://schemas.microsoft.com/office/drawing/2014/main" id="{835E76C2-BAFF-48CC-81EF-850E5ABC9173}"/>
              </a:ext>
            </a:extLst>
          </p:cNvPr>
          <p:cNvCxnSpPr>
            <a:cxnSpLocks/>
          </p:cNvCxnSpPr>
          <p:nvPr/>
        </p:nvCxnSpPr>
        <p:spPr>
          <a:xfrm flipV="1">
            <a:off x="4297153" y="5327177"/>
            <a:ext cx="1958737" cy="1"/>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85" name="TextBox 84">
            <a:extLst>
              <a:ext uri="{FF2B5EF4-FFF2-40B4-BE49-F238E27FC236}">
                <a16:creationId xmlns:a16="http://schemas.microsoft.com/office/drawing/2014/main" id="{9ADCC758-9963-4092-9A53-97DC85E9E005}"/>
              </a:ext>
            </a:extLst>
          </p:cNvPr>
          <p:cNvSpPr txBox="1"/>
          <p:nvPr/>
        </p:nvSpPr>
        <p:spPr bwMode="auto">
          <a:xfrm>
            <a:off x="3474527" y="4620725"/>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Rx</a:t>
            </a:r>
            <a:endParaRPr lang="en-GB" sz="1200" b="1" dirty="0">
              <a:latin typeface="+mn-lt"/>
            </a:endParaRPr>
          </a:p>
        </p:txBody>
      </p:sp>
      <p:sp>
        <p:nvSpPr>
          <p:cNvPr id="86" name="TextBox 85">
            <a:extLst>
              <a:ext uri="{FF2B5EF4-FFF2-40B4-BE49-F238E27FC236}">
                <a16:creationId xmlns:a16="http://schemas.microsoft.com/office/drawing/2014/main" id="{C904890F-ED7C-432F-B74E-B19E78184C44}"/>
              </a:ext>
            </a:extLst>
          </p:cNvPr>
          <p:cNvSpPr txBox="1"/>
          <p:nvPr/>
        </p:nvSpPr>
        <p:spPr bwMode="auto">
          <a:xfrm>
            <a:off x="3476622" y="4253627"/>
            <a:ext cx="731160"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Tx</a:t>
            </a:r>
            <a:endParaRPr lang="en-GB" sz="1200" b="1" dirty="0">
              <a:latin typeface="+mn-lt"/>
            </a:endParaRPr>
          </a:p>
        </p:txBody>
      </p:sp>
      <p:sp>
        <p:nvSpPr>
          <p:cNvPr id="87" name="TextBox 86">
            <a:extLst>
              <a:ext uri="{FF2B5EF4-FFF2-40B4-BE49-F238E27FC236}">
                <a16:creationId xmlns:a16="http://schemas.microsoft.com/office/drawing/2014/main" id="{1DA82A42-3DBE-472B-9AE8-54BC0799F164}"/>
              </a:ext>
            </a:extLst>
          </p:cNvPr>
          <p:cNvSpPr txBox="1"/>
          <p:nvPr/>
        </p:nvSpPr>
        <p:spPr bwMode="auto">
          <a:xfrm>
            <a:off x="2963550" y="5184001"/>
            <a:ext cx="1360093" cy="288000"/>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US" sz="1200" b="1" dirty="0">
                <a:latin typeface="+mn-lt"/>
              </a:rPr>
              <a:t>Ground (GND)</a:t>
            </a:r>
            <a:endParaRPr lang="en-GB" sz="1200" b="1" dirty="0">
              <a:latin typeface="+mn-lt"/>
            </a:endParaRPr>
          </a:p>
        </p:txBody>
      </p:sp>
      <p:sp>
        <p:nvSpPr>
          <p:cNvPr id="88" name="TextBox 87">
            <a:extLst>
              <a:ext uri="{FF2B5EF4-FFF2-40B4-BE49-F238E27FC236}">
                <a16:creationId xmlns:a16="http://schemas.microsoft.com/office/drawing/2014/main" id="{9E932963-545F-4835-964C-E5F3DAB6016E}"/>
              </a:ext>
            </a:extLst>
          </p:cNvPr>
          <p:cNvSpPr txBox="1"/>
          <p:nvPr/>
        </p:nvSpPr>
        <p:spPr bwMode="auto">
          <a:xfrm>
            <a:off x="6375961" y="4608092"/>
            <a:ext cx="735351"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Rx</a:t>
            </a:r>
            <a:endParaRPr lang="en-GB" sz="1200" b="1" dirty="0">
              <a:latin typeface="+mn-lt"/>
            </a:endParaRPr>
          </a:p>
        </p:txBody>
      </p:sp>
      <p:sp>
        <p:nvSpPr>
          <p:cNvPr id="89" name="TextBox 88">
            <a:extLst>
              <a:ext uri="{FF2B5EF4-FFF2-40B4-BE49-F238E27FC236}">
                <a16:creationId xmlns:a16="http://schemas.microsoft.com/office/drawing/2014/main" id="{9C850FA1-EF51-49BF-AD28-D8954F63BF8F}"/>
              </a:ext>
            </a:extLst>
          </p:cNvPr>
          <p:cNvSpPr txBox="1"/>
          <p:nvPr/>
        </p:nvSpPr>
        <p:spPr bwMode="auto">
          <a:xfrm>
            <a:off x="6378056" y="4240994"/>
            <a:ext cx="731160" cy="276999"/>
          </a:xfrm>
          <a:prstGeom prst="rect">
            <a:avLst/>
          </a:prstGeom>
          <a:solidFill>
            <a:schemeClr val="bg1">
              <a:lumMod val="85000"/>
            </a:schemeClr>
          </a:solidFill>
          <a:ln w="19050">
            <a:solidFill>
              <a:schemeClr val="accent1"/>
            </a:solidFill>
          </a:ln>
        </p:spPr>
        <p:txBody>
          <a:bodyPr wrap="square" rIns="144000">
            <a:spAutoFit/>
          </a:bodyPr>
          <a:lstStyle/>
          <a:p>
            <a:pPr algn="ctr">
              <a:defRPr/>
            </a:pPr>
            <a:r>
              <a:rPr lang="en-GB" sz="1200" b="1">
                <a:latin typeface="+mn-lt"/>
              </a:rPr>
              <a:t>Tx</a:t>
            </a:r>
            <a:endParaRPr lang="en-GB" sz="1200" b="1" dirty="0">
              <a:latin typeface="+mn-lt"/>
            </a:endParaRPr>
          </a:p>
        </p:txBody>
      </p:sp>
      <p:cxnSp>
        <p:nvCxnSpPr>
          <p:cNvPr id="90" name="Straight Arrow Connector 89">
            <a:extLst>
              <a:ext uri="{FF2B5EF4-FFF2-40B4-BE49-F238E27FC236}">
                <a16:creationId xmlns:a16="http://schemas.microsoft.com/office/drawing/2014/main" id="{D0866020-3E75-4E3D-B6D6-0823EDE3497B}"/>
              </a:ext>
            </a:extLst>
          </p:cNvPr>
          <p:cNvCxnSpPr>
            <a:cxnSpLocks/>
            <a:stCxn id="85" idx="0"/>
          </p:cNvCxnSpPr>
          <p:nvPr/>
        </p:nvCxnSpPr>
        <p:spPr>
          <a:xfrm flipV="1">
            <a:off x="3842203" y="4517993"/>
            <a:ext cx="2000" cy="102732"/>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cxnSp>
        <p:nvCxnSpPr>
          <p:cNvPr id="91" name="Straight Arrow Connector 90">
            <a:extLst>
              <a:ext uri="{FF2B5EF4-FFF2-40B4-BE49-F238E27FC236}">
                <a16:creationId xmlns:a16="http://schemas.microsoft.com/office/drawing/2014/main" id="{345CBF8B-813B-45A6-995B-30B5DE89F4ED}"/>
              </a:ext>
            </a:extLst>
          </p:cNvPr>
          <p:cNvCxnSpPr>
            <a:cxnSpLocks/>
          </p:cNvCxnSpPr>
          <p:nvPr/>
        </p:nvCxnSpPr>
        <p:spPr>
          <a:xfrm flipV="1">
            <a:off x="6741636" y="4510079"/>
            <a:ext cx="2000" cy="102732"/>
          </a:xfrm>
          <a:prstGeom prst="straightConnector1">
            <a:avLst/>
          </a:prstGeom>
          <a:ln>
            <a:headEnd type="none"/>
            <a:tailEnd type="none"/>
          </a:ln>
        </p:spPr>
        <p:style>
          <a:lnRef idx="2">
            <a:schemeClr val="accent1"/>
          </a:lnRef>
          <a:fillRef idx="0">
            <a:schemeClr val="accent1"/>
          </a:fillRef>
          <a:effectRef idx="1">
            <a:schemeClr val="accent1"/>
          </a:effectRef>
          <a:fontRef idx="minor">
            <a:schemeClr val="tx1"/>
          </a:fontRef>
        </p:style>
      </p:cxnSp>
      <p:sp>
        <p:nvSpPr>
          <p:cNvPr id="110" name="Title 237">
            <a:extLst>
              <a:ext uri="{FF2B5EF4-FFF2-40B4-BE49-F238E27FC236}">
                <a16:creationId xmlns:a16="http://schemas.microsoft.com/office/drawing/2014/main" id="{A4BDFC06-8317-4768-95ED-42AFAA8A1EA2}"/>
              </a:ext>
            </a:extLst>
          </p:cNvPr>
          <p:cNvSpPr>
            <a:spLocks noGrp="1"/>
          </p:cNvSpPr>
          <p:nvPr>
            <p:ph type="title"/>
          </p:nvPr>
        </p:nvSpPr>
        <p:spPr>
          <a:xfrm>
            <a:off x="479874" y="336000"/>
            <a:ext cx="11160000" cy="576000"/>
          </a:xfrm>
        </p:spPr>
        <p:txBody>
          <a:bodyPr>
            <a:normAutofit fontScale="90000"/>
          </a:bodyPr>
          <a:lstStyle/>
          <a:p>
            <a:r>
              <a:rPr lang="en-US" dirty="0"/>
              <a:t>Test </a:t>
            </a:r>
            <a:r>
              <a:rPr lang="en-US"/>
              <a:t>Mode USART Server Single-wire pin </a:t>
            </a:r>
            <a:r>
              <a:rPr lang="en-US" dirty="0"/>
              <a:t>connections</a:t>
            </a:r>
          </a:p>
        </p:txBody>
      </p:sp>
    </p:spTree>
    <p:extLst>
      <p:ext uri="{BB962C8B-B14F-4D97-AF65-F5344CB8AC3E}">
        <p14:creationId xmlns:p14="http://schemas.microsoft.com/office/powerpoint/2010/main" val="313998484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E6E82D6-7FB8-4D99-A7B6-3C5BB1D894B9}">
  <ds:schemaRefs>
    <ds:schemaRef ds:uri="http://schemas.microsoft.com/office/2006/metadata/properties"/>
    <ds:schemaRef ds:uri="http://schemas.openxmlformats.org/package/2006/metadata/core-properties"/>
    <ds:schemaRef ds:uri="http://schemas.microsoft.com/office/2006/documentManagement/types"/>
    <ds:schemaRef ds:uri="http://purl.org/dc/dcmitype/"/>
    <ds:schemaRef ds:uri="http://purl.org/dc/elements/1.1/"/>
    <ds:schemaRef ds:uri="http://schemas.microsoft.com/office/infopath/2007/PartnerControls"/>
    <ds:schemaRef ds:uri="f2ad5090-61a8-4b8c-ab70-68f4ff4d1933"/>
    <ds:schemaRef ds:uri="http://purl.org/dc/terms/"/>
    <ds:schemaRef ds:uri="http://schemas.microsoft.com/sharepoint/v3"/>
    <ds:schemaRef ds:uri="http://www.w3.org/XML/1998/namespace"/>
  </ds:schemaRefs>
</ds:datastoreItem>
</file>

<file path=customXml/itemProps2.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3.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4.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8629</TotalTime>
  <Words>270</Words>
  <Application>Microsoft Office PowerPoint</Application>
  <PresentationFormat>Custom</PresentationFormat>
  <Paragraphs>49</Paragraphs>
  <Slides>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Calibri</vt:lpstr>
      <vt:lpstr>Gill Sans MT</vt:lpstr>
      <vt:lpstr>Verdana</vt:lpstr>
      <vt:lpstr>Wingdings</vt:lpstr>
      <vt:lpstr>Wingdings 2</vt:lpstr>
      <vt:lpstr>ARM PPT Template 2014 Public</vt:lpstr>
      <vt:lpstr>Test Mode Loopback pin connections</vt:lpstr>
      <vt:lpstr>Test Mode USART Server pin connections</vt:lpstr>
      <vt:lpstr>Test Mode USART Server Single-wire pin connections</vt:lpstr>
    </vt:vector>
  </TitlesOfParts>
  <Company>Arm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Milorad Cvjetkovic</cp:lastModifiedBy>
  <cp:revision>446</cp:revision>
  <cp:lastPrinted>2014-06-23T13:17:36Z</cp:lastPrinted>
  <dcterms:created xsi:type="dcterms:W3CDTF">2014-02-14T11:44:43Z</dcterms:created>
  <dcterms:modified xsi:type="dcterms:W3CDTF">2021-07-01T13:10:10Z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