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10"/>
  </p:notesMasterIdLst>
  <p:handoutMasterIdLst>
    <p:handoutMasterId r:id="rId11"/>
  </p:handoutMasterIdLst>
  <p:sldIdLst>
    <p:sldId id="414" r:id="rId6"/>
    <p:sldId id="415" r:id="rId7"/>
    <p:sldId id="417" r:id="rId8"/>
    <p:sldId id="418" r:id="rId9"/>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orient="horz" pos="707">
          <p15:clr>
            <a:srgbClr val="A4A3A4"/>
          </p15:clr>
        </p15:guide>
        <p15:guide id="3" orient="horz" pos="1924">
          <p15:clr>
            <a:srgbClr val="A4A3A4"/>
          </p15:clr>
        </p15:guide>
        <p15:guide id="4" pos="6729">
          <p15:clr>
            <a:srgbClr val="A4A3A4"/>
          </p15:clr>
        </p15:guide>
        <p15:guide id="5" pos="464">
          <p15:clr>
            <a:srgbClr val="A4A3A4"/>
          </p15:clr>
        </p15:guide>
        <p15:guide id="6" pos="3836">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3DC"/>
    <a:srgbClr val="00B1DB"/>
    <a:srgbClr val="000000"/>
    <a:srgbClr val="4E5584"/>
    <a:srgbClr val="A5004C"/>
    <a:srgbClr val="AE1280"/>
    <a:srgbClr val="26CEAD"/>
    <a:srgbClr val="FF7E17"/>
    <a:srgbClr val="00958B"/>
    <a:srgbClr val="12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9" autoAdjust="0"/>
    <p:restoredTop sz="93728" autoAdjust="0"/>
  </p:normalViewPr>
  <p:slideViewPr>
    <p:cSldViewPr snapToGrid="0">
      <p:cViewPr>
        <p:scale>
          <a:sx n="75" d="100"/>
          <a:sy n="75" d="100"/>
        </p:scale>
        <p:origin x="1194" y="1110"/>
      </p:cViewPr>
      <p:guideLst>
        <p:guide orient="horz" pos="3865"/>
        <p:guide orient="horz" pos="707"/>
        <p:guide orient="horz" pos="1924"/>
        <p:guide pos="6729"/>
        <p:guide pos="464"/>
        <p:guide pos="38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5/4/2020</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5/4/2020</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Struct for SPI1 and SPI2. The Access Struct is the interface of a driver to the middleware component or the user application.</a:t>
            </a:r>
          </a:p>
          <a:p>
            <a:endParaRPr lang="en-US"/>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Struct for SPI1 and SPI2. The Access Struct is the interface of a driver to the middleware component or the user application.</a:t>
            </a:r>
          </a:p>
          <a:p>
            <a:endParaRPr lang="en-US"/>
          </a:p>
        </p:txBody>
      </p:sp>
      <p:sp>
        <p:nvSpPr>
          <p:cNvPr id="4" name="Slide Number Placeholder 3"/>
          <p:cNvSpPr>
            <a:spLocks noGrp="1"/>
          </p:cNvSpPr>
          <p:nvPr>
            <p:ph type="sldNum" sz="quarter" idx="10"/>
          </p:nvPr>
        </p:nvSpPr>
        <p:spPr/>
        <p:txBody>
          <a:bodyPr/>
          <a:lstStyle/>
          <a:p>
            <a:fld id="{579786E7-EDAB-724E-B5AE-1BDD6B8AC677}" type="slidenum">
              <a:rPr lang="en-US" smtClean="0"/>
              <a:pPr/>
              <a:t>3</a:t>
            </a:fld>
            <a:endParaRPr lang="en-US"/>
          </a:p>
        </p:txBody>
      </p:sp>
    </p:spTree>
    <p:extLst>
      <p:ext uri="{BB962C8B-B14F-4D97-AF65-F5344CB8AC3E}">
        <p14:creationId xmlns:p14="http://schemas.microsoft.com/office/powerpoint/2010/main" val="13547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charset="0"/>
                <a:ea typeface="MS PGothic" pitchFamily="34" charset="-128"/>
              </a:rPr>
              <a:t>Approximate</a:t>
            </a:r>
            <a:r>
              <a:rPr kumimoji="0" lang="en-US" sz="1000" b="1" i="0" u="none" strike="noStrike" cap="none" normalizeH="0">
                <a:ln>
                  <a:noFill/>
                </a:ln>
                <a:solidFill>
                  <a:srgbClr val="FFFFFF"/>
                </a:solidFill>
                <a:effectLst/>
                <a:latin typeface="Arial" charset="0"/>
                <a:ea typeface="MS PGothic" pitchFamily="34" charset="-128"/>
              </a:rPr>
              <a:t> clearance</a:t>
            </a:r>
            <a:endParaRPr kumimoji="0" lang="en-US" sz="1000" b="1" i="0" u="none" strike="noStrike" cap="none" normalizeH="0" baseline="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charset="0"/>
                <a:ea typeface="MS PGothic" pitchFamily="34" charset="-128"/>
              </a:rPr>
              <a:t>Approximate</a:t>
            </a:r>
            <a:r>
              <a:rPr kumimoji="0" lang="en-US" sz="1000" b="1" i="0" u="none" strike="noStrike" cap="none" normalizeH="0">
                <a:ln>
                  <a:noFill/>
                </a:ln>
                <a:solidFill>
                  <a:srgbClr val="FFFFFF"/>
                </a:solidFill>
                <a:effectLst/>
                <a:latin typeface="Arial" charset="0"/>
                <a:ea typeface="MS PGothic" pitchFamily="34" charset="-128"/>
              </a:rPr>
              <a:t> clearance</a:t>
            </a:r>
            <a:endParaRPr kumimoji="0" lang="en-US" sz="1000" b="1" i="0" u="none" strike="noStrike" cap="none" normalizeH="0" baseline="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charset="0"/>
                <a:ea typeface="MS PGothic" pitchFamily="34" charset="-128"/>
              </a:rPr>
              <a:t>Approximate</a:t>
            </a:r>
            <a:r>
              <a:rPr kumimoji="0" lang="en-US" sz="1000" b="1" i="0" u="none" strike="noStrike" cap="none" normalizeH="0">
                <a:ln>
                  <a:noFill/>
                </a:ln>
                <a:solidFill>
                  <a:srgbClr val="FFFFFF"/>
                </a:solidFill>
                <a:effectLst/>
                <a:latin typeface="Arial" charset="0"/>
                <a:ea typeface="MS PGothic" pitchFamily="34" charset="-128"/>
              </a:rPr>
              <a:t> clearance</a:t>
            </a:r>
            <a:endParaRPr kumimoji="0" lang="en-US" sz="1000" b="1" i="0" u="none" strike="noStrike" cap="none" normalizeH="0" baseline="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charset="0"/>
                <a:ea typeface="MS PGothic" pitchFamily="34" charset="-128"/>
              </a:rPr>
              <a:t>Approximate</a:t>
            </a:r>
            <a:r>
              <a:rPr kumimoji="0" lang="en-US" sz="1000" b="1" i="0" u="none" strike="noStrike" cap="none" normalizeH="0">
                <a:ln>
                  <a:noFill/>
                </a:ln>
                <a:solidFill>
                  <a:srgbClr val="FFFFFF"/>
                </a:solidFill>
                <a:effectLst/>
                <a:latin typeface="Arial" charset="0"/>
                <a:ea typeface="MS PGothic" pitchFamily="34" charset="-128"/>
              </a:rPr>
              <a:t> clearance</a:t>
            </a:r>
            <a:endParaRPr kumimoji="0" lang="en-US" sz="1000" b="1" i="0" u="none" strike="noStrike" cap="none" normalizeH="0" baseline="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a:p>
          <a:p>
            <a:endParaRPr lang="en-US" b="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bwMode="auto">
          <a:xfrm>
            <a:off x="2757811" y="1575366"/>
            <a:ext cx="1368425" cy="3537307"/>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 name="Rounded Rectangle 4"/>
          <p:cNvSpPr/>
          <p:nvPr/>
        </p:nvSpPr>
        <p:spPr bwMode="auto">
          <a:xfrm>
            <a:off x="4486597" y="351405"/>
            <a:ext cx="6057577" cy="5375954"/>
          </a:xfrm>
          <a:prstGeom prst="roundRect">
            <a:avLst>
              <a:gd name="adj" fmla="val 0"/>
            </a:avLst>
          </a:prstGeom>
          <a:solidFill>
            <a:srgbClr val="128CAB"/>
          </a:solidFill>
          <a:ln w="9525" algn="ctr">
            <a:noFill/>
            <a:round/>
            <a:headEnd/>
            <a:tailEnd/>
          </a:ln>
          <a:effectLst>
            <a:outerShdw blurRad="50800" dist="38100" dir="2700000" algn="tl" rotWithShape="0">
              <a:prstClr val="black">
                <a:alpha val="40000"/>
              </a:prstClr>
            </a:outerShdw>
          </a:effectLst>
        </p:spPr>
        <p:txBody>
          <a:bodyPr lIns="121944" tIns="72000" rIns="121944" bIns="60972" anchorCtr="1"/>
          <a:lstStyle/>
          <a:p>
            <a:pPr fontAlgn="auto">
              <a:spcBef>
                <a:spcPts val="0"/>
              </a:spcBef>
              <a:spcAft>
                <a:spcPts val="0"/>
              </a:spcAft>
              <a:defRPr/>
            </a:pPr>
            <a:r>
              <a:rPr lang="de-DE" sz="2000" b="1" kern="0">
                <a:solidFill>
                  <a:schemeClr val="bg1"/>
                </a:solidFill>
                <a:latin typeface="Gill Sans MT" pitchFamily="34" charset="0"/>
                <a:ea typeface="ＭＳ Ｐゴシック" pitchFamily="34" charset="-128"/>
                <a:cs typeface="Arial" charset="0"/>
              </a:rPr>
              <a:t>Software Packs</a:t>
            </a:r>
            <a:endParaRPr lang="en-GB" sz="2000" b="1" kern="0">
              <a:solidFill>
                <a:schemeClr val="bg1"/>
              </a:solidFill>
              <a:latin typeface="Gill Sans MT" pitchFamily="34" charset="0"/>
              <a:ea typeface="ＭＳ Ｐゴシック" pitchFamily="34" charset="-128"/>
              <a:cs typeface="Arial" charset="0"/>
            </a:endParaRPr>
          </a:p>
        </p:txBody>
      </p:sp>
      <p:sp>
        <p:nvSpPr>
          <p:cNvPr id="6" name="TextBox 5"/>
          <p:cNvSpPr txBox="1"/>
          <p:nvPr/>
        </p:nvSpPr>
        <p:spPr bwMode="auto">
          <a:xfrm>
            <a:off x="2757811" y="2354829"/>
            <a:ext cx="1439862" cy="276225"/>
          </a:xfrm>
          <a:prstGeom prst="rect">
            <a:avLst/>
          </a:prstGeom>
          <a:solidFill>
            <a:schemeClr val="bg1">
              <a:lumMod val="85000"/>
            </a:schemeClr>
          </a:solidFill>
          <a:ln>
            <a:noFill/>
          </a:ln>
        </p:spPr>
        <p:txBody>
          <a:bodyPr rIns="144000">
            <a:spAutoFit/>
          </a:bodyPr>
          <a:lstStyle/>
          <a:p>
            <a:pPr algn="r">
              <a:defRPr/>
            </a:pPr>
            <a:r>
              <a:rPr lang="en-US" sz="1200">
                <a:latin typeface="+mn-lt"/>
              </a:rPr>
              <a:t>USART</a:t>
            </a:r>
            <a:endParaRPr lang="en-GB" sz="1200">
              <a:latin typeface="+mn-lt"/>
            </a:endParaRPr>
          </a:p>
        </p:txBody>
      </p:sp>
      <p:sp>
        <p:nvSpPr>
          <p:cNvPr id="7" name="TextBox 6"/>
          <p:cNvSpPr txBox="1"/>
          <p:nvPr/>
        </p:nvSpPr>
        <p:spPr bwMode="auto">
          <a:xfrm>
            <a:off x="2757811" y="3720079"/>
            <a:ext cx="1439862" cy="277812"/>
          </a:xfrm>
          <a:prstGeom prst="rect">
            <a:avLst/>
          </a:prstGeom>
          <a:solidFill>
            <a:schemeClr val="bg1">
              <a:lumMod val="85000"/>
            </a:schemeClr>
          </a:solidFill>
          <a:ln>
            <a:noFill/>
          </a:ln>
        </p:spPr>
        <p:txBody>
          <a:bodyPr rIns="144000">
            <a:spAutoFit/>
          </a:bodyPr>
          <a:lstStyle/>
          <a:p>
            <a:pPr algn="r">
              <a:defRPr/>
            </a:pPr>
            <a:r>
              <a:rPr lang="en-US" sz="1200">
                <a:latin typeface="+mn-lt"/>
              </a:rPr>
              <a:t>SPI #</a:t>
            </a:r>
            <a:r>
              <a:rPr lang="en-US" sz="1200">
                <a:latin typeface="Segoe UI" panose="020B0502040204020203" pitchFamily="34" charset="0"/>
                <a:ea typeface="Segoe UI" panose="020B0502040204020203" pitchFamily="34" charset="0"/>
                <a:cs typeface="Segoe UI" panose="020B0502040204020203" pitchFamily="34" charset="0"/>
              </a:rPr>
              <a:t>1</a:t>
            </a:r>
            <a:endParaRPr lang="en-GB" sz="120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2757811" y="4159816"/>
            <a:ext cx="1439862" cy="276225"/>
          </a:xfrm>
          <a:prstGeom prst="rect">
            <a:avLst/>
          </a:prstGeom>
          <a:solidFill>
            <a:schemeClr val="bg1">
              <a:lumMod val="85000"/>
            </a:schemeClr>
          </a:solidFill>
          <a:ln>
            <a:noFill/>
          </a:ln>
        </p:spPr>
        <p:txBody>
          <a:bodyPr rIns="144000">
            <a:spAutoFit/>
          </a:bodyPr>
          <a:lstStyle/>
          <a:p>
            <a:pPr algn="r">
              <a:defRPr/>
            </a:pPr>
            <a:r>
              <a:rPr lang="en-GB" sz="1200">
                <a:latin typeface="+mn-lt"/>
              </a:rPr>
              <a:t>I2C</a:t>
            </a:r>
          </a:p>
        </p:txBody>
      </p:sp>
      <p:sp>
        <p:nvSpPr>
          <p:cNvPr id="10" name="TextBox 9"/>
          <p:cNvSpPr txBox="1"/>
          <p:nvPr/>
        </p:nvSpPr>
        <p:spPr bwMode="auto">
          <a:xfrm>
            <a:off x="2757811" y="1896041"/>
            <a:ext cx="1439862" cy="276225"/>
          </a:xfrm>
          <a:prstGeom prst="rect">
            <a:avLst/>
          </a:prstGeom>
          <a:solidFill>
            <a:schemeClr val="bg1">
              <a:lumMod val="85000"/>
            </a:schemeClr>
          </a:solidFill>
          <a:ln>
            <a:noFill/>
          </a:ln>
        </p:spPr>
        <p:txBody>
          <a:bodyPr rIns="144000">
            <a:spAutoFit/>
          </a:bodyPr>
          <a:lstStyle/>
          <a:p>
            <a:pPr algn="r">
              <a:defRPr/>
            </a:pPr>
            <a:r>
              <a:rPr lang="en-US" sz="1200">
                <a:latin typeface="+mn-lt"/>
              </a:rPr>
              <a:t>USB  Controller</a:t>
            </a:r>
            <a:endParaRPr lang="en-GB" sz="1200">
              <a:latin typeface="+mn-lt"/>
            </a:endParaRPr>
          </a:p>
        </p:txBody>
      </p:sp>
      <p:sp>
        <p:nvSpPr>
          <p:cNvPr id="11" name="TextBox 10"/>
          <p:cNvSpPr txBox="1"/>
          <p:nvPr/>
        </p:nvSpPr>
        <p:spPr bwMode="auto">
          <a:xfrm>
            <a:off x="2757811" y="2823141"/>
            <a:ext cx="1439862" cy="276225"/>
          </a:xfrm>
          <a:prstGeom prst="rect">
            <a:avLst/>
          </a:prstGeom>
          <a:solidFill>
            <a:schemeClr val="bg1">
              <a:lumMod val="85000"/>
            </a:schemeClr>
          </a:solidFill>
          <a:ln>
            <a:noFill/>
          </a:ln>
        </p:spPr>
        <p:txBody>
          <a:bodyPr rIns="144000">
            <a:spAutoFit/>
          </a:bodyPr>
          <a:lstStyle/>
          <a:p>
            <a:pPr algn="r">
              <a:defRPr/>
            </a:pPr>
            <a:r>
              <a:rPr lang="en-US" sz="1200">
                <a:latin typeface="+mn-lt"/>
              </a:rPr>
              <a:t>Ethernet  PHY</a:t>
            </a:r>
            <a:endParaRPr lang="en-GB" sz="1200">
              <a:latin typeface="+mn-lt"/>
            </a:endParaRPr>
          </a:p>
        </p:txBody>
      </p:sp>
      <p:sp>
        <p:nvSpPr>
          <p:cNvPr id="12" name="TextBox 11"/>
          <p:cNvSpPr txBox="1"/>
          <p:nvPr/>
        </p:nvSpPr>
        <p:spPr bwMode="auto">
          <a:xfrm>
            <a:off x="2757811" y="4596379"/>
            <a:ext cx="1439862" cy="277812"/>
          </a:xfrm>
          <a:prstGeom prst="rect">
            <a:avLst/>
          </a:prstGeom>
          <a:solidFill>
            <a:schemeClr val="bg1">
              <a:lumMod val="85000"/>
            </a:schemeClr>
          </a:solidFill>
          <a:ln>
            <a:noFill/>
          </a:ln>
        </p:spPr>
        <p:txBody>
          <a:bodyPr rIns="144000">
            <a:spAutoFit/>
          </a:bodyPr>
          <a:lstStyle/>
          <a:p>
            <a:pPr algn="r">
              <a:defRPr/>
            </a:pPr>
            <a:r>
              <a:rPr lang="en-US" sz="1200">
                <a:latin typeface="+mn-lt"/>
              </a:rPr>
              <a:t>SDIO</a:t>
            </a:r>
            <a:endParaRPr lang="en-GB" sz="1200">
              <a:latin typeface="+mn-lt"/>
            </a:endParaRPr>
          </a:p>
        </p:txBody>
      </p:sp>
      <p:sp>
        <p:nvSpPr>
          <p:cNvPr id="14" name="Rounded Rectangle 13"/>
          <p:cNvSpPr/>
          <p:nvPr/>
        </p:nvSpPr>
        <p:spPr bwMode="auto">
          <a:xfrm>
            <a:off x="8034661" y="854641"/>
            <a:ext cx="2404739" cy="4767943"/>
          </a:xfrm>
          <a:prstGeom prst="roundRect">
            <a:avLst>
              <a:gd name="adj" fmla="val 0"/>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de-DE" sz="1600" b="1" kern="0">
                <a:solidFill>
                  <a:srgbClr val="000000"/>
                </a:solidFill>
                <a:latin typeface="Gill Sans MT" pitchFamily="34" charset="0"/>
                <a:ea typeface="ＭＳ Ｐゴシック" pitchFamily="34" charset="-128"/>
              </a:rPr>
              <a:t>Driver Validation Pack</a:t>
            </a:r>
            <a:endParaRPr lang="en-GB" sz="1600" b="1" kern="0">
              <a:solidFill>
                <a:srgbClr val="000000"/>
              </a:solidFill>
              <a:latin typeface="Gill Sans MT" pitchFamily="34" charset="0"/>
              <a:ea typeface="ＭＳ Ｐゴシック" pitchFamily="34" charset="-128"/>
            </a:endParaRPr>
          </a:p>
        </p:txBody>
      </p:sp>
      <p:sp>
        <p:nvSpPr>
          <p:cNvPr id="15" name="Rounded Rectangle 14"/>
          <p:cNvSpPr/>
          <p:nvPr/>
        </p:nvSpPr>
        <p:spPr bwMode="auto">
          <a:xfrm>
            <a:off x="8190233" y="3416849"/>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a:solidFill>
                  <a:sysClr val="window" lastClr="FFFFFF"/>
                </a:solidFill>
                <a:latin typeface="Gill Sans MT" pitchFamily="34" charset="0"/>
                <a:ea typeface="ＭＳ Ｐゴシック" pitchFamily="34" charset="-128"/>
                <a:cs typeface="Arial" charset="0"/>
              </a:rPr>
              <a:t>SPI</a:t>
            </a:r>
            <a:endParaRPr lang="en-GB" sz="1600" b="1" kern="0">
              <a:solidFill>
                <a:sysClr val="window" lastClr="FFFFFF"/>
              </a:solidFill>
              <a:latin typeface="Gill Sans MT" pitchFamily="34" charset="0"/>
              <a:ea typeface="ＭＳ Ｐゴシック" pitchFamily="34" charset="-128"/>
              <a:cs typeface="Arial" charset="0"/>
            </a:endParaRPr>
          </a:p>
        </p:txBody>
      </p:sp>
      <p:sp>
        <p:nvSpPr>
          <p:cNvPr id="16" name="Rounded Rectangle 15"/>
          <p:cNvSpPr/>
          <p:nvPr/>
        </p:nvSpPr>
        <p:spPr bwMode="auto">
          <a:xfrm>
            <a:off x="8190228" y="1843286"/>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a:solidFill>
                  <a:sysClr val="window" lastClr="FFFFFF"/>
                </a:solidFill>
                <a:latin typeface="Gill Sans MT" pitchFamily="34" charset="0"/>
                <a:ea typeface="ＭＳ Ｐゴシック" pitchFamily="34" charset="-128"/>
                <a:cs typeface="Arial" charset="0"/>
              </a:rPr>
              <a:t>USB Device</a:t>
            </a:r>
            <a:endParaRPr lang="en-GB" sz="1600" b="1" kern="0">
              <a:solidFill>
                <a:sysClr val="window" lastClr="FFFFFF"/>
              </a:solidFill>
              <a:latin typeface="Gill Sans MT" pitchFamily="34" charset="0"/>
              <a:ea typeface="ＭＳ Ｐゴシック" pitchFamily="34" charset="-128"/>
              <a:cs typeface="Arial" charset="0"/>
            </a:endParaRPr>
          </a:p>
        </p:txBody>
      </p:sp>
      <p:sp>
        <p:nvSpPr>
          <p:cNvPr id="17" name="Rounded Rectangle 16"/>
          <p:cNvSpPr/>
          <p:nvPr/>
        </p:nvSpPr>
        <p:spPr bwMode="auto">
          <a:xfrm>
            <a:off x="8190229" y="4465891"/>
            <a:ext cx="2134866" cy="468000"/>
          </a:xfrm>
          <a:prstGeom prst="roundRect">
            <a:avLst>
              <a:gd name="adj" fmla="val 0"/>
            </a:avLst>
          </a:prstGeom>
          <a:solidFill>
            <a:srgbClr val="00B1DB"/>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600" b="1" kern="0">
                <a:solidFill>
                  <a:srgbClr val="FDFDFD"/>
                </a:solidFill>
                <a:latin typeface="Gill Sans MT" pitchFamily="34" charset="0"/>
                <a:ea typeface="MS PGothic" pitchFamily="34" charset="-128"/>
                <a:cs typeface="Arial" charset="0"/>
              </a:rPr>
              <a:t>MCI</a:t>
            </a:r>
          </a:p>
        </p:txBody>
      </p:sp>
      <p:sp>
        <p:nvSpPr>
          <p:cNvPr id="19" name="Rounded Rectangle 18"/>
          <p:cNvSpPr/>
          <p:nvPr/>
        </p:nvSpPr>
        <p:spPr bwMode="auto">
          <a:xfrm>
            <a:off x="8190235" y="2367807"/>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a:solidFill>
                  <a:sysClr val="window" lastClr="FFFFFF"/>
                </a:solidFill>
                <a:latin typeface="Gill Sans MT" pitchFamily="34" charset="0"/>
                <a:ea typeface="ＭＳ Ｐゴシック" pitchFamily="34" charset="-128"/>
                <a:cs typeface="Arial" charset="0"/>
              </a:rPr>
              <a:t>USART</a:t>
            </a:r>
          </a:p>
        </p:txBody>
      </p:sp>
      <p:sp>
        <p:nvSpPr>
          <p:cNvPr id="20" name="Rounded Rectangle 19"/>
          <p:cNvSpPr/>
          <p:nvPr/>
        </p:nvSpPr>
        <p:spPr bwMode="auto">
          <a:xfrm>
            <a:off x="4631061" y="854641"/>
            <a:ext cx="3095625" cy="4767943"/>
          </a:xfrm>
          <a:prstGeom prst="roundRect">
            <a:avLst>
              <a:gd name="adj" fmla="val 0"/>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en-US" sz="1600" b="1" kern="0">
                <a:solidFill>
                  <a:srgbClr val="000000"/>
                </a:solidFill>
                <a:latin typeface="Gill Sans MT" pitchFamily="34" charset="0"/>
                <a:ea typeface="ＭＳ Ｐゴシック" pitchFamily="34" charset="-128"/>
              </a:rPr>
              <a:t>Device Pack</a:t>
            </a:r>
            <a:endParaRPr lang="en-GB" sz="1600" b="1" kern="0">
              <a:solidFill>
                <a:srgbClr val="000000"/>
              </a:solidFill>
              <a:latin typeface="Gill Sans MT" pitchFamily="34" charset="0"/>
              <a:ea typeface="ＭＳ Ｐゴシック" pitchFamily="34" charset="-128"/>
            </a:endParaRPr>
          </a:p>
        </p:txBody>
      </p:sp>
      <p:sp>
        <p:nvSpPr>
          <p:cNvPr id="21" name="Rounded Rectangle 20"/>
          <p:cNvSpPr/>
          <p:nvPr/>
        </p:nvSpPr>
        <p:spPr bwMode="auto">
          <a:xfrm>
            <a:off x="4773936" y="1340416"/>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6632898" y="238499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USART1</a:t>
            </a:r>
            <a:endParaRPr lang="en-GB" sz="1200">
              <a:solidFill>
                <a:schemeClr val="tx1"/>
              </a:solidFill>
              <a:latin typeface="Courier New" pitchFamily="49" charset="0"/>
              <a:cs typeface="Courier New" pitchFamily="49" charset="0"/>
            </a:endParaRPr>
          </a:p>
        </p:txBody>
      </p:sp>
      <p:sp>
        <p:nvSpPr>
          <p:cNvPr id="23" name="Rounded Rectangle 22"/>
          <p:cNvSpPr/>
          <p:nvPr/>
        </p:nvSpPr>
        <p:spPr bwMode="auto">
          <a:xfrm>
            <a:off x="4773936" y="229609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USART Driver</a:t>
            </a:r>
          </a:p>
        </p:txBody>
      </p:sp>
      <p:sp>
        <p:nvSpPr>
          <p:cNvPr id="24" name="Rectangle 23"/>
          <p:cNvSpPr/>
          <p:nvPr/>
        </p:nvSpPr>
        <p:spPr bwMode="auto">
          <a:xfrm>
            <a:off x="6632898" y="3735954"/>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SPI1</a:t>
            </a:r>
            <a:endParaRPr lang="en-GB" sz="1200">
              <a:solidFill>
                <a:schemeClr val="tx1"/>
              </a:solidFill>
              <a:latin typeface="Courier New" pitchFamily="49" charset="0"/>
              <a:cs typeface="Courier New" pitchFamily="49" charset="0"/>
            </a:endParaRPr>
          </a:p>
        </p:txBody>
      </p:sp>
      <p:sp>
        <p:nvSpPr>
          <p:cNvPr id="26" name="Rounded Rectangle 25"/>
          <p:cNvSpPr/>
          <p:nvPr/>
        </p:nvSpPr>
        <p:spPr bwMode="auto">
          <a:xfrm>
            <a:off x="4773936" y="3658166"/>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6632898" y="462654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MCI0</a:t>
            </a:r>
            <a:endParaRPr lang="en-GB" sz="1200">
              <a:solidFill>
                <a:schemeClr val="tx1"/>
              </a:solidFill>
              <a:latin typeface="Courier New" pitchFamily="49" charset="0"/>
              <a:cs typeface="Courier New" pitchFamily="49" charset="0"/>
            </a:endParaRPr>
          </a:p>
        </p:txBody>
      </p:sp>
      <p:sp>
        <p:nvSpPr>
          <p:cNvPr id="29" name="Rounded Rectangle 28"/>
          <p:cNvSpPr/>
          <p:nvPr/>
        </p:nvSpPr>
        <p:spPr bwMode="auto">
          <a:xfrm>
            <a:off x="4773936" y="453764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MCI Driver</a:t>
            </a:r>
          </a:p>
        </p:txBody>
      </p:sp>
      <p:sp>
        <p:nvSpPr>
          <p:cNvPr id="31" name="Rectangle 30"/>
          <p:cNvSpPr/>
          <p:nvPr/>
        </p:nvSpPr>
        <p:spPr bwMode="auto">
          <a:xfrm>
            <a:off x="6632898" y="192620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USBD0</a:t>
            </a:r>
            <a:endParaRPr lang="en-GB" sz="1200">
              <a:solidFill>
                <a:schemeClr val="tx1"/>
              </a:solidFill>
              <a:latin typeface="Courier New" pitchFamily="49" charset="0"/>
              <a:cs typeface="Courier New" pitchFamily="49" charset="0"/>
            </a:endParaRPr>
          </a:p>
        </p:txBody>
      </p:sp>
      <p:sp>
        <p:nvSpPr>
          <p:cNvPr id="32" name="Rounded Rectangle 31"/>
          <p:cNvSpPr/>
          <p:nvPr/>
        </p:nvSpPr>
        <p:spPr bwMode="auto">
          <a:xfrm>
            <a:off x="4773936" y="1837304"/>
            <a:ext cx="1944687" cy="395287"/>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6632898" y="285330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ETH_PHY0</a:t>
            </a:r>
            <a:endParaRPr lang="en-GB" sz="1200">
              <a:solidFill>
                <a:schemeClr val="tx1"/>
              </a:solidFill>
              <a:latin typeface="Courier New" pitchFamily="49" charset="0"/>
              <a:cs typeface="Courier New" pitchFamily="49" charset="0"/>
            </a:endParaRPr>
          </a:p>
        </p:txBody>
      </p:sp>
      <p:sp>
        <p:nvSpPr>
          <p:cNvPr id="36" name="Rounded Rectangle 35"/>
          <p:cNvSpPr/>
          <p:nvPr/>
        </p:nvSpPr>
        <p:spPr bwMode="auto">
          <a:xfrm>
            <a:off x="4773936" y="2762816"/>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Ethernet PHY</a:t>
            </a:r>
          </a:p>
        </p:txBody>
      </p:sp>
      <p:sp>
        <p:nvSpPr>
          <p:cNvPr id="37" name="Rounded Rectangle 36"/>
          <p:cNvSpPr/>
          <p:nvPr/>
        </p:nvSpPr>
        <p:spPr bwMode="auto">
          <a:xfrm>
            <a:off x="4761236" y="5007897"/>
            <a:ext cx="2808287"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ourier New" pitchFamily="49" charset="0"/>
                <a:ea typeface="ＭＳ Ｐゴシック" pitchFamily="34" charset="-128"/>
                <a:cs typeface="Courier New" pitchFamily="49" charset="0"/>
              </a:rPr>
              <a:t>RTE_Device.h</a:t>
            </a:r>
            <a:r>
              <a:rPr lang="de-DE" sz="1500" kern="0">
                <a:latin typeface="Courier New" pitchFamily="49" charset="0"/>
                <a:ea typeface="ＭＳ Ｐゴシック" pitchFamily="34" charset="-128"/>
                <a:cs typeface="Courier New" pitchFamily="49" charset="0"/>
              </a:rPr>
              <a:t> </a:t>
            </a:r>
            <a:br>
              <a:rPr lang="de-DE" sz="1500" kern="0">
                <a:latin typeface="Courier New" pitchFamily="49" charset="0"/>
                <a:ea typeface="ＭＳ Ｐゴシック" pitchFamily="34" charset="-128"/>
                <a:cs typeface="Courier New" pitchFamily="49" charset="0"/>
              </a:rPr>
            </a:br>
            <a:r>
              <a:rPr lang="de-DE" sz="1300" kern="0">
                <a:latin typeface="Courier New" pitchFamily="49" charset="0"/>
                <a:ea typeface="ＭＳ Ｐゴシック" pitchFamily="34" charset="-128"/>
                <a:cs typeface="Courier New" pitchFamily="49" charset="0"/>
              </a:rPr>
              <a:t>Configuration File</a:t>
            </a:r>
          </a:p>
        </p:txBody>
      </p:sp>
      <p:cxnSp>
        <p:nvCxnSpPr>
          <p:cNvPr id="48" name="Straight Arrow Connector 47"/>
          <p:cNvCxnSpPr>
            <a:stCxn id="32" idx="1"/>
            <a:endCxn id="10" idx="3"/>
          </p:cNvCxnSpPr>
          <p:nvPr/>
        </p:nvCxnSpPr>
        <p:spPr bwMode="auto">
          <a:xfrm flipH="1" flipV="1">
            <a:off x="4197673" y="2034154"/>
            <a:ext cx="576263" cy="79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1"/>
            <a:endCxn id="7" idx="3"/>
          </p:cNvCxnSpPr>
          <p:nvPr/>
        </p:nvCxnSpPr>
        <p:spPr bwMode="auto">
          <a:xfrm flipH="1">
            <a:off x="4197673" y="3856604"/>
            <a:ext cx="576263" cy="238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3" idx="1"/>
            <a:endCxn id="6" idx="3"/>
          </p:cNvCxnSpPr>
          <p:nvPr/>
        </p:nvCxnSpPr>
        <p:spPr bwMode="auto">
          <a:xfrm flipH="1" flipV="1">
            <a:off x="4197673" y="2492942"/>
            <a:ext cx="576263" cy="79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9" idx="1"/>
            <a:endCxn id="12" idx="3"/>
          </p:cNvCxnSpPr>
          <p:nvPr/>
        </p:nvCxnSpPr>
        <p:spPr bwMode="auto">
          <a:xfrm flipH="1">
            <a:off x="4197673" y="4735285"/>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6" idx="1"/>
            <a:endCxn id="11" idx="3"/>
          </p:cNvCxnSpPr>
          <p:nvPr/>
        </p:nvCxnSpPr>
        <p:spPr bwMode="auto">
          <a:xfrm flipH="1">
            <a:off x="4197673" y="2961254"/>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bwMode="auto">
          <a:xfrm>
            <a:off x="2757811" y="3291454"/>
            <a:ext cx="1439862" cy="276225"/>
          </a:xfrm>
          <a:prstGeom prst="rect">
            <a:avLst/>
          </a:prstGeom>
          <a:solidFill>
            <a:schemeClr val="bg1">
              <a:lumMod val="85000"/>
            </a:schemeClr>
          </a:solidFill>
          <a:ln>
            <a:noFill/>
          </a:ln>
        </p:spPr>
        <p:txBody>
          <a:bodyPr rIns="144000">
            <a:spAutoFit/>
          </a:bodyPr>
          <a:lstStyle/>
          <a:p>
            <a:pPr algn="r">
              <a:defRPr/>
            </a:pPr>
            <a:r>
              <a:rPr lang="en-US" sz="1200">
                <a:latin typeface="+mn-lt"/>
              </a:rPr>
              <a:t>Ethernet  MAC</a:t>
            </a:r>
            <a:endParaRPr lang="en-GB" sz="1200">
              <a:latin typeface="+mn-lt"/>
            </a:endParaRPr>
          </a:p>
        </p:txBody>
      </p:sp>
      <p:sp>
        <p:nvSpPr>
          <p:cNvPr id="55" name="Rectangle 54"/>
          <p:cNvSpPr/>
          <p:nvPr/>
        </p:nvSpPr>
        <p:spPr bwMode="auto">
          <a:xfrm>
            <a:off x="6647186" y="3321616"/>
            <a:ext cx="935037"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ETH_MAC0</a:t>
            </a:r>
            <a:endParaRPr lang="en-GB" sz="1200">
              <a:solidFill>
                <a:schemeClr val="tx1"/>
              </a:solidFill>
              <a:latin typeface="Courier New" pitchFamily="49" charset="0"/>
              <a:cs typeface="Courier New" pitchFamily="49" charset="0"/>
            </a:endParaRPr>
          </a:p>
        </p:txBody>
      </p:sp>
      <p:sp>
        <p:nvSpPr>
          <p:cNvPr id="56" name="Rounded Rectangle 55"/>
          <p:cNvSpPr/>
          <p:nvPr/>
        </p:nvSpPr>
        <p:spPr bwMode="auto">
          <a:xfrm>
            <a:off x="4773936" y="3231129"/>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Ethernet MAC</a:t>
            </a:r>
          </a:p>
        </p:txBody>
      </p:sp>
      <p:cxnSp>
        <p:nvCxnSpPr>
          <p:cNvPr id="58" name="Straight Arrow Connector 57"/>
          <p:cNvCxnSpPr>
            <a:stCxn id="56" idx="1"/>
            <a:endCxn id="54" idx="3"/>
          </p:cNvCxnSpPr>
          <p:nvPr/>
        </p:nvCxnSpPr>
        <p:spPr bwMode="auto">
          <a:xfrm flipH="1">
            <a:off x="4197673" y="3429567"/>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bwMode="auto">
          <a:xfrm>
            <a:off x="2614936" y="19071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8" name="Rounded Rectangle 67"/>
          <p:cNvSpPr/>
          <p:nvPr/>
        </p:nvSpPr>
        <p:spPr bwMode="auto">
          <a:xfrm>
            <a:off x="6680523" y="1343591"/>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latin typeface="Courier New" pitchFamily="49" charset="0"/>
                <a:cs typeface="Courier New" pitchFamily="49" charset="0"/>
              </a:rPr>
              <a:t>Control</a:t>
            </a:r>
          </a:p>
          <a:p>
            <a:pPr algn="ctr">
              <a:defRPr/>
            </a:pPr>
            <a:r>
              <a:rPr lang="en-US" sz="1200">
                <a:solidFill>
                  <a:schemeClr val="tx1"/>
                </a:solidFill>
                <a:latin typeface="Courier New" pitchFamily="49" charset="0"/>
                <a:cs typeface="Courier New" pitchFamily="49" charset="0"/>
              </a:rPr>
              <a:t>Structs</a:t>
            </a:r>
            <a:endParaRPr lang="en-GB" sz="1200">
              <a:solidFill>
                <a:schemeClr val="tx1"/>
              </a:solidFill>
              <a:latin typeface="Courier New" pitchFamily="49" charset="0"/>
              <a:cs typeface="Courier New" pitchFamily="49" charset="0"/>
            </a:endParaRPr>
          </a:p>
        </p:txBody>
      </p:sp>
      <p:cxnSp>
        <p:nvCxnSpPr>
          <p:cNvPr id="69" name="Straight Arrow Connector 68"/>
          <p:cNvCxnSpPr>
            <a:stCxn id="54" idx="0"/>
            <a:endCxn id="11" idx="2"/>
          </p:cNvCxnSpPr>
          <p:nvPr/>
        </p:nvCxnSpPr>
        <p:spPr bwMode="auto">
          <a:xfrm flipV="1">
            <a:off x="3478536" y="3099366"/>
            <a:ext cx="0" cy="192088"/>
          </a:xfrm>
          <a:prstGeom prst="straightConnector1">
            <a:avLst/>
          </a:prstGeom>
          <a:ln>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auto">
          <a:xfrm>
            <a:off x="2757811" y="3231129"/>
            <a:ext cx="0" cy="36036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bwMode="auto">
          <a:xfrm>
            <a:off x="2541911" y="822891"/>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Device</a:t>
            </a:r>
            <a:endParaRPr lang="en-GB" sz="1600" b="1">
              <a:solidFill>
                <a:schemeClr val="tx1"/>
              </a:solidFill>
              <a:latin typeface="Gill Sans MT" pitchFamily="34" charset="0"/>
              <a:cs typeface="Courier New" pitchFamily="49" charset="0"/>
            </a:endParaRPr>
          </a:p>
        </p:txBody>
      </p:sp>
      <p:cxnSp>
        <p:nvCxnSpPr>
          <p:cNvPr id="72" name="Straight Connector 71"/>
          <p:cNvCxnSpPr/>
          <p:nvPr/>
        </p:nvCxnSpPr>
        <p:spPr bwMode="auto">
          <a:xfrm>
            <a:off x="2614936" y="19976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auto">
          <a:xfrm>
            <a:off x="2614936" y="20786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auto">
          <a:xfrm>
            <a:off x="2614936" y="2367529"/>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75" name="Straight Connector 74"/>
          <p:cNvCxnSpPr/>
          <p:nvPr/>
        </p:nvCxnSpPr>
        <p:spPr bwMode="auto">
          <a:xfrm>
            <a:off x="2614936" y="2458016"/>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auto">
          <a:xfrm>
            <a:off x="2614936" y="253897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bwMode="auto">
          <a:xfrm>
            <a:off x="2614936" y="282790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78" name="Straight Connector 77"/>
          <p:cNvCxnSpPr/>
          <p:nvPr/>
        </p:nvCxnSpPr>
        <p:spPr bwMode="auto">
          <a:xfrm>
            <a:off x="2614936" y="291997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auto">
          <a:xfrm>
            <a:off x="2614936" y="30009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bwMode="auto">
          <a:xfrm>
            <a:off x="2614936" y="41677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1" name="Straight Connector 80"/>
          <p:cNvCxnSpPr/>
          <p:nvPr/>
        </p:nvCxnSpPr>
        <p:spPr bwMode="auto">
          <a:xfrm>
            <a:off x="2614936" y="42582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auto">
          <a:xfrm>
            <a:off x="2614936" y="43392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2614936" y="37359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4" name="Straight Connector 83"/>
          <p:cNvCxnSpPr/>
          <p:nvPr/>
        </p:nvCxnSpPr>
        <p:spPr bwMode="auto">
          <a:xfrm>
            <a:off x="2614936" y="38264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auto">
          <a:xfrm>
            <a:off x="2614936" y="39074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bwMode="auto">
          <a:xfrm>
            <a:off x="2614936" y="45995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7" name="Straight Connector 86"/>
          <p:cNvCxnSpPr/>
          <p:nvPr/>
        </p:nvCxnSpPr>
        <p:spPr bwMode="auto">
          <a:xfrm>
            <a:off x="2614936" y="469162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auto">
          <a:xfrm>
            <a:off x="2614936" y="47710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auto">
          <a:xfrm>
            <a:off x="2759398" y="3086666"/>
            <a:ext cx="0" cy="6492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Rounded Rectangle 98"/>
          <p:cNvSpPr/>
          <p:nvPr/>
        </p:nvSpPr>
        <p:spPr bwMode="auto">
          <a:xfrm>
            <a:off x="8190226" y="5007898"/>
            <a:ext cx="2134874"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ourier New" pitchFamily="49" charset="0"/>
                <a:ea typeface="ＭＳ Ｐゴシック" pitchFamily="34" charset="-128"/>
                <a:cs typeface="Courier New" pitchFamily="49" charset="0"/>
              </a:rPr>
              <a:t>DV_Config.h</a:t>
            </a:r>
            <a:r>
              <a:rPr lang="de-DE" sz="1500" kern="0">
                <a:latin typeface="Courier New" pitchFamily="49" charset="0"/>
                <a:ea typeface="ＭＳ Ｐゴシック" pitchFamily="34" charset="-128"/>
                <a:cs typeface="Courier New" pitchFamily="49" charset="0"/>
              </a:rPr>
              <a:t> </a:t>
            </a:r>
            <a:br>
              <a:rPr lang="de-DE" sz="1500" kern="0">
                <a:latin typeface="Courier New" pitchFamily="49" charset="0"/>
                <a:ea typeface="ＭＳ Ｐゴシック" pitchFamily="34" charset="-128"/>
                <a:cs typeface="Courier New" pitchFamily="49" charset="0"/>
              </a:rPr>
            </a:br>
            <a:r>
              <a:rPr lang="de-DE" sz="1300" kern="0">
                <a:latin typeface="Courier New" pitchFamily="49" charset="0"/>
                <a:ea typeface="ＭＳ Ｐゴシック" pitchFamily="34" charset="-128"/>
                <a:cs typeface="Courier New" pitchFamily="49" charset="0"/>
              </a:rPr>
              <a:t>Configuration File</a:t>
            </a:r>
          </a:p>
        </p:txBody>
      </p:sp>
      <p:sp>
        <p:nvSpPr>
          <p:cNvPr id="100" name="Rounded Rectangle 99"/>
          <p:cNvSpPr/>
          <p:nvPr/>
        </p:nvSpPr>
        <p:spPr bwMode="auto">
          <a:xfrm>
            <a:off x="1601784" y="5408741"/>
            <a:ext cx="1210001"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Loopback</a:t>
            </a:r>
            <a:endParaRPr lang="en-GB" sz="1600" b="1">
              <a:solidFill>
                <a:schemeClr val="tx1"/>
              </a:solidFill>
              <a:latin typeface="Gill Sans MT" pitchFamily="34" charset="0"/>
              <a:cs typeface="Courier New" pitchFamily="49" charset="0"/>
            </a:endParaRPr>
          </a:p>
        </p:txBody>
      </p:sp>
      <p:sp>
        <p:nvSpPr>
          <p:cNvPr id="116" name="Arc 115"/>
          <p:cNvSpPr/>
          <p:nvPr/>
        </p:nvSpPr>
        <p:spPr>
          <a:xfrm rot="16200000">
            <a:off x="2528352" y="2343714"/>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7" name="Arc 116"/>
          <p:cNvSpPr/>
          <p:nvPr/>
        </p:nvSpPr>
        <p:spPr>
          <a:xfrm rot="16200000">
            <a:off x="2522637" y="2808616"/>
            <a:ext cx="163959" cy="306390"/>
          </a:xfrm>
          <a:prstGeom prst="arc">
            <a:avLst>
              <a:gd name="adj1" fmla="val 10634277"/>
              <a:gd name="adj2" fmla="val 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8" name="Arc 117"/>
          <p:cNvSpPr/>
          <p:nvPr/>
        </p:nvSpPr>
        <p:spPr>
          <a:xfrm rot="16200000">
            <a:off x="2528352" y="3712932"/>
            <a:ext cx="163959" cy="306390"/>
          </a:xfrm>
          <a:prstGeom prst="arc">
            <a:avLst>
              <a:gd name="adj1" fmla="val 10634277"/>
              <a:gd name="adj2" fmla="val 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0" name="TextBox 119"/>
          <p:cNvSpPr txBox="1"/>
          <p:nvPr/>
        </p:nvSpPr>
        <p:spPr>
          <a:xfrm>
            <a:off x="1586866" y="2365146"/>
            <a:ext cx="788195" cy="263525"/>
          </a:xfrm>
          <a:prstGeom prst="rect">
            <a:avLst/>
          </a:prstGeom>
        </p:spPr>
        <p:txBody>
          <a:bodyPr vert="horz" wrap="square" lIns="0" tIns="0" rIns="0" bIns="0" rtlCol="0" anchor="ctr">
            <a:normAutofit fontScale="85000" lnSpcReduction="10000"/>
          </a:bodyPr>
          <a:lstStyle/>
          <a:p>
            <a:pPr algn="ctr"/>
            <a:r>
              <a:rPr lang="en-US"/>
              <a:t>RX1/TX1</a:t>
            </a:r>
          </a:p>
        </p:txBody>
      </p:sp>
      <p:sp>
        <p:nvSpPr>
          <p:cNvPr id="121" name="TextBox 120"/>
          <p:cNvSpPr txBox="1"/>
          <p:nvPr/>
        </p:nvSpPr>
        <p:spPr>
          <a:xfrm>
            <a:off x="1586866" y="2830048"/>
            <a:ext cx="787399" cy="263525"/>
          </a:xfrm>
          <a:prstGeom prst="rect">
            <a:avLst/>
          </a:prstGeom>
        </p:spPr>
        <p:txBody>
          <a:bodyPr vert="horz" wrap="square" lIns="0" tIns="0" rIns="0" bIns="0" rtlCol="0" anchor="ctr">
            <a:normAutofit fontScale="92500"/>
          </a:bodyPr>
          <a:lstStyle/>
          <a:p>
            <a:pPr algn="ctr"/>
            <a:r>
              <a:rPr lang="en-US"/>
              <a:t>Ethernet</a:t>
            </a:r>
          </a:p>
        </p:txBody>
      </p:sp>
      <p:sp>
        <p:nvSpPr>
          <p:cNvPr id="122" name="TextBox 121"/>
          <p:cNvSpPr txBox="1"/>
          <p:nvPr/>
        </p:nvSpPr>
        <p:spPr>
          <a:xfrm>
            <a:off x="1586866" y="3734366"/>
            <a:ext cx="788196" cy="263525"/>
          </a:xfrm>
          <a:prstGeom prst="rect">
            <a:avLst/>
          </a:prstGeom>
        </p:spPr>
        <p:txBody>
          <a:bodyPr vert="horz" wrap="square" lIns="0" tIns="0" rIns="0" bIns="0" rtlCol="0" anchor="ctr">
            <a:normAutofit/>
          </a:bodyPr>
          <a:lstStyle/>
          <a:p>
            <a:pPr algn="ctr"/>
            <a:r>
              <a:rPr lang="en-US" sz="1500"/>
              <a:t>SPI1</a:t>
            </a:r>
          </a:p>
        </p:txBody>
      </p:sp>
      <p:sp>
        <p:nvSpPr>
          <p:cNvPr id="123" name="TextBox 122"/>
          <p:cNvSpPr txBox="1"/>
          <p:nvPr/>
        </p:nvSpPr>
        <p:spPr>
          <a:xfrm>
            <a:off x="1587663" y="4166165"/>
            <a:ext cx="787399" cy="263525"/>
          </a:xfrm>
          <a:prstGeom prst="rect">
            <a:avLst/>
          </a:prstGeom>
        </p:spPr>
        <p:txBody>
          <a:bodyPr vert="horz" wrap="square" lIns="0" tIns="0" rIns="0" bIns="0" rtlCol="0" anchor="ctr">
            <a:normAutofit/>
          </a:bodyPr>
          <a:lstStyle/>
          <a:p>
            <a:pPr algn="ctr"/>
            <a:r>
              <a:rPr lang="en-US" sz="1500"/>
              <a:t>I2C</a:t>
            </a:r>
          </a:p>
        </p:txBody>
      </p:sp>
      <p:sp>
        <p:nvSpPr>
          <p:cNvPr id="124" name="TextBox 123"/>
          <p:cNvSpPr txBox="1"/>
          <p:nvPr/>
        </p:nvSpPr>
        <p:spPr>
          <a:xfrm>
            <a:off x="1587663" y="4596379"/>
            <a:ext cx="787399" cy="263525"/>
          </a:xfrm>
          <a:prstGeom prst="rect">
            <a:avLst/>
          </a:prstGeom>
        </p:spPr>
        <p:txBody>
          <a:bodyPr vert="horz" wrap="square" lIns="0" tIns="0" rIns="0" bIns="0" rtlCol="0" anchor="ctr">
            <a:normAutofit/>
          </a:bodyPr>
          <a:lstStyle/>
          <a:p>
            <a:pPr algn="ctr"/>
            <a:r>
              <a:rPr lang="en-US" sz="1500"/>
              <a:t>SDIO0</a:t>
            </a:r>
          </a:p>
        </p:txBody>
      </p:sp>
      <p:sp>
        <p:nvSpPr>
          <p:cNvPr id="125" name="TextBox 124"/>
          <p:cNvSpPr txBox="1"/>
          <p:nvPr/>
        </p:nvSpPr>
        <p:spPr>
          <a:xfrm>
            <a:off x="1586070" y="1904772"/>
            <a:ext cx="788195" cy="263525"/>
          </a:xfrm>
          <a:prstGeom prst="rect">
            <a:avLst/>
          </a:prstGeom>
        </p:spPr>
        <p:txBody>
          <a:bodyPr vert="horz" wrap="square" lIns="0" tIns="0" rIns="0" bIns="0" rtlCol="0" anchor="ctr">
            <a:normAutofit/>
          </a:bodyPr>
          <a:lstStyle/>
          <a:p>
            <a:pPr algn="ctr"/>
            <a:r>
              <a:rPr lang="en-US" sz="1500"/>
              <a:t>USB</a:t>
            </a:r>
          </a:p>
        </p:txBody>
      </p:sp>
      <p:sp>
        <p:nvSpPr>
          <p:cNvPr id="126" name="Rounded Rectangle 125"/>
          <p:cNvSpPr/>
          <p:nvPr/>
        </p:nvSpPr>
        <p:spPr bwMode="auto">
          <a:xfrm>
            <a:off x="8190232" y="3941370"/>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a:solidFill>
                  <a:sysClr val="window" lastClr="FFFFFF"/>
                </a:solidFill>
                <a:latin typeface="Gill Sans MT" pitchFamily="34" charset="0"/>
                <a:ea typeface="ＭＳ Ｐゴシック" pitchFamily="34" charset="-128"/>
                <a:cs typeface="Arial" charset="0"/>
              </a:rPr>
              <a:t>I2C</a:t>
            </a:r>
          </a:p>
        </p:txBody>
      </p:sp>
      <p:sp>
        <p:nvSpPr>
          <p:cNvPr id="127" name="Rounded Rectangle 126"/>
          <p:cNvSpPr/>
          <p:nvPr/>
        </p:nvSpPr>
        <p:spPr bwMode="auto">
          <a:xfrm>
            <a:off x="8190234" y="2892328"/>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a:solidFill>
                  <a:sysClr val="window" lastClr="FFFFFF"/>
                </a:solidFill>
                <a:latin typeface="Gill Sans MT" pitchFamily="34" charset="0"/>
                <a:ea typeface="ＭＳ Ｐゴシック" pitchFamily="34" charset="-128"/>
                <a:cs typeface="Arial" charset="0"/>
              </a:rPr>
              <a:t>Ethernet</a:t>
            </a:r>
          </a:p>
        </p:txBody>
      </p:sp>
      <p:sp>
        <p:nvSpPr>
          <p:cNvPr id="128" name="Rectangle 127"/>
          <p:cNvSpPr/>
          <p:nvPr/>
        </p:nvSpPr>
        <p:spPr bwMode="auto">
          <a:xfrm>
            <a:off x="6632898" y="418839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I2C0</a:t>
            </a:r>
            <a:endParaRPr lang="en-GB" sz="1200">
              <a:solidFill>
                <a:schemeClr val="tx1"/>
              </a:solidFill>
              <a:latin typeface="Courier New" pitchFamily="49" charset="0"/>
              <a:cs typeface="Courier New" pitchFamily="49" charset="0"/>
            </a:endParaRPr>
          </a:p>
        </p:txBody>
      </p:sp>
      <p:sp>
        <p:nvSpPr>
          <p:cNvPr id="129" name="Rounded Rectangle 128"/>
          <p:cNvSpPr/>
          <p:nvPr/>
        </p:nvSpPr>
        <p:spPr bwMode="auto">
          <a:xfrm>
            <a:off x="4773936" y="409949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I2C Driver</a:t>
            </a:r>
          </a:p>
        </p:txBody>
      </p:sp>
      <p:cxnSp>
        <p:nvCxnSpPr>
          <p:cNvPr id="130" name="Straight Arrow Connector 129"/>
          <p:cNvCxnSpPr>
            <a:stCxn id="129" idx="1"/>
          </p:cNvCxnSpPr>
          <p:nvPr/>
        </p:nvCxnSpPr>
        <p:spPr bwMode="auto">
          <a:xfrm flipH="1">
            <a:off x="4197673" y="4297135"/>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bwMode="auto">
          <a:xfrm>
            <a:off x="8190235" y="1358060"/>
            <a:ext cx="2134866" cy="360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a:solidFill>
                  <a:sysClr val="window" lastClr="FFFFFF"/>
                </a:solidFill>
                <a:latin typeface="Gill Sans MT" pitchFamily="34" charset="0"/>
                <a:ea typeface="ＭＳ Ｐゴシック" pitchFamily="34" charset="-128"/>
                <a:cs typeface="Arial" charset="0"/>
              </a:rPr>
              <a:t>Framework</a:t>
            </a:r>
            <a:endParaRPr lang="en-GB" sz="1600" b="1" kern="0">
              <a:solidFill>
                <a:sysClr val="window" lastClr="FFFFFF"/>
              </a:solidFill>
              <a:latin typeface="Gill Sans MT" pitchFamily="34" charset="0"/>
              <a:ea typeface="ＭＳ Ｐゴシック" pitchFamily="34" charset="-128"/>
              <a:cs typeface="Arial" charset="0"/>
            </a:endParaRPr>
          </a:p>
        </p:txBody>
      </p:sp>
      <p:cxnSp>
        <p:nvCxnSpPr>
          <p:cNvPr id="133" name="Straight Arrow Connector 132"/>
          <p:cNvCxnSpPr>
            <a:stCxn id="17" idx="1"/>
            <a:endCxn id="27" idx="3"/>
          </p:cNvCxnSpPr>
          <p:nvPr/>
        </p:nvCxnSpPr>
        <p:spPr>
          <a:xfrm flipH="1">
            <a:off x="7569523" y="4699891"/>
            <a:ext cx="620706" cy="34600"/>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26" idx="1"/>
            <a:endCxn id="128" idx="3"/>
          </p:cNvCxnSpPr>
          <p:nvPr/>
        </p:nvCxnSpPr>
        <p:spPr>
          <a:xfrm flipH="1">
            <a:off x="7569523" y="4175370"/>
            <a:ext cx="620709" cy="120971"/>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a:stCxn id="15" idx="1"/>
            <a:endCxn id="24" idx="3"/>
          </p:cNvCxnSpPr>
          <p:nvPr/>
        </p:nvCxnSpPr>
        <p:spPr>
          <a:xfrm flipH="1">
            <a:off x="7569523" y="3650849"/>
            <a:ext cx="620710" cy="189086"/>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a:stCxn id="127" idx="1"/>
            <a:endCxn id="55" idx="3"/>
          </p:cNvCxnSpPr>
          <p:nvPr/>
        </p:nvCxnSpPr>
        <p:spPr>
          <a:xfrm flipH="1">
            <a:off x="7582223" y="3126328"/>
            <a:ext cx="608011" cy="303238"/>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stCxn id="19" idx="1"/>
            <a:endCxn id="22" idx="3"/>
          </p:cNvCxnSpPr>
          <p:nvPr/>
        </p:nvCxnSpPr>
        <p:spPr>
          <a:xfrm flipH="1" flipV="1">
            <a:off x="7569523" y="2492941"/>
            <a:ext cx="620712" cy="108866"/>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a:stCxn id="16" idx="1"/>
            <a:endCxn id="31" idx="3"/>
          </p:cNvCxnSpPr>
          <p:nvPr/>
        </p:nvCxnSpPr>
        <p:spPr>
          <a:xfrm flipH="1" flipV="1">
            <a:off x="7569523" y="2034154"/>
            <a:ext cx="620705" cy="43132"/>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27" idx="1"/>
            <a:endCxn id="33" idx="3"/>
          </p:cNvCxnSpPr>
          <p:nvPr/>
        </p:nvCxnSpPr>
        <p:spPr>
          <a:xfrm flipH="1" flipV="1">
            <a:off x="7569523" y="2961254"/>
            <a:ext cx="620711" cy="165074"/>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56" name="Arc 155"/>
          <p:cNvSpPr/>
          <p:nvPr/>
        </p:nvSpPr>
        <p:spPr>
          <a:xfrm rot="16200000">
            <a:off x="2792511" y="5472239"/>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5465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 name="Rectangle 234"/>
          <p:cNvSpPr/>
          <p:nvPr/>
        </p:nvSpPr>
        <p:spPr>
          <a:xfrm>
            <a:off x="3672535" y="317699"/>
            <a:ext cx="6170711"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a:solidFill>
                  <a:schemeClr val="tx1"/>
                </a:solidFill>
              </a:rPr>
              <a:t>Software Packs</a:t>
            </a:r>
            <a:endParaRPr lang="en-GB" sz="3200" b="1">
              <a:solidFill>
                <a:schemeClr val="tx1"/>
              </a:solidFill>
            </a:endParaRPr>
          </a:p>
        </p:txBody>
      </p:sp>
      <p:sp>
        <p:nvSpPr>
          <p:cNvPr id="4" name="Rectangle 3"/>
          <p:cNvSpPr/>
          <p:nvPr/>
        </p:nvSpPr>
        <p:spPr bwMode="auto">
          <a:xfrm>
            <a:off x="1998841"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a:p>
        </p:txBody>
      </p:sp>
      <p:sp>
        <p:nvSpPr>
          <p:cNvPr id="6" name="TextBox 5"/>
          <p:cNvSpPr txBox="1"/>
          <p:nvPr/>
        </p:nvSpPr>
        <p:spPr bwMode="auto">
          <a:xfrm>
            <a:off x="2000439" y="1962677"/>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SAI Controller</a:t>
            </a:r>
            <a:endParaRPr lang="en-GB" sz="1200">
              <a:latin typeface="+mn-lt"/>
            </a:endParaRPr>
          </a:p>
        </p:txBody>
      </p:sp>
      <p:sp>
        <p:nvSpPr>
          <p:cNvPr id="7" name="TextBox 6"/>
          <p:cNvSpPr txBox="1"/>
          <p:nvPr/>
        </p:nvSpPr>
        <p:spPr bwMode="auto">
          <a:xfrm>
            <a:off x="2000439" y="3538796"/>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SPI </a:t>
            </a:r>
            <a:r>
              <a:rPr lang="en-US" sz="1200"/>
              <a:t>Controller</a:t>
            </a:r>
            <a:endParaRPr lang="en-GB" sz="120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2000439" y="4311111"/>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I2C </a:t>
            </a:r>
            <a:r>
              <a:rPr lang="en-US" sz="1200"/>
              <a:t>Controller</a:t>
            </a:r>
            <a:endParaRPr lang="en-GB" sz="1200">
              <a:latin typeface="+mn-lt"/>
            </a:endParaRPr>
          </a:p>
        </p:txBody>
      </p:sp>
      <p:sp>
        <p:nvSpPr>
          <p:cNvPr id="9" name="TextBox 8"/>
          <p:cNvSpPr txBox="1"/>
          <p:nvPr/>
        </p:nvSpPr>
        <p:spPr bwMode="auto">
          <a:xfrm>
            <a:off x="2000439" y="5502620"/>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USB  Controller</a:t>
            </a:r>
            <a:endParaRPr lang="en-GB" sz="1200">
              <a:latin typeface="+mn-lt"/>
            </a:endParaRPr>
          </a:p>
        </p:txBody>
      </p:sp>
      <p:sp>
        <p:nvSpPr>
          <p:cNvPr id="10" name="TextBox 9"/>
          <p:cNvSpPr txBox="1"/>
          <p:nvPr/>
        </p:nvSpPr>
        <p:spPr bwMode="auto">
          <a:xfrm>
            <a:off x="2000439" y="1569464"/>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USB  Controller</a:t>
            </a:r>
            <a:endParaRPr lang="en-GB" sz="1200">
              <a:latin typeface="+mn-lt"/>
            </a:endParaRPr>
          </a:p>
        </p:txBody>
      </p:sp>
      <p:sp>
        <p:nvSpPr>
          <p:cNvPr id="11" name="TextBox 10"/>
          <p:cNvSpPr txBox="1"/>
          <p:nvPr/>
        </p:nvSpPr>
        <p:spPr bwMode="auto">
          <a:xfrm>
            <a:off x="2000439" y="2355868"/>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Ethernet  PHY</a:t>
            </a:r>
            <a:endParaRPr lang="en-GB" sz="1200">
              <a:latin typeface="+mn-lt"/>
            </a:endParaRPr>
          </a:p>
        </p:txBody>
      </p:sp>
      <p:sp>
        <p:nvSpPr>
          <p:cNvPr id="12" name="TextBox 11"/>
          <p:cNvSpPr txBox="1"/>
          <p:nvPr/>
        </p:nvSpPr>
        <p:spPr bwMode="auto">
          <a:xfrm>
            <a:off x="2000439" y="4715168"/>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SDIO</a:t>
            </a:r>
            <a:endParaRPr lang="en-GB" sz="1200">
              <a:latin typeface="+mn-lt"/>
            </a:endParaRPr>
          </a:p>
        </p:txBody>
      </p:sp>
      <p:sp>
        <p:nvSpPr>
          <p:cNvPr id="13" name="TextBox 12"/>
          <p:cNvSpPr txBox="1"/>
          <p:nvPr/>
        </p:nvSpPr>
        <p:spPr bwMode="auto">
          <a:xfrm>
            <a:off x="2000439" y="5108381"/>
            <a:ext cx="1440000" cy="288000"/>
          </a:xfrm>
          <a:prstGeom prst="rect">
            <a:avLst/>
          </a:prstGeom>
          <a:solidFill>
            <a:schemeClr val="bg1">
              <a:lumMod val="85000"/>
            </a:schemeClr>
          </a:solidFill>
          <a:ln>
            <a:noFill/>
          </a:ln>
        </p:spPr>
        <p:txBody>
          <a:bodyPr rIns="108000">
            <a:spAutoFit/>
          </a:bodyPr>
          <a:lstStyle/>
          <a:p>
            <a:pPr algn="r">
              <a:defRPr/>
            </a:pPr>
            <a:r>
              <a:rPr lang="en-US" sz="1200">
                <a:latin typeface="+mn-lt"/>
              </a:rPr>
              <a:t>Memory Controller</a:t>
            </a:r>
            <a:endParaRPr lang="en-GB" sz="1200">
              <a:latin typeface="+mn-lt"/>
            </a:endParaRPr>
          </a:p>
        </p:txBody>
      </p:sp>
      <p:sp>
        <p:nvSpPr>
          <p:cNvPr id="20" name="Rounded Rectangle 19"/>
          <p:cNvSpPr/>
          <p:nvPr/>
        </p:nvSpPr>
        <p:spPr bwMode="auto">
          <a:xfrm>
            <a:off x="3798274"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a:solidFill>
                  <a:srgbClr val="000000"/>
                </a:solidFill>
                <a:latin typeface="Gill Sans MT" pitchFamily="34" charset="0"/>
                <a:ea typeface="ＭＳ Ｐゴシック" pitchFamily="34" charset="-128"/>
              </a:rPr>
              <a:t>Device Pack</a:t>
            </a:r>
            <a:endParaRPr lang="en-GB" sz="1600" b="1" kern="0">
              <a:solidFill>
                <a:srgbClr val="000000"/>
              </a:solidFill>
              <a:latin typeface="Gill Sans MT" pitchFamily="34" charset="0"/>
              <a:ea typeface="ＭＳ Ｐゴシック" pitchFamily="34" charset="-128"/>
            </a:endParaRPr>
          </a:p>
        </p:txBody>
      </p:sp>
      <p:sp>
        <p:nvSpPr>
          <p:cNvPr id="37" name="Rounded Rectangle 36"/>
          <p:cNvSpPr/>
          <p:nvPr/>
        </p:nvSpPr>
        <p:spPr bwMode="auto">
          <a:xfrm>
            <a:off x="3904633" y="5907995"/>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ourier New" pitchFamily="49" charset="0"/>
                <a:ea typeface="ＭＳ Ｐゴシック" pitchFamily="34" charset="-128"/>
                <a:cs typeface="Courier New" pitchFamily="49" charset="0"/>
              </a:rPr>
              <a:t>RTE_Device.h</a:t>
            </a:r>
            <a:r>
              <a:rPr lang="de-DE" sz="1500" kern="0">
                <a:latin typeface="Courier New" pitchFamily="49" charset="0"/>
                <a:ea typeface="ＭＳ Ｐゴシック" pitchFamily="34" charset="-128"/>
                <a:cs typeface="Courier New" pitchFamily="49" charset="0"/>
              </a:rPr>
              <a:t> </a:t>
            </a:r>
            <a:br>
              <a:rPr lang="de-DE" sz="1500" kern="0">
                <a:latin typeface="Courier New" pitchFamily="49" charset="0"/>
                <a:ea typeface="ＭＳ Ｐゴシック" pitchFamily="34" charset="-128"/>
                <a:cs typeface="Courier New" pitchFamily="49" charset="0"/>
              </a:rPr>
            </a:br>
            <a:r>
              <a:rPr lang="de-DE" sz="1300" kern="0">
                <a:latin typeface="Courier New" pitchFamily="49" charset="0"/>
                <a:ea typeface="ＭＳ Ｐゴシック" pitchFamily="34" charset="-128"/>
                <a:cs typeface="Courier New" pitchFamily="49" charset="0"/>
              </a:rPr>
              <a:t>Configuration File</a:t>
            </a:r>
          </a:p>
        </p:txBody>
      </p:sp>
      <p:sp>
        <p:nvSpPr>
          <p:cNvPr id="54" name="TextBox 53"/>
          <p:cNvSpPr txBox="1"/>
          <p:nvPr/>
        </p:nvSpPr>
        <p:spPr bwMode="auto">
          <a:xfrm>
            <a:off x="2000439" y="2749103"/>
            <a:ext cx="1440000" cy="288000"/>
          </a:xfrm>
          <a:prstGeom prst="rect">
            <a:avLst/>
          </a:prstGeom>
          <a:solidFill>
            <a:schemeClr val="bg1">
              <a:lumMod val="85000"/>
            </a:schemeClr>
          </a:solidFill>
          <a:ln>
            <a:noFill/>
          </a:ln>
        </p:spPr>
        <p:txBody>
          <a:bodyPr wrap="square" rIns="144000">
            <a:spAutoFit/>
          </a:bodyPr>
          <a:lstStyle/>
          <a:p>
            <a:pPr algn="r">
              <a:defRPr/>
            </a:pPr>
            <a:r>
              <a:rPr lang="en-US" sz="1200">
                <a:latin typeface="+mn-lt"/>
              </a:rPr>
              <a:t>Ethernet  MAC</a:t>
            </a:r>
            <a:endParaRPr lang="en-GB" sz="1200">
              <a:latin typeface="+mn-lt"/>
            </a:endParaRPr>
          </a:p>
        </p:txBody>
      </p:sp>
      <p:sp>
        <p:nvSpPr>
          <p:cNvPr id="59" name="TextBox 58"/>
          <p:cNvSpPr txBox="1"/>
          <p:nvPr/>
        </p:nvSpPr>
        <p:spPr bwMode="auto">
          <a:xfrm>
            <a:off x="1037018" y="5477320"/>
            <a:ext cx="647700" cy="276225"/>
          </a:xfrm>
          <a:prstGeom prst="rect">
            <a:avLst/>
          </a:prstGeom>
          <a:noFill/>
          <a:ln>
            <a:noFill/>
          </a:ln>
        </p:spPr>
        <p:txBody>
          <a:bodyPr lIns="216000" rIns="36000">
            <a:spAutoFit/>
          </a:bodyPr>
          <a:lstStyle/>
          <a:p>
            <a:pPr algn="r">
              <a:defRPr/>
            </a:pPr>
            <a:r>
              <a:rPr lang="en-US" sz="1200">
                <a:latin typeface="+mn-lt"/>
              </a:rPr>
              <a:t>USB</a:t>
            </a:r>
            <a:endParaRPr lang="en-GB" sz="1200">
              <a:latin typeface="+mn-lt"/>
            </a:endParaRPr>
          </a:p>
        </p:txBody>
      </p:sp>
      <p:sp>
        <p:nvSpPr>
          <p:cNvPr id="60" name="TextBox 59"/>
          <p:cNvSpPr txBox="1"/>
          <p:nvPr/>
        </p:nvSpPr>
        <p:spPr bwMode="auto">
          <a:xfrm>
            <a:off x="1036552" y="5081263"/>
            <a:ext cx="647700" cy="277812"/>
          </a:xfrm>
          <a:prstGeom prst="rect">
            <a:avLst/>
          </a:prstGeom>
          <a:noFill/>
          <a:ln>
            <a:noFill/>
          </a:ln>
        </p:spPr>
        <p:txBody>
          <a:bodyPr lIns="216000" rIns="36000">
            <a:spAutoFit/>
          </a:bodyPr>
          <a:lstStyle/>
          <a:p>
            <a:pPr algn="r">
              <a:defRPr/>
            </a:pPr>
            <a:r>
              <a:rPr lang="en-US" sz="1200">
                <a:latin typeface="+mn-lt"/>
              </a:rPr>
              <a:t>I/O</a:t>
            </a:r>
            <a:endParaRPr lang="en-GB" sz="1200">
              <a:latin typeface="+mn-lt"/>
            </a:endParaRPr>
          </a:p>
        </p:txBody>
      </p:sp>
      <p:sp>
        <p:nvSpPr>
          <p:cNvPr id="61" name="TextBox 60"/>
          <p:cNvSpPr txBox="1"/>
          <p:nvPr/>
        </p:nvSpPr>
        <p:spPr bwMode="auto">
          <a:xfrm>
            <a:off x="922900" y="4688050"/>
            <a:ext cx="761818" cy="277812"/>
          </a:xfrm>
          <a:prstGeom prst="rect">
            <a:avLst/>
          </a:prstGeom>
          <a:noFill/>
          <a:ln>
            <a:noFill/>
          </a:ln>
        </p:spPr>
        <p:txBody>
          <a:bodyPr wrap="square" lIns="216000" rIns="36000">
            <a:spAutoFit/>
          </a:bodyPr>
          <a:lstStyle/>
          <a:p>
            <a:pPr algn="r">
              <a:defRPr/>
            </a:pPr>
            <a:r>
              <a:rPr lang="en-US" sz="1200">
                <a:latin typeface="+mn-lt"/>
              </a:rPr>
              <a:t>SDIO0</a:t>
            </a:r>
            <a:endParaRPr lang="en-GB" sz="1200">
              <a:latin typeface="+mn-lt"/>
            </a:endParaRPr>
          </a:p>
        </p:txBody>
      </p:sp>
      <p:sp>
        <p:nvSpPr>
          <p:cNvPr id="62" name="TextBox 61"/>
          <p:cNvSpPr txBox="1"/>
          <p:nvPr/>
        </p:nvSpPr>
        <p:spPr bwMode="auto">
          <a:xfrm>
            <a:off x="1036552" y="4289259"/>
            <a:ext cx="647700" cy="276225"/>
          </a:xfrm>
          <a:prstGeom prst="rect">
            <a:avLst/>
          </a:prstGeom>
          <a:noFill/>
          <a:ln>
            <a:noFill/>
          </a:ln>
        </p:spPr>
        <p:txBody>
          <a:bodyPr lIns="216000" rIns="36000">
            <a:spAutoFit/>
          </a:bodyPr>
          <a:lstStyle/>
          <a:p>
            <a:pPr algn="r">
              <a:defRPr/>
            </a:pPr>
            <a:r>
              <a:rPr lang="en-US" sz="1200">
                <a:latin typeface="+mn-lt"/>
              </a:rPr>
              <a:t>I2C1</a:t>
            </a:r>
            <a:endParaRPr lang="en-GB" sz="1200">
              <a:latin typeface="+mn-lt"/>
            </a:endParaRPr>
          </a:p>
        </p:txBody>
      </p:sp>
      <p:sp>
        <p:nvSpPr>
          <p:cNvPr id="63" name="TextBox 62"/>
          <p:cNvSpPr txBox="1"/>
          <p:nvPr/>
        </p:nvSpPr>
        <p:spPr bwMode="auto">
          <a:xfrm>
            <a:off x="1036552" y="3501501"/>
            <a:ext cx="647700" cy="276225"/>
          </a:xfrm>
          <a:prstGeom prst="rect">
            <a:avLst/>
          </a:prstGeom>
          <a:noFill/>
          <a:ln>
            <a:noFill/>
          </a:ln>
        </p:spPr>
        <p:txBody>
          <a:bodyPr lIns="216000" rIns="36000">
            <a:spAutoFit/>
          </a:bodyPr>
          <a:lstStyle/>
          <a:p>
            <a:pPr algn="r">
              <a:defRPr/>
            </a:pPr>
            <a:r>
              <a:rPr lang="en-US" sz="1200">
                <a:latin typeface="+mn-lt"/>
              </a:rPr>
              <a:t>SPI0</a:t>
            </a:r>
            <a:endParaRPr lang="en-GB" sz="1200">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bwMode="auto">
          <a:xfrm>
            <a:off x="821118" y="1935075"/>
            <a:ext cx="863134" cy="276999"/>
          </a:xfrm>
          <a:prstGeom prst="rect">
            <a:avLst/>
          </a:prstGeom>
          <a:noFill/>
          <a:ln>
            <a:noFill/>
          </a:ln>
        </p:spPr>
        <p:txBody>
          <a:bodyPr wrap="square" lIns="216000" rIns="36000">
            <a:spAutoFit/>
          </a:bodyPr>
          <a:lstStyle/>
          <a:p>
            <a:pPr algn="r">
              <a:defRPr/>
            </a:pPr>
            <a:r>
              <a:rPr lang="en-US" sz="1200">
                <a:latin typeface="+mn-lt"/>
              </a:rPr>
              <a:t>SAI0</a:t>
            </a:r>
            <a:endParaRPr lang="en-US" sz="1200">
              <a:latin typeface="Segoe UI" panose="020B0502040204020203" pitchFamily="34" charset="0"/>
              <a:ea typeface="Segoe UI" panose="020B0502040204020203" pitchFamily="34" charset="0"/>
              <a:cs typeface="Segoe UI" panose="020B0502040204020203" pitchFamily="34" charset="0"/>
            </a:endParaRPr>
          </a:p>
        </p:txBody>
      </p:sp>
      <p:sp>
        <p:nvSpPr>
          <p:cNvPr id="65" name="TextBox 64"/>
          <p:cNvSpPr txBox="1"/>
          <p:nvPr/>
        </p:nvSpPr>
        <p:spPr bwMode="auto">
          <a:xfrm>
            <a:off x="1036552" y="1543139"/>
            <a:ext cx="647700" cy="276225"/>
          </a:xfrm>
          <a:prstGeom prst="rect">
            <a:avLst/>
          </a:prstGeom>
          <a:noFill/>
          <a:ln>
            <a:noFill/>
          </a:ln>
        </p:spPr>
        <p:txBody>
          <a:bodyPr lIns="216000" rIns="36000">
            <a:spAutoFit/>
          </a:bodyPr>
          <a:lstStyle/>
          <a:p>
            <a:pPr algn="r">
              <a:defRPr/>
            </a:pPr>
            <a:r>
              <a:rPr lang="en-US" sz="1200">
                <a:latin typeface="+mn-lt"/>
              </a:rPr>
              <a:t>USB</a:t>
            </a:r>
            <a:endParaRPr lang="en-GB" sz="1200">
              <a:latin typeface="+mn-lt"/>
            </a:endParaRPr>
          </a:p>
        </p:txBody>
      </p:sp>
      <p:sp>
        <p:nvSpPr>
          <p:cNvPr id="66" name="TextBox 65"/>
          <p:cNvSpPr txBox="1"/>
          <p:nvPr/>
        </p:nvSpPr>
        <p:spPr bwMode="auto">
          <a:xfrm>
            <a:off x="821118" y="2328771"/>
            <a:ext cx="863600" cy="277813"/>
          </a:xfrm>
          <a:prstGeom prst="rect">
            <a:avLst/>
          </a:prstGeom>
          <a:noFill/>
          <a:ln>
            <a:noFill/>
          </a:ln>
        </p:spPr>
        <p:txBody>
          <a:bodyPr lIns="216000" rIns="36000">
            <a:spAutoFit/>
          </a:bodyPr>
          <a:lstStyle/>
          <a:p>
            <a:pPr algn="r">
              <a:defRPr/>
            </a:pPr>
            <a:r>
              <a:rPr lang="en-US" sz="1200">
                <a:latin typeface="+mn-lt"/>
              </a:rPr>
              <a:t>Ethernet</a:t>
            </a:r>
            <a:endParaRPr lang="en-GB" sz="1200">
              <a:latin typeface="+mn-lt"/>
            </a:endParaRPr>
          </a:p>
        </p:txBody>
      </p:sp>
      <p:sp>
        <p:nvSpPr>
          <p:cNvPr id="71" name="Rounded Rectangle 70"/>
          <p:cNvSpPr/>
          <p:nvPr/>
        </p:nvSpPr>
        <p:spPr bwMode="auto">
          <a:xfrm>
            <a:off x="1820326"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Device</a:t>
            </a:r>
            <a:endParaRPr lang="en-GB" sz="1600" b="1">
              <a:solidFill>
                <a:schemeClr val="tx1"/>
              </a:solidFill>
              <a:latin typeface="Gill Sans MT" pitchFamily="34" charset="0"/>
              <a:cs typeface="Courier New" pitchFamily="49" charset="0"/>
            </a:endParaRPr>
          </a:p>
        </p:txBody>
      </p:sp>
      <p:grpSp>
        <p:nvGrpSpPr>
          <p:cNvPr id="144" name="Group 143"/>
          <p:cNvGrpSpPr/>
          <p:nvPr/>
        </p:nvGrpSpPr>
        <p:grpSpPr>
          <a:xfrm>
            <a:off x="1854380" y="5516214"/>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762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5849319" y="199872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a:solidFill>
                  <a:schemeClr val="tx1"/>
                </a:solidFill>
                <a:latin typeface="Courier New" pitchFamily="49" charset="0"/>
                <a:cs typeface="Courier New" pitchFamily="49" charset="0"/>
              </a:rPr>
              <a:t>SAI0</a:t>
            </a:r>
          </a:p>
        </p:txBody>
      </p:sp>
      <p:sp>
        <p:nvSpPr>
          <p:cNvPr id="23" name="Rounded Rectangle 22"/>
          <p:cNvSpPr/>
          <p:nvPr/>
        </p:nvSpPr>
        <p:spPr bwMode="auto">
          <a:xfrm>
            <a:off x="3904637" y="196267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SAI Driver</a:t>
            </a:r>
          </a:p>
        </p:txBody>
      </p:sp>
      <p:sp>
        <p:nvSpPr>
          <p:cNvPr id="24" name="Rectangle 23"/>
          <p:cNvSpPr/>
          <p:nvPr/>
        </p:nvSpPr>
        <p:spPr bwMode="auto">
          <a:xfrm>
            <a:off x="5847726" y="356099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SPI0</a:t>
            </a:r>
            <a:endParaRPr lang="en-GB" sz="1200">
              <a:solidFill>
                <a:schemeClr val="tx1"/>
              </a:solidFill>
              <a:latin typeface="Courier New" pitchFamily="49" charset="0"/>
              <a:cs typeface="Courier New" pitchFamily="49" charset="0"/>
            </a:endParaRPr>
          </a:p>
        </p:txBody>
      </p:sp>
      <p:sp>
        <p:nvSpPr>
          <p:cNvPr id="26" name="Rounded Rectangle 25"/>
          <p:cNvSpPr/>
          <p:nvPr/>
        </p:nvSpPr>
        <p:spPr bwMode="auto">
          <a:xfrm>
            <a:off x="3904634" y="3535529"/>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5849326" y="474645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MCI0</a:t>
            </a:r>
            <a:endParaRPr lang="en-GB" sz="1200">
              <a:solidFill>
                <a:schemeClr val="tx1"/>
              </a:solidFill>
              <a:latin typeface="Courier New" pitchFamily="49" charset="0"/>
              <a:cs typeface="Courier New" pitchFamily="49" charset="0"/>
            </a:endParaRPr>
          </a:p>
        </p:txBody>
      </p:sp>
      <p:sp>
        <p:nvSpPr>
          <p:cNvPr id="29" name="Rounded Rectangle 28"/>
          <p:cNvSpPr/>
          <p:nvPr/>
        </p:nvSpPr>
        <p:spPr bwMode="auto">
          <a:xfrm>
            <a:off x="3904639" y="47151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MCI Driver</a:t>
            </a:r>
          </a:p>
        </p:txBody>
      </p:sp>
      <p:sp>
        <p:nvSpPr>
          <p:cNvPr id="28" name="Rectangle 27"/>
          <p:cNvSpPr/>
          <p:nvPr/>
        </p:nvSpPr>
        <p:spPr bwMode="auto">
          <a:xfrm>
            <a:off x="5847728" y="514443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NAND0</a:t>
            </a:r>
            <a:endParaRPr lang="en-GB" sz="1200">
              <a:solidFill>
                <a:schemeClr val="tx1"/>
              </a:solidFill>
              <a:latin typeface="Courier New" pitchFamily="49" charset="0"/>
              <a:cs typeface="Courier New" pitchFamily="49" charset="0"/>
            </a:endParaRPr>
          </a:p>
        </p:txBody>
      </p:sp>
      <p:sp>
        <p:nvSpPr>
          <p:cNvPr id="30" name="Rounded Rectangle 29"/>
          <p:cNvSpPr/>
          <p:nvPr/>
        </p:nvSpPr>
        <p:spPr bwMode="auto">
          <a:xfrm>
            <a:off x="3904639" y="510838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NAND Driver</a:t>
            </a:r>
          </a:p>
        </p:txBody>
      </p:sp>
      <p:sp>
        <p:nvSpPr>
          <p:cNvPr id="31" name="Rectangle 30"/>
          <p:cNvSpPr/>
          <p:nvPr/>
        </p:nvSpPr>
        <p:spPr bwMode="auto">
          <a:xfrm>
            <a:off x="5849320" y="16055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USBD0</a:t>
            </a:r>
            <a:endParaRPr lang="en-GB" sz="1200">
              <a:solidFill>
                <a:schemeClr val="tx1"/>
              </a:solidFill>
              <a:latin typeface="Courier New" pitchFamily="49" charset="0"/>
              <a:cs typeface="Courier New" pitchFamily="49" charset="0"/>
            </a:endParaRPr>
          </a:p>
        </p:txBody>
      </p:sp>
      <p:sp>
        <p:nvSpPr>
          <p:cNvPr id="32" name="Rounded Rectangle 31"/>
          <p:cNvSpPr/>
          <p:nvPr/>
        </p:nvSpPr>
        <p:spPr bwMode="auto">
          <a:xfrm>
            <a:off x="3904638" y="15694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5849326" y="2391940"/>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ETH_PHY0</a:t>
            </a:r>
            <a:endParaRPr lang="en-GB" sz="1200">
              <a:solidFill>
                <a:schemeClr val="tx1"/>
              </a:solidFill>
              <a:latin typeface="Courier New" pitchFamily="49" charset="0"/>
              <a:cs typeface="Courier New" pitchFamily="49" charset="0"/>
            </a:endParaRPr>
          </a:p>
        </p:txBody>
      </p:sp>
      <p:sp>
        <p:nvSpPr>
          <p:cNvPr id="34" name="Rectangle 33"/>
          <p:cNvSpPr/>
          <p:nvPr/>
        </p:nvSpPr>
        <p:spPr bwMode="auto">
          <a:xfrm>
            <a:off x="5847727" y="55376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USBH0</a:t>
            </a:r>
            <a:endParaRPr lang="en-GB" sz="1200">
              <a:solidFill>
                <a:schemeClr val="tx1"/>
              </a:solidFill>
              <a:latin typeface="Courier New" pitchFamily="49" charset="0"/>
              <a:cs typeface="Courier New" pitchFamily="49" charset="0"/>
            </a:endParaRPr>
          </a:p>
        </p:txBody>
      </p:sp>
      <p:sp>
        <p:nvSpPr>
          <p:cNvPr id="35" name="Rounded Rectangle 34"/>
          <p:cNvSpPr/>
          <p:nvPr/>
        </p:nvSpPr>
        <p:spPr bwMode="auto">
          <a:xfrm>
            <a:off x="3904639" y="5501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USB Host Driver</a:t>
            </a:r>
          </a:p>
        </p:txBody>
      </p:sp>
      <p:sp>
        <p:nvSpPr>
          <p:cNvPr id="36" name="Rounded Rectangle 35"/>
          <p:cNvSpPr/>
          <p:nvPr/>
        </p:nvSpPr>
        <p:spPr bwMode="auto">
          <a:xfrm>
            <a:off x="3904636" y="2355890"/>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Ethernet PHY</a:t>
            </a:r>
          </a:p>
        </p:txBody>
      </p:sp>
      <p:sp>
        <p:nvSpPr>
          <p:cNvPr id="55" name="Rectangle 54"/>
          <p:cNvSpPr/>
          <p:nvPr/>
        </p:nvSpPr>
        <p:spPr bwMode="auto">
          <a:xfrm>
            <a:off x="5849319" y="2785153"/>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ETH_MAC0</a:t>
            </a:r>
            <a:endParaRPr lang="en-GB" sz="1200">
              <a:solidFill>
                <a:schemeClr val="tx1"/>
              </a:solidFill>
              <a:latin typeface="Courier New" pitchFamily="49" charset="0"/>
              <a:cs typeface="Courier New" pitchFamily="49" charset="0"/>
            </a:endParaRPr>
          </a:p>
        </p:txBody>
      </p:sp>
      <p:sp>
        <p:nvSpPr>
          <p:cNvPr id="56" name="Rounded Rectangle 55"/>
          <p:cNvSpPr/>
          <p:nvPr/>
        </p:nvSpPr>
        <p:spPr bwMode="auto">
          <a:xfrm>
            <a:off x="3904639" y="2749103"/>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Ethernet MAC</a:t>
            </a:r>
          </a:p>
        </p:txBody>
      </p:sp>
      <p:sp>
        <p:nvSpPr>
          <p:cNvPr id="68" name="Rounded Rectangle 67"/>
          <p:cNvSpPr/>
          <p:nvPr/>
        </p:nvSpPr>
        <p:spPr bwMode="auto">
          <a:xfrm>
            <a:off x="5849326"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latin typeface="Courier New" pitchFamily="49" charset="0"/>
                <a:cs typeface="Courier New" pitchFamily="49" charset="0"/>
              </a:rPr>
              <a:t>Control</a:t>
            </a:r>
          </a:p>
          <a:p>
            <a:pPr algn="ctr">
              <a:defRPr/>
            </a:pPr>
            <a:r>
              <a:rPr lang="en-US" sz="1200">
                <a:solidFill>
                  <a:schemeClr val="tx1"/>
                </a:solidFill>
                <a:latin typeface="Courier New" pitchFamily="49" charset="0"/>
                <a:cs typeface="Courier New" pitchFamily="49" charset="0"/>
              </a:rPr>
              <a:t>Structs</a:t>
            </a:r>
            <a:endParaRPr lang="en-GB" sz="1200">
              <a:solidFill>
                <a:schemeClr val="tx1"/>
              </a:solidFill>
              <a:latin typeface="Courier New" pitchFamily="49" charset="0"/>
              <a:cs typeface="Courier New" pitchFamily="49" charset="0"/>
            </a:endParaRPr>
          </a:p>
        </p:txBody>
      </p:sp>
      <p:sp>
        <p:nvSpPr>
          <p:cNvPr id="96" name="Rounded Rectangle 95"/>
          <p:cNvSpPr/>
          <p:nvPr/>
        </p:nvSpPr>
        <p:spPr bwMode="auto">
          <a:xfrm>
            <a:off x="3904635" y="3142316"/>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USART Driver</a:t>
            </a:r>
          </a:p>
        </p:txBody>
      </p:sp>
      <p:sp>
        <p:nvSpPr>
          <p:cNvPr id="98" name="Rounded Rectangle 97"/>
          <p:cNvSpPr/>
          <p:nvPr/>
        </p:nvSpPr>
        <p:spPr bwMode="auto">
          <a:xfrm>
            <a:off x="3904639" y="3928742"/>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CAN Driver</a:t>
            </a:r>
          </a:p>
        </p:txBody>
      </p:sp>
      <p:sp>
        <p:nvSpPr>
          <p:cNvPr id="99" name="Rounded Rectangle 98"/>
          <p:cNvSpPr/>
          <p:nvPr/>
        </p:nvSpPr>
        <p:spPr bwMode="auto">
          <a:xfrm>
            <a:off x="3904633" y="432195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I2C Driver</a:t>
            </a:r>
          </a:p>
        </p:txBody>
      </p:sp>
      <p:sp>
        <p:nvSpPr>
          <p:cNvPr id="100" name="Rectangle 99"/>
          <p:cNvSpPr/>
          <p:nvPr/>
        </p:nvSpPr>
        <p:spPr bwMode="auto">
          <a:xfrm>
            <a:off x="5847731" y="3182335"/>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USART0</a:t>
            </a:r>
            <a:endParaRPr lang="en-GB" sz="1200">
              <a:solidFill>
                <a:schemeClr val="tx1"/>
              </a:solidFill>
              <a:latin typeface="Courier New" pitchFamily="49" charset="0"/>
              <a:cs typeface="Courier New" pitchFamily="49" charset="0"/>
            </a:endParaRPr>
          </a:p>
        </p:txBody>
      </p:sp>
      <p:sp>
        <p:nvSpPr>
          <p:cNvPr id="102" name="Rectangle 101"/>
          <p:cNvSpPr/>
          <p:nvPr/>
        </p:nvSpPr>
        <p:spPr bwMode="auto">
          <a:xfrm>
            <a:off x="5847729" y="396876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CAN0</a:t>
            </a:r>
            <a:endParaRPr lang="en-GB" sz="1200">
              <a:solidFill>
                <a:schemeClr val="tx1"/>
              </a:solidFill>
              <a:latin typeface="Courier New" pitchFamily="49" charset="0"/>
              <a:cs typeface="Courier New" pitchFamily="49" charset="0"/>
            </a:endParaRPr>
          </a:p>
        </p:txBody>
      </p:sp>
      <p:sp>
        <p:nvSpPr>
          <p:cNvPr id="103" name="Rectangle 102"/>
          <p:cNvSpPr/>
          <p:nvPr/>
        </p:nvSpPr>
        <p:spPr bwMode="auto">
          <a:xfrm>
            <a:off x="5849326" y="4348479"/>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a:solidFill>
                  <a:schemeClr val="tx1"/>
                </a:solidFill>
                <a:latin typeface="Courier New" pitchFamily="49" charset="0"/>
                <a:cs typeface="Courier New" pitchFamily="49" charset="0"/>
              </a:rPr>
              <a:t>I2C1</a:t>
            </a:r>
          </a:p>
        </p:txBody>
      </p:sp>
      <p:sp>
        <p:nvSpPr>
          <p:cNvPr id="142" name="TextBox 141"/>
          <p:cNvSpPr txBox="1"/>
          <p:nvPr/>
        </p:nvSpPr>
        <p:spPr bwMode="auto">
          <a:xfrm>
            <a:off x="2000439" y="3142316"/>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USART</a:t>
            </a:r>
            <a:endParaRPr lang="en-GB" sz="1200">
              <a:latin typeface="Segoe UI" panose="020B0502040204020203" pitchFamily="34" charset="0"/>
              <a:ea typeface="Segoe UI" panose="020B0502040204020203" pitchFamily="34" charset="0"/>
              <a:cs typeface="Segoe UI" panose="020B0502040204020203" pitchFamily="34" charset="0"/>
            </a:endParaRPr>
          </a:p>
        </p:txBody>
      </p:sp>
      <p:sp>
        <p:nvSpPr>
          <p:cNvPr id="143" name="TextBox 142"/>
          <p:cNvSpPr txBox="1"/>
          <p:nvPr/>
        </p:nvSpPr>
        <p:spPr bwMode="auto">
          <a:xfrm>
            <a:off x="2000439" y="3928742"/>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CAN Controller</a:t>
            </a:r>
            <a:endParaRPr lang="en-GB" sz="1200">
              <a:latin typeface="+mn-lt"/>
            </a:endParaRPr>
          </a:p>
        </p:txBody>
      </p:sp>
      <p:grpSp>
        <p:nvGrpSpPr>
          <p:cNvPr id="145" name="Group 144"/>
          <p:cNvGrpSpPr/>
          <p:nvPr/>
        </p:nvGrpSpPr>
        <p:grpSpPr>
          <a:xfrm>
            <a:off x="1854380" y="5123000"/>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729787"/>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330203"/>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3944512"/>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557768"/>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3156935"/>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2370509"/>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1854380" y="1977296"/>
            <a:ext cx="144462" cy="258762"/>
            <a:chOff x="4487395" y="5226823"/>
            <a:chExt cx="144462" cy="258762"/>
          </a:xfrm>
        </p:grpSpPr>
        <p:sp>
          <p:nvSpPr>
            <p:cNvPr id="178" name="Rectangle 17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9" name="Straight Connector 17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738896" y="3115991"/>
            <a:ext cx="945356" cy="276999"/>
          </a:xfrm>
          <a:prstGeom prst="rect">
            <a:avLst/>
          </a:prstGeom>
          <a:noFill/>
          <a:ln>
            <a:noFill/>
          </a:ln>
        </p:spPr>
        <p:txBody>
          <a:bodyPr wrap="square" lIns="216000" rIns="36000">
            <a:spAutoFit/>
          </a:bodyPr>
          <a:lstStyle/>
          <a:p>
            <a:pPr algn="r">
              <a:defRPr/>
            </a:pPr>
            <a:r>
              <a:rPr lang="en-US" sz="1200">
                <a:latin typeface="+mn-lt"/>
              </a:rPr>
              <a:t>RX0/TX0</a:t>
            </a:r>
            <a:endParaRPr lang="en-GB" sz="1200">
              <a:latin typeface="Segoe UI" panose="020B0502040204020203" pitchFamily="34" charset="0"/>
              <a:ea typeface="Segoe UI" panose="020B0502040204020203" pitchFamily="34" charset="0"/>
              <a:cs typeface="Segoe UI" panose="020B0502040204020203" pitchFamily="34" charset="0"/>
            </a:endParaRPr>
          </a:p>
        </p:txBody>
      </p:sp>
      <p:sp>
        <p:nvSpPr>
          <p:cNvPr id="186" name="TextBox 185"/>
          <p:cNvSpPr txBox="1"/>
          <p:nvPr/>
        </p:nvSpPr>
        <p:spPr bwMode="auto">
          <a:xfrm>
            <a:off x="738896" y="3901311"/>
            <a:ext cx="945356" cy="276999"/>
          </a:xfrm>
          <a:prstGeom prst="rect">
            <a:avLst/>
          </a:prstGeom>
          <a:noFill/>
          <a:ln>
            <a:noFill/>
          </a:ln>
        </p:spPr>
        <p:txBody>
          <a:bodyPr wrap="square" lIns="216000" rIns="36000">
            <a:spAutoFit/>
          </a:bodyPr>
          <a:lstStyle/>
          <a:p>
            <a:pPr algn="r">
              <a:defRPr/>
            </a:pPr>
            <a:r>
              <a:rPr lang="en-US" sz="1200">
                <a:latin typeface="+mn-lt"/>
              </a:rPr>
              <a:t>RX/TX</a:t>
            </a:r>
            <a:endParaRPr lang="en-GB" sz="1200">
              <a:latin typeface="Segoe UI" panose="020B0502040204020203" pitchFamily="34" charset="0"/>
              <a:ea typeface="Segoe UI" panose="020B0502040204020203" pitchFamily="34" charset="0"/>
              <a:cs typeface="Segoe UI" panose="020B0502040204020203" pitchFamily="34" charset="0"/>
            </a:endParaRPr>
          </a:p>
        </p:txBody>
      </p:sp>
      <p:cxnSp>
        <p:nvCxnSpPr>
          <p:cNvPr id="192" name="Straight Arrow Connector 191"/>
          <p:cNvCxnSpPr>
            <a:stCxn id="32" idx="1"/>
            <a:endCxn id="10" idx="3"/>
          </p:cNvCxnSpPr>
          <p:nvPr/>
        </p:nvCxnSpPr>
        <p:spPr>
          <a:xfrm flipH="1">
            <a:off x="3440439"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stCxn id="23" idx="1"/>
            <a:endCxn id="6" idx="3"/>
          </p:cNvCxnSpPr>
          <p:nvPr/>
        </p:nvCxnSpPr>
        <p:spPr>
          <a:xfrm flipH="1">
            <a:off x="3440439" y="2106677"/>
            <a:ext cx="464198"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499868"/>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3286316"/>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679529"/>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07274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3440439" y="4455111"/>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645595"/>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25238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485916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89310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643868"/>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1998841"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a:p>
        </p:txBody>
      </p:sp>
      <p:sp>
        <p:nvSpPr>
          <p:cNvPr id="121" name="Rounded Rectangle 120"/>
          <p:cNvSpPr/>
          <p:nvPr/>
        </p:nvSpPr>
        <p:spPr bwMode="auto">
          <a:xfrm>
            <a:off x="7299555" y="794657"/>
            <a:ext cx="2404739"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a:solidFill>
                  <a:srgbClr val="000000"/>
                </a:solidFill>
                <a:latin typeface="Gill Sans MT" pitchFamily="34" charset="0"/>
                <a:ea typeface="ＭＳ Ｐゴシック" pitchFamily="34" charset="-128"/>
              </a:rPr>
              <a:t>Driver Validation Pack</a:t>
            </a:r>
            <a:endParaRPr lang="en-GB" sz="1600" b="1" kern="0">
              <a:solidFill>
                <a:srgbClr val="000000"/>
              </a:solidFill>
              <a:latin typeface="Gill Sans MT" pitchFamily="34" charset="0"/>
              <a:ea typeface="ＭＳ Ｐゴシック" pitchFamily="34" charset="-128"/>
            </a:endParaRPr>
          </a:p>
        </p:txBody>
      </p:sp>
      <p:sp>
        <p:nvSpPr>
          <p:cNvPr id="123" name="Rounded Rectangle 122"/>
          <p:cNvSpPr/>
          <p:nvPr/>
        </p:nvSpPr>
        <p:spPr bwMode="auto">
          <a:xfrm>
            <a:off x="7455114" y="3527825"/>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SPI</a:t>
            </a:r>
            <a:endParaRPr lang="en-GB" sz="1500" b="1" kern="0">
              <a:solidFill>
                <a:sysClr val="window" lastClr="FFFFFF"/>
              </a:solidFill>
              <a:latin typeface="Gill Sans MT" pitchFamily="34" charset="0"/>
              <a:ea typeface="ＭＳ Ｐゴシック" pitchFamily="34" charset="-128"/>
              <a:cs typeface="Arial" charset="0"/>
            </a:endParaRPr>
          </a:p>
        </p:txBody>
      </p:sp>
      <p:sp>
        <p:nvSpPr>
          <p:cNvPr id="124" name="Rounded Rectangle 123"/>
          <p:cNvSpPr/>
          <p:nvPr/>
        </p:nvSpPr>
        <p:spPr bwMode="auto">
          <a:xfrm>
            <a:off x="7455129" y="156777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USB Device</a:t>
            </a:r>
            <a:endParaRPr lang="en-GB" sz="1500" b="1" kern="0">
              <a:solidFill>
                <a:sysClr val="window" lastClr="FFFFFF"/>
              </a:solidFill>
              <a:latin typeface="Gill Sans MT" pitchFamily="34" charset="0"/>
              <a:ea typeface="ＭＳ Ｐゴシック" pitchFamily="34" charset="-128"/>
              <a:cs typeface="Arial" charset="0"/>
            </a:endParaRPr>
          </a:p>
        </p:txBody>
      </p:sp>
      <p:sp>
        <p:nvSpPr>
          <p:cNvPr id="126" name="Rounded Rectangle 125"/>
          <p:cNvSpPr/>
          <p:nvPr/>
        </p:nvSpPr>
        <p:spPr bwMode="auto">
          <a:xfrm>
            <a:off x="7455129" y="4710074"/>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a:solidFill>
                  <a:srgbClr val="FDFDFD"/>
                </a:solidFill>
                <a:latin typeface="Gill Sans MT" pitchFamily="34" charset="0"/>
                <a:ea typeface="MS PGothic" pitchFamily="34" charset="-128"/>
                <a:cs typeface="Arial" charset="0"/>
              </a:rPr>
              <a:t>MCI</a:t>
            </a:r>
          </a:p>
        </p:txBody>
      </p:sp>
      <p:sp>
        <p:nvSpPr>
          <p:cNvPr id="127" name="Rounded Rectangle 126"/>
          <p:cNvSpPr/>
          <p:nvPr/>
        </p:nvSpPr>
        <p:spPr bwMode="auto">
          <a:xfrm>
            <a:off x="7455129" y="314231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USART</a:t>
            </a:r>
          </a:p>
        </p:txBody>
      </p:sp>
      <p:sp>
        <p:nvSpPr>
          <p:cNvPr id="129" name="Rounded Rectangle 128"/>
          <p:cNvSpPr/>
          <p:nvPr/>
        </p:nvSpPr>
        <p:spPr bwMode="auto">
          <a:xfrm>
            <a:off x="7455114" y="5872758"/>
            <a:ext cx="2134874"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ourier New" pitchFamily="49" charset="0"/>
                <a:ea typeface="ＭＳ Ｐゴシック" pitchFamily="34" charset="-128"/>
                <a:cs typeface="Courier New" pitchFamily="49" charset="0"/>
              </a:rPr>
              <a:t>DV_Config.h</a:t>
            </a:r>
            <a:r>
              <a:rPr lang="de-DE" sz="1500" kern="0">
                <a:latin typeface="Courier New" pitchFamily="49" charset="0"/>
                <a:ea typeface="ＭＳ Ｐゴシック" pitchFamily="34" charset="-128"/>
                <a:cs typeface="Courier New" pitchFamily="49" charset="0"/>
              </a:rPr>
              <a:t> </a:t>
            </a:r>
            <a:br>
              <a:rPr lang="de-DE" sz="1500" kern="0">
                <a:latin typeface="Courier New" pitchFamily="49" charset="0"/>
                <a:ea typeface="ＭＳ Ｐゴシック" pitchFamily="34" charset="-128"/>
                <a:cs typeface="Courier New" pitchFamily="49" charset="0"/>
              </a:rPr>
            </a:br>
            <a:r>
              <a:rPr lang="de-DE" sz="1300" kern="0">
                <a:latin typeface="Courier New" pitchFamily="49" charset="0"/>
                <a:ea typeface="ＭＳ Ｐゴシック" pitchFamily="34" charset="-128"/>
                <a:cs typeface="Courier New" pitchFamily="49" charset="0"/>
              </a:rPr>
              <a:t>Configuration File</a:t>
            </a:r>
          </a:p>
        </p:txBody>
      </p:sp>
      <p:sp>
        <p:nvSpPr>
          <p:cNvPr id="130" name="Rounded Rectangle 129"/>
          <p:cNvSpPr/>
          <p:nvPr/>
        </p:nvSpPr>
        <p:spPr bwMode="auto">
          <a:xfrm>
            <a:off x="7455129" y="3915274"/>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CAN</a:t>
            </a:r>
          </a:p>
        </p:txBody>
      </p:sp>
      <p:sp>
        <p:nvSpPr>
          <p:cNvPr id="131" name="Rounded Rectangle 130"/>
          <p:cNvSpPr/>
          <p:nvPr/>
        </p:nvSpPr>
        <p:spPr bwMode="auto">
          <a:xfrm>
            <a:off x="7455129" y="235079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Ethernet</a:t>
            </a:r>
          </a:p>
        </p:txBody>
      </p:sp>
      <p:sp>
        <p:nvSpPr>
          <p:cNvPr id="132" name="Rounded Rectangle 131"/>
          <p:cNvSpPr/>
          <p:nvPr/>
        </p:nvSpPr>
        <p:spPr bwMode="auto">
          <a:xfrm>
            <a:off x="7455114" y="1176945"/>
            <a:ext cx="2134866" cy="287306"/>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Framework</a:t>
            </a:r>
            <a:endParaRPr lang="en-GB" sz="1500" b="1" kern="0">
              <a:solidFill>
                <a:sysClr val="window" lastClr="FFFFFF"/>
              </a:solidFill>
              <a:latin typeface="Gill Sans MT" pitchFamily="34" charset="0"/>
              <a:ea typeface="ＭＳ Ｐゴシック" pitchFamily="34" charset="-128"/>
              <a:cs typeface="Arial" charset="0"/>
            </a:endParaRPr>
          </a:p>
        </p:txBody>
      </p:sp>
      <p:sp>
        <p:nvSpPr>
          <p:cNvPr id="133" name="Rounded Rectangle 132"/>
          <p:cNvSpPr/>
          <p:nvPr/>
        </p:nvSpPr>
        <p:spPr bwMode="auto">
          <a:xfrm>
            <a:off x="7455129" y="5497757"/>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USB Host</a:t>
            </a:r>
            <a:endParaRPr lang="en-GB" sz="1500" b="1" kern="0">
              <a:solidFill>
                <a:sysClr val="window" lastClr="FFFFFF"/>
              </a:solidFill>
              <a:latin typeface="Gill Sans MT" pitchFamily="34" charset="0"/>
              <a:ea typeface="ＭＳ Ｐゴシック" pitchFamily="34" charset="-128"/>
              <a:cs typeface="Arial" charset="0"/>
            </a:endParaRPr>
          </a:p>
        </p:txBody>
      </p:sp>
      <p:sp>
        <p:nvSpPr>
          <p:cNvPr id="134" name="Rounded Rectangle 133"/>
          <p:cNvSpPr/>
          <p:nvPr/>
        </p:nvSpPr>
        <p:spPr bwMode="auto">
          <a:xfrm>
            <a:off x="7434491" y="430969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I2C</a:t>
            </a:r>
          </a:p>
        </p:txBody>
      </p:sp>
      <p:cxnSp>
        <p:nvCxnSpPr>
          <p:cNvPr id="135" name="Straight Arrow Connector 134"/>
          <p:cNvCxnSpPr>
            <a:stCxn id="124" idx="1"/>
            <a:endCxn id="31" idx="3"/>
          </p:cNvCxnSpPr>
          <p:nvPr/>
        </p:nvCxnSpPr>
        <p:spPr>
          <a:xfrm flipH="1">
            <a:off x="6785945" y="1711778"/>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31" idx="1"/>
            <a:endCxn id="33" idx="3"/>
          </p:cNvCxnSpPr>
          <p:nvPr/>
        </p:nvCxnSpPr>
        <p:spPr>
          <a:xfrm flipH="1">
            <a:off x="6785951" y="2494796"/>
            <a:ext cx="669178" cy="509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31" idx="1"/>
            <a:endCxn id="55" idx="3"/>
          </p:cNvCxnSpPr>
          <p:nvPr/>
        </p:nvCxnSpPr>
        <p:spPr>
          <a:xfrm flipH="1">
            <a:off x="6784356" y="2494796"/>
            <a:ext cx="670773"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stCxn id="127" idx="1"/>
            <a:endCxn id="100" idx="3"/>
          </p:cNvCxnSpPr>
          <p:nvPr/>
        </p:nvCxnSpPr>
        <p:spPr>
          <a:xfrm flipH="1">
            <a:off x="6784356" y="3286316"/>
            <a:ext cx="67077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23" idx="1"/>
            <a:endCxn id="24" idx="3"/>
          </p:cNvCxnSpPr>
          <p:nvPr/>
        </p:nvCxnSpPr>
        <p:spPr>
          <a:xfrm flipH="1" flipV="1">
            <a:off x="6784351" y="3664972"/>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a:stCxn id="130" idx="1"/>
            <a:endCxn id="102" idx="3"/>
          </p:cNvCxnSpPr>
          <p:nvPr/>
        </p:nvCxnSpPr>
        <p:spPr>
          <a:xfrm flipH="1">
            <a:off x="6784354" y="4059274"/>
            <a:ext cx="670775" cy="1346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a:stCxn id="134" idx="1"/>
            <a:endCxn id="103" idx="3"/>
          </p:cNvCxnSpPr>
          <p:nvPr/>
        </p:nvCxnSpPr>
        <p:spPr>
          <a:xfrm flipH="1">
            <a:off x="6785951" y="4453696"/>
            <a:ext cx="648540" cy="273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26" idx="1"/>
            <a:endCxn id="27" idx="3"/>
          </p:cNvCxnSpPr>
          <p:nvPr/>
        </p:nvCxnSpPr>
        <p:spPr>
          <a:xfrm flipH="1">
            <a:off x="6785951" y="4854074"/>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a:stCxn id="133" idx="1"/>
            <a:endCxn id="34" idx="3"/>
          </p:cNvCxnSpPr>
          <p:nvPr/>
        </p:nvCxnSpPr>
        <p:spPr>
          <a:xfrm flipH="1">
            <a:off x="6784352" y="5641757"/>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91" name="Rounded Rectangle 190"/>
          <p:cNvSpPr/>
          <p:nvPr/>
        </p:nvSpPr>
        <p:spPr bwMode="auto">
          <a:xfrm>
            <a:off x="922900" y="5965917"/>
            <a:ext cx="1043260"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a:solidFill>
                  <a:schemeClr val="tx1"/>
                </a:solidFill>
                <a:latin typeface="Gill Sans MT" pitchFamily="34" charset="0"/>
                <a:cs typeface="Courier New" pitchFamily="49" charset="0"/>
              </a:rPr>
              <a:t>Loopback</a:t>
            </a:r>
            <a:endParaRPr lang="en-GB" sz="1400" b="1">
              <a:solidFill>
                <a:schemeClr val="tx1"/>
              </a:solidFill>
              <a:latin typeface="Gill Sans MT" pitchFamily="34" charset="0"/>
              <a:cs typeface="Courier New" pitchFamily="49" charset="0"/>
            </a:endParaRPr>
          </a:p>
        </p:txBody>
      </p:sp>
      <p:sp>
        <p:nvSpPr>
          <p:cNvPr id="193" name="Arc 192"/>
          <p:cNvSpPr/>
          <p:nvPr/>
        </p:nvSpPr>
        <p:spPr>
          <a:xfrm rot="16200000">
            <a:off x="2006557" y="6054939"/>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4" name="Arc 193"/>
          <p:cNvSpPr/>
          <p:nvPr/>
        </p:nvSpPr>
        <p:spPr>
          <a:xfrm rot="16200000">
            <a:off x="1772400" y="2334636"/>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6" name="Arc 195"/>
          <p:cNvSpPr/>
          <p:nvPr/>
        </p:nvSpPr>
        <p:spPr>
          <a:xfrm rot="16200000">
            <a:off x="1772401" y="3133120"/>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7" name="Arc 196"/>
          <p:cNvSpPr/>
          <p:nvPr/>
        </p:nvSpPr>
        <p:spPr>
          <a:xfrm rot="16200000">
            <a:off x="1772402" y="3533778"/>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9" name="Straight Arrow Connector 138">
            <a:extLst>
              <a:ext uri="{FF2B5EF4-FFF2-40B4-BE49-F238E27FC236}">
                <a16:creationId xmlns:a16="http://schemas.microsoft.com/office/drawing/2014/main" id="{A6F62F9D-8DFA-4A88-BA3C-F5A8E6C1F3B9}"/>
              </a:ext>
            </a:extLst>
          </p:cNvPr>
          <p:cNvCxnSpPr/>
          <p:nvPr/>
        </p:nvCxnSpPr>
        <p:spPr>
          <a:xfrm flipH="1">
            <a:off x="6784351" y="2888471"/>
            <a:ext cx="670773"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70B2A95C-7FA5-4BEC-8F16-97A8ADBC63DD}"/>
              </a:ext>
            </a:extLst>
          </p:cNvPr>
          <p:cNvCxnSpPr>
            <a:cxnSpLocks/>
            <a:stCxn id="137" idx="1"/>
            <a:endCxn id="24" idx="3"/>
          </p:cNvCxnSpPr>
          <p:nvPr/>
        </p:nvCxnSpPr>
        <p:spPr>
          <a:xfrm flipH="1">
            <a:off x="6784351" y="2894846"/>
            <a:ext cx="650140" cy="77012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37" name="Rounded Rectangle 130">
            <a:extLst>
              <a:ext uri="{FF2B5EF4-FFF2-40B4-BE49-F238E27FC236}">
                <a16:creationId xmlns:a16="http://schemas.microsoft.com/office/drawing/2014/main" id="{C5D08EBA-CAFE-4573-8650-B7F9585A7DA8}"/>
              </a:ext>
            </a:extLst>
          </p:cNvPr>
          <p:cNvSpPr/>
          <p:nvPr/>
        </p:nvSpPr>
        <p:spPr bwMode="auto">
          <a:xfrm>
            <a:off x="7434491" y="275084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WiFi</a:t>
            </a:r>
          </a:p>
        </p:txBody>
      </p:sp>
    </p:spTree>
    <p:extLst>
      <p:ext uri="{BB962C8B-B14F-4D97-AF65-F5344CB8AC3E}">
        <p14:creationId xmlns:p14="http://schemas.microsoft.com/office/powerpoint/2010/main" val="75459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 name="Rectangle 234"/>
          <p:cNvSpPr/>
          <p:nvPr/>
        </p:nvSpPr>
        <p:spPr>
          <a:xfrm>
            <a:off x="3672535" y="393853"/>
            <a:ext cx="6170711" cy="6331846"/>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a:solidFill>
                  <a:schemeClr val="tx1"/>
                </a:solidFill>
                <a:latin typeface="Calibri" panose="020F0502020204030204" pitchFamily="34" charset="0"/>
                <a:cs typeface="Calibri" panose="020F0502020204030204" pitchFamily="34" charset="0"/>
              </a:rPr>
              <a:t>Software Packs</a:t>
            </a:r>
            <a:endParaRPr lang="en-GB" sz="3200" b="1">
              <a:solidFill>
                <a:schemeClr val="tx1"/>
              </a:solidFill>
              <a:latin typeface="Calibri" panose="020F0502020204030204" pitchFamily="34" charset="0"/>
              <a:cs typeface="Calibri" panose="020F0502020204030204" pitchFamily="34" charset="0"/>
            </a:endParaRPr>
          </a:p>
        </p:txBody>
      </p:sp>
      <p:sp>
        <p:nvSpPr>
          <p:cNvPr id="4" name="Rectangle 3"/>
          <p:cNvSpPr/>
          <p:nvPr/>
        </p:nvSpPr>
        <p:spPr bwMode="auto">
          <a:xfrm>
            <a:off x="1998841" y="393853"/>
            <a:ext cx="1440000" cy="5701231"/>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GB" sz="2000" b="1">
                <a:solidFill>
                  <a:schemeClr val="tx1"/>
                </a:solidFill>
                <a:latin typeface="Calibri" panose="020F0502020204030204" pitchFamily="34" charset="0"/>
                <a:cs typeface="Calibri" panose="020F0502020204030204" pitchFamily="34" charset="0"/>
              </a:rPr>
              <a:t>Device</a:t>
            </a:r>
          </a:p>
        </p:txBody>
      </p:sp>
      <p:sp>
        <p:nvSpPr>
          <p:cNvPr id="7" name="TextBox 6"/>
          <p:cNvSpPr txBox="1"/>
          <p:nvPr/>
        </p:nvSpPr>
        <p:spPr bwMode="auto">
          <a:xfrm>
            <a:off x="2000439" y="3762862"/>
            <a:ext cx="1440000" cy="288000"/>
          </a:xfrm>
          <a:prstGeom prst="rect">
            <a:avLst/>
          </a:prstGeom>
          <a:solidFill>
            <a:schemeClr val="bg1">
              <a:lumMod val="85000"/>
            </a:schemeClr>
          </a:solidFill>
          <a:ln>
            <a:noFill/>
          </a:ln>
        </p:spPr>
        <p:txBody>
          <a:bodyPr rIns="144000">
            <a:spAutoFit/>
          </a:bodyPr>
          <a:lstStyle/>
          <a:p>
            <a:pPr algn="r">
              <a:defRPr/>
            </a:pPr>
            <a:r>
              <a:rPr lang="en-US" sz="1200">
                <a:latin typeface="Calibri" panose="020F0502020204030204" pitchFamily="34" charset="0"/>
                <a:cs typeface="Calibri" panose="020F0502020204030204" pitchFamily="34" charset="0"/>
              </a:rPr>
              <a:t>SPI Controller</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8" name="TextBox 7"/>
          <p:cNvSpPr txBox="1"/>
          <p:nvPr/>
        </p:nvSpPr>
        <p:spPr bwMode="auto">
          <a:xfrm>
            <a:off x="2000439" y="4547877"/>
            <a:ext cx="1440000" cy="288000"/>
          </a:xfrm>
          <a:prstGeom prst="rect">
            <a:avLst/>
          </a:prstGeom>
          <a:solidFill>
            <a:schemeClr val="bg1">
              <a:lumMod val="85000"/>
            </a:schemeClr>
          </a:solidFill>
          <a:ln>
            <a:noFill/>
          </a:ln>
        </p:spPr>
        <p:txBody>
          <a:bodyPr rIns="144000">
            <a:spAutoFit/>
          </a:bodyPr>
          <a:lstStyle/>
          <a:p>
            <a:pPr algn="r">
              <a:defRPr/>
            </a:pPr>
            <a:r>
              <a:rPr lang="en-US" sz="1200">
                <a:latin typeface="Calibri" panose="020F0502020204030204" pitchFamily="34" charset="0"/>
                <a:cs typeface="Calibri" panose="020F0502020204030204" pitchFamily="34" charset="0"/>
              </a:rPr>
              <a:t>I2C Controller</a:t>
            </a:r>
            <a:endParaRPr lang="en-GB" sz="1200">
              <a:latin typeface="Calibri" panose="020F0502020204030204" pitchFamily="34" charset="0"/>
              <a:cs typeface="Calibri" panose="020F0502020204030204" pitchFamily="34" charset="0"/>
            </a:endParaRPr>
          </a:p>
        </p:txBody>
      </p:sp>
      <p:sp>
        <p:nvSpPr>
          <p:cNvPr id="9" name="TextBox 8"/>
          <p:cNvSpPr txBox="1"/>
          <p:nvPr/>
        </p:nvSpPr>
        <p:spPr bwMode="auto">
          <a:xfrm>
            <a:off x="2000439" y="5726686"/>
            <a:ext cx="1440000" cy="288000"/>
          </a:xfrm>
          <a:prstGeom prst="rect">
            <a:avLst/>
          </a:prstGeom>
          <a:solidFill>
            <a:schemeClr val="bg1">
              <a:lumMod val="85000"/>
            </a:schemeClr>
          </a:solidFill>
          <a:ln>
            <a:noFill/>
          </a:ln>
        </p:spPr>
        <p:txBody>
          <a:bodyPr rIns="144000">
            <a:spAutoFit/>
          </a:bodyPr>
          <a:lstStyle/>
          <a:p>
            <a:pPr algn="r">
              <a:defRPr/>
            </a:pPr>
            <a:r>
              <a:rPr lang="en-US" sz="1200">
                <a:latin typeface="Calibri" panose="020F0502020204030204" pitchFamily="34" charset="0"/>
                <a:cs typeface="Calibri" panose="020F0502020204030204" pitchFamily="34" charset="0"/>
              </a:rPr>
              <a:t>USB  Controller</a:t>
            </a:r>
            <a:endParaRPr lang="en-GB" sz="1200">
              <a:latin typeface="Calibri" panose="020F0502020204030204" pitchFamily="34" charset="0"/>
              <a:cs typeface="Calibri" panose="020F0502020204030204" pitchFamily="34" charset="0"/>
            </a:endParaRPr>
          </a:p>
        </p:txBody>
      </p:sp>
      <p:sp>
        <p:nvSpPr>
          <p:cNvPr id="10" name="TextBox 9"/>
          <p:cNvSpPr txBox="1"/>
          <p:nvPr/>
        </p:nvSpPr>
        <p:spPr bwMode="auto">
          <a:xfrm>
            <a:off x="2000439" y="1493264"/>
            <a:ext cx="1440000" cy="288000"/>
          </a:xfrm>
          <a:prstGeom prst="rect">
            <a:avLst/>
          </a:prstGeom>
          <a:solidFill>
            <a:schemeClr val="bg1">
              <a:lumMod val="85000"/>
            </a:schemeClr>
          </a:solidFill>
          <a:ln>
            <a:noFill/>
          </a:ln>
        </p:spPr>
        <p:txBody>
          <a:bodyPr rIns="144000">
            <a:spAutoFit/>
          </a:bodyPr>
          <a:lstStyle/>
          <a:p>
            <a:pPr algn="r">
              <a:defRPr/>
            </a:pPr>
            <a:r>
              <a:rPr lang="en-US" sz="1200">
                <a:latin typeface="Calibri" panose="020F0502020204030204" pitchFamily="34" charset="0"/>
                <a:cs typeface="Calibri" panose="020F0502020204030204" pitchFamily="34" charset="0"/>
              </a:rPr>
              <a:t>USB  Controller</a:t>
            </a:r>
            <a:endParaRPr lang="en-GB" sz="1200">
              <a:latin typeface="Calibri" panose="020F0502020204030204" pitchFamily="34" charset="0"/>
              <a:cs typeface="Calibri" panose="020F0502020204030204" pitchFamily="34" charset="0"/>
            </a:endParaRPr>
          </a:p>
        </p:txBody>
      </p:sp>
      <p:sp>
        <p:nvSpPr>
          <p:cNvPr id="11" name="TextBox 10"/>
          <p:cNvSpPr txBox="1"/>
          <p:nvPr/>
        </p:nvSpPr>
        <p:spPr bwMode="auto">
          <a:xfrm>
            <a:off x="2000439" y="1880606"/>
            <a:ext cx="1440000" cy="288000"/>
          </a:xfrm>
          <a:prstGeom prst="rect">
            <a:avLst/>
          </a:prstGeom>
          <a:solidFill>
            <a:schemeClr val="bg1">
              <a:lumMod val="85000"/>
            </a:schemeClr>
          </a:solidFill>
          <a:ln>
            <a:noFill/>
          </a:ln>
        </p:spPr>
        <p:txBody>
          <a:bodyPr rIns="144000">
            <a:spAutoFit/>
          </a:bodyPr>
          <a:lstStyle/>
          <a:p>
            <a:pPr algn="r">
              <a:defRPr/>
            </a:pPr>
            <a:r>
              <a:rPr lang="en-US" sz="1200">
                <a:latin typeface="Calibri" panose="020F0502020204030204" pitchFamily="34" charset="0"/>
                <a:cs typeface="Calibri" panose="020F0502020204030204" pitchFamily="34" charset="0"/>
              </a:rPr>
              <a:t>Ethernet  PHY</a:t>
            </a:r>
            <a:endParaRPr lang="en-GB" sz="1200">
              <a:latin typeface="Calibri" panose="020F0502020204030204" pitchFamily="34" charset="0"/>
              <a:cs typeface="Calibri" panose="020F0502020204030204" pitchFamily="34" charset="0"/>
            </a:endParaRPr>
          </a:p>
        </p:txBody>
      </p:sp>
      <p:sp>
        <p:nvSpPr>
          <p:cNvPr id="12" name="TextBox 11"/>
          <p:cNvSpPr txBox="1"/>
          <p:nvPr/>
        </p:nvSpPr>
        <p:spPr bwMode="auto">
          <a:xfrm>
            <a:off x="2000439" y="4939234"/>
            <a:ext cx="1440000" cy="288000"/>
          </a:xfrm>
          <a:prstGeom prst="rect">
            <a:avLst/>
          </a:prstGeom>
          <a:solidFill>
            <a:schemeClr val="bg1">
              <a:lumMod val="85000"/>
            </a:schemeClr>
          </a:solidFill>
          <a:ln>
            <a:noFill/>
          </a:ln>
        </p:spPr>
        <p:txBody>
          <a:bodyPr rIns="144000">
            <a:spAutoFit/>
          </a:bodyPr>
          <a:lstStyle/>
          <a:p>
            <a:pPr algn="r">
              <a:defRPr/>
            </a:pPr>
            <a:r>
              <a:rPr lang="en-US" sz="1200">
                <a:latin typeface="Calibri" panose="020F0502020204030204" pitchFamily="34" charset="0"/>
                <a:cs typeface="Calibri" panose="020F0502020204030204" pitchFamily="34" charset="0"/>
              </a:rPr>
              <a:t>SDIO</a:t>
            </a:r>
            <a:endParaRPr lang="en-GB" sz="1200">
              <a:latin typeface="Calibri" panose="020F0502020204030204" pitchFamily="34" charset="0"/>
              <a:cs typeface="Calibri" panose="020F0502020204030204" pitchFamily="34" charset="0"/>
            </a:endParaRPr>
          </a:p>
        </p:txBody>
      </p:sp>
      <p:sp>
        <p:nvSpPr>
          <p:cNvPr id="13" name="TextBox 12"/>
          <p:cNvSpPr txBox="1"/>
          <p:nvPr/>
        </p:nvSpPr>
        <p:spPr bwMode="auto">
          <a:xfrm>
            <a:off x="2000439" y="5332447"/>
            <a:ext cx="1440000" cy="288000"/>
          </a:xfrm>
          <a:prstGeom prst="rect">
            <a:avLst/>
          </a:prstGeom>
          <a:solidFill>
            <a:schemeClr val="bg1">
              <a:lumMod val="85000"/>
            </a:schemeClr>
          </a:solidFill>
          <a:ln>
            <a:noFill/>
          </a:ln>
        </p:spPr>
        <p:txBody>
          <a:bodyPr rIns="108000">
            <a:spAutoFit/>
          </a:bodyPr>
          <a:lstStyle/>
          <a:p>
            <a:pPr algn="r">
              <a:defRPr/>
            </a:pPr>
            <a:r>
              <a:rPr lang="en-US" sz="1200">
                <a:latin typeface="Calibri" panose="020F0502020204030204" pitchFamily="34" charset="0"/>
                <a:cs typeface="Calibri" panose="020F0502020204030204" pitchFamily="34" charset="0"/>
              </a:rPr>
              <a:t>Memory Controller</a:t>
            </a:r>
            <a:endParaRPr lang="en-GB" sz="1200">
              <a:latin typeface="Calibri" panose="020F0502020204030204" pitchFamily="34" charset="0"/>
              <a:cs typeface="Calibri" panose="020F0502020204030204" pitchFamily="34" charset="0"/>
            </a:endParaRPr>
          </a:p>
        </p:txBody>
      </p:sp>
      <p:sp>
        <p:nvSpPr>
          <p:cNvPr id="20" name="Rounded Rectangle 19"/>
          <p:cNvSpPr/>
          <p:nvPr/>
        </p:nvSpPr>
        <p:spPr bwMode="auto">
          <a:xfrm>
            <a:off x="3798274" y="794656"/>
            <a:ext cx="3095625" cy="5860143"/>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a:solidFill>
                  <a:srgbClr val="000000"/>
                </a:solidFill>
                <a:latin typeface="Calibri" panose="020F0502020204030204" pitchFamily="34" charset="0"/>
                <a:ea typeface="ＭＳ Ｐゴシック" pitchFamily="34" charset="-128"/>
                <a:cs typeface="Calibri" panose="020F0502020204030204" pitchFamily="34" charset="0"/>
              </a:rPr>
              <a:t>Device Pack</a:t>
            </a:r>
            <a:endParaRPr lang="en-GB" sz="1600" b="1" kern="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37" name="Rounded Rectangle 36"/>
          <p:cNvSpPr/>
          <p:nvPr/>
        </p:nvSpPr>
        <p:spPr bwMode="auto">
          <a:xfrm>
            <a:off x="3904633" y="6106118"/>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RTE_Device.h</a:t>
            </a:r>
            <a:r>
              <a:rPr lang="de-DE" sz="1500" kern="0">
                <a:latin typeface="Calibri" panose="020F0502020204030204" pitchFamily="34" charset="0"/>
                <a:ea typeface="ＭＳ Ｐゴシック" pitchFamily="34" charset="-128"/>
                <a:cs typeface="Calibri" panose="020F0502020204030204" pitchFamily="34" charset="0"/>
              </a:rPr>
              <a:t> </a:t>
            </a:r>
            <a:br>
              <a:rPr lang="de-DE" sz="1500" kern="0">
                <a:latin typeface="Calibri" panose="020F0502020204030204" pitchFamily="34" charset="0"/>
                <a:ea typeface="ＭＳ Ｐゴシック" pitchFamily="34" charset="-128"/>
                <a:cs typeface="Calibri" panose="020F0502020204030204" pitchFamily="34" charset="0"/>
              </a:rPr>
            </a:br>
            <a:r>
              <a:rPr lang="de-DE" sz="1300" kern="0">
                <a:latin typeface="Calibri" panose="020F0502020204030204" pitchFamily="34" charset="0"/>
                <a:ea typeface="ＭＳ Ｐゴシック" pitchFamily="34" charset="-128"/>
                <a:cs typeface="Calibri" panose="020F0502020204030204" pitchFamily="34" charset="0"/>
              </a:rPr>
              <a:t>Configuration File</a:t>
            </a:r>
          </a:p>
        </p:txBody>
      </p:sp>
      <p:sp>
        <p:nvSpPr>
          <p:cNvPr id="54" name="TextBox 53"/>
          <p:cNvSpPr txBox="1"/>
          <p:nvPr/>
        </p:nvSpPr>
        <p:spPr bwMode="auto">
          <a:xfrm>
            <a:off x="2000439" y="2273841"/>
            <a:ext cx="1440000" cy="288000"/>
          </a:xfrm>
          <a:prstGeom prst="rect">
            <a:avLst/>
          </a:prstGeom>
          <a:solidFill>
            <a:schemeClr val="bg1">
              <a:lumMod val="85000"/>
            </a:schemeClr>
          </a:solidFill>
          <a:ln>
            <a:noFill/>
          </a:ln>
        </p:spPr>
        <p:txBody>
          <a:bodyPr wrap="square" rIns="144000">
            <a:spAutoFit/>
          </a:bodyPr>
          <a:lstStyle/>
          <a:p>
            <a:pPr algn="r">
              <a:defRPr/>
            </a:pPr>
            <a:r>
              <a:rPr lang="en-US" sz="1200">
                <a:latin typeface="Calibri" panose="020F0502020204030204" pitchFamily="34" charset="0"/>
                <a:cs typeface="Calibri" panose="020F0502020204030204" pitchFamily="34" charset="0"/>
              </a:rPr>
              <a:t>Ethernet  MAC</a:t>
            </a:r>
            <a:endParaRPr lang="en-GB" sz="1200">
              <a:latin typeface="Calibri" panose="020F0502020204030204" pitchFamily="34" charset="0"/>
              <a:cs typeface="Calibri" panose="020F0502020204030204" pitchFamily="34" charset="0"/>
            </a:endParaRPr>
          </a:p>
        </p:txBody>
      </p:sp>
      <p:sp>
        <p:nvSpPr>
          <p:cNvPr id="59" name="TextBox 58"/>
          <p:cNvSpPr txBox="1"/>
          <p:nvPr/>
        </p:nvSpPr>
        <p:spPr bwMode="auto">
          <a:xfrm>
            <a:off x="1063815" y="5727710"/>
            <a:ext cx="764593" cy="276999"/>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USBHn</a:t>
            </a:r>
            <a:endParaRPr lang="en-GB" sz="1200">
              <a:latin typeface="Calibri" panose="020F0502020204030204" pitchFamily="34" charset="0"/>
              <a:cs typeface="Calibri" panose="020F0502020204030204" pitchFamily="34" charset="0"/>
            </a:endParaRPr>
          </a:p>
        </p:txBody>
      </p:sp>
      <p:sp>
        <p:nvSpPr>
          <p:cNvPr id="60" name="TextBox 59"/>
          <p:cNvSpPr txBox="1"/>
          <p:nvPr/>
        </p:nvSpPr>
        <p:spPr bwMode="auto">
          <a:xfrm>
            <a:off x="1180242" y="5332447"/>
            <a:ext cx="647700" cy="277812"/>
          </a:xfrm>
          <a:prstGeom prst="rect">
            <a:avLst/>
          </a:prstGeom>
          <a:noFill/>
          <a:ln>
            <a:noFill/>
          </a:ln>
        </p:spPr>
        <p:txBody>
          <a:bodyPr lIns="216000" rIns="36000">
            <a:spAutoFit/>
          </a:bodyPr>
          <a:lstStyle/>
          <a:p>
            <a:pPr algn="r">
              <a:defRPr/>
            </a:pPr>
            <a:r>
              <a:rPr lang="en-US" sz="1200">
                <a:latin typeface="Calibri" panose="020F0502020204030204" pitchFamily="34" charset="0"/>
                <a:cs typeface="Calibri" panose="020F0502020204030204" pitchFamily="34" charset="0"/>
              </a:rPr>
              <a:t>I/On</a:t>
            </a:r>
            <a:endParaRPr lang="en-GB" sz="1200">
              <a:latin typeface="Calibri" panose="020F0502020204030204" pitchFamily="34" charset="0"/>
              <a:cs typeface="Calibri" panose="020F0502020204030204" pitchFamily="34" charset="0"/>
            </a:endParaRPr>
          </a:p>
        </p:txBody>
      </p:sp>
      <p:sp>
        <p:nvSpPr>
          <p:cNvPr id="61" name="TextBox 60"/>
          <p:cNvSpPr txBox="1"/>
          <p:nvPr/>
        </p:nvSpPr>
        <p:spPr bwMode="auto">
          <a:xfrm>
            <a:off x="1066590" y="4944328"/>
            <a:ext cx="761818" cy="277812"/>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SDIOn</a:t>
            </a:r>
            <a:endParaRPr lang="en-GB" sz="1200">
              <a:latin typeface="Calibri" panose="020F0502020204030204" pitchFamily="34" charset="0"/>
              <a:cs typeface="Calibri" panose="020F0502020204030204" pitchFamily="34" charset="0"/>
            </a:endParaRPr>
          </a:p>
        </p:txBody>
      </p:sp>
      <p:sp>
        <p:nvSpPr>
          <p:cNvPr id="62" name="TextBox 61"/>
          <p:cNvSpPr txBox="1"/>
          <p:nvPr/>
        </p:nvSpPr>
        <p:spPr bwMode="auto">
          <a:xfrm>
            <a:off x="1180242" y="4553764"/>
            <a:ext cx="647700" cy="276225"/>
          </a:xfrm>
          <a:prstGeom prst="rect">
            <a:avLst/>
          </a:prstGeom>
          <a:noFill/>
          <a:ln>
            <a:noFill/>
          </a:ln>
        </p:spPr>
        <p:txBody>
          <a:bodyPr lIns="216000" rIns="36000">
            <a:spAutoFit/>
          </a:bodyPr>
          <a:lstStyle/>
          <a:p>
            <a:pPr algn="r">
              <a:defRPr/>
            </a:pPr>
            <a:r>
              <a:rPr lang="en-US" sz="1200">
                <a:latin typeface="Calibri" panose="020F0502020204030204" pitchFamily="34" charset="0"/>
                <a:cs typeface="Calibri" panose="020F0502020204030204" pitchFamily="34" charset="0"/>
              </a:rPr>
              <a:t>I2Cn</a:t>
            </a:r>
            <a:endParaRPr lang="en-GB" sz="1200">
              <a:latin typeface="Calibri" panose="020F0502020204030204" pitchFamily="34" charset="0"/>
              <a:cs typeface="Calibri" panose="020F0502020204030204" pitchFamily="34" charset="0"/>
            </a:endParaRPr>
          </a:p>
        </p:txBody>
      </p:sp>
      <p:sp>
        <p:nvSpPr>
          <p:cNvPr id="63" name="TextBox 62"/>
          <p:cNvSpPr txBox="1"/>
          <p:nvPr/>
        </p:nvSpPr>
        <p:spPr bwMode="auto">
          <a:xfrm>
            <a:off x="1008517" y="3776809"/>
            <a:ext cx="647700" cy="276225"/>
          </a:xfrm>
          <a:prstGeom prst="rect">
            <a:avLst/>
          </a:prstGeom>
          <a:noFill/>
          <a:ln>
            <a:noFill/>
          </a:ln>
        </p:spPr>
        <p:txBody>
          <a:bodyPr lIns="216000" rIns="36000">
            <a:spAutoFit/>
          </a:bodyPr>
          <a:lstStyle/>
          <a:p>
            <a:pPr algn="r">
              <a:defRPr/>
            </a:pPr>
            <a:r>
              <a:rPr lang="en-US" sz="1200">
                <a:latin typeface="Calibri" panose="020F0502020204030204" pitchFamily="34" charset="0"/>
                <a:cs typeface="Calibri" panose="020F0502020204030204" pitchFamily="34" charset="0"/>
              </a:rPr>
              <a:t>SPIn</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65" name="TextBox 64"/>
          <p:cNvSpPr txBox="1"/>
          <p:nvPr/>
        </p:nvSpPr>
        <p:spPr bwMode="auto">
          <a:xfrm>
            <a:off x="1069207" y="1488455"/>
            <a:ext cx="758735" cy="276999"/>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USBDn</a:t>
            </a:r>
            <a:endParaRPr lang="en-GB" sz="1200">
              <a:latin typeface="Calibri" panose="020F0502020204030204" pitchFamily="34" charset="0"/>
              <a:cs typeface="Calibri" panose="020F0502020204030204" pitchFamily="34" charset="0"/>
            </a:endParaRPr>
          </a:p>
        </p:txBody>
      </p:sp>
      <p:sp>
        <p:nvSpPr>
          <p:cNvPr id="66" name="TextBox 65"/>
          <p:cNvSpPr txBox="1"/>
          <p:nvPr/>
        </p:nvSpPr>
        <p:spPr bwMode="auto">
          <a:xfrm>
            <a:off x="814817" y="1895247"/>
            <a:ext cx="835790" cy="277813"/>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Ethernet</a:t>
            </a:r>
            <a:endParaRPr lang="en-GB" sz="1200">
              <a:latin typeface="Calibri" panose="020F0502020204030204" pitchFamily="34" charset="0"/>
              <a:cs typeface="Calibri" panose="020F0502020204030204" pitchFamily="34" charset="0"/>
            </a:endParaRPr>
          </a:p>
        </p:txBody>
      </p:sp>
      <p:grpSp>
        <p:nvGrpSpPr>
          <p:cNvPr id="144" name="Group 143"/>
          <p:cNvGrpSpPr/>
          <p:nvPr/>
        </p:nvGrpSpPr>
        <p:grpSpPr>
          <a:xfrm>
            <a:off x="1854380" y="5740280"/>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000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Startup/System</a:t>
            </a:r>
          </a:p>
        </p:txBody>
      </p:sp>
      <p:sp>
        <p:nvSpPr>
          <p:cNvPr id="24" name="Rectangle 23"/>
          <p:cNvSpPr/>
          <p:nvPr/>
        </p:nvSpPr>
        <p:spPr bwMode="auto">
          <a:xfrm>
            <a:off x="5847726" y="378505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SPIn</a:t>
            </a:r>
            <a:endParaRPr lang="en-GB" sz="1200">
              <a:solidFill>
                <a:schemeClr val="tx1"/>
              </a:solidFill>
              <a:latin typeface="Calibri" panose="020F0502020204030204" pitchFamily="34" charset="0"/>
              <a:cs typeface="Calibri" panose="020F0502020204030204" pitchFamily="34" charset="0"/>
            </a:endParaRPr>
          </a:p>
        </p:txBody>
      </p:sp>
      <p:sp>
        <p:nvSpPr>
          <p:cNvPr id="26" name="Rounded Rectangle 25"/>
          <p:cNvSpPr/>
          <p:nvPr/>
        </p:nvSpPr>
        <p:spPr bwMode="auto">
          <a:xfrm>
            <a:off x="3904634" y="3759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SPI Driver</a:t>
            </a:r>
          </a:p>
        </p:txBody>
      </p:sp>
      <p:sp>
        <p:nvSpPr>
          <p:cNvPr id="27" name="Rectangle 26"/>
          <p:cNvSpPr/>
          <p:nvPr/>
        </p:nvSpPr>
        <p:spPr bwMode="auto">
          <a:xfrm>
            <a:off x="5849326" y="497052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MCIn</a:t>
            </a:r>
            <a:endParaRPr lang="en-GB" sz="1200">
              <a:solidFill>
                <a:schemeClr val="tx1"/>
              </a:solidFill>
              <a:latin typeface="Calibri" panose="020F0502020204030204" pitchFamily="34" charset="0"/>
              <a:cs typeface="Calibri" panose="020F0502020204030204" pitchFamily="34" charset="0"/>
            </a:endParaRPr>
          </a:p>
        </p:txBody>
      </p:sp>
      <p:sp>
        <p:nvSpPr>
          <p:cNvPr id="29" name="Rounded Rectangle 28"/>
          <p:cNvSpPr/>
          <p:nvPr/>
        </p:nvSpPr>
        <p:spPr bwMode="auto">
          <a:xfrm>
            <a:off x="3904639" y="493923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MCI Driver</a:t>
            </a:r>
          </a:p>
        </p:txBody>
      </p:sp>
      <p:sp>
        <p:nvSpPr>
          <p:cNvPr id="28" name="Rectangle 27"/>
          <p:cNvSpPr/>
          <p:nvPr/>
        </p:nvSpPr>
        <p:spPr bwMode="auto">
          <a:xfrm>
            <a:off x="5847728" y="536849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NANDn</a:t>
            </a:r>
            <a:endParaRPr lang="en-GB" sz="1200">
              <a:solidFill>
                <a:schemeClr val="tx1"/>
              </a:solidFill>
              <a:latin typeface="Calibri" panose="020F0502020204030204" pitchFamily="34" charset="0"/>
              <a:cs typeface="Calibri" panose="020F0502020204030204" pitchFamily="34" charset="0"/>
            </a:endParaRPr>
          </a:p>
        </p:txBody>
      </p:sp>
      <p:sp>
        <p:nvSpPr>
          <p:cNvPr id="30" name="Rounded Rectangle 29"/>
          <p:cNvSpPr/>
          <p:nvPr/>
        </p:nvSpPr>
        <p:spPr bwMode="auto">
          <a:xfrm>
            <a:off x="3904639" y="533244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NAND Driver</a:t>
            </a:r>
          </a:p>
        </p:txBody>
      </p:sp>
      <p:sp>
        <p:nvSpPr>
          <p:cNvPr id="31" name="Rectangle 30"/>
          <p:cNvSpPr/>
          <p:nvPr/>
        </p:nvSpPr>
        <p:spPr bwMode="auto">
          <a:xfrm>
            <a:off x="5849320" y="15293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USBDn</a:t>
            </a:r>
            <a:endParaRPr lang="en-GB" sz="1200">
              <a:solidFill>
                <a:schemeClr val="tx1"/>
              </a:solidFill>
              <a:latin typeface="Calibri" panose="020F0502020204030204" pitchFamily="34" charset="0"/>
              <a:cs typeface="Calibri" panose="020F0502020204030204" pitchFamily="34" charset="0"/>
            </a:endParaRPr>
          </a:p>
        </p:txBody>
      </p:sp>
      <p:sp>
        <p:nvSpPr>
          <p:cNvPr id="32" name="Rounded Rectangle 31"/>
          <p:cNvSpPr/>
          <p:nvPr/>
        </p:nvSpPr>
        <p:spPr bwMode="auto">
          <a:xfrm>
            <a:off x="3904638" y="14932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Device Driver</a:t>
            </a:r>
          </a:p>
        </p:txBody>
      </p:sp>
      <p:sp>
        <p:nvSpPr>
          <p:cNvPr id="33" name="Rectangle 32"/>
          <p:cNvSpPr/>
          <p:nvPr/>
        </p:nvSpPr>
        <p:spPr bwMode="auto">
          <a:xfrm>
            <a:off x="5849326" y="1916678"/>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ETH_PHYn</a:t>
            </a:r>
            <a:endParaRPr lang="en-GB" sz="1200">
              <a:solidFill>
                <a:schemeClr val="tx1"/>
              </a:solidFill>
              <a:latin typeface="Calibri" panose="020F0502020204030204" pitchFamily="34" charset="0"/>
              <a:cs typeface="Calibri" panose="020F0502020204030204" pitchFamily="34" charset="0"/>
            </a:endParaRPr>
          </a:p>
        </p:txBody>
      </p:sp>
      <p:sp>
        <p:nvSpPr>
          <p:cNvPr id="34" name="Rectangle 33"/>
          <p:cNvSpPr/>
          <p:nvPr/>
        </p:nvSpPr>
        <p:spPr bwMode="auto">
          <a:xfrm>
            <a:off x="5847727" y="576171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USBHn</a:t>
            </a:r>
            <a:endParaRPr lang="en-GB" sz="1200">
              <a:solidFill>
                <a:schemeClr val="tx1"/>
              </a:solidFill>
              <a:latin typeface="Calibri" panose="020F0502020204030204" pitchFamily="34" charset="0"/>
              <a:cs typeface="Calibri" panose="020F0502020204030204" pitchFamily="34" charset="0"/>
            </a:endParaRPr>
          </a:p>
        </p:txBody>
      </p:sp>
      <p:sp>
        <p:nvSpPr>
          <p:cNvPr id="35" name="Rounded Rectangle 34"/>
          <p:cNvSpPr/>
          <p:nvPr/>
        </p:nvSpPr>
        <p:spPr bwMode="auto">
          <a:xfrm>
            <a:off x="3904639" y="572566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Host Driver</a:t>
            </a:r>
          </a:p>
        </p:txBody>
      </p:sp>
      <p:sp>
        <p:nvSpPr>
          <p:cNvPr id="36" name="Rounded Rectangle 35"/>
          <p:cNvSpPr/>
          <p:nvPr/>
        </p:nvSpPr>
        <p:spPr bwMode="auto">
          <a:xfrm>
            <a:off x="3904636" y="188062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Ethernet PHY</a:t>
            </a:r>
          </a:p>
        </p:txBody>
      </p:sp>
      <p:sp>
        <p:nvSpPr>
          <p:cNvPr id="55" name="Rectangle 54"/>
          <p:cNvSpPr/>
          <p:nvPr/>
        </p:nvSpPr>
        <p:spPr bwMode="auto">
          <a:xfrm>
            <a:off x="5849319" y="2309891"/>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ETH_MACn</a:t>
            </a:r>
            <a:endParaRPr lang="en-GB" sz="1200">
              <a:solidFill>
                <a:schemeClr val="tx1"/>
              </a:solidFill>
              <a:latin typeface="Calibri" panose="020F0502020204030204" pitchFamily="34" charset="0"/>
              <a:cs typeface="Calibri" panose="020F0502020204030204" pitchFamily="34" charset="0"/>
            </a:endParaRPr>
          </a:p>
        </p:txBody>
      </p:sp>
      <p:sp>
        <p:nvSpPr>
          <p:cNvPr id="56" name="Rounded Rectangle 55"/>
          <p:cNvSpPr/>
          <p:nvPr/>
        </p:nvSpPr>
        <p:spPr bwMode="auto">
          <a:xfrm>
            <a:off x="3904639" y="227384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Ethernet MAC</a:t>
            </a:r>
          </a:p>
        </p:txBody>
      </p:sp>
      <p:sp>
        <p:nvSpPr>
          <p:cNvPr id="68" name="Rounded Rectangle 67"/>
          <p:cNvSpPr/>
          <p:nvPr/>
        </p:nvSpPr>
        <p:spPr bwMode="auto">
          <a:xfrm>
            <a:off x="5847725" y="1007269"/>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latin typeface="Calibri" panose="020F0502020204030204" pitchFamily="34" charset="0"/>
                <a:cs typeface="Calibri" panose="020F0502020204030204" pitchFamily="34" charset="0"/>
              </a:rPr>
              <a:t>Control</a:t>
            </a:r>
          </a:p>
          <a:p>
            <a:pPr algn="ctr">
              <a:defRPr/>
            </a:pPr>
            <a:r>
              <a:rPr lang="en-US" sz="1200">
                <a:solidFill>
                  <a:schemeClr val="tx1"/>
                </a:solidFill>
                <a:latin typeface="Calibri" panose="020F0502020204030204" pitchFamily="34" charset="0"/>
                <a:cs typeface="Calibri" panose="020F0502020204030204" pitchFamily="34" charset="0"/>
              </a:rPr>
              <a:t>Structs</a:t>
            </a:r>
            <a:endParaRPr lang="en-GB" sz="1200">
              <a:solidFill>
                <a:schemeClr val="tx1"/>
              </a:solidFill>
              <a:latin typeface="Calibri" panose="020F0502020204030204" pitchFamily="34" charset="0"/>
              <a:cs typeface="Calibri" panose="020F0502020204030204" pitchFamily="34" charset="0"/>
            </a:endParaRPr>
          </a:p>
        </p:txBody>
      </p:sp>
      <p:sp>
        <p:nvSpPr>
          <p:cNvPr id="96" name="Rounded Rectangle 95"/>
          <p:cNvSpPr/>
          <p:nvPr/>
        </p:nvSpPr>
        <p:spPr bwMode="auto">
          <a:xfrm>
            <a:off x="3904635" y="266705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USART Driver</a:t>
            </a:r>
          </a:p>
        </p:txBody>
      </p:sp>
      <p:sp>
        <p:nvSpPr>
          <p:cNvPr id="98" name="Rounded Rectangle 97"/>
          <p:cNvSpPr/>
          <p:nvPr/>
        </p:nvSpPr>
        <p:spPr bwMode="auto">
          <a:xfrm>
            <a:off x="3904639" y="415280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CAN Driver</a:t>
            </a:r>
          </a:p>
        </p:txBody>
      </p:sp>
      <p:sp>
        <p:nvSpPr>
          <p:cNvPr id="99" name="Rounded Rectangle 98"/>
          <p:cNvSpPr/>
          <p:nvPr/>
        </p:nvSpPr>
        <p:spPr bwMode="auto">
          <a:xfrm>
            <a:off x="3904633" y="454602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I2C Driver</a:t>
            </a:r>
          </a:p>
        </p:txBody>
      </p:sp>
      <p:sp>
        <p:nvSpPr>
          <p:cNvPr id="100" name="Rectangle 99"/>
          <p:cNvSpPr/>
          <p:nvPr/>
        </p:nvSpPr>
        <p:spPr bwMode="auto">
          <a:xfrm>
            <a:off x="5847731" y="2707073"/>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USARTn</a:t>
            </a:r>
            <a:endParaRPr lang="en-GB" sz="1200">
              <a:solidFill>
                <a:schemeClr val="tx1"/>
              </a:solidFill>
              <a:latin typeface="Calibri" panose="020F0502020204030204" pitchFamily="34" charset="0"/>
              <a:cs typeface="Calibri" panose="020F0502020204030204" pitchFamily="34" charset="0"/>
            </a:endParaRPr>
          </a:p>
        </p:txBody>
      </p:sp>
      <p:sp>
        <p:nvSpPr>
          <p:cNvPr id="102" name="Rectangle 101"/>
          <p:cNvSpPr/>
          <p:nvPr/>
        </p:nvSpPr>
        <p:spPr bwMode="auto">
          <a:xfrm>
            <a:off x="5847729" y="419282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CANn</a:t>
            </a:r>
            <a:endParaRPr lang="en-GB" sz="1200">
              <a:solidFill>
                <a:schemeClr val="tx1"/>
              </a:solidFill>
              <a:latin typeface="Calibri" panose="020F0502020204030204" pitchFamily="34" charset="0"/>
              <a:cs typeface="Calibri" panose="020F0502020204030204" pitchFamily="34" charset="0"/>
            </a:endParaRPr>
          </a:p>
        </p:txBody>
      </p:sp>
      <p:sp>
        <p:nvSpPr>
          <p:cNvPr id="103" name="Rectangle 102"/>
          <p:cNvSpPr/>
          <p:nvPr/>
        </p:nvSpPr>
        <p:spPr bwMode="auto">
          <a:xfrm>
            <a:off x="5849326" y="45725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a:solidFill>
                  <a:schemeClr val="tx1"/>
                </a:solidFill>
                <a:latin typeface="Calibri" panose="020F0502020204030204" pitchFamily="34" charset="0"/>
                <a:cs typeface="Calibri" panose="020F0502020204030204" pitchFamily="34" charset="0"/>
              </a:rPr>
              <a:t>I2Cn</a:t>
            </a:r>
          </a:p>
        </p:txBody>
      </p:sp>
      <p:sp>
        <p:nvSpPr>
          <p:cNvPr id="142" name="TextBox 141"/>
          <p:cNvSpPr txBox="1"/>
          <p:nvPr/>
        </p:nvSpPr>
        <p:spPr bwMode="auto">
          <a:xfrm>
            <a:off x="2000439" y="2667054"/>
            <a:ext cx="1440000" cy="288000"/>
          </a:xfrm>
          <a:prstGeom prst="rect">
            <a:avLst/>
          </a:prstGeom>
          <a:solidFill>
            <a:schemeClr val="bg1">
              <a:lumMod val="85000"/>
            </a:schemeClr>
          </a:solidFill>
          <a:ln>
            <a:noFill/>
          </a:ln>
        </p:spPr>
        <p:txBody>
          <a:bodyPr rIns="144000">
            <a:spAutoFit/>
          </a:bodyPr>
          <a:lstStyle/>
          <a:p>
            <a:pPr algn="r">
              <a:defRPr/>
            </a:pPr>
            <a:r>
              <a:rPr lang="en-US" sz="1200">
                <a:latin typeface="Calibri" panose="020F0502020204030204" pitchFamily="34" charset="0"/>
                <a:cs typeface="Calibri" panose="020F0502020204030204" pitchFamily="34" charset="0"/>
              </a:rPr>
              <a:t>USART</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143" name="TextBox 142"/>
          <p:cNvSpPr txBox="1"/>
          <p:nvPr/>
        </p:nvSpPr>
        <p:spPr bwMode="auto">
          <a:xfrm>
            <a:off x="2000439" y="4152808"/>
            <a:ext cx="1440000" cy="288000"/>
          </a:xfrm>
          <a:prstGeom prst="rect">
            <a:avLst/>
          </a:prstGeom>
          <a:solidFill>
            <a:schemeClr val="bg1">
              <a:lumMod val="85000"/>
            </a:schemeClr>
          </a:solidFill>
          <a:ln>
            <a:noFill/>
          </a:ln>
        </p:spPr>
        <p:txBody>
          <a:bodyPr rIns="144000">
            <a:spAutoFit/>
          </a:bodyPr>
          <a:lstStyle/>
          <a:p>
            <a:pPr algn="r">
              <a:defRPr/>
            </a:pPr>
            <a:r>
              <a:rPr lang="en-US" sz="1200">
                <a:latin typeface="Calibri" panose="020F0502020204030204" pitchFamily="34" charset="0"/>
                <a:cs typeface="Calibri" panose="020F0502020204030204" pitchFamily="34" charset="0"/>
              </a:rPr>
              <a:t>CAN Controller</a:t>
            </a:r>
            <a:endParaRPr lang="en-GB" sz="1200">
              <a:latin typeface="Calibri" panose="020F0502020204030204" pitchFamily="34" charset="0"/>
              <a:cs typeface="Calibri" panose="020F0502020204030204" pitchFamily="34" charset="0"/>
            </a:endParaRPr>
          </a:p>
        </p:txBody>
      </p:sp>
      <p:grpSp>
        <p:nvGrpSpPr>
          <p:cNvPr id="145" name="Group 144"/>
          <p:cNvGrpSpPr/>
          <p:nvPr/>
        </p:nvGrpSpPr>
        <p:grpSpPr>
          <a:xfrm>
            <a:off x="1854380" y="5347066"/>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953853"/>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566969"/>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4168578"/>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768772"/>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2681673"/>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1895247"/>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078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873327" y="2672554"/>
            <a:ext cx="802215" cy="276999"/>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RXn/TXn</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186" name="TextBox 185"/>
          <p:cNvSpPr txBox="1"/>
          <p:nvPr/>
        </p:nvSpPr>
        <p:spPr bwMode="auto">
          <a:xfrm>
            <a:off x="1025727" y="4158308"/>
            <a:ext cx="802215" cy="276999"/>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RXn/TXn</a:t>
            </a:r>
            <a:endParaRPr lang="en-GB" sz="1200">
              <a:latin typeface="Calibri" panose="020F0502020204030204" pitchFamily="34" charset="0"/>
              <a:ea typeface="Segoe UI" panose="020B0502040204020203" pitchFamily="34" charset="0"/>
              <a:cs typeface="Calibri" panose="020F0502020204030204" pitchFamily="34" charset="0"/>
            </a:endParaRPr>
          </a:p>
        </p:txBody>
      </p:sp>
      <p:cxnSp>
        <p:nvCxnSpPr>
          <p:cNvPr id="192" name="Straight Arrow Connector 191"/>
          <p:cNvCxnSpPr>
            <a:stCxn id="32" idx="1"/>
            <a:endCxn id="10" idx="3"/>
          </p:cNvCxnSpPr>
          <p:nvPr/>
        </p:nvCxnSpPr>
        <p:spPr>
          <a:xfrm flipH="1">
            <a:off x="3440439" y="16372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024606"/>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2811054"/>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903595"/>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29680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a:off x="3440439" y="4690021"/>
            <a:ext cx="464194" cy="1856"/>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869661"/>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476447"/>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5083234"/>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41784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168606"/>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00" name="Rounded Rectangle 95">
            <a:extLst>
              <a:ext uri="{FF2B5EF4-FFF2-40B4-BE49-F238E27FC236}">
                <a16:creationId xmlns:a16="http://schemas.microsoft.com/office/drawing/2014/main" id="{C30DCE2F-F12A-40C5-8BB6-09084A5A2663}"/>
              </a:ext>
            </a:extLst>
          </p:cNvPr>
          <p:cNvSpPr/>
          <p:nvPr/>
        </p:nvSpPr>
        <p:spPr bwMode="auto">
          <a:xfrm>
            <a:off x="3904633" y="32137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WiFi Driver</a:t>
            </a:r>
          </a:p>
        </p:txBody>
      </p:sp>
      <p:cxnSp>
        <p:nvCxnSpPr>
          <p:cNvPr id="203" name="Straight Arrow Connector 202">
            <a:extLst>
              <a:ext uri="{FF2B5EF4-FFF2-40B4-BE49-F238E27FC236}">
                <a16:creationId xmlns:a16="http://schemas.microsoft.com/office/drawing/2014/main" id="{DA398994-8A9A-421D-931C-3038175A2E9B}"/>
              </a:ext>
            </a:extLst>
          </p:cNvPr>
          <p:cNvCxnSpPr>
            <a:cxnSpLocks/>
            <a:stCxn id="96" idx="2"/>
            <a:endCxn id="200" idx="0"/>
          </p:cNvCxnSpPr>
          <p:nvPr/>
        </p:nvCxnSpPr>
        <p:spPr>
          <a:xfrm flipH="1">
            <a:off x="4876977" y="2955054"/>
            <a:ext cx="2" cy="258714"/>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6" name="Rectangle 205">
            <a:extLst>
              <a:ext uri="{FF2B5EF4-FFF2-40B4-BE49-F238E27FC236}">
                <a16:creationId xmlns:a16="http://schemas.microsoft.com/office/drawing/2014/main" id="{1D7E0A96-4E42-4E5D-8DDC-49F032C8DFD3}"/>
              </a:ext>
            </a:extLst>
          </p:cNvPr>
          <p:cNvSpPr/>
          <p:nvPr/>
        </p:nvSpPr>
        <p:spPr bwMode="auto">
          <a:xfrm>
            <a:off x="5847725" y="325330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WIFIn</a:t>
            </a:r>
            <a:endParaRPr lang="en-GB" sz="1200">
              <a:solidFill>
                <a:schemeClr val="tx1"/>
              </a:solidFill>
              <a:latin typeface="Calibri" panose="020F0502020204030204" pitchFamily="34" charset="0"/>
              <a:cs typeface="Calibri" panose="020F0502020204030204" pitchFamily="34" charset="0"/>
            </a:endParaRPr>
          </a:p>
        </p:txBody>
      </p:sp>
      <p:cxnSp>
        <p:nvCxnSpPr>
          <p:cNvPr id="125" name="Straight Arrow Connector 124">
            <a:extLst>
              <a:ext uri="{FF2B5EF4-FFF2-40B4-BE49-F238E27FC236}">
                <a16:creationId xmlns:a16="http://schemas.microsoft.com/office/drawing/2014/main" id="{B1A3C41E-9002-491A-B308-429E586C8F83}"/>
              </a:ext>
            </a:extLst>
          </p:cNvPr>
          <p:cNvCxnSpPr>
            <a:cxnSpLocks/>
            <a:stCxn id="26" idx="0"/>
            <a:endCxn id="200" idx="2"/>
          </p:cNvCxnSpPr>
          <p:nvPr/>
        </p:nvCxnSpPr>
        <p:spPr>
          <a:xfrm flipH="1" flipV="1">
            <a:off x="4876977" y="3501768"/>
            <a:ext cx="1" cy="257827"/>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4" name="Rounded Rectangle 120">
            <a:extLst>
              <a:ext uri="{FF2B5EF4-FFF2-40B4-BE49-F238E27FC236}">
                <a16:creationId xmlns:a16="http://schemas.microsoft.com/office/drawing/2014/main" id="{A8B4A4E8-83EB-4080-B4C0-9BF6F9D37F47}"/>
              </a:ext>
            </a:extLst>
          </p:cNvPr>
          <p:cNvSpPr/>
          <p:nvPr/>
        </p:nvSpPr>
        <p:spPr bwMode="auto">
          <a:xfrm>
            <a:off x="7299555" y="794657"/>
            <a:ext cx="2404739" cy="5860142"/>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a:solidFill>
                  <a:srgbClr val="000000"/>
                </a:solidFill>
                <a:latin typeface="Calibri" panose="020F0502020204030204" pitchFamily="34" charset="0"/>
                <a:ea typeface="ＭＳ Ｐゴシック" pitchFamily="34" charset="-128"/>
                <a:cs typeface="Calibri" panose="020F0502020204030204" pitchFamily="34" charset="0"/>
              </a:rPr>
              <a:t>Driver Validation Pack</a:t>
            </a:r>
            <a:endParaRPr lang="en-GB" sz="1600" b="1" kern="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115" name="Rounded Rectangle 122">
            <a:extLst>
              <a:ext uri="{FF2B5EF4-FFF2-40B4-BE49-F238E27FC236}">
                <a16:creationId xmlns:a16="http://schemas.microsoft.com/office/drawing/2014/main" id="{D0B20B74-B760-483F-BBBE-56705FF0A5AE}"/>
              </a:ext>
            </a:extLst>
          </p:cNvPr>
          <p:cNvSpPr/>
          <p:nvPr/>
        </p:nvSpPr>
        <p:spPr bwMode="auto">
          <a:xfrm>
            <a:off x="7455114" y="3762862"/>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SPI</a:t>
            </a:r>
            <a:endParaRPr lang="en-GB" sz="15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16" name="Rounded Rectangle 123">
            <a:extLst>
              <a:ext uri="{FF2B5EF4-FFF2-40B4-BE49-F238E27FC236}">
                <a16:creationId xmlns:a16="http://schemas.microsoft.com/office/drawing/2014/main" id="{2AB1E948-2294-419D-8FBB-ACF018D95ACA}"/>
              </a:ext>
            </a:extLst>
          </p:cNvPr>
          <p:cNvSpPr/>
          <p:nvPr/>
        </p:nvSpPr>
        <p:spPr bwMode="auto">
          <a:xfrm>
            <a:off x="7449741" y="1491783"/>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5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17" name="Rounded Rectangle 125">
            <a:extLst>
              <a:ext uri="{FF2B5EF4-FFF2-40B4-BE49-F238E27FC236}">
                <a16:creationId xmlns:a16="http://schemas.microsoft.com/office/drawing/2014/main" id="{484CB1EF-C9BE-4207-BE75-D5BBB5694B4C}"/>
              </a:ext>
            </a:extLst>
          </p:cNvPr>
          <p:cNvSpPr/>
          <p:nvPr/>
        </p:nvSpPr>
        <p:spPr bwMode="auto">
          <a:xfrm>
            <a:off x="7455129" y="4945111"/>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a:solidFill>
                  <a:srgbClr val="FDFDFD"/>
                </a:solidFill>
                <a:latin typeface="Calibri" panose="020F0502020204030204" pitchFamily="34" charset="0"/>
                <a:ea typeface="MS PGothic" pitchFamily="34" charset="-128"/>
                <a:cs typeface="Calibri" panose="020F0502020204030204" pitchFamily="34" charset="0"/>
              </a:rPr>
              <a:t>MCI</a:t>
            </a:r>
          </a:p>
        </p:txBody>
      </p:sp>
      <p:sp>
        <p:nvSpPr>
          <p:cNvPr id="118" name="Rounded Rectangle 126">
            <a:extLst>
              <a:ext uri="{FF2B5EF4-FFF2-40B4-BE49-F238E27FC236}">
                <a16:creationId xmlns:a16="http://schemas.microsoft.com/office/drawing/2014/main" id="{A2671764-E7B7-4ECF-A5EB-51BFB305976F}"/>
              </a:ext>
            </a:extLst>
          </p:cNvPr>
          <p:cNvSpPr/>
          <p:nvPr/>
        </p:nvSpPr>
        <p:spPr bwMode="auto">
          <a:xfrm>
            <a:off x="7455129" y="3218484"/>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WiFi</a:t>
            </a:r>
          </a:p>
        </p:txBody>
      </p:sp>
      <p:sp>
        <p:nvSpPr>
          <p:cNvPr id="119" name="Rounded Rectangle 128">
            <a:extLst>
              <a:ext uri="{FF2B5EF4-FFF2-40B4-BE49-F238E27FC236}">
                <a16:creationId xmlns:a16="http://schemas.microsoft.com/office/drawing/2014/main" id="{90472793-9B04-4541-9807-B1FCFAE700EC}"/>
              </a:ext>
            </a:extLst>
          </p:cNvPr>
          <p:cNvSpPr/>
          <p:nvPr/>
        </p:nvSpPr>
        <p:spPr bwMode="auto">
          <a:xfrm>
            <a:off x="7455114" y="6106118"/>
            <a:ext cx="2134874" cy="472503"/>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DV_Config.h</a:t>
            </a:r>
            <a:r>
              <a:rPr lang="de-DE" sz="1500" kern="0">
                <a:latin typeface="Calibri" panose="020F0502020204030204" pitchFamily="34" charset="0"/>
                <a:ea typeface="ＭＳ Ｐゴシック" pitchFamily="34" charset="-128"/>
                <a:cs typeface="Calibri" panose="020F0502020204030204" pitchFamily="34" charset="0"/>
              </a:rPr>
              <a:t> </a:t>
            </a:r>
            <a:br>
              <a:rPr lang="de-DE" sz="1500" kern="0">
                <a:latin typeface="Calibri" panose="020F0502020204030204" pitchFamily="34" charset="0"/>
                <a:ea typeface="ＭＳ Ｐゴシック" pitchFamily="34" charset="-128"/>
                <a:cs typeface="Calibri" panose="020F0502020204030204" pitchFamily="34" charset="0"/>
              </a:rPr>
            </a:br>
            <a:r>
              <a:rPr lang="de-DE" sz="1300" kern="0">
                <a:latin typeface="Calibri" panose="020F0502020204030204" pitchFamily="34" charset="0"/>
                <a:ea typeface="ＭＳ Ｐゴシック" pitchFamily="34" charset="-128"/>
                <a:cs typeface="Calibri" panose="020F0502020204030204" pitchFamily="34" charset="0"/>
              </a:rPr>
              <a:t>Configuration File</a:t>
            </a:r>
          </a:p>
        </p:txBody>
      </p:sp>
      <p:sp>
        <p:nvSpPr>
          <p:cNvPr id="120" name="Rounded Rectangle 129">
            <a:extLst>
              <a:ext uri="{FF2B5EF4-FFF2-40B4-BE49-F238E27FC236}">
                <a16:creationId xmlns:a16="http://schemas.microsoft.com/office/drawing/2014/main" id="{E9BBCC68-8B70-4712-B6CF-45B97617B098}"/>
              </a:ext>
            </a:extLst>
          </p:cNvPr>
          <p:cNvSpPr/>
          <p:nvPr/>
        </p:nvSpPr>
        <p:spPr bwMode="auto">
          <a:xfrm>
            <a:off x="7455129" y="4156661"/>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CAN</a:t>
            </a:r>
          </a:p>
        </p:txBody>
      </p:sp>
      <p:sp>
        <p:nvSpPr>
          <p:cNvPr id="122" name="Rounded Rectangle 130">
            <a:extLst>
              <a:ext uri="{FF2B5EF4-FFF2-40B4-BE49-F238E27FC236}">
                <a16:creationId xmlns:a16="http://schemas.microsoft.com/office/drawing/2014/main" id="{65B5CE94-88C2-4D39-9F0D-0284790409CF}"/>
              </a:ext>
            </a:extLst>
          </p:cNvPr>
          <p:cNvSpPr/>
          <p:nvPr/>
        </p:nvSpPr>
        <p:spPr bwMode="auto">
          <a:xfrm>
            <a:off x="7455129" y="1868440"/>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Ethernet</a:t>
            </a:r>
          </a:p>
        </p:txBody>
      </p:sp>
      <p:sp>
        <p:nvSpPr>
          <p:cNvPr id="127" name="Rounded Rectangle 131">
            <a:extLst>
              <a:ext uri="{FF2B5EF4-FFF2-40B4-BE49-F238E27FC236}">
                <a16:creationId xmlns:a16="http://schemas.microsoft.com/office/drawing/2014/main" id="{57F0476E-2C0B-4BAC-9EAC-395CE306E24E}"/>
              </a:ext>
            </a:extLst>
          </p:cNvPr>
          <p:cNvSpPr/>
          <p:nvPr/>
        </p:nvSpPr>
        <p:spPr bwMode="auto">
          <a:xfrm>
            <a:off x="7455114" y="1094832"/>
            <a:ext cx="2134866" cy="287306"/>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Framework</a:t>
            </a:r>
            <a:endParaRPr lang="en-GB" sz="15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8" name="Rounded Rectangle 132">
            <a:extLst>
              <a:ext uri="{FF2B5EF4-FFF2-40B4-BE49-F238E27FC236}">
                <a16:creationId xmlns:a16="http://schemas.microsoft.com/office/drawing/2014/main" id="{E07266D9-72EC-4E22-8383-313301122499}"/>
              </a:ext>
            </a:extLst>
          </p:cNvPr>
          <p:cNvSpPr/>
          <p:nvPr/>
        </p:nvSpPr>
        <p:spPr bwMode="auto">
          <a:xfrm>
            <a:off x="7455129" y="5725661"/>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5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9" name="Rounded Rectangle 133">
            <a:extLst>
              <a:ext uri="{FF2B5EF4-FFF2-40B4-BE49-F238E27FC236}">
                <a16:creationId xmlns:a16="http://schemas.microsoft.com/office/drawing/2014/main" id="{684C51C3-BE8D-43E2-A116-0CD16F00B517}"/>
              </a:ext>
            </a:extLst>
          </p:cNvPr>
          <p:cNvSpPr/>
          <p:nvPr/>
        </p:nvSpPr>
        <p:spPr bwMode="auto">
          <a:xfrm>
            <a:off x="7434491" y="4544733"/>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I2C</a:t>
            </a:r>
          </a:p>
        </p:txBody>
      </p:sp>
      <p:cxnSp>
        <p:nvCxnSpPr>
          <p:cNvPr id="130" name="Straight Arrow Connector 129">
            <a:extLst>
              <a:ext uri="{FF2B5EF4-FFF2-40B4-BE49-F238E27FC236}">
                <a16:creationId xmlns:a16="http://schemas.microsoft.com/office/drawing/2014/main" id="{72C79183-83C0-43F6-B04C-B139C5D3DEAA}"/>
              </a:ext>
            </a:extLst>
          </p:cNvPr>
          <p:cNvCxnSpPr>
            <a:stCxn id="116" idx="1"/>
          </p:cNvCxnSpPr>
          <p:nvPr/>
        </p:nvCxnSpPr>
        <p:spPr>
          <a:xfrm flipH="1">
            <a:off x="6780557" y="1635783"/>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2" name="Straight Arrow Connector 131">
            <a:extLst>
              <a:ext uri="{FF2B5EF4-FFF2-40B4-BE49-F238E27FC236}">
                <a16:creationId xmlns:a16="http://schemas.microsoft.com/office/drawing/2014/main" id="{42D98EC5-0844-4353-8A83-80D0EF3108E1}"/>
              </a:ext>
            </a:extLst>
          </p:cNvPr>
          <p:cNvCxnSpPr>
            <a:stCxn id="122" idx="1"/>
          </p:cNvCxnSpPr>
          <p:nvPr/>
        </p:nvCxnSpPr>
        <p:spPr>
          <a:xfrm flipH="1">
            <a:off x="6785951" y="2012440"/>
            <a:ext cx="669178" cy="509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2B95DBCF-3039-4300-8880-540D3C479134}"/>
              </a:ext>
            </a:extLst>
          </p:cNvPr>
          <p:cNvCxnSpPr>
            <a:cxnSpLocks/>
            <a:stCxn id="122" idx="1"/>
            <a:endCxn id="55" idx="3"/>
          </p:cNvCxnSpPr>
          <p:nvPr/>
        </p:nvCxnSpPr>
        <p:spPr>
          <a:xfrm flipH="1">
            <a:off x="6784356" y="2012440"/>
            <a:ext cx="670773" cy="40540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9A1C323A-BFA6-46E5-973C-94F4D9E23772}"/>
              </a:ext>
            </a:extLst>
          </p:cNvPr>
          <p:cNvCxnSpPr>
            <a:stCxn id="118" idx="1"/>
          </p:cNvCxnSpPr>
          <p:nvPr/>
        </p:nvCxnSpPr>
        <p:spPr>
          <a:xfrm flipH="1">
            <a:off x="6784356" y="3362484"/>
            <a:ext cx="67077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a:extLst>
              <a:ext uri="{FF2B5EF4-FFF2-40B4-BE49-F238E27FC236}">
                <a16:creationId xmlns:a16="http://schemas.microsoft.com/office/drawing/2014/main" id="{B0C2B27A-1DE8-4DD1-8C78-EB631BF9BAA7}"/>
              </a:ext>
            </a:extLst>
          </p:cNvPr>
          <p:cNvCxnSpPr>
            <a:stCxn id="115" idx="1"/>
          </p:cNvCxnSpPr>
          <p:nvPr/>
        </p:nvCxnSpPr>
        <p:spPr>
          <a:xfrm flipH="1" flipV="1">
            <a:off x="6784351" y="3900009"/>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8C6EA50D-8E81-445E-AFD1-2AE64A952C8C}"/>
              </a:ext>
            </a:extLst>
          </p:cNvPr>
          <p:cNvCxnSpPr>
            <a:cxnSpLocks/>
            <a:stCxn id="120" idx="1"/>
            <a:endCxn id="102" idx="3"/>
          </p:cNvCxnSpPr>
          <p:nvPr/>
        </p:nvCxnSpPr>
        <p:spPr>
          <a:xfrm flipH="1" flipV="1">
            <a:off x="6784354" y="4296808"/>
            <a:ext cx="670775" cy="3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a:extLst>
              <a:ext uri="{FF2B5EF4-FFF2-40B4-BE49-F238E27FC236}">
                <a16:creationId xmlns:a16="http://schemas.microsoft.com/office/drawing/2014/main" id="{599CB153-F1C1-4D02-B343-F984F3FF628A}"/>
              </a:ext>
            </a:extLst>
          </p:cNvPr>
          <p:cNvCxnSpPr>
            <a:stCxn id="129" idx="1"/>
          </p:cNvCxnSpPr>
          <p:nvPr/>
        </p:nvCxnSpPr>
        <p:spPr>
          <a:xfrm flipH="1">
            <a:off x="6785951" y="4688733"/>
            <a:ext cx="648540" cy="273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6BE680D8-F4ED-4ED7-89C6-B68460B025F5}"/>
              </a:ext>
            </a:extLst>
          </p:cNvPr>
          <p:cNvCxnSpPr>
            <a:stCxn id="117" idx="1"/>
          </p:cNvCxnSpPr>
          <p:nvPr/>
        </p:nvCxnSpPr>
        <p:spPr>
          <a:xfrm flipH="1">
            <a:off x="6785951" y="5089111"/>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0042D48C-E35F-4F40-AE45-9987C79DE2F7}"/>
              </a:ext>
            </a:extLst>
          </p:cNvPr>
          <p:cNvCxnSpPr>
            <a:stCxn id="128" idx="1"/>
          </p:cNvCxnSpPr>
          <p:nvPr/>
        </p:nvCxnSpPr>
        <p:spPr>
          <a:xfrm flipH="1">
            <a:off x="6784352" y="5869661"/>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7" name="Straight Arrow Connector 176">
            <a:extLst>
              <a:ext uri="{FF2B5EF4-FFF2-40B4-BE49-F238E27FC236}">
                <a16:creationId xmlns:a16="http://schemas.microsoft.com/office/drawing/2014/main" id="{98256145-9699-4E30-8BA0-001CEA544635}"/>
              </a:ext>
            </a:extLst>
          </p:cNvPr>
          <p:cNvCxnSpPr>
            <a:cxnSpLocks/>
            <a:stCxn id="179" idx="1"/>
            <a:endCxn id="100" idx="3"/>
          </p:cNvCxnSpPr>
          <p:nvPr/>
        </p:nvCxnSpPr>
        <p:spPr>
          <a:xfrm flipH="1">
            <a:off x="6784356" y="2805290"/>
            <a:ext cx="650135" cy="576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79" name="Rounded Rectangle 130">
            <a:extLst>
              <a:ext uri="{FF2B5EF4-FFF2-40B4-BE49-F238E27FC236}">
                <a16:creationId xmlns:a16="http://schemas.microsoft.com/office/drawing/2014/main" id="{11EFA5D3-0307-46D9-838D-3274B59E2B85}"/>
              </a:ext>
            </a:extLst>
          </p:cNvPr>
          <p:cNvSpPr/>
          <p:nvPr/>
        </p:nvSpPr>
        <p:spPr bwMode="auto">
          <a:xfrm>
            <a:off x="7434491" y="2661290"/>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USART</a:t>
            </a:r>
          </a:p>
        </p:txBody>
      </p:sp>
      <p:sp>
        <p:nvSpPr>
          <p:cNvPr id="180" name="Arc 179">
            <a:extLst>
              <a:ext uri="{FF2B5EF4-FFF2-40B4-BE49-F238E27FC236}">
                <a16:creationId xmlns:a16="http://schemas.microsoft.com/office/drawing/2014/main" id="{A87B74C6-6660-4DB3-A119-CAA21960886F}"/>
              </a:ext>
            </a:extLst>
          </p:cNvPr>
          <p:cNvSpPr/>
          <p:nvPr/>
        </p:nvSpPr>
        <p:spPr>
          <a:xfrm rot="16200000">
            <a:off x="1762868" y="1884211"/>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1" name="Rounded Rectangle 190">
            <a:extLst>
              <a:ext uri="{FF2B5EF4-FFF2-40B4-BE49-F238E27FC236}">
                <a16:creationId xmlns:a16="http://schemas.microsoft.com/office/drawing/2014/main" id="{F38EFFB7-908F-4AF9-82B9-5619D24985CC}"/>
              </a:ext>
            </a:extLst>
          </p:cNvPr>
          <p:cNvSpPr/>
          <p:nvPr/>
        </p:nvSpPr>
        <p:spPr bwMode="auto">
          <a:xfrm>
            <a:off x="753728" y="6255372"/>
            <a:ext cx="1043260" cy="225711"/>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a:solidFill>
                  <a:schemeClr val="tx1"/>
                </a:solidFill>
                <a:latin typeface="Calibri" panose="020F0502020204030204" pitchFamily="34" charset="0"/>
                <a:cs typeface="Calibri" panose="020F0502020204030204" pitchFamily="34" charset="0"/>
              </a:rPr>
              <a:t>Loopback</a:t>
            </a:r>
          </a:p>
          <a:p>
            <a:pPr>
              <a:defRPr/>
            </a:pPr>
            <a:r>
              <a:rPr lang="en-US" sz="1400" b="1">
                <a:solidFill>
                  <a:schemeClr val="tx1"/>
                </a:solidFill>
                <a:latin typeface="Calibri" panose="020F0502020204030204" pitchFamily="34" charset="0"/>
                <a:cs typeface="Calibri" panose="020F0502020204030204" pitchFamily="34" charset="0"/>
              </a:rPr>
              <a:t>if required</a:t>
            </a:r>
            <a:endParaRPr lang="en-GB" sz="1400" b="1">
              <a:solidFill>
                <a:schemeClr val="tx1"/>
              </a:solidFill>
              <a:latin typeface="Calibri" panose="020F0502020204030204" pitchFamily="34" charset="0"/>
              <a:cs typeface="Calibri" panose="020F0502020204030204" pitchFamily="34" charset="0"/>
            </a:endParaRPr>
          </a:p>
        </p:txBody>
      </p:sp>
      <p:sp>
        <p:nvSpPr>
          <p:cNvPr id="193" name="Arc 192">
            <a:extLst>
              <a:ext uri="{FF2B5EF4-FFF2-40B4-BE49-F238E27FC236}">
                <a16:creationId xmlns:a16="http://schemas.microsoft.com/office/drawing/2014/main" id="{79324FDE-7A11-40AB-8707-D8CFF440944B}"/>
              </a:ext>
            </a:extLst>
          </p:cNvPr>
          <p:cNvSpPr/>
          <p:nvPr/>
        </p:nvSpPr>
        <p:spPr>
          <a:xfrm rot="16200000">
            <a:off x="1762009" y="6212002"/>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94" name="Arc 193">
            <a:extLst>
              <a:ext uri="{FF2B5EF4-FFF2-40B4-BE49-F238E27FC236}">
                <a16:creationId xmlns:a16="http://schemas.microsoft.com/office/drawing/2014/main" id="{A32CB3DD-CEDC-45CC-9A08-309CE691EE86}"/>
              </a:ext>
            </a:extLst>
          </p:cNvPr>
          <p:cNvSpPr/>
          <p:nvPr/>
        </p:nvSpPr>
        <p:spPr>
          <a:xfrm rot="16200000">
            <a:off x="1762868" y="2652218"/>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5" name="Arc 194">
            <a:extLst>
              <a:ext uri="{FF2B5EF4-FFF2-40B4-BE49-F238E27FC236}">
                <a16:creationId xmlns:a16="http://schemas.microsoft.com/office/drawing/2014/main" id="{9FD2D0DE-A88C-4BBB-AB87-6AA636C2374C}"/>
              </a:ext>
            </a:extLst>
          </p:cNvPr>
          <p:cNvSpPr/>
          <p:nvPr/>
        </p:nvSpPr>
        <p:spPr>
          <a:xfrm rot="16200000">
            <a:off x="1762867" y="3750954"/>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7846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6" name="Rectangle 165">
            <a:extLst>
              <a:ext uri="{FF2B5EF4-FFF2-40B4-BE49-F238E27FC236}">
                <a16:creationId xmlns:a16="http://schemas.microsoft.com/office/drawing/2014/main" id="{0BF4A80F-D187-4D62-B9ED-56E2DCE78AC7}"/>
              </a:ext>
            </a:extLst>
          </p:cNvPr>
          <p:cNvSpPr/>
          <p:nvPr/>
        </p:nvSpPr>
        <p:spPr bwMode="auto">
          <a:xfrm>
            <a:off x="1579494" y="3658420"/>
            <a:ext cx="1521287" cy="2791269"/>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en-GB" sz="2000" b="1">
              <a:solidFill>
                <a:schemeClr val="tx1"/>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24845D88-B289-4D86-B994-642A794A9881}"/>
              </a:ext>
            </a:extLst>
          </p:cNvPr>
          <p:cNvSpPr/>
          <p:nvPr/>
        </p:nvSpPr>
        <p:spPr>
          <a:xfrm>
            <a:off x="3254846" y="280963"/>
            <a:ext cx="8478341" cy="6482565"/>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a:solidFill>
                  <a:schemeClr val="tx1"/>
                </a:solidFill>
                <a:latin typeface="Calibri" panose="020F0502020204030204" pitchFamily="34" charset="0"/>
                <a:cs typeface="Calibri" panose="020F0502020204030204" pitchFamily="34" charset="0"/>
              </a:rPr>
              <a:t>Software Packs</a:t>
            </a:r>
            <a:endParaRPr lang="en-GB" sz="3200" b="1">
              <a:solidFill>
                <a:schemeClr val="tx1"/>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6324CEAE-3D4F-437D-900A-F1667B4DED65}"/>
              </a:ext>
            </a:extLst>
          </p:cNvPr>
          <p:cNvSpPr/>
          <p:nvPr/>
        </p:nvSpPr>
        <p:spPr bwMode="auto">
          <a:xfrm>
            <a:off x="1581152" y="280965"/>
            <a:ext cx="1521294" cy="2727192"/>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GB" sz="2000" b="1">
                <a:solidFill>
                  <a:schemeClr val="tx1"/>
                </a:solidFill>
                <a:latin typeface="Calibri" panose="020F0502020204030204" pitchFamily="34" charset="0"/>
                <a:cs typeface="Calibri" panose="020F0502020204030204" pitchFamily="34" charset="0"/>
              </a:rPr>
              <a:t>Device</a:t>
            </a:r>
          </a:p>
        </p:txBody>
      </p:sp>
      <p:sp>
        <p:nvSpPr>
          <p:cNvPr id="6" name="TextBox 5">
            <a:extLst>
              <a:ext uri="{FF2B5EF4-FFF2-40B4-BE49-F238E27FC236}">
                <a16:creationId xmlns:a16="http://schemas.microsoft.com/office/drawing/2014/main" id="{20EC6727-2182-4E31-8368-F0D1C2CF6D59}"/>
              </a:ext>
            </a:extLst>
          </p:cNvPr>
          <p:cNvSpPr txBox="1"/>
          <p:nvPr/>
        </p:nvSpPr>
        <p:spPr bwMode="auto">
          <a:xfrm>
            <a:off x="1582750" y="3737537"/>
            <a:ext cx="1440000" cy="288000"/>
          </a:xfrm>
          <a:prstGeom prst="rect">
            <a:avLst/>
          </a:prstGeom>
          <a:solidFill>
            <a:schemeClr val="bg1">
              <a:lumMod val="85000"/>
            </a:schemeClr>
          </a:solidFill>
          <a:ln>
            <a:noFill/>
          </a:ln>
        </p:spPr>
        <p:txBody>
          <a:bodyPr rIns="144000">
            <a:spAutoFit/>
          </a:bodyPr>
          <a:lstStyle/>
          <a:p>
            <a:pPr algn="ctr">
              <a:defRPr/>
            </a:pPr>
            <a:r>
              <a:rPr lang="en-US" sz="1200">
                <a:latin typeface="Calibri" panose="020F0502020204030204" pitchFamily="34" charset="0"/>
                <a:cs typeface="Calibri" panose="020F0502020204030204" pitchFamily="34" charset="0"/>
              </a:rPr>
              <a:t>SPI Controller</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7" name="TextBox 6">
            <a:extLst>
              <a:ext uri="{FF2B5EF4-FFF2-40B4-BE49-F238E27FC236}">
                <a16:creationId xmlns:a16="http://schemas.microsoft.com/office/drawing/2014/main" id="{CDBFFF4C-362E-410F-90F9-5CFC82A45912}"/>
              </a:ext>
            </a:extLst>
          </p:cNvPr>
          <p:cNvSpPr txBox="1"/>
          <p:nvPr/>
        </p:nvSpPr>
        <p:spPr bwMode="auto">
          <a:xfrm>
            <a:off x="1582750" y="4522552"/>
            <a:ext cx="1440000" cy="288000"/>
          </a:xfrm>
          <a:prstGeom prst="rect">
            <a:avLst/>
          </a:prstGeom>
          <a:solidFill>
            <a:schemeClr val="bg1">
              <a:lumMod val="85000"/>
            </a:schemeClr>
          </a:solidFill>
          <a:ln>
            <a:noFill/>
          </a:ln>
        </p:spPr>
        <p:txBody>
          <a:bodyPr rIns="144000">
            <a:spAutoFit/>
          </a:bodyPr>
          <a:lstStyle/>
          <a:p>
            <a:pPr algn="ctr">
              <a:defRPr/>
            </a:pPr>
            <a:r>
              <a:rPr lang="en-US" sz="1200">
                <a:latin typeface="Calibri" panose="020F0502020204030204" pitchFamily="34" charset="0"/>
                <a:cs typeface="Calibri" panose="020F0502020204030204" pitchFamily="34" charset="0"/>
              </a:rPr>
              <a:t>I2C Controller</a:t>
            </a:r>
            <a:endParaRPr lang="en-GB" sz="120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8BB54E8-5DEA-4AFC-8AA1-6D572C073CDD}"/>
              </a:ext>
            </a:extLst>
          </p:cNvPr>
          <p:cNvSpPr txBox="1"/>
          <p:nvPr/>
        </p:nvSpPr>
        <p:spPr bwMode="auto">
          <a:xfrm>
            <a:off x="1582750" y="5701361"/>
            <a:ext cx="1440000" cy="288000"/>
          </a:xfrm>
          <a:prstGeom prst="rect">
            <a:avLst/>
          </a:prstGeom>
          <a:solidFill>
            <a:schemeClr val="bg1">
              <a:lumMod val="85000"/>
            </a:schemeClr>
          </a:solidFill>
          <a:ln>
            <a:noFill/>
          </a:ln>
        </p:spPr>
        <p:txBody>
          <a:bodyPr rIns="144000">
            <a:spAutoFit/>
          </a:bodyPr>
          <a:lstStyle/>
          <a:p>
            <a:pPr algn="ctr">
              <a:defRPr/>
            </a:pPr>
            <a:r>
              <a:rPr lang="en-US" sz="1200">
                <a:latin typeface="Calibri" panose="020F0502020204030204" pitchFamily="34" charset="0"/>
                <a:cs typeface="Calibri" panose="020F0502020204030204" pitchFamily="34" charset="0"/>
              </a:rPr>
              <a:t>USB  Controller</a:t>
            </a:r>
            <a:endParaRPr lang="en-GB" sz="120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9DE809B-3EAC-44E1-AF91-970E30453BDC}"/>
              </a:ext>
            </a:extLst>
          </p:cNvPr>
          <p:cNvSpPr txBox="1"/>
          <p:nvPr/>
        </p:nvSpPr>
        <p:spPr bwMode="auto">
          <a:xfrm>
            <a:off x="1582750" y="1467939"/>
            <a:ext cx="1440000" cy="276999"/>
          </a:xfrm>
          <a:prstGeom prst="rect">
            <a:avLst/>
          </a:prstGeom>
          <a:solidFill>
            <a:schemeClr val="bg1">
              <a:lumMod val="85000"/>
            </a:schemeClr>
          </a:solidFill>
          <a:ln>
            <a:noFill/>
          </a:ln>
        </p:spPr>
        <p:txBody>
          <a:bodyPr rIns="144000">
            <a:spAutoFit/>
          </a:bodyPr>
          <a:lstStyle/>
          <a:p>
            <a:pPr algn="ctr">
              <a:defRPr/>
            </a:pPr>
            <a:r>
              <a:rPr lang="en-US" sz="1200">
                <a:latin typeface="Calibri" panose="020F0502020204030204" pitchFamily="34" charset="0"/>
                <a:cs typeface="Calibri" panose="020F0502020204030204" pitchFamily="34" charset="0"/>
              </a:rPr>
              <a:t>USB  Controller</a:t>
            </a:r>
            <a:endParaRPr lang="en-GB" sz="120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7EBA479-C2B4-4BFD-A293-A46244F73B6A}"/>
              </a:ext>
            </a:extLst>
          </p:cNvPr>
          <p:cNvSpPr txBox="1"/>
          <p:nvPr/>
        </p:nvSpPr>
        <p:spPr bwMode="auto">
          <a:xfrm>
            <a:off x="1582750" y="1855281"/>
            <a:ext cx="1440000" cy="288000"/>
          </a:xfrm>
          <a:prstGeom prst="rect">
            <a:avLst/>
          </a:prstGeom>
          <a:solidFill>
            <a:schemeClr val="bg1">
              <a:lumMod val="85000"/>
            </a:schemeClr>
          </a:solidFill>
          <a:ln>
            <a:noFill/>
          </a:ln>
        </p:spPr>
        <p:txBody>
          <a:bodyPr rIns="144000">
            <a:spAutoFit/>
          </a:bodyPr>
          <a:lstStyle/>
          <a:p>
            <a:pPr algn="ctr">
              <a:defRPr/>
            </a:pPr>
            <a:r>
              <a:rPr lang="en-US" sz="1200">
                <a:latin typeface="Calibri" panose="020F0502020204030204" pitchFamily="34" charset="0"/>
                <a:cs typeface="Calibri" panose="020F0502020204030204" pitchFamily="34" charset="0"/>
              </a:rPr>
              <a:t>Ethernet  PHY</a:t>
            </a:r>
            <a:endParaRPr lang="en-GB" sz="120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719CB9F-4003-4C6E-870E-D0CC8E15B611}"/>
              </a:ext>
            </a:extLst>
          </p:cNvPr>
          <p:cNvSpPr txBox="1"/>
          <p:nvPr/>
        </p:nvSpPr>
        <p:spPr bwMode="auto">
          <a:xfrm>
            <a:off x="1582750" y="4913909"/>
            <a:ext cx="1440000" cy="288000"/>
          </a:xfrm>
          <a:prstGeom prst="rect">
            <a:avLst/>
          </a:prstGeom>
          <a:solidFill>
            <a:schemeClr val="bg1">
              <a:lumMod val="85000"/>
            </a:schemeClr>
          </a:solidFill>
          <a:ln>
            <a:noFill/>
          </a:ln>
        </p:spPr>
        <p:txBody>
          <a:bodyPr rIns="144000">
            <a:spAutoFit/>
          </a:bodyPr>
          <a:lstStyle/>
          <a:p>
            <a:pPr algn="ctr">
              <a:defRPr/>
            </a:pPr>
            <a:r>
              <a:rPr lang="en-US" sz="1200">
                <a:latin typeface="Calibri" panose="020F0502020204030204" pitchFamily="34" charset="0"/>
                <a:cs typeface="Calibri" panose="020F0502020204030204" pitchFamily="34" charset="0"/>
              </a:rPr>
              <a:t>SDIO</a:t>
            </a:r>
            <a:endParaRPr lang="en-GB" sz="120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B11EEEBB-6900-4C89-A24E-3D4F1612652D}"/>
              </a:ext>
            </a:extLst>
          </p:cNvPr>
          <p:cNvSpPr txBox="1"/>
          <p:nvPr/>
        </p:nvSpPr>
        <p:spPr bwMode="auto">
          <a:xfrm>
            <a:off x="1582750" y="5307122"/>
            <a:ext cx="1440000" cy="288000"/>
          </a:xfrm>
          <a:prstGeom prst="rect">
            <a:avLst/>
          </a:prstGeom>
          <a:solidFill>
            <a:schemeClr val="bg1">
              <a:lumMod val="85000"/>
            </a:schemeClr>
          </a:solidFill>
          <a:ln>
            <a:noFill/>
          </a:ln>
        </p:spPr>
        <p:txBody>
          <a:bodyPr rIns="108000">
            <a:spAutoFit/>
          </a:bodyPr>
          <a:lstStyle/>
          <a:p>
            <a:pPr algn="ctr">
              <a:defRPr/>
            </a:pPr>
            <a:r>
              <a:rPr lang="en-US" sz="1200">
                <a:latin typeface="Calibri" panose="020F0502020204030204" pitchFamily="34" charset="0"/>
                <a:cs typeface="Calibri" panose="020F0502020204030204" pitchFamily="34" charset="0"/>
              </a:rPr>
              <a:t>Memory Controller</a:t>
            </a:r>
            <a:endParaRPr lang="en-GB" sz="1200">
              <a:latin typeface="Calibri" panose="020F0502020204030204" pitchFamily="34" charset="0"/>
              <a:cs typeface="Calibri" panose="020F0502020204030204" pitchFamily="34" charset="0"/>
            </a:endParaRPr>
          </a:p>
        </p:txBody>
      </p:sp>
      <p:sp>
        <p:nvSpPr>
          <p:cNvPr id="13" name="Rounded Rectangle 19">
            <a:extLst>
              <a:ext uri="{FF2B5EF4-FFF2-40B4-BE49-F238E27FC236}">
                <a16:creationId xmlns:a16="http://schemas.microsoft.com/office/drawing/2014/main" id="{3034B26C-BD34-4C17-981C-6A4120B05F09}"/>
              </a:ext>
            </a:extLst>
          </p:cNvPr>
          <p:cNvSpPr/>
          <p:nvPr/>
        </p:nvSpPr>
        <p:spPr bwMode="auto">
          <a:xfrm>
            <a:off x="3380585" y="681767"/>
            <a:ext cx="3095625" cy="5978677"/>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a:solidFill>
                  <a:srgbClr val="000000"/>
                </a:solidFill>
                <a:latin typeface="Calibri" panose="020F0502020204030204" pitchFamily="34" charset="0"/>
                <a:ea typeface="ＭＳ Ｐゴシック" pitchFamily="34" charset="-128"/>
                <a:cs typeface="Calibri" panose="020F0502020204030204" pitchFamily="34" charset="0"/>
              </a:rPr>
              <a:t>Device Pack</a:t>
            </a:r>
            <a:endParaRPr lang="en-GB" sz="1600" b="1" kern="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14" name="Rounded Rectangle 36">
            <a:extLst>
              <a:ext uri="{FF2B5EF4-FFF2-40B4-BE49-F238E27FC236}">
                <a16:creationId xmlns:a16="http://schemas.microsoft.com/office/drawing/2014/main" id="{EFEA0651-81DF-4FED-BB8F-23406AFE312B}"/>
              </a:ext>
            </a:extLst>
          </p:cNvPr>
          <p:cNvSpPr/>
          <p:nvPr/>
        </p:nvSpPr>
        <p:spPr bwMode="auto">
          <a:xfrm>
            <a:off x="3487738" y="6080480"/>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RTE_Device.h</a:t>
            </a:r>
            <a:r>
              <a:rPr lang="de-DE" sz="1500" kern="0">
                <a:latin typeface="Calibri" panose="020F0502020204030204" pitchFamily="34" charset="0"/>
                <a:ea typeface="ＭＳ Ｐゴシック" pitchFamily="34" charset="-128"/>
                <a:cs typeface="Calibri" panose="020F0502020204030204" pitchFamily="34" charset="0"/>
              </a:rPr>
              <a:t> </a:t>
            </a:r>
            <a:r>
              <a:rPr lang="de-DE" sz="1500" b="1" kern="0">
                <a:latin typeface="Calibri" panose="020F0502020204030204" pitchFamily="34" charset="0"/>
                <a:ea typeface="ＭＳ Ｐゴシック" pitchFamily="34" charset="-128"/>
                <a:cs typeface="Calibri" panose="020F0502020204030204" pitchFamily="34" charset="0"/>
              </a:rPr>
              <a:t>/ vendor</a:t>
            </a:r>
            <a:br>
              <a:rPr lang="de-DE" sz="1500" kern="0">
                <a:latin typeface="Calibri" panose="020F0502020204030204" pitchFamily="34" charset="0"/>
                <a:ea typeface="ＭＳ Ｐゴシック" pitchFamily="34" charset="-128"/>
                <a:cs typeface="Calibri" panose="020F0502020204030204" pitchFamily="34" charset="0"/>
              </a:rPr>
            </a:br>
            <a:r>
              <a:rPr lang="de-DE" sz="1300" kern="0">
                <a:latin typeface="Calibri" panose="020F0502020204030204" pitchFamily="34" charset="0"/>
                <a:ea typeface="ＭＳ Ｐゴシック" pitchFamily="34" charset="-128"/>
                <a:cs typeface="Calibri" panose="020F0502020204030204" pitchFamily="34" charset="0"/>
              </a:rPr>
              <a:t>Configuration File</a:t>
            </a:r>
          </a:p>
        </p:txBody>
      </p:sp>
      <p:sp>
        <p:nvSpPr>
          <p:cNvPr id="15" name="TextBox 14">
            <a:extLst>
              <a:ext uri="{FF2B5EF4-FFF2-40B4-BE49-F238E27FC236}">
                <a16:creationId xmlns:a16="http://schemas.microsoft.com/office/drawing/2014/main" id="{A1733262-E070-402B-A457-8FC17A61CD6F}"/>
              </a:ext>
            </a:extLst>
          </p:cNvPr>
          <p:cNvSpPr txBox="1"/>
          <p:nvPr/>
        </p:nvSpPr>
        <p:spPr bwMode="auto">
          <a:xfrm>
            <a:off x="1582750" y="2248516"/>
            <a:ext cx="1440000" cy="288000"/>
          </a:xfrm>
          <a:prstGeom prst="rect">
            <a:avLst/>
          </a:prstGeom>
          <a:solidFill>
            <a:schemeClr val="bg1">
              <a:lumMod val="85000"/>
            </a:schemeClr>
          </a:solidFill>
          <a:ln>
            <a:noFill/>
          </a:ln>
        </p:spPr>
        <p:txBody>
          <a:bodyPr wrap="square" rIns="144000">
            <a:spAutoFit/>
          </a:bodyPr>
          <a:lstStyle/>
          <a:p>
            <a:pPr algn="ctr">
              <a:defRPr/>
            </a:pPr>
            <a:r>
              <a:rPr lang="en-US" sz="1200">
                <a:latin typeface="Calibri" panose="020F0502020204030204" pitchFamily="34" charset="0"/>
                <a:cs typeface="Calibri" panose="020F0502020204030204" pitchFamily="34" charset="0"/>
              </a:rPr>
              <a:t>Ethernet  MAC</a:t>
            </a:r>
            <a:endParaRPr lang="en-GB" sz="120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B22AA46C-B585-4FD2-8D04-C7CF3FB5BA83}"/>
              </a:ext>
            </a:extLst>
          </p:cNvPr>
          <p:cNvSpPr txBox="1"/>
          <p:nvPr/>
        </p:nvSpPr>
        <p:spPr bwMode="auto">
          <a:xfrm>
            <a:off x="646126" y="5702385"/>
            <a:ext cx="764593" cy="276999"/>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USBH</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4213EA47-5453-4992-9234-11714B3AA7E0}"/>
              </a:ext>
            </a:extLst>
          </p:cNvPr>
          <p:cNvSpPr txBox="1"/>
          <p:nvPr/>
        </p:nvSpPr>
        <p:spPr bwMode="auto">
          <a:xfrm>
            <a:off x="762553" y="5307122"/>
            <a:ext cx="647700" cy="277812"/>
          </a:xfrm>
          <a:prstGeom prst="rect">
            <a:avLst/>
          </a:prstGeom>
          <a:noFill/>
          <a:ln>
            <a:noFill/>
          </a:ln>
        </p:spPr>
        <p:txBody>
          <a:bodyPr lIns="216000" rIns="36000">
            <a:spAutoFit/>
          </a:bodyPr>
          <a:lstStyle/>
          <a:p>
            <a:pPr algn="r">
              <a:defRPr/>
            </a:pPr>
            <a:r>
              <a:rPr lang="en-US" sz="1200">
                <a:latin typeface="Calibri" panose="020F0502020204030204" pitchFamily="34" charset="0"/>
                <a:cs typeface="Calibri" panose="020F0502020204030204" pitchFamily="34" charset="0"/>
              </a:rPr>
              <a:t>I/O</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494C1CCF-993E-4045-BCD7-4949FD511D92}"/>
              </a:ext>
            </a:extLst>
          </p:cNvPr>
          <p:cNvSpPr txBox="1"/>
          <p:nvPr/>
        </p:nvSpPr>
        <p:spPr bwMode="auto">
          <a:xfrm>
            <a:off x="648901" y="4919003"/>
            <a:ext cx="761818" cy="277812"/>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SDIO</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1BDE101B-4151-48A6-8103-250F82E34A8A}"/>
              </a:ext>
            </a:extLst>
          </p:cNvPr>
          <p:cNvSpPr txBox="1"/>
          <p:nvPr/>
        </p:nvSpPr>
        <p:spPr bwMode="auto">
          <a:xfrm>
            <a:off x="762553" y="4528439"/>
            <a:ext cx="647700" cy="276225"/>
          </a:xfrm>
          <a:prstGeom prst="rect">
            <a:avLst/>
          </a:prstGeom>
          <a:noFill/>
          <a:ln>
            <a:noFill/>
          </a:ln>
        </p:spPr>
        <p:txBody>
          <a:bodyPr lIns="216000" rIns="36000">
            <a:spAutoFit/>
          </a:bodyPr>
          <a:lstStyle/>
          <a:p>
            <a:pPr algn="r">
              <a:defRPr/>
            </a:pPr>
            <a:r>
              <a:rPr lang="en-US" sz="1200">
                <a:latin typeface="Calibri" panose="020F0502020204030204" pitchFamily="34" charset="0"/>
                <a:cs typeface="Calibri" panose="020F0502020204030204" pitchFamily="34" charset="0"/>
              </a:rPr>
              <a:t>I2C</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152EDD57-F243-4254-A475-204772C93CEF}"/>
              </a:ext>
            </a:extLst>
          </p:cNvPr>
          <p:cNvSpPr txBox="1"/>
          <p:nvPr/>
        </p:nvSpPr>
        <p:spPr bwMode="auto">
          <a:xfrm>
            <a:off x="211196" y="3733530"/>
            <a:ext cx="1050807" cy="276999"/>
          </a:xfrm>
          <a:prstGeom prst="rect">
            <a:avLst/>
          </a:prstGeom>
          <a:noFill/>
          <a:ln>
            <a:noFill/>
          </a:ln>
        </p:spPr>
        <p:txBody>
          <a:bodyPr wrap="square" lIns="216000" rIns="36000">
            <a:spAutoFit/>
          </a:bodyPr>
          <a:lstStyle/>
          <a:p>
            <a:pPr algn="r">
              <a:defRPr/>
            </a:pPr>
            <a:r>
              <a:rPr lang="en-US" sz="1200" b="1">
                <a:latin typeface="Calibri" panose="020F0502020204030204" pitchFamily="34" charset="0"/>
                <a:cs typeface="Calibri" panose="020F0502020204030204" pitchFamily="34" charset="0"/>
              </a:rPr>
              <a:t>SPI_Server </a:t>
            </a:r>
            <a:r>
              <a:rPr lang="en-US" sz="1200">
                <a:latin typeface="Calibri" panose="020F0502020204030204" pitchFamily="34" charset="0"/>
                <a:cs typeface="Calibri" panose="020F0502020204030204" pitchFamily="34" charset="0"/>
              </a:rPr>
              <a:t>/</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21" name="TextBox 20">
            <a:extLst>
              <a:ext uri="{FF2B5EF4-FFF2-40B4-BE49-F238E27FC236}">
                <a16:creationId xmlns:a16="http://schemas.microsoft.com/office/drawing/2014/main" id="{9582A8CC-DF23-4D93-8C8B-52883FB92A67}"/>
              </a:ext>
            </a:extLst>
          </p:cNvPr>
          <p:cNvSpPr txBox="1"/>
          <p:nvPr/>
        </p:nvSpPr>
        <p:spPr bwMode="auto">
          <a:xfrm>
            <a:off x="651518" y="1463130"/>
            <a:ext cx="758735" cy="276999"/>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USBD</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85F355D2-E4C0-4043-AAF5-34FE74856A97}"/>
              </a:ext>
            </a:extLst>
          </p:cNvPr>
          <p:cNvSpPr txBox="1"/>
          <p:nvPr/>
        </p:nvSpPr>
        <p:spPr bwMode="auto">
          <a:xfrm>
            <a:off x="397128" y="1869922"/>
            <a:ext cx="835790" cy="277813"/>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ETH</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cs typeface="Calibri" panose="020F0502020204030204" pitchFamily="34" charset="0"/>
            </a:endParaRPr>
          </a:p>
        </p:txBody>
      </p:sp>
      <p:grpSp>
        <p:nvGrpSpPr>
          <p:cNvPr id="23" name="Group 22">
            <a:extLst>
              <a:ext uri="{FF2B5EF4-FFF2-40B4-BE49-F238E27FC236}">
                <a16:creationId xmlns:a16="http://schemas.microsoft.com/office/drawing/2014/main" id="{F1A5F4F8-4208-44A6-B7AC-0342B15D37EE}"/>
              </a:ext>
            </a:extLst>
          </p:cNvPr>
          <p:cNvGrpSpPr/>
          <p:nvPr/>
        </p:nvGrpSpPr>
        <p:grpSpPr>
          <a:xfrm>
            <a:off x="1436691" y="5714955"/>
            <a:ext cx="144462" cy="258762"/>
            <a:chOff x="4487395" y="5226823"/>
            <a:chExt cx="144462" cy="258762"/>
          </a:xfrm>
        </p:grpSpPr>
        <p:sp>
          <p:nvSpPr>
            <p:cNvPr id="24" name="Rectangle 23">
              <a:extLst>
                <a:ext uri="{FF2B5EF4-FFF2-40B4-BE49-F238E27FC236}">
                  <a16:creationId xmlns:a16="http://schemas.microsoft.com/office/drawing/2014/main" id="{B514ED93-CCC1-4254-A1C1-4945193268A9}"/>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25" name="Straight Connector 24">
              <a:extLst>
                <a:ext uri="{FF2B5EF4-FFF2-40B4-BE49-F238E27FC236}">
                  <a16:creationId xmlns:a16="http://schemas.microsoft.com/office/drawing/2014/main" id="{87E65574-CED7-4497-BBE8-B04ADB3FFAE0}"/>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3ACDF2-4902-42C6-A055-D756E8505C9C}"/>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7" name="Rounded Rectangle 20">
            <a:extLst>
              <a:ext uri="{FF2B5EF4-FFF2-40B4-BE49-F238E27FC236}">
                <a16:creationId xmlns:a16="http://schemas.microsoft.com/office/drawing/2014/main" id="{55A87F97-CA61-477D-8660-05D69EAD8522}"/>
              </a:ext>
            </a:extLst>
          </p:cNvPr>
          <p:cNvSpPr/>
          <p:nvPr/>
        </p:nvSpPr>
        <p:spPr bwMode="auto">
          <a:xfrm>
            <a:off x="3486950" y="1074726"/>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Startup/System</a:t>
            </a:r>
          </a:p>
        </p:txBody>
      </p:sp>
      <p:sp>
        <p:nvSpPr>
          <p:cNvPr id="28" name="Rectangle 27">
            <a:extLst>
              <a:ext uri="{FF2B5EF4-FFF2-40B4-BE49-F238E27FC236}">
                <a16:creationId xmlns:a16="http://schemas.microsoft.com/office/drawing/2014/main" id="{D4948CC2-D8E5-4A1B-A607-7A3BDF6FC20B}"/>
              </a:ext>
            </a:extLst>
          </p:cNvPr>
          <p:cNvSpPr/>
          <p:nvPr/>
        </p:nvSpPr>
        <p:spPr bwMode="auto">
          <a:xfrm>
            <a:off x="5430037" y="3759732"/>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SPI</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29" name="Rounded Rectangle 25">
            <a:extLst>
              <a:ext uri="{FF2B5EF4-FFF2-40B4-BE49-F238E27FC236}">
                <a16:creationId xmlns:a16="http://schemas.microsoft.com/office/drawing/2014/main" id="{A37BBD89-0B38-460F-AF2F-A1B22B9D5C75}"/>
              </a:ext>
            </a:extLst>
          </p:cNvPr>
          <p:cNvSpPr/>
          <p:nvPr/>
        </p:nvSpPr>
        <p:spPr bwMode="auto">
          <a:xfrm>
            <a:off x="3486945" y="3734270"/>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SPI Driver</a:t>
            </a:r>
          </a:p>
        </p:txBody>
      </p:sp>
      <p:sp>
        <p:nvSpPr>
          <p:cNvPr id="30" name="Rectangle 29">
            <a:extLst>
              <a:ext uri="{FF2B5EF4-FFF2-40B4-BE49-F238E27FC236}">
                <a16:creationId xmlns:a16="http://schemas.microsoft.com/office/drawing/2014/main" id="{2AA11B48-3490-4B69-B63A-7BDF5FDE6A16}"/>
              </a:ext>
            </a:extLst>
          </p:cNvPr>
          <p:cNvSpPr/>
          <p:nvPr/>
        </p:nvSpPr>
        <p:spPr bwMode="auto">
          <a:xfrm>
            <a:off x="5431637" y="4945196"/>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MCI</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31" name="Rounded Rectangle 28">
            <a:extLst>
              <a:ext uri="{FF2B5EF4-FFF2-40B4-BE49-F238E27FC236}">
                <a16:creationId xmlns:a16="http://schemas.microsoft.com/office/drawing/2014/main" id="{652FA3BE-E99B-4446-964C-A0A3C84396C8}"/>
              </a:ext>
            </a:extLst>
          </p:cNvPr>
          <p:cNvSpPr/>
          <p:nvPr/>
        </p:nvSpPr>
        <p:spPr bwMode="auto">
          <a:xfrm>
            <a:off x="3486950" y="4913909"/>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MCI Driver</a:t>
            </a:r>
          </a:p>
        </p:txBody>
      </p:sp>
      <p:sp>
        <p:nvSpPr>
          <p:cNvPr id="32" name="Rectangle 31">
            <a:extLst>
              <a:ext uri="{FF2B5EF4-FFF2-40B4-BE49-F238E27FC236}">
                <a16:creationId xmlns:a16="http://schemas.microsoft.com/office/drawing/2014/main" id="{CE238AE6-43A0-4009-8D07-4322D22FB3E5}"/>
              </a:ext>
            </a:extLst>
          </p:cNvPr>
          <p:cNvSpPr/>
          <p:nvPr/>
        </p:nvSpPr>
        <p:spPr bwMode="auto">
          <a:xfrm>
            <a:off x="5430039" y="5343172"/>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NAND</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33" name="Rounded Rectangle 29">
            <a:extLst>
              <a:ext uri="{FF2B5EF4-FFF2-40B4-BE49-F238E27FC236}">
                <a16:creationId xmlns:a16="http://schemas.microsoft.com/office/drawing/2014/main" id="{3D283332-6B3B-44DB-8169-D6754320BF44}"/>
              </a:ext>
            </a:extLst>
          </p:cNvPr>
          <p:cNvSpPr/>
          <p:nvPr/>
        </p:nvSpPr>
        <p:spPr bwMode="auto">
          <a:xfrm>
            <a:off x="3486950" y="5307122"/>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NAND Driver</a:t>
            </a:r>
          </a:p>
        </p:txBody>
      </p:sp>
      <p:sp>
        <p:nvSpPr>
          <p:cNvPr id="34" name="Rectangle 33">
            <a:extLst>
              <a:ext uri="{FF2B5EF4-FFF2-40B4-BE49-F238E27FC236}">
                <a16:creationId xmlns:a16="http://schemas.microsoft.com/office/drawing/2014/main" id="{A18E697A-A303-4461-8A05-5BF5462D8EDF}"/>
              </a:ext>
            </a:extLst>
          </p:cNvPr>
          <p:cNvSpPr/>
          <p:nvPr/>
        </p:nvSpPr>
        <p:spPr bwMode="auto">
          <a:xfrm>
            <a:off x="5431631" y="1503989"/>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USBD</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35" name="Rounded Rectangle 31">
            <a:extLst>
              <a:ext uri="{FF2B5EF4-FFF2-40B4-BE49-F238E27FC236}">
                <a16:creationId xmlns:a16="http://schemas.microsoft.com/office/drawing/2014/main" id="{D9C4B637-5EA0-49FA-9A3F-1721303C214F}"/>
              </a:ext>
            </a:extLst>
          </p:cNvPr>
          <p:cNvSpPr/>
          <p:nvPr/>
        </p:nvSpPr>
        <p:spPr bwMode="auto">
          <a:xfrm>
            <a:off x="3486949" y="1467939"/>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Device Driver</a:t>
            </a:r>
          </a:p>
        </p:txBody>
      </p:sp>
      <p:sp>
        <p:nvSpPr>
          <p:cNvPr id="36" name="Rectangle 35">
            <a:extLst>
              <a:ext uri="{FF2B5EF4-FFF2-40B4-BE49-F238E27FC236}">
                <a16:creationId xmlns:a16="http://schemas.microsoft.com/office/drawing/2014/main" id="{CF5556FB-88FB-4160-926D-6D84C7F74477}"/>
              </a:ext>
            </a:extLst>
          </p:cNvPr>
          <p:cNvSpPr/>
          <p:nvPr/>
        </p:nvSpPr>
        <p:spPr bwMode="auto">
          <a:xfrm>
            <a:off x="5431637" y="1891353"/>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ETH_PHY</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667013B7-CD9D-41D1-A350-3B022430F52B}"/>
              </a:ext>
            </a:extLst>
          </p:cNvPr>
          <p:cNvSpPr/>
          <p:nvPr/>
        </p:nvSpPr>
        <p:spPr bwMode="auto">
          <a:xfrm>
            <a:off x="5430038" y="5736386"/>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USBH</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38" name="Rounded Rectangle 34">
            <a:extLst>
              <a:ext uri="{FF2B5EF4-FFF2-40B4-BE49-F238E27FC236}">
                <a16:creationId xmlns:a16="http://schemas.microsoft.com/office/drawing/2014/main" id="{CBE38BA2-A9BE-441E-9D9C-95906EAA7911}"/>
              </a:ext>
            </a:extLst>
          </p:cNvPr>
          <p:cNvSpPr/>
          <p:nvPr/>
        </p:nvSpPr>
        <p:spPr bwMode="auto">
          <a:xfrm>
            <a:off x="3486950" y="5700336"/>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Host Driver</a:t>
            </a:r>
          </a:p>
        </p:txBody>
      </p:sp>
      <p:sp>
        <p:nvSpPr>
          <p:cNvPr id="39" name="Rounded Rectangle 35">
            <a:extLst>
              <a:ext uri="{FF2B5EF4-FFF2-40B4-BE49-F238E27FC236}">
                <a16:creationId xmlns:a16="http://schemas.microsoft.com/office/drawing/2014/main" id="{A474F5A6-4FA6-4C4A-A4D3-6BC920B432CB}"/>
              </a:ext>
            </a:extLst>
          </p:cNvPr>
          <p:cNvSpPr/>
          <p:nvPr/>
        </p:nvSpPr>
        <p:spPr bwMode="auto">
          <a:xfrm>
            <a:off x="3486947" y="1855303"/>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Ethernet PHY</a:t>
            </a:r>
          </a:p>
        </p:txBody>
      </p:sp>
      <p:sp>
        <p:nvSpPr>
          <p:cNvPr id="40" name="Rectangle 39">
            <a:extLst>
              <a:ext uri="{FF2B5EF4-FFF2-40B4-BE49-F238E27FC236}">
                <a16:creationId xmlns:a16="http://schemas.microsoft.com/office/drawing/2014/main" id="{F90A90E2-2232-45AB-89F4-06C03E694210}"/>
              </a:ext>
            </a:extLst>
          </p:cNvPr>
          <p:cNvSpPr/>
          <p:nvPr/>
        </p:nvSpPr>
        <p:spPr bwMode="auto">
          <a:xfrm>
            <a:off x="5431630" y="2284566"/>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ETH_MAC</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41" name="Rounded Rectangle 55">
            <a:extLst>
              <a:ext uri="{FF2B5EF4-FFF2-40B4-BE49-F238E27FC236}">
                <a16:creationId xmlns:a16="http://schemas.microsoft.com/office/drawing/2014/main" id="{301D18AA-D24D-49D1-B866-FC0F6AF92CF7}"/>
              </a:ext>
            </a:extLst>
          </p:cNvPr>
          <p:cNvSpPr/>
          <p:nvPr/>
        </p:nvSpPr>
        <p:spPr bwMode="auto">
          <a:xfrm>
            <a:off x="3486950" y="2248516"/>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Ethernet MAC</a:t>
            </a:r>
          </a:p>
        </p:txBody>
      </p:sp>
      <p:sp>
        <p:nvSpPr>
          <p:cNvPr id="42" name="Rounded Rectangle 67">
            <a:extLst>
              <a:ext uri="{FF2B5EF4-FFF2-40B4-BE49-F238E27FC236}">
                <a16:creationId xmlns:a16="http://schemas.microsoft.com/office/drawing/2014/main" id="{191422B9-3CC7-4929-860F-F81FADE015C1}"/>
              </a:ext>
            </a:extLst>
          </p:cNvPr>
          <p:cNvSpPr/>
          <p:nvPr/>
        </p:nvSpPr>
        <p:spPr bwMode="auto">
          <a:xfrm>
            <a:off x="5430036" y="981944"/>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latin typeface="Calibri" panose="020F0502020204030204" pitchFamily="34" charset="0"/>
                <a:cs typeface="Calibri" panose="020F0502020204030204" pitchFamily="34" charset="0"/>
              </a:rPr>
              <a:t>Control</a:t>
            </a:r>
          </a:p>
          <a:p>
            <a:pPr algn="ctr">
              <a:defRPr/>
            </a:pPr>
            <a:r>
              <a:rPr lang="en-US" sz="1200">
                <a:solidFill>
                  <a:schemeClr val="tx1"/>
                </a:solidFill>
                <a:latin typeface="Calibri" panose="020F0502020204030204" pitchFamily="34" charset="0"/>
                <a:cs typeface="Calibri" panose="020F0502020204030204" pitchFamily="34" charset="0"/>
              </a:rPr>
              <a:t>Structs</a:t>
            </a:r>
            <a:endParaRPr lang="en-GB" sz="1200">
              <a:solidFill>
                <a:schemeClr val="tx1"/>
              </a:solidFill>
              <a:latin typeface="Calibri" panose="020F0502020204030204" pitchFamily="34" charset="0"/>
              <a:cs typeface="Calibri" panose="020F0502020204030204" pitchFamily="34" charset="0"/>
            </a:endParaRPr>
          </a:p>
        </p:txBody>
      </p:sp>
      <p:sp>
        <p:nvSpPr>
          <p:cNvPr id="43" name="Rounded Rectangle 95">
            <a:extLst>
              <a:ext uri="{FF2B5EF4-FFF2-40B4-BE49-F238E27FC236}">
                <a16:creationId xmlns:a16="http://schemas.microsoft.com/office/drawing/2014/main" id="{02B2BC9A-A946-4CFF-B51D-E09FBF880098}"/>
              </a:ext>
            </a:extLst>
          </p:cNvPr>
          <p:cNvSpPr/>
          <p:nvPr/>
        </p:nvSpPr>
        <p:spPr bwMode="auto">
          <a:xfrm>
            <a:off x="3486946" y="2641729"/>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USART Driver</a:t>
            </a:r>
          </a:p>
        </p:txBody>
      </p:sp>
      <p:sp>
        <p:nvSpPr>
          <p:cNvPr id="44" name="Rounded Rectangle 97">
            <a:extLst>
              <a:ext uri="{FF2B5EF4-FFF2-40B4-BE49-F238E27FC236}">
                <a16:creationId xmlns:a16="http://schemas.microsoft.com/office/drawing/2014/main" id="{812F856F-F7FE-49DD-8538-173E9ACD159C}"/>
              </a:ext>
            </a:extLst>
          </p:cNvPr>
          <p:cNvSpPr/>
          <p:nvPr/>
        </p:nvSpPr>
        <p:spPr bwMode="auto">
          <a:xfrm>
            <a:off x="3486950" y="4127483"/>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CAN Driver</a:t>
            </a:r>
          </a:p>
        </p:txBody>
      </p:sp>
      <p:sp>
        <p:nvSpPr>
          <p:cNvPr id="45" name="Rounded Rectangle 98">
            <a:extLst>
              <a:ext uri="{FF2B5EF4-FFF2-40B4-BE49-F238E27FC236}">
                <a16:creationId xmlns:a16="http://schemas.microsoft.com/office/drawing/2014/main" id="{276D1DDB-92D9-49D0-908D-8FABD2356078}"/>
              </a:ext>
            </a:extLst>
          </p:cNvPr>
          <p:cNvSpPr/>
          <p:nvPr/>
        </p:nvSpPr>
        <p:spPr bwMode="auto">
          <a:xfrm>
            <a:off x="3486944" y="4520696"/>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I2C Driver</a:t>
            </a:r>
          </a:p>
        </p:txBody>
      </p:sp>
      <p:sp>
        <p:nvSpPr>
          <p:cNvPr id="46" name="Rectangle 45">
            <a:extLst>
              <a:ext uri="{FF2B5EF4-FFF2-40B4-BE49-F238E27FC236}">
                <a16:creationId xmlns:a16="http://schemas.microsoft.com/office/drawing/2014/main" id="{F6FC2FBC-4BE2-4A55-AA28-39351D674163}"/>
              </a:ext>
            </a:extLst>
          </p:cNvPr>
          <p:cNvSpPr/>
          <p:nvPr/>
        </p:nvSpPr>
        <p:spPr bwMode="auto">
          <a:xfrm>
            <a:off x="5430042" y="2681748"/>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USART</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47" name="Rectangle 46">
            <a:extLst>
              <a:ext uri="{FF2B5EF4-FFF2-40B4-BE49-F238E27FC236}">
                <a16:creationId xmlns:a16="http://schemas.microsoft.com/office/drawing/2014/main" id="{BFAFF461-8369-4221-8A26-A5CF05D6A48F}"/>
              </a:ext>
            </a:extLst>
          </p:cNvPr>
          <p:cNvSpPr/>
          <p:nvPr/>
        </p:nvSpPr>
        <p:spPr bwMode="auto">
          <a:xfrm>
            <a:off x="5430040" y="4167502"/>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CAN</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48" name="Rectangle 47">
            <a:extLst>
              <a:ext uri="{FF2B5EF4-FFF2-40B4-BE49-F238E27FC236}">
                <a16:creationId xmlns:a16="http://schemas.microsoft.com/office/drawing/2014/main" id="{4A4EFE71-8549-47DE-AE8F-36B04FD5659D}"/>
              </a:ext>
            </a:extLst>
          </p:cNvPr>
          <p:cNvSpPr/>
          <p:nvPr/>
        </p:nvSpPr>
        <p:spPr bwMode="auto">
          <a:xfrm>
            <a:off x="5431637" y="4547220"/>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a:solidFill>
                  <a:schemeClr val="tx1"/>
                </a:solidFill>
                <a:latin typeface="Calibri" panose="020F0502020204030204" pitchFamily="34" charset="0"/>
                <a:cs typeface="Calibri" panose="020F0502020204030204" pitchFamily="34" charset="0"/>
              </a:rPr>
              <a:t>I2C</a:t>
            </a:r>
            <a:r>
              <a:rPr lang="en-GB" sz="1200" i="1">
                <a:solidFill>
                  <a:schemeClr val="tx1"/>
                </a:solidFill>
                <a:latin typeface="Calibri" panose="020F0502020204030204" pitchFamily="34" charset="0"/>
                <a:cs typeface="Calibri" panose="020F0502020204030204" pitchFamily="34" charset="0"/>
              </a:rPr>
              <a:t>n</a:t>
            </a:r>
          </a:p>
        </p:txBody>
      </p:sp>
      <p:sp>
        <p:nvSpPr>
          <p:cNvPr id="49" name="TextBox 48">
            <a:extLst>
              <a:ext uri="{FF2B5EF4-FFF2-40B4-BE49-F238E27FC236}">
                <a16:creationId xmlns:a16="http://schemas.microsoft.com/office/drawing/2014/main" id="{3FF71B60-7669-496C-B80A-33622314CEAC}"/>
              </a:ext>
            </a:extLst>
          </p:cNvPr>
          <p:cNvSpPr txBox="1"/>
          <p:nvPr/>
        </p:nvSpPr>
        <p:spPr bwMode="auto">
          <a:xfrm>
            <a:off x="1582750" y="2641729"/>
            <a:ext cx="1440000" cy="288000"/>
          </a:xfrm>
          <a:prstGeom prst="rect">
            <a:avLst/>
          </a:prstGeom>
          <a:solidFill>
            <a:schemeClr val="bg1">
              <a:lumMod val="85000"/>
            </a:schemeClr>
          </a:solidFill>
          <a:ln>
            <a:noFill/>
          </a:ln>
        </p:spPr>
        <p:txBody>
          <a:bodyPr rIns="144000">
            <a:spAutoFit/>
          </a:bodyPr>
          <a:lstStyle/>
          <a:p>
            <a:pPr algn="ctr">
              <a:defRPr/>
            </a:pPr>
            <a:r>
              <a:rPr lang="en-US" sz="1200">
                <a:latin typeface="Calibri" panose="020F0502020204030204" pitchFamily="34" charset="0"/>
                <a:cs typeface="Calibri" panose="020F0502020204030204" pitchFamily="34" charset="0"/>
              </a:rPr>
              <a:t>USART</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50" name="TextBox 49">
            <a:extLst>
              <a:ext uri="{FF2B5EF4-FFF2-40B4-BE49-F238E27FC236}">
                <a16:creationId xmlns:a16="http://schemas.microsoft.com/office/drawing/2014/main" id="{FC37C247-7717-4AD7-97E1-2F8DDD91FA53}"/>
              </a:ext>
            </a:extLst>
          </p:cNvPr>
          <p:cNvSpPr txBox="1"/>
          <p:nvPr/>
        </p:nvSpPr>
        <p:spPr bwMode="auto">
          <a:xfrm>
            <a:off x="1582750" y="4127483"/>
            <a:ext cx="1440000" cy="288000"/>
          </a:xfrm>
          <a:prstGeom prst="rect">
            <a:avLst/>
          </a:prstGeom>
          <a:solidFill>
            <a:schemeClr val="bg1">
              <a:lumMod val="85000"/>
            </a:schemeClr>
          </a:solidFill>
          <a:ln>
            <a:noFill/>
          </a:ln>
        </p:spPr>
        <p:txBody>
          <a:bodyPr rIns="144000">
            <a:spAutoFit/>
          </a:bodyPr>
          <a:lstStyle/>
          <a:p>
            <a:pPr algn="ctr">
              <a:defRPr/>
            </a:pPr>
            <a:r>
              <a:rPr lang="en-US" sz="1200">
                <a:latin typeface="Calibri" panose="020F0502020204030204" pitchFamily="34" charset="0"/>
                <a:cs typeface="Calibri" panose="020F0502020204030204" pitchFamily="34" charset="0"/>
              </a:rPr>
              <a:t>CAN Controller</a:t>
            </a:r>
            <a:endParaRPr lang="en-GB" sz="1200">
              <a:latin typeface="Calibri" panose="020F0502020204030204" pitchFamily="34" charset="0"/>
              <a:cs typeface="Calibri" panose="020F0502020204030204" pitchFamily="34" charset="0"/>
            </a:endParaRPr>
          </a:p>
        </p:txBody>
      </p:sp>
      <p:grpSp>
        <p:nvGrpSpPr>
          <p:cNvPr id="51" name="Group 50">
            <a:extLst>
              <a:ext uri="{FF2B5EF4-FFF2-40B4-BE49-F238E27FC236}">
                <a16:creationId xmlns:a16="http://schemas.microsoft.com/office/drawing/2014/main" id="{BF2CDBFD-843D-41CF-BAE5-3D4C112D7801}"/>
              </a:ext>
            </a:extLst>
          </p:cNvPr>
          <p:cNvGrpSpPr/>
          <p:nvPr/>
        </p:nvGrpSpPr>
        <p:grpSpPr>
          <a:xfrm>
            <a:off x="1436691" y="5321741"/>
            <a:ext cx="144462" cy="258762"/>
            <a:chOff x="4487395" y="5226823"/>
            <a:chExt cx="144462" cy="258762"/>
          </a:xfrm>
        </p:grpSpPr>
        <p:sp>
          <p:nvSpPr>
            <p:cNvPr id="52" name="Rectangle 51">
              <a:extLst>
                <a:ext uri="{FF2B5EF4-FFF2-40B4-BE49-F238E27FC236}">
                  <a16:creationId xmlns:a16="http://schemas.microsoft.com/office/drawing/2014/main" id="{3F9A3333-6A90-4C33-868E-000F12576CC9}"/>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53" name="Straight Connector 52">
              <a:extLst>
                <a:ext uri="{FF2B5EF4-FFF2-40B4-BE49-F238E27FC236}">
                  <a16:creationId xmlns:a16="http://schemas.microsoft.com/office/drawing/2014/main" id="{53F00B61-DC2B-4A8A-8985-A0BAFB51DB4D}"/>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917CFAD-AF3B-480A-ACD4-520398BCC429}"/>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C0A508B4-193D-4E18-83F5-43DEE070ED7B}"/>
              </a:ext>
            </a:extLst>
          </p:cNvPr>
          <p:cNvGrpSpPr/>
          <p:nvPr/>
        </p:nvGrpSpPr>
        <p:grpSpPr>
          <a:xfrm>
            <a:off x="1436691" y="4928528"/>
            <a:ext cx="144462" cy="258762"/>
            <a:chOff x="4487395" y="5226823"/>
            <a:chExt cx="144462" cy="258762"/>
          </a:xfrm>
        </p:grpSpPr>
        <p:sp>
          <p:nvSpPr>
            <p:cNvPr id="56" name="Rectangle 55">
              <a:extLst>
                <a:ext uri="{FF2B5EF4-FFF2-40B4-BE49-F238E27FC236}">
                  <a16:creationId xmlns:a16="http://schemas.microsoft.com/office/drawing/2014/main" id="{2324B9F3-4C69-46A1-A14B-F25412823CD3}"/>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57" name="Straight Connector 56">
              <a:extLst>
                <a:ext uri="{FF2B5EF4-FFF2-40B4-BE49-F238E27FC236}">
                  <a16:creationId xmlns:a16="http://schemas.microsoft.com/office/drawing/2014/main" id="{9AFDAA72-13A7-44FE-B971-8B844292FCD5}"/>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6A34113-B7EC-4DA8-BD46-8E40F1C0F732}"/>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A0FB7676-77BE-4352-999A-9612C823DB5E}"/>
              </a:ext>
            </a:extLst>
          </p:cNvPr>
          <p:cNvGrpSpPr/>
          <p:nvPr/>
        </p:nvGrpSpPr>
        <p:grpSpPr>
          <a:xfrm>
            <a:off x="1436691" y="4541644"/>
            <a:ext cx="144462" cy="258762"/>
            <a:chOff x="4487395" y="5226823"/>
            <a:chExt cx="144462" cy="258762"/>
          </a:xfrm>
        </p:grpSpPr>
        <p:sp>
          <p:nvSpPr>
            <p:cNvPr id="60" name="Rectangle 59">
              <a:extLst>
                <a:ext uri="{FF2B5EF4-FFF2-40B4-BE49-F238E27FC236}">
                  <a16:creationId xmlns:a16="http://schemas.microsoft.com/office/drawing/2014/main" id="{D74B08FA-4E28-4BFC-B1F0-0E4685C71366}"/>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61" name="Straight Connector 60">
              <a:extLst>
                <a:ext uri="{FF2B5EF4-FFF2-40B4-BE49-F238E27FC236}">
                  <a16:creationId xmlns:a16="http://schemas.microsoft.com/office/drawing/2014/main" id="{FDBAACCB-EA0C-4F4E-9173-1DE401017624}"/>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DA175E7-B183-4A25-B838-3903803B97C7}"/>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DD9805D-B106-46CF-8467-3BB482C7D656}"/>
              </a:ext>
            </a:extLst>
          </p:cNvPr>
          <p:cNvGrpSpPr/>
          <p:nvPr/>
        </p:nvGrpSpPr>
        <p:grpSpPr>
          <a:xfrm>
            <a:off x="1436691" y="4143253"/>
            <a:ext cx="144462" cy="258762"/>
            <a:chOff x="4487395" y="5226823"/>
            <a:chExt cx="144462" cy="258762"/>
          </a:xfrm>
        </p:grpSpPr>
        <p:sp>
          <p:nvSpPr>
            <p:cNvPr id="64" name="Rectangle 63">
              <a:extLst>
                <a:ext uri="{FF2B5EF4-FFF2-40B4-BE49-F238E27FC236}">
                  <a16:creationId xmlns:a16="http://schemas.microsoft.com/office/drawing/2014/main" id="{BBBD4298-2712-4C0D-B553-89A997AC829E}"/>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65" name="Straight Connector 64">
              <a:extLst>
                <a:ext uri="{FF2B5EF4-FFF2-40B4-BE49-F238E27FC236}">
                  <a16:creationId xmlns:a16="http://schemas.microsoft.com/office/drawing/2014/main" id="{11E12EEE-828B-431E-8FB0-D92E248BD183}"/>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37C11CD-F64D-4286-9FB0-AED2B2F26D92}"/>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CE4D5291-870C-4551-8D67-4DF447F22AD1}"/>
              </a:ext>
            </a:extLst>
          </p:cNvPr>
          <p:cNvGrpSpPr/>
          <p:nvPr/>
        </p:nvGrpSpPr>
        <p:grpSpPr>
          <a:xfrm>
            <a:off x="1436691" y="3743447"/>
            <a:ext cx="144462" cy="258762"/>
            <a:chOff x="4487395" y="5226823"/>
            <a:chExt cx="144462" cy="258762"/>
          </a:xfrm>
        </p:grpSpPr>
        <p:sp>
          <p:nvSpPr>
            <p:cNvPr id="68" name="Rectangle 67">
              <a:extLst>
                <a:ext uri="{FF2B5EF4-FFF2-40B4-BE49-F238E27FC236}">
                  <a16:creationId xmlns:a16="http://schemas.microsoft.com/office/drawing/2014/main" id="{A9CD418A-B1BD-443F-A8EE-A49BDA39D865}"/>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69" name="Straight Connector 68">
              <a:extLst>
                <a:ext uri="{FF2B5EF4-FFF2-40B4-BE49-F238E27FC236}">
                  <a16:creationId xmlns:a16="http://schemas.microsoft.com/office/drawing/2014/main" id="{AD119DAB-1E49-443D-B6D9-D273F58F6AAD}"/>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5B62E7B-1418-497D-A236-1C25329921B9}"/>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BF25351B-6D4A-4E7C-8B24-0DBDE35FCC1A}"/>
              </a:ext>
            </a:extLst>
          </p:cNvPr>
          <p:cNvGrpSpPr/>
          <p:nvPr/>
        </p:nvGrpSpPr>
        <p:grpSpPr>
          <a:xfrm>
            <a:off x="1436691" y="2656348"/>
            <a:ext cx="144462" cy="258762"/>
            <a:chOff x="4487395" y="5226823"/>
            <a:chExt cx="144462" cy="258762"/>
          </a:xfrm>
        </p:grpSpPr>
        <p:sp>
          <p:nvSpPr>
            <p:cNvPr id="72" name="Rectangle 71">
              <a:extLst>
                <a:ext uri="{FF2B5EF4-FFF2-40B4-BE49-F238E27FC236}">
                  <a16:creationId xmlns:a16="http://schemas.microsoft.com/office/drawing/2014/main" id="{D7CA7A52-9DB0-481D-9780-C4076D15453C}"/>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73" name="Straight Connector 72">
              <a:extLst>
                <a:ext uri="{FF2B5EF4-FFF2-40B4-BE49-F238E27FC236}">
                  <a16:creationId xmlns:a16="http://schemas.microsoft.com/office/drawing/2014/main" id="{260BA9B2-8775-43C8-B63D-88611A2DA713}"/>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0F8ED40-70FC-4558-8A86-4D9624BFB8B4}"/>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301CAE7C-3A93-4FC9-88FE-7DABFDE8C4E2}"/>
              </a:ext>
            </a:extLst>
          </p:cNvPr>
          <p:cNvGrpSpPr/>
          <p:nvPr/>
        </p:nvGrpSpPr>
        <p:grpSpPr>
          <a:xfrm>
            <a:off x="1436691" y="1869922"/>
            <a:ext cx="144462" cy="258762"/>
            <a:chOff x="4487395" y="5226823"/>
            <a:chExt cx="144462" cy="258762"/>
          </a:xfrm>
        </p:grpSpPr>
        <p:sp>
          <p:nvSpPr>
            <p:cNvPr id="76" name="Rectangle 75">
              <a:extLst>
                <a:ext uri="{FF2B5EF4-FFF2-40B4-BE49-F238E27FC236}">
                  <a16:creationId xmlns:a16="http://schemas.microsoft.com/office/drawing/2014/main" id="{8BD05F1F-F474-4A85-9C9C-4AE4231C51CD}"/>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77" name="Straight Connector 76">
              <a:extLst>
                <a:ext uri="{FF2B5EF4-FFF2-40B4-BE49-F238E27FC236}">
                  <a16:creationId xmlns:a16="http://schemas.microsoft.com/office/drawing/2014/main" id="{2F912BC6-E113-49B5-928A-A22F04368FED}"/>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19EA510-1F25-4DED-8227-2FA5D3375FFF}"/>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71FF5B10-51C1-462E-B8B2-0342D6B9B11F}"/>
              </a:ext>
            </a:extLst>
          </p:cNvPr>
          <p:cNvGrpSpPr/>
          <p:nvPr/>
        </p:nvGrpSpPr>
        <p:grpSpPr>
          <a:xfrm>
            <a:off x="1436691" y="1482557"/>
            <a:ext cx="144462" cy="258762"/>
            <a:chOff x="4487395" y="5226823"/>
            <a:chExt cx="144462" cy="258762"/>
          </a:xfrm>
        </p:grpSpPr>
        <p:sp>
          <p:nvSpPr>
            <p:cNvPr id="80" name="Rectangle 79">
              <a:extLst>
                <a:ext uri="{FF2B5EF4-FFF2-40B4-BE49-F238E27FC236}">
                  <a16:creationId xmlns:a16="http://schemas.microsoft.com/office/drawing/2014/main" id="{F399CE74-161A-4D8C-8887-2F82D6746580}"/>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81" name="Straight Connector 80">
              <a:extLst>
                <a:ext uri="{FF2B5EF4-FFF2-40B4-BE49-F238E27FC236}">
                  <a16:creationId xmlns:a16="http://schemas.microsoft.com/office/drawing/2014/main" id="{81AEE668-BFD6-4E42-9128-7E766AEE3E7C}"/>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6F39C29-4123-4BD4-A9ED-24A8B0182B5D}"/>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83" name="TextBox 82">
            <a:extLst>
              <a:ext uri="{FF2B5EF4-FFF2-40B4-BE49-F238E27FC236}">
                <a16:creationId xmlns:a16="http://schemas.microsoft.com/office/drawing/2014/main" id="{D77DDDD3-9915-40A8-8D3E-9CFA3296DECE}"/>
              </a:ext>
            </a:extLst>
          </p:cNvPr>
          <p:cNvSpPr txBox="1"/>
          <p:nvPr/>
        </p:nvSpPr>
        <p:spPr bwMode="auto">
          <a:xfrm>
            <a:off x="455638" y="2647229"/>
            <a:ext cx="802215" cy="276999"/>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RX</a:t>
            </a:r>
            <a:r>
              <a:rPr lang="en-US" sz="1200" i="1">
                <a:latin typeface="Calibri" panose="020F0502020204030204" pitchFamily="34" charset="0"/>
                <a:cs typeface="Calibri" panose="020F0502020204030204" pitchFamily="34" charset="0"/>
              </a:rPr>
              <a:t>n</a:t>
            </a:r>
            <a:r>
              <a:rPr lang="en-US" sz="1200">
                <a:latin typeface="Calibri" panose="020F0502020204030204" pitchFamily="34" charset="0"/>
                <a:cs typeface="Calibri" panose="020F0502020204030204" pitchFamily="34" charset="0"/>
              </a:rPr>
              <a:t>/TX</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ea typeface="Segoe UI" panose="020B0502040204020203" pitchFamily="34" charset="0"/>
              <a:cs typeface="Calibri" panose="020F0502020204030204" pitchFamily="34" charset="0"/>
            </a:endParaRPr>
          </a:p>
        </p:txBody>
      </p:sp>
      <p:sp>
        <p:nvSpPr>
          <p:cNvPr id="84" name="TextBox 83">
            <a:extLst>
              <a:ext uri="{FF2B5EF4-FFF2-40B4-BE49-F238E27FC236}">
                <a16:creationId xmlns:a16="http://schemas.microsoft.com/office/drawing/2014/main" id="{B7856DD0-DA0C-4852-9E54-8D11FEBD48E8}"/>
              </a:ext>
            </a:extLst>
          </p:cNvPr>
          <p:cNvSpPr txBox="1"/>
          <p:nvPr/>
        </p:nvSpPr>
        <p:spPr bwMode="auto">
          <a:xfrm>
            <a:off x="807244" y="4132983"/>
            <a:ext cx="603010" cy="276999"/>
          </a:xfrm>
          <a:prstGeom prst="rect">
            <a:avLst/>
          </a:prstGeom>
          <a:noFill/>
          <a:ln>
            <a:noFill/>
          </a:ln>
        </p:spPr>
        <p:txBody>
          <a:bodyPr wrap="square" lIns="216000" rIns="36000">
            <a:spAutoFit/>
          </a:bodyPr>
          <a:lstStyle/>
          <a:p>
            <a:pPr>
              <a:defRPr/>
            </a:pPr>
            <a:r>
              <a:rPr lang="en-US" sz="1200">
                <a:latin typeface="Calibri" panose="020F0502020204030204" pitchFamily="34" charset="0"/>
                <a:cs typeface="Calibri" panose="020F0502020204030204" pitchFamily="34" charset="0"/>
              </a:rPr>
              <a:t>CAN</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ea typeface="Segoe UI" panose="020B0502040204020203" pitchFamily="34" charset="0"/>
              <a:cs typeface="Calibri" panose="020F0502020204030204" pitchFamily="34" charset="0"/>
            </a:endParaRPr>
          </a:p>
        </p:txBody>
      </p:sp>
      <p:cxnSp>
        <p:nvCxnSpPr>
          <p:cNvPr id="85" name="Straight Arrow Connector 84">
            <a:extLst>
              <a:ext uri="{FF2B5EF4-FFF2-40B4-BE49-F238E27FC236}">
                <a16:creationId xmlns:a16="http://schemas.microsoft.com/office/drawing/2014/main" id="{11125B73-154F-43BB-B421-BD0FEC8E4B3A}"/>
              </a:ext>
            </a:extLst>
          </p:cNvPr>
          <p:cNvCxnSpPr>
            <a:stCxn id="35" idx="1"/>
            <a:endCxn id="9" idx="3"/>
          </p:cNvCxnSpPr>
          <p:nvPr/>
        </p:nvCxnSpPr>
        <p:spPr>
          <a:xfrm flipH="1" flipV="1">
            <a:off x="3022750" y="1606439"/>
            <a:ext cx="464199" cy="550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62526A10-3B2A-482D-A0C4-DCB9D1B7352D}"/>
              </a:ext>
            </a:extLst>
          </p:cNvPr>
          <p:cNvCxnSpPr>
            <a:stCxn id="39" idx="1"/>
            <a:endCxn id="10" idx="3"/>
          </p:cNvCxnSpPr>
          <p:nvPr/>
        </p:nvCxnSpPr>
        <p:spPr>
          <a:xfrm flipH="1" flipV="1">
            <a:off x="3022750" y="1999281"/>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4475DC9E-1127-4E05-BAEF-66A914F1B4CC}"/>
              </a:ext>
            </a:extLst>
          </p:cNvPr>
          <p:cNvCxnSpPr>
            <a:stCxn id="43" idx="1"/>
            <a:endCxn id="49" idx="3"/>
          </p:cNvCxnSpPr>
          <p:nvPr/>
        </p:nvCxnSpPr>
        <p:spPr>
          <a:xfrm flipH="1">
            <a:off x="3022750" y="2785729"/>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3CE895FB-CE49-44E0-8A74-B03B61753259}"/>
              </a:ext>
            </a:extLst>
          </p:cNvPr>
          <p:cNvCxnSpPr>
            <a:stCxn id="29" idx="1"/>
            <a:endCxn id="6" idx="3"/>
          </p:cNvCxnSpPr>
          <p:nvPr/>
        </p:nvCxnSpPr>
        <p:spPr>
          <a:xfrm flipH="1">
            <a:off x="3022750" y="3878270"/>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6A2E79D2-E841-46AF-B33E-DCC4EE632448}"/>
              </a:ext>
            </a:extLst>
          </p:cNvPr>
          <p:cNvCxnSpPr>
            <a:stCxn id="44" idx="1"/>
            <a:endCxn id="50" idx="3"/>
          </p:cNvCxnSpPr>
          <p:nvPr/>
        </p:nvCxnSpPr>
        <p:spPr>
          <a:xfrm flipH="1">
            <a:off x="3022750" y="427148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45F3D2E3-6E8D-481E-8241-E7079ED4257F}"/>
              </a:ext>
            </a:extLst>
          </p:cNvPr>
          <p:cNvCxnSpPr>
            <a:stCxn id="45" idx="1"/>
            <a:endCxn id="7" idx="3"/>
          </p:cNvCxnSpPr>
          <p:nvPr/>
        </p:nvCxnSpPr>
        <p:spPr>
          <a:xfrm flipH="1">
            <a:off x="3022750" y="4664696"/>
            <a:ext cx="464194" cy="1856"/>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B360D681-1E1F-46A7-AC2E-7DB0AA3819D2}"/>
              </a:ext>
            </a:extLst>
          </p:cNvPr>
          <p:cNvCxnSpPr>
            <a:stCxn id="38" idx="1"/>
            <a:endCxn id="8" idx="3"/>
          </p:cNvCxnSpPr>
          <p:nvPr/>
        </p:nvCxnSpPr>
        <p:spPr>
          <a:xfrm flipH="1">
            <a:off x="3022750" y="5844336"/>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F30E2CD7-5464-4435-840A-21E584E11797}"/>
              </a:ext>
            </a:extLst>
          </p:cNvPr>
          <p:cNvCxnSpPr>
            <a:stCxn id="33" idx="1"/>
            <a:endCxn id="12" idx="3"/>
          </p:cNvCxnSpPr>
          <p:nvPr/>
        </p:nvCxnSpPr>
        <p:spPr>
          <a:xfrm flipH="1">
            <a:off x="3022750" y="545112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A888C47-7D22-4083-B000-87DF4C1BC496}"/>
              </a:ext>
            </a:extLst>
          </p:cNvPr>
          <p:cNvCxnSpPr>
            <a:stCxn id="31" idx="1"/>
            <a:endCxn id="11" idx="3"/>
          </p:cNvCxnSpPr>
          <p:nvPr/>
        </p:nvCxnSpPr>
        <p:spPr>
          <a:xfrm flipH="1">
            <a:off x="3022750" y="5057909"/>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9F81ECAD-DCAF-4AD4-87E5-E89913B0702F}"/>
              </a:ext>
            </a:extLst>
          </p:cNvPr>
          <p:cNvCxnSpPr>
            <a:stCxn id="41" idx="1"/>
            <a:endCxn id="15" idx="3"/>
          </p:cNvCxnSpPr>
          <p:nvPr/>
        </p:nvCxnSpPr>
        <p:spPr>
          <a:xfrm flipH="1">
            <a:off x="3022750" y="2392516"/>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7C9098E0-F145-4CEB-8408-9CB8987923E9}"/>
              </a:ext>
            </a:extLst>
          </p:cNvPr>
          <p:cNvCxnSpPr>
            <a:stCxn id="10" idx="2"/>
            <a:endCxn id="15" idx="0"/>
          </p:cNvCxnSpPr>
          <p:nvPr/>
        </p:nvCxnSpPr>
        <p:spPr>
          <a:xfrm>
            <a:off x="2302750" y="2143281"/>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96" name="Rounded Rectangle 95">
            <a:extLst>
              <a:ext uri="{FF2B5EF4-FFF2-40B4-BE49-F238E27FC236}">
                <a16:creationId xmlns:a16="http://schemas.microsoft.com/office/drawing/2014/main" id="{A438B97B-B800-445C-A73F-91D3B541017E}"/>
              </a:ext>
            </a:extLst>
          </p:cNvPr>
          <p:cNvSpPr/>
          <p:nvPr/>
        </p:nvSpPr>
        <p:spPr bwMode="auto">
          <a:xfrm>
            <a:off x="3486944" y="3188443"/>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WiFi Driver</a:t>
            </a:r>
          </a:p>
        </p:txBody>
      </p:sp>
      <p:cxnSp>
        <p:nvCxnSpPr>
          <p:cNvPr id="97" name="Straight Arrow Connector 96">
            <a:extLst>
              <a:ext uri="{FF2B5EF4-FFF2-40B4-BE49-F238E27FC236}">
                <a16:creationId xmlns:a16="http://schemas.microsoft.com/office/drawing/2014/main" id="{F8BF17AB-D910-4DB8-AF94-8E3A171D7C7A}"/>
              </a:ext>
            </a:extLst>
          </p:cNvPr>
          <p:cNvCxnSpPr>
            <a:cxnSpLocks/>
            <a:stCxn id="43" idx="2"/>
            <a:endCxn id="96" idx="0"/>
          </p:cNvCxnSpPr>
          <p:nvPr/>
        </p:nvCxnSpPr>
        <p:spPr>
          <a:xfrm flipH="1">
            <a:off x="4459288" y="2929729"/>
            <a:ext cx="2" cy="258714"/>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98" name="Rectangle 97">
            <a:extLst>
              <a:ext uri="{FF2B5EF4-FFF2-40B4-BE49-F238E27FC236}">
                <a16:creationId xmlns:a16="http://schemas.microsoft.com/office/drawing/2014/main" id="{9D891678-4A09-4852-863A-DBF9B2F52C42}"/>
              </a:ext>
            </a:extLst>
          </p:cNvPr>
          <p:cNvSpPr/>
          <p:nvPr/>
        </p:nvSpPr>
        <p:spPr bwMode="auto">
          <a:xfrm>
            <a:off x="5430036" y="3227982"/>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WIFI</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cxnSp>
        <p:nvCxnSpPr>
          <p:cNvPr id="99" name="Straight Arrow Connector 98">
            <a:extLst>
              <a:ext uri="{FF2B5EF4-FFF2-40B4-BE49-F238E27FC236}">
                <a16:creationId xmlns:a16="http://schemas.microsoft.com/office/drawing/2014/main" id="{6CC65351-7D97-49C9-AEB1-15F834CE56C3}"/>
              </a:ext>
            </a:extLst>
          </p:cNvPr>
          <p:cNvCxnSpPr>
            <a:cxnSpLocks/>
            <a:stCxn id="29" idx="0"/>
            <a:endCxn id="96" idx="2"/>
          </p:cNvCxnSpPr>
          <p:nvPr/>
        </p:nvCxnSpPr>
        <p:spPr>
          <a:xfrm flipH="1" flipV="1">
            <a:off x="4459288" y="3476443"/>
            <a:ext cx="1" cy="257827"/>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0" name="Rounded Rectangle 120">
            <a:extLst>
              <a:ext uri="{FF2B5EF4-FFF2-40B4-BE49-F238E27FC236}">
                <a16:creationId xmlns:a16="http://schemas.microsoft.com/office/drawing/2014/main" id="{544F3707-B763-45E3-9371-DF2FB4D448DB}"/>
              </a:ext>
            </a:extLst>
          </p:cNvPr>
          <p:cNvSpPr/>
          <p:nvPr/>
        </p:nvSpPr>
        <p:spPr bwMode="auto">
          <a:xfrm>
            <a:off x="6881866" y="681768"/>
            <a:ext cx="4716131" cy="5978676"/>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r>
              <a:rPr lang="de-DE" sz="1600" b="1" kern="0">
                <a:solidFill>
                  <a:srgbClr val="000000"/>
                </a:solidFill>
                <a:latin typeface="Calibri" panose="020F0502020204030204" pitchFamily="34" charset="0"/>
                <a:ea typeface="ＭＳ Ｐゴシック" pitchFamily="34" charset="-128"/>
                <a:cs typeface="Calibri" panose="020F0502020204030204" pitchFamily="34" charset="0"/>
              </a:rPr>
              <a:t>    Driver Validation Pack</a:t>
            </a:r>
            <a:endParaRPr lang="en-GB" sz="1600" b="1" kern="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101" name="Rounded Rectangle 122">
            <a:extLst>
              <a:ext uri="{FF2B5EF4-FFF2-40B4-BE49-F238E27FC236}">
                <a16:creationId xmlns:a16="http://schemas.microsoft.com/office/drawing/2014/main" id="{C7A7F1B8-B028-46EB-AD98-6CA646D85D0A}"/>
              </a:ext>
            </a:extLst>
          </p:cNvPr>
          <p:cNvSpPr/>
          <p:nvPr/>
        </p:nvSpPr>
        <p:spPr bwMode="auto">
          <a:xfrm>
            <a:off x="7037425" y="3737537"/>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SPI</a:t>
            </a:r>
            <a:endParaRPr lang="en-GB" sz="15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02" name="Rounded Rectangle 123">
            <a:extLst>
              <a:ext uri="{FF2B5EF4-FFF2-40B4-BE49-F238E27FC236}">
                <a16:creationId xmlns:a16="http://schemas.microsoft.com/office/drawing/2014/main" id="{7051BDCC-4D3A-4CB2-80F9-A914EF404749}"/>
              </a:ext>
            </a:extLst>
          </p:cNvPr>
          <p:cNvSpPr/>
          <p:nvPr/>
        </p:nvSpPr>
        <p:spPr bwMode="auto">
          <a:xfrm>
            <a:off x="7032052" y="146645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5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03" name="Rounded Rectangle 125">
            <a:extLst>
              <a:ext uri="{FF2B5EF4-FFF2-40B4-BE49-F238E27FC236}">
                <a16:creationId xmlns:a16="http://schemas.microsoft.com/office/drawing/2014/main" id="{FD4994C3-ABBF-421A-84A6-296DE18EC662}"/>
              </a:ext>
            </a:extLst>
          </p:cNvPr>
          <p:cNvSpPr/>
          <p:nvPr/>
        </p:nvSpPr>
        <p:spPr bwMode="auto">
          <a:xfrm>
            <a:off x="7037440" y="4919786"/>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a:solidFill>
                  <a:srgbClr val="FDFDFD"/>
                </a:solidFill>
                <a:latin typeface="Calibri" panose="020F0502020204030204" pitchFamily="34" charset="0"/>
                <a:ea typeface="MS PGothic" pitchFamily="34" charset="-128"/>
                <a:cs typeface="Calibri" panose="020F0502020204030204" pitchFamily="34" charset="0"/>
              </a:rPr>
              <a:t>MCI</a:t>
            </a:r>
          </a:p>
        </p:txBody>
      </p:sp>
      <p:sp>
        <p:nvSpPr>
          <p:cNvPr id="104" name="Rounded Rectangle 126">
            <a:extLst>
              <a:ext uri="{FF2B5EF4-FFF2-40B4-BE49-F238E27FC236}">
                <a16:creationId xmlns:a16="http://schemas.microsoft.com/office/drawing/2014/main" id="{E2001D97-C098-473F-807B-7402BE4C8CF6}"/>
              </a:ext>
            </a:extLst>
          </p:cNvPr>
          <p:cNvSpPr/>
          <p:nvPr/>
        </p:nvSpPr>
        <p:spPr bwMode="auto">
          <a:xfrm>
            <a:off x="7037440" y="3193159"/>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WiFi</a:t>
            </a:r>
          </a:p>
        </p:txBody>
      </p:sp>
      <p:sp>
        <p:nvSpPr>
          <p:cNvPr id="106" name="Rounded Rectangle 129">
            <a:extLst>
              <a:ext uri="{FF2B5EF4-FFF2-40B4-BE49-F238E27FC236}">
                <a16:creationId xmlns:a16="http://schemas.microsoft.com/office/drawing/2014/main" id="{2FEF9960-08A8-4DB4-9196-1B2206403019}"/>
              </a:ext>
            </a:extLst>
          </p:cNvPr>
          <p:cNvSpPr/>
          <p:nvPr/>
        </p:nvSpPr>
        <p:spPr bwMode="auto">
          <a:xfrm>
            <a:off x="7037440" y="413133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CAN</a:t>
            </a:r>
          </a:p>
        </p:txBody>
      </p:sp>
      <p:sp>
        <p:nvSpPr>
          <p:cNvPr id="107" name="Rounded Rectangle 130">
            <a:extLst>
              <a:ext uri="{FF2B5EF4-FFF2-40B4-BE49-F238E27FC236}">
                <a16:creationId xmlns:a16="http://schemas.microsoft.com/office/drawing/2014/main" id="{51E5C571-54E4-44DA-B599-0BB8BC58FB7F}"/>
              </a:ext>
            </a:extLst>
          </p:cNvPr>
          <p:cNvSpPr/>
          <p:nvPr/>
        </p:nvSpPr>
        <p:spPr bwMode="auto">
          <a:xfrm>
            <a:off x="7037440" y="1843115"/>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Ethernet</a:t>
            </a:r>
          </a:p>
        </p:txBody>
      </p:sp>
      <p:sp>
        <p:nvSpPr>
          <p:cNvPr id="108" name="Rounded Rectangle 131">
            <a:extLst>
              <a:ext uri="{FF2B5EF4-FFF2-40B4-BE49-F238E27FC236}">
                <a16:creationId xmlns:a16="http://schemas.microsoft.com/office/drawing/2014/main" id="{7F4666A2-0B21-41AB-A8F2-5EBED2895F52}"/>
              </a:ext>
            </a:extLst>
          </p:cNvPr>
          <p:cNvSpPr/>
          <p:nvPr/>
        </p:nvSpPr>
        <p:spPr bwMode="auto">
          <a:xfrm>
            <a:off x="7037425" y="1069507"/>
            <a:ext cx="2134866" cy="287306"/>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Framework</a:t>
            </a:r>
            <a:endParaRPr lang="en-GB" sz="15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09" name="Rounded Rectangle 132">
            <a:extLst>
              <a:ext uri="{FF2B5EF4-FFF2-40B4-BE49-F238E27FC236}">
                <a16:creationId xmlns:a16="http://schemas.microsoft.com/office/drawing/2014/main" id="{70E34247-EC7A-4B2B-973A-7AFF68590901}"/>
              </a:ext>
            </a:extLst>
          </p:cNvPr>
          <p:cNvSpPr/>
          <p:nvPr/>
        </p:nvSpPr>
        <p:spPr bwMode="auto">
          <a:xfrm>
            <a:off x="7037440" y="570033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5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10" name="Rounded Rectangle 133">
            <a:extLst>
              <a:ext uri="{FF2B5EF4-FFF2-40B4-BE49-F238E27FC236}">
                <a16:creationId xmlns:a16="http://schemas.microsoft.com/office/drawing/2014/main" id="{EF15C099-F7C1-433F-82ED-7668290D8395}"/>
              </a:ext>
            </a:extLst>
          </p:cNvPr>
          <p:cNvSpPr/>
          <p:nvPr/>
        </p:nvSpPr>
        <p:spPr bwMode="auto">
          <a:xfrm>
            <a:off x="7016802" y="451940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I2C</a:t>
            </a:r>
          </a:p>
        </p:txBody>
      </p:sp>
      <p:cxnSp>
        <p:nvCxnSpPr>
          <p:cNvPr id="111" name="Straight Arrow Connector 110">
            <a:extLst>
              <a:ext uri="{FF2B5EF4-FFF2-40B4-BE49-F238E27FC236}">
                <a16:creationId xmlns:a16="http://schemas.microsoft.com/office/drawing/2014/main" id="{D1344729-5DAA-4152-A06D-F478029572A9}"/>
              </a:ext>
            </a:extLst>
          </p:cNvPr>
          <p:cNvCxnSpPr>
            <a:stCxn id="102" idx="1"/>
          </p:cNvCxnSpPr>
          <p:nvPr/>
        </p:nvCxnSpPr>
        <p:spPr>
          <a:xfrm flipH="1">
            <a:off x="6362868" y="1610458"/>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604C371C-8FDF-4098-A2ED-A51035BAC462}"/>
              </a:ext>
            </a:extLst>
          </p:cNvPr>
          <p:cNvCxnSpPr>
            <a:stCxn id="107" idx="1"/>
          </p:cNvCxnSpPr>
          <p:nvPr/>
        </p:nvCxnSpPr>
        <p:spPr>
          <a:xfrm flipH="1">
            <a:off x="6368262" y="1987115"/>
            <a:ext cx="669178" cy="509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a:extLst>
              <a:ext uri="{FF2B5EF4-FFF2-40B4-BE49-F238E27FC236}">
                <a16:creationId xmlns:a16="http://schemas.microsoft.com/office/drawing/2014/main" id="{A37ACDCE-0413-4EC6-8874-30053A7FDE03}"/>
              </a:ext>
            </a:extLst>
          </p:cNvPr>
          <p:cNvCxnSpPr>
            <a:cxnSpLocks/>
            <a:stCxn id="107" idx="1"/>
            <a:endCxn id="40" idx="3"/>
          </p:cNvCxnSpPr>
          <p:nvPr/>
        </p:nvCxnSpPr>
        <p:spPr>
          <a:xfrm flipH="1">
            <a:off x="6366667" y="1987115"/>
            <a:ext cx="670773" cy="40540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F7182CB2-F659-41A8-A28D-26F1EEDF65CE}"/>
              </a:ext>
            </a:extLst>
          </p:cNvPr>
          <p:cNvCxnSpPr>
            <a:stCxn id="104" idx="1"/>
          </p:cNvCxnSpPr>
          <p:nvPr/>
        </p:nvCxnSpPr>
        <p:spPr>
          <a:xfrm flipH="1">
            <a:off x="6366667" y="3337159"/>
            <a:ext cx="67077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5D53644B-34A1-4063-98DD-B8A8BD151434}"/>
              </a:ext>
            </a:extLst>
          </p:cNvPr>
          <p:cNvCxnSpPr>
            <a:stCxn id="101" idx="1"/>
          </p:cNvCxnSpPr>
          <p:nvPr/>
        </p:nvCxnSpPr>
        <p:spPr>
          <a:xfrm flipH="1" flipV="1">
            <a:off x="6366662" y="3874684"/>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D9E7136F-F1FE-4FC7-B801-F6FA3F02AA68}"/>
              </a:ext>
            </a:extLst>
          </p:cNvPr>
          <p:cNvCxnSpPr>
            <a:cxnSpLocks/>
            <a:stCxn id="106" idx="1"/>
            <a:endCxn id="47" idx="3"/>
          </p:cNvCxnSpPr>
          <p:nvPr/>
        </p:nvCxnSpPr>
        <p:spPr>
          <a:xfrm flipH="1" flipV="1">
            <a:off x="6366665" y="4271483"/>
            <a:ext cx="670775" cy="3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26D220A9-3997-4F73-8335-05AF1896F9EA}"/>
              </a:ext>
            </a:extLst>
          </p:cNvPr>
          <p:cNvCxnSpPr>
            <a:stCxn id="110" idx="1"/>
          </p:cNvCxnSpPr>
          <p:nvPr/>
        </p:nvCxnSpPr>
        <p:spPr>
          <a:xfrm flipH="1">
            <a:off x="6368262" y="4663408"/>
            <a:ext cx="648540" cy="273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E90D38E2-D11D-4256-8CAA-FDD4054A3BAF}"/>
              </a:ext>
            </a:extLst>
          </p:cNvPr>
          <p:cNvCxnSpPr>
            <a:stCxn id="103" idx="1"/>
          </p:cNvCxnSpPr>
          <p:nvPr/>
        </p:nvCxnSpPr>
        <p:spPr>
          <a:xfrm flipH="1">
            <a:off x="6368262" y="5063786"/>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81A2B2EE-2681-420F-B807-47A947CD1F43}"/>
              </a:ext>
            </a:extLst>
          </p:cNvPr>
          <p:cNvCxnSpPr>
            <a:stCxn id="109" idx="1"/>
          </p:cNvCxnSpPr>
          <p:nvPr/>
        </p:nvCxnSpPr>
        <p:spPr>
          <a:xfrm flipH="1">
            <a:off x="6366663" y="5844336"/>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59ABC753-B6C6-498C-B24D-330789D2E8C3}"/>
              </a:ext>
            </a:extLst>
          </p:cNvPr>
          <p:cNvCxnSpPr>
            <a:cxnSpLocks/>
            <a:stCxn id="121" idx="1"/>
            <a:endCxn id="46" idx="3"/>
          </p:cNvCxnSpPr>
          <p:nvPr/>
        </p:nvCxnSpPr>
        <p:spPr>
          <a:xfrm flipH="1">
            <a:off x="6366667" y="2779965"/>
            <a:ext cx="650135" cy="576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21" name="Rounded Rectangle 130">
            <a:extLst>
              <a:ext uri="{FF2B5EF4-FFF2-40B4-BE49-F238E27FC236}">
                <a16:creationId xmlns:a16="http://schemas.microsoft.com/office/drawing/2014/main" id="{116B9724-A874-4484-A58A-63247786C37A}"/>
              </a:ext>
            </a:extLst>
          </p:cNvPr>
          <p:cNvSpPr/>
          <p:nvPr/>
        </p:nvSpPr>
        <p:spPr bwMode="auto">
          <a:xfrm>
            <a:off x="7016802" y="2635965"/>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USART</a:t>
            </a:r>
          </a:p>
        </p:txBody>
      </p:sp>
      <p:sp>
        <p:nvSpPr>
          <p:cNvPr id="122" name="Arc 121">
            <a:extLst>
              <a:ext uri="{FF2B5EF4-FFF2-40B4-BE49-F238E27FC236}">
                <a16:creationId xmlns:a16="http://schemas.microsoft.com/office/drawing/2014/main" id="{09423AFA-961B-4527-9AB2-522E78B8772C}"/>
              </a:ext>
            </a:extLst>
          </p:cNvPr>
          <p:cNvSpPr/>
          <p:nvPr/>
        </p:nvSpPr>
        <p:spPr>
          <a:xfrm rot="16200000">
            <a:off x="1345179" y="1858886"/>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3" name="Rounded Rectangle 190">
            <a:extLst>
              <a:ext uri="{FF2B5EF4-FFF2-40B4-BE49-F238E27FC236}">
                <a16:creationId xmlns:a16="http://schemas.microsoft.com/office/drawing/2014/main" id="{A267827F-B924-4E06-B3D1-FBDB168280A3}"/>
              </a:ext>
            </a:extLst>
          </p:cNvPr>
          <p:cNvSpPr/>
          <p:nvPr/>
        </p:nvSpPr>
        <p:spPr bwMode="auto">
          <a:xfrm>
            <a:off x="336039" y="6230047"/>
            <a:ext cx="1043260" cy="225711"/>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a:solidFill>
                  <a:schemeClr val="tx1"/>
                </a:solidFill>
                <a:latin typeface="Calibri" panose="020F0502020204030204" pitchFamily="34" charset="0"/>
                <a:cs typeface="Calibri" panose="020F0502020204030204" pitchFamily="34" charset="0"/>
              </a:rPr>
              <a:t>Loopback</a:t>
            </a:r>
          </a:p>
          <a:p>
            <a:pPr>
              <a:defRPr/>
            </a:pPr>
            <a:r>
              <a:rPr lang="en-US" sz="1400" b="1">
                <a:solidFill>
                  <a:schemeClr val="tx1"/>
                </a:solidFill>
                <a:latin typeface="Calibri" panose="020F0502020204030204" pitchFamily="34" charset="0"/>
                <a:cs typeface="Calibri" panose="020F0502020204030204" pitchFamily="34" charset="0"/>
              </a:rPr>
              <a:t>if required</a:t>
            </a:r>
            <a:endParaRPr lang="en-GB" sz="1400" b="1">
              <a:solidFill>
                <a:schemeClr val="tx1"/>
              </a:solidFill>
              <a:latin typeface="Calibri" panose="020F0502020204030204" pitchFamily="34" charset="0"/>
              <a:cs typeface="Calibri" panose="020F0502020204030204" pitchFamily="34" charset="0"/>
            </a:endParaRPr>
          </a:p>
        </p:txBody>
      </p:sp>
      <p:sp>
        <p:nvSpPr>
          <p:cNvPr id="124" name="Arc 123">
            <a:extLst>
              <a:ext uri="{FF2B5EF4-FFF2-40B4-BE49-F238E27FC236}">
                <a16:creationId xmlns:a16="http://schemas.microsoft.com/office/drawing/2014/main" id="{F6794A6C-322E-4D3A-A37C-E1680F5625CA}"/>
              </a:ext>
            </a:extLst>
          </p:cNvPr>
          <p:cNvSpPr/>
          <p:nvPr/>
        </p:nvSpPr>
        <p:spPr>
          <a:xfrm rot="16200000">
            <a:off x="1344320" y="6186677"/>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5" name="Arc 124">
            <a:extLst>
              <a:ext uri="{FF2B5EF4-FFF2-40B4-BE49-F238E27FC236}">
                <a16:creationId xmlns:a16="http://schemas.microsoft.com/office/drawing/2014/main" id="{4E1664A4-7565-4BF0-A2D0-FD2F4378D797}"/>
              </a:ext>
            </a:extLst>
          </p:cNvPr>
          <p:cNvSpPr/>
          <p:nvPr/>
        </p:nvSpPr>
        <p:spPr>
          <a:xfrm rot="16200000">
            <a:off x="1345179" y="2626893"/>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6" name="Arc 125">
            <a:extLst>
              <a:ext uri="{FF2B5EF4-FFF2-40B4-BE49-F238E27FC236}">
                <a16:creationId xmlns:a16="http://schemas.microsoft.com/office/drawing/2014/main" id="{2B9C9082-BAB7-47DF-91D2-119DD02FE0A2}"/>
              </a:ext>
            </a:extLst>
          </p:cNvPr>
          <p:cNvSpPr/>
          <p:nvPr/>
        </p:nvSpPr>
        <p:spPr>
          <a:xfrm rot="16200000">
            <a:off x="1345178" y="3725629"/>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7" name="Rounded Rectangle 128">
            <a:extLst>
              <a:ext uri="{FF2B5EF4-FFF2-40B4-BE49-F238E27FC236}">
                <a16:creationId xmlns:a16="http://schemas.microsoft.com/office/drawing/2014/main" id="{B04E1152-2CCB-404E-86C5-9B5CF07E177A}"/>
              </a:ext>
            </a:extLst>
          </p:cNvPr>
          <p:cNvSpPr/>
          <p:nvPr/>
        </p:nvSpPr>
        <p:spPr bwMode="auto">
          <a:xfrm>
            <a:off x="9361698" y="1069507"/>
            <a:ext cx="2106611" cy="287306"/>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28" name="Rounded Rectangle 128">
            <a:extLst>
              <a:ext uri="{FF2B5EF4-FFF2-40B4-BE49-F238E27FC236}">
                <a16:creationId xmlns:a16="http://schemas.microsoft.com/office/drawing/2014/main" id="{EC821654-3DC9-4E1D-ADAF-407B36ED3780}"/>
              </a:ext>
            </a:extLst>
          </p:cNvPr>
          <p:cNvSpPr/>
          <p:nvPr/>
        </p:nvSpPr>
        <p:spPr bwMode="auto">
          <a:xfrm>
            <a:off x="9361698" y="1474746"/>
            <a:ext cx="2106611" cy="279712"/>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DV_USBD_Config.h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29" name="Rounded Rectangle 128">
            <a:extLst>
              <a:ext uri="{FF2B5EF4-FFF2-40B4-BE49-F238E27FC236}">
                <a16:creationId xmlns:a16="http://schemas.microsoft.com/office/drawing/2014/main" id="{1962C18D-7B83-4420-A972-2A0D3234E3D5}"/>
              </a:ext>
            </a:extLst>
          </p:cNvPr>
          <p:cNvSpPr/>
          <p:nvPr/>
        </p:nvSpPr>
        <p:spPr bwMode="auto">
          <a:xfrm>
            <a:off x="9361698" y="1848972"/>
            <a:ext cx="2106611" cy="279711"/>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DV_ETH_Config.h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30" name="Rounded Rectangle 128">
            <a:extLst>
              <a:ext uri="{FF2B5EF4-FFF2-40B4-BE49-F238E27FC236}">
                <a16:creationId xmlns:a16="http://schemas.microsoft.com/office/drawing/2014/main" id="{3CC2C384-96C6-4264-B34E-BDF5AFE85EFA}"/>
              </a:ext>
            </a:extLst>
          </p:cNvPr>
          <p:cNvSpPr/>
          <p:nvPr/>
        </p:nvSpPr>
        <p:spPr bwMode="auto">
          <a:xfrm>
            <a:off x="9361697" y="2634318"/>
            <a:ext cx="2106611" cy="287306"/>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DV_USART_Config.h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31" name="Rounded Rectangle 128">
            <a:extLst>
              <a:ext uri="{FF2B5EF4-FFF2-40B4-BE49-F238E27FC236}">
                <a16:creationId xmlns:a16="http://schemas.microsoft.com/office/drawing/2014/main" id="{192FA40C-1B6C-4B01-BFCD-250AAABB7348}"/>
              </a:ext>
            </a:extLst>
          </p:cNvPr>
          <p:cNvSpPr/>
          <p:nvPr/>
        </p:nvSpPr>
        <p:spPr bwMode="auto">
          <a:xfrm>
            <a:off x="9361697" y="3187138"/>
            <a:ext cx="2106611" cy="287306"/>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DV_WiFi_Config.h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32" name="Rounded Rectangle 128">
            <a:extLst>
              <a:ext uri="{FF2B5EF4-FFF2-40B4-BE49-F238E27FC236}">
                <a16:creationId xmlns:a16="http://schemas.microsoft.com/office/drawing/2014/main" id="{A88B12AF-C6A3-4E0C-B6C0-B3CA4673223F}"/>
              </a:ext>
            </a:extLst>
          </p:cNvPr>
          <p:cNvSpPr/>
          <p:nvPr/>
        </p:nvSpPr>
        <p:spPr bwMode="auto">
          <a:xfrm>
            <a:off x="9361697" y="3743447"/>
            <a:ext cx="2106611" cy="278823"/>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DV_SPI_Config.h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33" name="Rounded Rectangle 128">
            <a:extLst>
              <a:ext uri="{FF2B5EF4-FFF2-40B4-BE49-F238E27FC236}">
                <a16:creationId xmlns:a16="http://schemas.microsoft.com/office/drawing/2014/main" id="{23271D7B-0CA2-4F2E-9AA2-758976F16FDC}"/>
              </a:ext>
            </a:extLst>
          </p:cNvPr>
          <p:cNvSpPr/>
          <p:nvPr/>
        </p:nvSpPr>
        <p:spPr bwMode="auto">
          <a:xfrm>
            <a:off x="9361696" y="4132236"/>
            <a:ext cx="2106611" cy="2871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DV_CAN_Config.h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34" name="Rounded Rectangle 128">
            <a:extLst>
              <a:ext uri="{FF2B5EF4-FFF2-40B4-BE49-F238E27FC236}">
                <a16:creationId xmlns:a16="http://schemas.microsoft.com/office/drawing/2014/main" id="{00BCD6BD-87EE-46B7-AEC4-3242BCC1212C}"/>
              </a:ext>
            </a:extLst>
          </p:cNvPr>
          <p:cNvSpPr/>
          <p:nvPr/>
        </p:nvSpPr>
        <p:spPr bwMode="auto">
          <a:xfrm>
            <a:off x="9361695" y="4523413"/>
            <a:ext cx="2106611" cy="276993"/>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DV_I2C_Config.h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35" name="Rounded Rectangle 128">
            <a:extLst>
              <a:ext uri="{FF2B5EF4-FFF2-40B4-BE49-F238E27FC236}">
                <a16:creationId xmlns:a16="http://schemas.microsoft.com/office/drawing/2014/main" id="{8E5AF6F1-3CE8-4DFD-9194-F9C2BD8BEB3B}"/>
              </a:ext>
            </a:extLst>
          </p:cNvPr>
          <p:cNvSpPr/>
          <p:nvPr/>
        </p:nvSpPr>
        <p:spPr bwMode="auto">
          <a:xfrm>
            <a:off x="9361694" y="4920479"/>
            <a:ext cx="2106611" cy="283451"/>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DV_MCI_Config.h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36" name="Rounded Rectangle 128">
            <a:extLst>
              <a:ext uri="{FF2B5EF4-FFF2-40B4-BE49-F238E27FC236}">
                <a16:creationId xmlns:a16="http://schemas.microsoft.com/office/drawing/2014/main" id="{02E6C657-45AB-4495-993D-98683D97D038}"/>
              </a:ext>
            </a:extLst>
          </p:cNvPr>
          <p:cNvSpPr/>
          <p:nvPr/>
        </p:nvSpPr>
        <p:spPr bwMode="auto">
          <a:xfrm>
            <a:off x="9361694" y="5705074"/>
            <a:ext cx="2106611" cy="277121"/>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DV_USBH_Config.h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37" name="Rounded Rectangle 36">
            <a:extLst>
              <a:ext uri="{FF2B5EF4-FFF2-40B4-BE49-F238E27FC236}">
                <a16:creationId xmlns:a16="http://schemas.microsoft.com/office/drawing/2014/main" id="{30ABAAE9-DDF0-4847-9E60-1BE49F9C08A8}"/>
              </a:ext>
            </a:extLst>
          </p:cNvPr>
          <p:cNvSpPr/>
          <p:nvPr/>
        </p:nvSpPr>
        <p:spPr bwMode="auto">
          <a:xfrm>
            <a:off x="9361693" y="681767"/>
            <a:ext cx="2106611" cy="387740"/>
          </a:xfrm>
          <a:prstGeom prst="roundRect">
            <a:avLst>
              <a:gd name="adj" fmla="val 0"/>
            </a:avLst>
          </a:prstGeom>
          <a:noFill/>
          <a:ln w="19050" algn="ctr">
            <a:noFill/>
            <a:round/>
            <a:headEnd/>
            <a:tailEnd/>
          </a:ln>
        </p:spPr>
        <p:txBody>
          <a:bodyPr wrap="none" lIns="121944" tIns="60972" rIns="121944" bIns="60972" anchor="ctr"/>
          <a:lstStyle/>
          <a:p>
            <a:pPr algn="ctr" fontAlgn="auto">
              <a:spcBef>
                <a:spcPts val="0"/>
              </a:spcBef>
              <a:spcAft>
                <a:spcPts val="0"/>
              </a:spcAft>
              <a:defRPr/>
            </a:pPr>
            <a:r>
              <a:rPr lang="de-DE" sz="1300" kern="0">
                <a:latin typeface="Calibri" panose="020F0502020204030204" pitchFamily="34" charset="0"/>
                <a:ea typeface="ＭＳ Ｐゴシック" pitchFamily="34" charset="-128"/>
                <a:cs typeface="Calibri" panose="020F0502020204030204" pitchFamily="34" charset="0"/>
              </a:rPr>
              <a:t>Configuration File</a:t>
            </a:r>
          </a:p>
        </p:txBody>
      </p:sp>
      <p:sp>
        <p:nvSpPr>
          <p:cNvPr id="138" name="TextBox 137">
            <a:extLst>
              <a:ext uri="{FF2B5EF4-FFF2-40B4-BE49-F238E27FC236}">
                <a16:creationId xmlns:a16="http://schemas.microsoft.com/office/drawing/2014/main" id="{A2C98C75-9082-4BB4-8A2F-6E68CA9A4A97}"/>
              </a:ext>
            </a:extLst>
          </p:cNvPr>
          <p:cNvSpPr txBox="1"/>
          <p:nvPr/>
        </p:nvSpPr>
        <p:spPr bwMode="auto">
          <a:xfrm>
            <a:off x="1584506" y="3099115"/>
            <a:ext cx="1440000" cy="461665"/>
          </a:xfrm>
          <a:prstGeom prst="rect">
            <a:avLst/>
          </a:prstGeom>
          <a:solidFill>
            <a:schemeClr val="bg1">
              <a:lumMod val="85000"/>
            </a:schemeClr>
          </a:solidFill>
          <a:ln>
            <a:noFill/>
          </a:ln>
        </p:spPr>
        <p:txBody>
          <a:bodyPr rIns="144000">
            <a:spAutoFit/>
          </a:bodyPr>
          <a:lstStyle/>
          <a:p>
            <a:pPr algn="ctr">
              <a:defRPr/>
            </a:pPr>
            <a:r>
              <a:rPr lang="en-GB" sz="1200">
                <a:latin typeface="Calibri" panose="020F0502020204030204" pitchFamily="34" charset="0"/>
                <a:ea typeface="Segoe UI" panose="020B0502040204020203" pitchFamily="34" charset="0"/>
                <a:cs typeface="Calibri" panose="020F0502020204030204" pitchFamily="34" charset="0"/>
              </a:rPr>
              <a:t>WiFi </a:t>
            </a:r>
            <a:br>
              <a:rPr lang="en-GB" sz="1200">
                <a:latin typeface="Calibri" panose="020F0502020204030204" pitchFamily="34" charset="0"/>
                <a:ea typeface="Segoe UI" panose="020B0502040204020203" pitchFamily="34" charset="0"/>
                <a:cs typeface="Calibri" panose="020F0502020204030204" pitchFamily="34" charset="0"/>
              </a:rPr>
            </a:br>
            <a:r>
              <a:rPr lang="en-GB" sz="1200">
                <a:latin typeface="Calibri" panose="020F0502020204030204" pitchFamily="34" charset="0"/>
                <a:ea typeface="Segoe UI" panose="020B0502040204020203" pitchFamily="34" charset="0"/>
                <a:cs typeface="Calibri" panose="020F0502020204030204" pitchFamily="34" charset="0"/>
              </a:rPr>
              <a:t>Module / Shield</a:t>
            </a:r>
          </a:p>
        </p:txBody>
      </p:sp>
      <p:cxnSp>
        <p:nvCxnSpPr>
          <p:cNvPr id="139" name="Straight Arrow Connector 138">
            <a:extLst>
              <a:ext uri="{FF2B5EF4-FFF2-40B4-BE49-F238E27FC236}">
                <a16:creationId xmlns:a16="http://schemas.microsoft.com/office/drawing/2014/main" id="{B7B0FC90-D251-4600-B7DB-322D99232BCC}"/>
              </a:ext>
            </a:extLst>
          </p:cNvPr>
          <p:cNvCxnSpPr>
            <a:cxnSpLocks/>
          </p:cNvCxnSpPr>
          <p:nvPr/>
        </p:nvCxnSpPr>
        <p:spPr>
          <a:xfrm>
            <a:off x="2291459" y="2929729"/>
            <a:ext cx="0" cy="169386"/>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EB43A36C-6EF7-433B-9D87-E209AF059D42}"/>
              </a:ext>
            </a:extLst>
          </p:cNvPr>
          <p:cNvCxnSpPr>
            <a:cxnSpLocks/>
          </p:cNvCxnSpPr>
          <p:nvPr/>
        </p:nvCxnSpPr>
        <p:spPr>
          <a:xfrm>
            <a:off x="2291459" y="3560780"/>
            <a:ext cx="0" cy="182667"/>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151" name="Oval 150">
            <a:extLst>
              <a:ext uri="{FF2B5EF4-FFF2-40B4-BE49-F238E27FC236}">
                <a16:creationId xmlns:a16="http://schemas.microsoft.com/office/drawing/2014/main" id="{344AAB1A-E61F-48B7-A773-1E27798D10EC}"/>
              </a:ext>
            </a:extLst>
          </p:cNvPr>
          <p:cNvSpPr/>
          <p:nvPr/>
        </p:nvSpPr>
        <p:spPr>
          <a:xfrm>
            <a:off x="1433262" y="3298359"/>
            <a:ext cx="45719" cy="4571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Arc 157">
            <a:extLst>
              <a:ext uri="{FF2B5EF4-FFF2-40B4-BE49-F238E27FC236}">
                <a16:creationId xmlns:a16="http://schemas.microsoft.com/office/drawing/2014/main" id="{401DBB5D-86DE-4917-A64D-071223FE3562}"/>
              </a:ext>
            </a:extLst>
          </p:cNvPr>
          <p:cNvSpPr/>
          <p:nvPr/>
        </p:nvSpPr>
        <p:spPr>
          <a:xfrm rot="16200000">
            <a:off x="1272277" y="3016107"/>
            <a:ext cx="577956" cy="609808"/>
          </a:xfrm>
          <a:prstGeom prst="arc">
            <a:avLst>
              <a:gd name="adj1" fmla="val 13585173"/>
              <a:gd name="adj2" fmla="val 18778670"/>
            </a:avLst>
          </a:prstGeom>
          <a:ln w="25400"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0" name="Arc 159">
            <a:extLst>
              <a:ext uri="{FF2B5EF4-FFF2-40B4-BE49-F238E27FC236}">
                <a16:creationId xmlns:a16="http://schemas.microsoft.com/office/drawing/2014/main" id="{86928AEF-98EA-466C-8D4A-647B8BECEF9B}"/>
              </a:ext>
            </a:extLst>
          </p:cNvPr>
          <p:cNvSpPr/>
          <p:nvPr/>
        </p:nvSpPr>
        <p:spPr>
          <a:xfrm rot="16200000">
            <a:off x="1340178" y="3092884"/>
            <a:ext cx="424190" cy="450396"/>
          </a:xfrm>
          <a:prstGeom prst="arc">
            <a:avLst>
              <a:gd name="adj1" fmla="val 13585173"/>
              <a:gd name="adj2" fmla="val 18778670"/>
            </a:avLst>
          </a:prstGeom>
          <a:ln w="25400"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1" name="Arc 160">
            <a:extLst>
              <a:ext uri="{FF2B5EF4-FFF2-40B4-BE49-F238E27FC236}">
                <a16:creationId xmlns:a16="http://schemas.microsoft.com/office/drawing/2014/main" id="{C784A951-FB49-40D9-BA74-69A3761C8D57}"/>
              </a:ext>
            </a:extLst>
          </p:cNvPr>
          <p:cNvSpPr/>
          <p:nvPr/>
        </p:nvSpPr>
        <p:spPr>
          <a:xfrm rot="16200000">
            <a:off x="1384292" y="3188517"/>
            <a:ext cx="262986" cy="267162"/>
          </a:xfrm>
          <a:prstGeom prst="arc">
            <a:avLst>
              <a:gd name="adj1" fmla="val 13585173"/>
              <a:gd name="adj2" fmla="val 18778670"/>
            </a:avLst>
          </a:prstGeom>
          <a:ln w="25400"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2" name="TextBox 161">
            <a:extLst>
              <a:ext uri="{FF2B5EF4-FFF2-40B4-BE49-F238E27FC236}">
                <a16:creationId xmlns:a16="http://schemas.microsoft.com/office/drawing/2014/main" id="{5537ACC3-9A47-43BA-A67E-90098162384B}"/>
              </a:ext>
            </a:extLst>
          </p:cNvPr>
          <p:cNvSpPr txBox="1"/>
          <p:nvPr/>
        </p:nvSpPr>
        <p:spPr bwMode="auto">
          <a:xfrm>
            <a:off x="335578" y="3552403"/>
            <a:ext cx="1011880" cy="276999"/>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SPI</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ea typeface="Segoe UI" panose="020B0502040204020203" pitchFamily="34" charset="0"/>
              <a:cs typeface="Calibri" panose="020F0502020204030204" pitchFamily="34" charset="0"/>
            </a:endParaRPr>
          </a:p>
        </p:txBody>
      </p:sp>
      <p:sp>
        <p:nvSpPr>
          <p:cNvPr id="163" name="TextBox 162">
            <a:extLst>
              <a:ext uri="{FF2B5EF4-FFF2-40B4-BE49-F238E27FC236}">
                <a16:creationId xmlns:a16="http://schemas.microsoft.com/office/drawing/2014/main" id="{D2B7BA61-16C5-49FB-96AD-2A99DE79611A}"/>
              </a:ext>
            </a:extLst>
          </p:cNvPr>
          <p:cNvSpPr txBox="1"/>
          <p:nvPr/>
        </p:nvSpPr>
        <p:spPr bwMode="auto">
          <a:xfrm>
            <a:off x="72363" y="3186279"/>
            <a:ext cx="1011880" cy="276999"/>
          </a:xfrm>
          <a:prstGeom prst="rect">
            <a:avLst/>
          </a:prstGeom>
          <a:noFill/>
          <a:ln>
            <a:noFill/>
          </a:ln>
        </p:spPr>
        <p:txBody>
          <a:bodyPr wrap="square" lIns="216000" rIns="36000">
            <a:spAutoFit/>
          </a:bodyPr>
          <a:lstStyle/>
          <a:p>
            <a:pPr algn="r">
              <a:defRPr/>
            </a:pPr>
            <a:r>
              <a:rPr lang="en-US" sz="1200" b="1">
                <a:latin typeface="Calibri" panose="020F0502020204030204" pitchFamily="34" charset="0"/>
                <a:cs typeface="Calibri" panose="020F0502020204030204" pitchFamily="34" charset="0"/>
              </a:rPr>
              <a:t>SockServer</a:t>
            </a:r>
            <a:r>
              <a:rPr lang="en-US" sz="1200">
                <a:latin typeface="Calibri" panose="020F0502020204030204" pitchFamily="34" charset="0"/>
                <a:cs typeface="Calibri" panose="020F0502020204030204" pitchFamily="34" charset="0"/>
              </a:rPr>
              <a:t> </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167" name="Rectangle 166">
            <a:extLst>
              <a:ext uri="{FF2B5EF4-FFF2-40B4-BE49-F238E27FC236}">
                <a16:creationId xmlns:a16="http://schemas.microsoft.com/office/drawing/2014/main" id="{5F5DEB29-C4DF-4795-BCC6-0D22A657B9F9}"/>
              </a:ext>
            </a:extLst>
          </p:cNvPr>
          <p:cNvSpPr/>
          <p:nvPr/>
        </p:nvSpPr>
        <p:spPr bwMode="auto">
          <a:xfrm>
            <a:off x="1582749" y="6030513"/>
            <a:ext cx="1518031" cy="420417"/>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GB" sz="2000" b="1">
                <a:solidFill>
                  <a:schemeClr val="tx1"/>
                </a:solidFill>
                <a:latin typeface="Calibri" panose="020F0502020204030204" pitchFamily="34" charset="0"/>
                <a:cs typeface="Calibri" panose="020F0502020204030204" pitchFamily="34" charset="0"/>
              </a:rPr>
              <a:t>Device</a:t>
            </a:r>
          </a:p>
        </p:txBody>
      </p:sp>
      <p:cxnSp>
        <p:nvCxnSpPr>
          <p:cNvPr id="169" name="Straight Arrow Connector 168">
            <a:extLst>
              <a:ext uri="{FF2B5EF4-FFF2-40B4-BE49-F238E27FC236}">
                <a16:creationId xmlns:a16="http://schemas.microsoft.com/office/drawing/2014/main" id="{A37C3E00-91E7-420C-88CD-D6AD95B2B915}"/>
              </a:ext>
            </a:extLst>
          </p:cNvPr>
          <p:cNvCxnSpPr>
            <a:cxnSpLocks/>
          </p:cNvCxnSpPr>
          <p:nvPr/>
        </p:nvCxnSpPr>
        <p:spPr>
          <a:xfrm>
            <a:off x="2287393" y="3560780"/>
            <a:ext cx="0" cy="182667"/>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7712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Props1.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3.xml><?xml version="1.0" encoding="utf-8"?>
<ds:datastoreItem xmlns:ds="http://schemas.openxmlformats.org/officeDocument/2006/customXml" ds:itemID="{C8CB23D7-89E5-42FF-A5EB-008A06AB37C7}">
  <ds:schemaRefs>
    <ds:schemaRef ds:uri="http://schemas.microsoft.com/sharepoint/events"/>
  </ds:schemaRefs>
</ds:datastoreItem>
</file>

<file path=customXml/itemProps4.xml><?xml version="1.0" encoding="utf-8"?>
<ds:datastoreItem xmlns:ds="http://schemas.openxmlformats.org/officeDocument/2006/customXml" ds:itemID="{AE6E82D6-7FB8-4D99-A7B6-3C5BB1D894B9}">
  <ds:schemaRefs>
    <ds:schemaRef ds:uri="http://schemas.microsoft.com/sharepoint/v3"/>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2ad5090-61a8-4b8c-ab70-68f4ff4d193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8163</TotalTime>
  <Words>676</Words>
  <Application>Microsoft Office PowerPoint</Application>
  <PresentationFormat>Custom</PresentationFormat>
  <Paragraphs>250</Paragraphs>
  <Slides>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Courier New</vt:lpstr>
      <vt:lpstr>Gill Sans MT</vt:lpstr>
      <vt:lpstr>Segoe UI</vt:lpstr>
      <vt:lpstr>Verdana</vt:lpstr>
      <vt:lpstr>Wingdings</vt:lpstr>
      <vt:lpstr>Wingdings 2</vt:lpstr>
      <vt:lpstr>ARM PPT Template 2014 Public</vt:lpstr>
      <vt:lpstr>PowerPoint Presentation</vt:lpstr>
      <vt:lpstr>PowerPoint Presentation</vt:lpstr>
      <vt:lpstr>PowerPoint Presentation</vt:lpstr>
      <vt:lpstr>PowerPoint Presentation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Milorad Cvjetkovic</cp:lastModifiedBy>
  <cp:revision>393</cp:revision>
  <cp:lastPrinted>2014-06-23T13:17:36Z</cp:lastPrinted>
  <dcterms:created xsi:type="dcterms:W3CDTF">2014-02-14T11:44:43Z</dcterms:created>
  <dcterms:modified xsi:type="dcterms:W3CDTF">2020-05-04T11:41:52Z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