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5"/>
  </p:sldMasterIdLst>
  <p:notesMasterIdLst>
    <p:notesMasterId r:id="rId31"/>
  </p:notesMasterIdLst>
  <p:handoutMasterIdLst>
    <p:handoutMasterId r:id="rId32"/>
  </p:handoutMasterIdLst>
  <p:sldIdLst>
    <p:sldId id="281" r:id="rId6"/>
    <p:sldId id="423" r:id="rId7"/>
    <p:sldId id="435" r:id="rId8"/>
    <p:sldId id="439" r:id="rId9"/>
    <p:sldId id="440" r:id="rId10"/>
    <p:sldId id="437" r:id="rId11"/>
    <p:sldId id="429" r:id="rId12"/>
    <p:sldId id="441" r:id="rId13"/>
    <p:sldId id="436" r:id="rId14"/>
    <p:sldId id="430" r:id="rId15"/>
    <p:sldId id="438" r:id="rId16"/>
    <p:sldId id="428" r:id="rId17"/>
    <p:sldId id="427" r:id="rId18"/>
    <p:sldId id="424" r:id="rId19"/>
    <p:sldId id="425" r:id="rId20"/>
    <p:sldId id="426" r:id="rId21"/>
    <p:sldId id="422" r:id="rId22"/>
    <p:sldId id="401" r:id="rId23"/>
    <p:sldId id="347" r:id="rId24"/>
    <p:sldId id="413" r:id="rId25"/>
    <p:sldId id="375" r:id="rId26"/>
    <p:sldId id="376" r:id="rId27"/>
    <p:sldId id="377" r:id="rId28"/>
    <p:sldId id="378" r:id="rId29"/>
    <p:sldId id="279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70EE9C-957B-4F17-B808-B4359BA2331E}">
          <p14:sldIdLst/>
        </p14:section>
        <p14:section name="Introduction" id="{E2B55423-E4C0-485A-84D8-46BF88F3757E}">
          <p14:sldIdLst/>
        </p14:section>
        <p14:section name="CMSIS-CORE" id="{176F6E97-F289-43C1-B9FA-163E571EEFF0}">
          <p14:sldIdLst>
            <p14:sldId id="281"/>
          </p14:sldIdLst>
        </p14:section>
        <p14:section name="CMSIS-Pack" id="{688ECB3A-E824-46F3-943C-1C6126413418}">
          <p14:sldIdLst>
            <p14:sldId id="423"/>
            <p14:sldId id="435"/>
            <p14:sldId id="439"/>
            <p14:sldId id="440"/>
            <p14:sldId id="437"/>
            <p14:sldId id="429"/>
            <p14:sldId id="441"/>
            <p14:sldId id="436"/>
            <p14:sldId id="430"/>
            <p14:sldId id="438"/>
            <p14:sldId id="428"/>
            <p14:sldId id="427"/>
            <p14:sldId id="424"/>
            <p14:sldId id="425"/>
            <p14:sldId id="426"/>
            <p14:sldId id="422"/>
          </p14:sldIdLst>
        </p14:section>
        <p14:section name="CMSIS-SVD" id="{6BD7779D-535D-4108-BF65-0DA484749F12}">
          <p14:sldIdLst>
            <p14:sldId id="401"/>
          </p14:sldIdLst>
        </p14:section>
        <p14:section name="CMSIS-DSP" id="{41635744-9062-4308-97AA-3689CC550197}">
          <p14:sldIdLst/>
        </p14:section>
        <p14:section name="CMSIS-RTOS" id="{57A5BE6E-4110-48F7-B0CE-ED3BF68083DF}">
          <p14:sldIdLst/>
        </p14:section>
        <p14:section name="CMSIS-DAP" id="{5C4A75C0-029B-4EBB-BD67-DB6025B3E4A0}">
          <p14:sldIdLst/>
        </p14:section>
        <p14:section name="CMSIS-NN" id="{4C0D84DD-FA5F-4E0D-A1E1-9CBB10BF7303}">
          <p14:sldIdLst/>
        </p14:section>
        <p14:section name="CMSIS-Driver" id="{D04792E9-B53A-498F-813A-EEA4DC3797A0}">
          <p14:sldIdLst>
            <p14:sldId id="347"/>
          </p14:sldIdLst>
        </p14:section>
        <p14:section name="CMSIS-Zone" id="{E56905CA-EBB0-422E-A24A-C8E3C393F060}">
          <p14:sldIdLst>
            <p14:sldId id="413"/>
            <p14:sldId id="375"/>
            <p14:sldId id="376"/>
            <p14:sldId id="377"/>
            <p14:sldId id="3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600"/>
    <a:srgbClr val="00C1DE"/>
    <a:srgbClr val="7D868C"/>
    <a:srgbClr val="FFC600"/>
    <a:srgbClr val="FF6B00"/>
    <a:srgbClr val="E5ECEB"/>
    <a:srgbClr val="0091BD"/>
    <a:srgbClr val="333E48"/>
    <a:srgbClr val="00C1DC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7461" autoAdjust="0"/>
  </p:normalViewPr>
  <p:slideViewPr>
    <p:cSldViewPr snapToGrid="0">
      <p:cViewPr varScale="1">
        <p:scale>
          <a:sx n="159" d="100"/>
          <a:sy n="159" d="100"/>
        </p:scale>
        <p:origin x="150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FDC70-32E0-4B9F-932E-27382B633E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1B15E-07DF-42FC-9782-10247930488F}">
      <dgm:prSet phldrT="[Text]"/>
      <dgm:spPr>
        <a:solidFill>
          <a:srgbClr val="95D600"/>
        </a:solidFill>
        <a:ln>
          <a:solidFill>
            <a:srgbClr val="95D6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CORE</a:t>
          </a:r>
        </a:p>
      </dgm:t>
    </dgm:pt>
    <dgm:pt modelId="{6DEB5D5C-BE96-43C5-AB17-F999072D6C1A}" type="parTrans" cxnId="{F6AE1862-A2BF-4021-AA22-D38C6618575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F67BC8-A56D-4026-9461-D8FCF954C3E7}" type="sibTrans" cxnId="{F6AE1862-A2BF-4021-AA22-D38C6618575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9B01B5-3268-4099-A8E3-4A4F3FB1D043}">
      <dgm:prSet phldrT="[Text]"/>
      <dgm:spPr>
        <a:ln>
          <a:solidFill>
            <a:srgbClr val="95D6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startup_&lt;device&gt;.s with reset handler and exception/interrupt vectors</a:t>
          </a:r>
        </a:p>
      </dgm:t>
    </dgm:pt>
    <dgm:pt modelId="{F6675C08-3040-46F4-824D-D746F191516C}" type="parTrans" cxnId="{34E794F6-997A-4961-AE06-5DC765D71CD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09ADC0-9421-44F0-89E2-39EAECADA555}" type="sibTrans" cxnId="{34E794F6-997A-4961-AE06-5DC765D71CD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439D51-B6B7-43F0-A14D-CBB8F59A87C3}">
      <dgm:prSet phldrT="[Text]"/>
      <dgm:spPr>
        <a:solidFill>
          <a:srgbClr val="FFC700"/>
        </a:solidFill>
        <a:ln>
          <a:solidFill>
            <a:srgbClr val="FFC7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SVD</a:t>
          </a:r>
        </a:p>
      </dgm:t>
    </dgm:pt>
    <dgm:pt modelId="{FFA6ED4D-A19C-438C-9324-D8A0BECCEC98}" type="parTrans" cxnId="{8634C915-38CC-4F4C-A6DE-8DD167CBD58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EF58BE-7C82-47E2-8B8A-796159977996}" type="sibTrans" cxnId="{8634C915-38CC-4F4C-A6DE-8DD167CBD58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D7EFD8-C24E-4900-965C-615A00BF7A18}">
      <dgm:prSet phldrT="[Text]"/>
      <dgm:spPr>
        <a:ln>
          <a:solidFill>
            <a:srgbClr val="FFC7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the System View Description (SVD) file</a:t>
          </a:r>
        </a:p>
      </dgm:t>
    </dgm:pt>
    <dgm:pt modelId="{04B59200-97A9-4893-8DD6-D674CEDEE23B}" type="parTrans" cxnId="{790F8E87-ED9C-4D49-A0EE-ED553D4D70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27AF1-D5CA-493C-BA3B-1CD68B805A4C}" type="sibTrans" cxnId="{790F8E87-ED9C-4D49-A0EE-ED553D4D702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0407A8-D19D-4B7E-B854-8A80F2D00F61}">
      <dgm:prSet phldrT="[Text]"/>
      <dgm:spPr>
        <a:solidFill>
          <a:srgbClr val="FF6B00"/>
        </a:solidFill>
        <a:ln>
          <a:solidFill>
            <a:srgbClr val="FF6B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15C53900-64F2-4093-B4AF-9B88AEDF23D8}" type="parTrans" cxnId="{8B484A0C-A870-421E-B8DC-BB1BDBDBB51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19E450-219D-4587-87C5-FEFCF6520AE5}" type="sibTrans" cxnId="{8B484A0C-A870-421E-B8DC-BB1BDBDBB51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DAF3B8-0A67-4327-ABCF-5B72E8401E90}">
      <dgm:prSet phldrT="[Text]"/>
      <dgm:spPr>
        <a:ln>
          <a:solidFill>
            <a:srgbClr val="FF6B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Use template project from </a:t>
          </a: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ARM::CMSIS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pack to create the flash programming algorithm</a:t>
          </a:r>
        </a:p>
      </dgm:t>
    </dgm:pt>
    <dgm:pt modelId="{1E2DFB62-37C9-47B9-9511-402174624535}" type="parTrans" cxnId="{E71FECE7-7DC9-4CF6-BC4A-58FAB182D5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5413AE-D39A-494C-96B9-8ED6FA5A6D90}" type="sibTrans" cxnId="{E71FECE7-7DC9-4CF6-BC4A-58FAB182D5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3784C6-52B0-46FC-A306-5A31729ADD62}">
      <dgm:prSet phldrT="[Text]"/>
      <dgm:spPr>
        <a:ln>
          <a:solidFill>
            <a:srgbClr val="95D6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system_&lt;device&gt;.c/.h files which are used for system and clock configuration</a:t>
          </a:r>
        </a:p>
      </dgm:t>
    </dgm:pt>
    <dgm:pt modelId="{C1A104FD-94D9-4A50-AE0E-44296C702A91}" type="parTrans" cxnId="{882D978B-4393-4C00-9CC8-D2CB1096A73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FCBF33-A8AF-449A-9980-68244F560569}" type="sibTrans" cxnId="{882D978B-4393-4C00-9CC8-D2CB1096A73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60982B-F2E2-4E1C-97C7-4DD023CF475A}">
      <dgm:prSet phldrT="[Text]"/>
      <dgm:spPr>
        <a:ln>
          <a:solidFill>
            <a:srgbClr val="FFC70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Generate the device header file with svdconv.exe</a:t>
          </a:r>
        </a:p>
      </dgm:t>
    </dgm:pt>
    <dgm:pt modelId="{4AC6B4D8-D4FA-4368-BD5D-D377DFBF8655}" type="parTrans" cxnId="{4495C053-D333-47E3-8957-3958E928B0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74B0DD-9F00-4486-88D6-26582C980520}" type="sibTrans" cxnId="{4495C053-D333-47E3-8957-3958E928B0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4A7675-6CB2-48EB-A031-71267C4E7163}">
      <dgm:prSet phldrT="[Text]"/>
      <dgm:spPr>
        <a:solidFill>
          <a:srgbClr val="0091BD"/>
        </a:solidFill>
        <a:ln>
          <a:solidFill>
            <a:srgbClr val="0091BD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Pack</a:t>
          </a:r>
        </a:p>
      </dgm:t>
    </dgm:pt>
    <dgm:pt modelId="{AB4A92BE-79F2-4F9A-95F7-870769F2AD9B}" type="parTrans" cxnId="{579A652A-D964-463F-9AE8-EDEC4775AA5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EFA3C1-CFF3-4B10-AB83-126E5BBD1075}" type="sibTrans" cxnId="{579A652A-D964-463F-9AE8-EDEC4775AA5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2466BC-9981-43AE-9CCF-A9622E072E23}">
      <dgm:prSet phldrT="[Text]"/>
      <dgm:spPr>
        <a:ln>
          <a:solidFill>
            <a:srgbClr val="0091BD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a basic pack for selecting the device(s) in a development tool</a:t>
          </a:r>
        </a:p>
      </dgm:t>
    </dgm:pt>
    <dgm:pt modelId="{D7650571-C21F-4FFA-933F-827F443B10E5}" type="parTrans" cxnId="{76E7BC09-BB9B-4208-8155-F8B914DFF60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B0D713-6D48-4757-8F3D-65C1DA71CF60}" type="sibTrans" cxnId="{76E7BC09-BB9B-4208-8155-F8B914DFF60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41F0C3-AB5E-48E3-94ED-47CAE99599AC}">
      <dgm:prSet phldrT="[Text]"/>
      <dgm:spPr>
        <a:solidFill>
          <a:srgbClr val="00C1DE"/>
        </a:solidFill>
        <a:ln>
          <a:solidFill>
            <a:srgbClr val="00C1DE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Pack</a:t>
          </a:r>
        </a:p>
      </dgm:t>
    </dgm:pt>
    <dgm:pt modelId="{D47A52A8-1B28-444C-8A30-511F6ABD08BD}" type="parTrans" cxnId="{FFE88066-3E84-4EC5-A6DE-33B74D811AD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D2CB8-DA46-479E-86E2-4AFE58750954}" type="sibTrans" cxnId="{FFE88066-3E84-4EC5-A6DE-33B74D811AD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AB0F46-5E8B-476F-81AA-C397F9EE2554}">
      <dgm:prSet phldrT="[Text]"/>
      <dgm:spPr>
        <a:ln>
          <a:solidFill>
            <a:srgbClr val="00C1DE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Finalize the DFP by adding the all files, documentation, and feature descriptions</a:t>
          </a:r>
        </a:p>
      </dgm:t>
    </dgm:pt>
    <dgm:pt modelId="{9CCB7A11-21F8-479B-9283-8C63BBE9829A}" type="parTrans" cxnId="{7F904DB1-7315-49D1-87C9-01DF123A147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06B29-AC1D-4B6E-96A3-1FD561F468A7}" type="sibTrans" cxnId="{7F904DB1-7315-49D1-87C9-01DF123A147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82634B-803E-473F-A3DB-94DCCFB53278}">
      <dgm:prSet phldrT="[Text]"/>
      <dgm:spPr>
        <a:solidFill>
          <a:srgbClr val="002B49"/>
        </a:solidFill>
        <a:ln>
          <a:solidFill>
            <a:srgbClr val="002B49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Debug</a:t>
          </a:r>
        </a:p>
      </dgm:t>
    </dgm:pt>
    <dgm:pt modelId="{9CF309C0-A2DC-4281-A04C-C9636E9B8004}" type="parTrans" cxnId="{D2B987E1-8CEA-435E-8D28-577CF4C1845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D8037E-EB17-475B-804B-A373CABD384B}" type="sibTrans" cxnId="{D2B987E1-8CEA-435E-8D28-577CF4C1845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99E859-3E80-48D1-A0B7-5A63B9EFC7E2}">
      <dgm:prSet phldrT="[Text]"/>
      <dgm:spPr>
        <a:solidFill>
          <a:schemeClr val="bg1"/>
        </a:solidFill>
        <a:ln>
          <a:solidFill>
            <a:srgbClr val="002B49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debug descriptions for debugger access via the CoreSight component </a:t>
          </a:r>
        </a:p>
      </dgm:t>
    </dgm:pt>
    <dgm:pt modelId="{A556C426-B26C-4C9C-B0AC-4C5976E9914B}" type="parTrans" cxnId="{6AF6C067-51AF-4E89-8E8B-30DBBF812BC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7AB353-6080-4B9A-9D58-476F3AB11C13}" type="sibTrans" cxnId="{6AF6C067-51AF-4E89-8E8B-30DBBF812BC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EE4503-4407-4D17-A609-65FA9BC2BE43}" type="pres">
      <dgm:prSet presAssocID="{C0AFDC70-32E0-4B9F-932E-27382B633E08}" presName="linearFlow" presStyleCnt="0">
        <dgm:presLayoutVars>
          <dgm:dir/>
          <dgm:animLvl val="lvl"/>
          <dgm:resizeHandles val="exact"/>
        </dgm:presLayoutVars>
      </dgm:prSet>
      <dgm:spPr/>
    </dgm:pt>
    <dgm:pt modelId="{FDAB2438-A0E0-4A0E-A602-7E1C76010C2D}" type="pres">
      <dgm:prSet presAssocID="{354A7675-6CB2-48EB-A031-71267C4E7163}" presName="composite" presStyleCnt="0"/>
      <dgm:spPr/>
    </dgm:pt>
    <dgm:pt modelId="{9DFE142A-7BDA-4E7E-8987-9508CDF088CA}" type="pres">
      <dgm:prSet presAssocID="{354A7675-6CB2-48EB-A031-71267C4E7163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CB79293A-EEDC-43E4-B2F6-862AE9B8B2D3}" type="pres">
      <dgm:prSet presAssocID="{354A7675-6CB2-48EB-A031-71267C4E7163}" presName="descendantText" presStyleLbl="alignAcc1" presStyleIdx="0" presStyleCnt="6">
        <dgm:presLayoutVars>
          <dgm:bulletEnabled val="1"/>
        </dgm:presLayoutVars>
      </dgm:prSet>
      <dgm:spPr/>
    </dgm:pt>
    <dgm:pt modelId="{11BA829E-B193-435E-B127-08AAD026EA09}" type="pres">
      <dgm:prSet presAssocID="{C0EFA3C1-CFF3-4B10-AB83-126E5BBD1075}" presName="sp" presStyleCnt="0"/>
      <dgm:spPr/>
    </dgm:pt>
    <dgm:pt modelId="{53CA02E4-5A4D-4FB9-B974-243500B8BAD9}" type="pres">
      <dgm:prSet presAssocID="{D651B15E-07DF-42FC-9782-10247930488F}" presName="composite" presStyleCnt="0"/>
      <dgm:spPr/>
    </dgm:pt>
    <dgm:pt modelId="{FCDEB0BF-1A15-4842-9292-3AA12B1B6889}" type="pres">
      <dgm:prSet presAssocID="{D651B15E-07DF-42FC-9782-10247930488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F3BDF937-815C-4C3D-8CEF-3192A27EA3DC}" type="pres">
      <dgm:prSet presAssocID="{D651B15E-07DF-42FC-9782-10247930488F}" presName="descendantText" presStyleLbl="alignAcc1" presStyleIdx="1" presStyleCnt="6">
        <dgm:presLayoutVars>
          <dgm:bulletEnabled val="1"/>
        </dgm:presLayoutVars>
      </dgm:prSet>
      <dgm:spPr/>
    </dgm:pt>
    <dgm:pt modelId="{F28C42C1-685A-4ECD-B710-B679681240E2}" type="pres">
      <dgm:prSet presAssocID="{4AF67BC8-A56D-4026-9461-D8FCF954C3E7}" presName="sp" presStyleCnt="0"/>
      <dgm:spPr/>
    </dgm:pt>
    <dgm:pt modelId="{4BAF3AB4-5428-46BE-8EE4-36EFB382C436}" type="pres">
      <dgm:prSet presAssocID="{8F439D51-B6B7-43F0-A14D-CBB8F59A87C3}" presName="composite" presStyleCnt="0"/>
      <dgm:spPr/>
    </dgm:pt>
    <dgm:pt modelId="{0C7BE4FD-A097-4302-9DE3-D74D6C1B369E}" type="pres">
      <dgm:prSet presAssocID="{8F439D51-B6B7-43F0-A14D-CBB8F59A87C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F1042AF1-C5B0-4195-BED3-223E85A2B6C6}" type="pres">
      <dgm:prSet presAssocID="{8F439D51-B6B7-43F0-A14D-CBB8F59A87C3}" presName="descendantText" presStyleLbl="alignAcc1" presStyleIdx="2" presStyleCnt="6">
        <dgm:presLayoutVars>
          <dgm:bulletEnabled val="1"/>
        </dgm:presLayoutVars>
      </dgm:prSet>
      <dgm:spPr/>
    </dgm:pt>
    <dgm:pt modelId="{06C5A76F-A012-49BF-A92B-3134BB24019D}" type="pres">
      <dgm:prSet presAssocID="{72EF58BE-7C82-47E2-8B8A-796159977996}" presName="sp" presStyleCnt="0"/>
      <dgm:spPr/>
    </dgm:pt>
    <dgm:pt modelId="{1793110E-4A37-4C29-A653-CD27FE84DA27}" type="pres">
      <dgm:prSet presAssocID="{E90407A8-D19D-4B7E-B854-8A80F2D00F61}" presName="composite" presStyleCnt="0"/>
      <dgm:spPr/>
    </dgm:pt>
    <dgm:pt modelId="{1C041D6E-4DF5-43A7-9B8C-8C6610F805F9}" type="pres">
      <dgm:prSet presAssocID="{E90407A8-D19D-4B7E-B854-8A80F2D00F61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3A45EDA-CE86-41D2-B92A-09BFE1585692}" type="pres">
      <dgm:prSet presAssocID="{E90407A8-D19D-4B7E-B854-8A80F2D00F61}" presName="descendantText" presStyleLbl="alignAcc1" presStyleIdx="3" presStyleCnt="6">
        <dgm:presLayoutVars>
          <dgm:bulletEnabled val="1"/>
        </dgm:presLayoutVars>
      </dgm:prSet>
      <dgm:spPr/>
    </dgm:pt>
    <dgm:pt modelId="{276BFF95-4C61-447A-AA0D-EDF0698F78C0}" type="pres">
      <dgm:prSet presAssocID="{DA19E450-219D-4587-87C5-FEFCF6520AE5}" presName="sp" presStyleCnt="0"/>
      <dgm:spPr/>
    </dgm:pt>
    <dgm:pt modelId="{79FC0ED7-CAA2-4F0C-813F-9B7722381328}" type="pres">
      <dgm:prSet presAssocID="{0282634B-803E-473F-A3DB-94DCCFB53278}" presName="composite" presStyleCnt="0"/>
      <dgm:spPr/>
    </dgm:pt>
    <dgm:pt modelId="{03991D8D-D943-465A-BBA9-01B35A9A9A27}" type="pres">
      <dgm:prSet presAssocID="{0282634B-803E-473F-A3DB-94DCCFB5327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F8EC6B9-7FA8-41E5-AEC8-F776C9BC2ACF}" type="pres">
      <dgm:prSet presAssocID="{0282634B-803E-473F-A3DB-94DCCFB53278}" presName="descendantText" presStyleLbl="alignAcc1" presStyleIdx="4" presStyleCnt="6">
        <dgm:presLayoutVars>
          <dgm:bulletEnabled val="1"/>
        </dgm:presLayoutVars>
      </dgm:prSet>
      <dgm:spPr/>
    </dgm:pt>
    <dgm:pt modelId="{427D1768-75ED-4105-B4E1-3DDAD46ED952}" type="pres">
      <dgm:prSet presAssocID="{E6D8037E-EB17-475B-804B-A373CABD384B}" presName="sp" presStyleCnt="0"/>
      <dgm:spPr/>
    </dgm:pt>
    <dgm:pt modelId="{F3B0C9FE-F8BE-4197-B0EE-7588CB736827}" type="pres">
      <dgm:prSet presAssocID="{C241F0C3-AB5E-48E3-94ED-47CAE99599AC}" presName="composite" presStyleCnt="0"/>
      <dgm:spPr/>
    </dgm:pt>
    <dgm:pt modelId="{FB0EBA03-1927-40C6-831E-7FBE2EA9D2DC}" type="pres">
      <dgm:prSet presAssocID="{C241F0C3-AB5E-48E3-94ED-47CAE99599A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72CA3DD-D2FB-49C0-9BFA-FE00F3A81F45}" type="pres">
      <dgm:prSet presAssocID="{C241F0C3-AB5E-48E3-94ED-47CAE99599A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8A4EB01-2193-4BB7-BA2B-6EB664B21870}" type="presOf" srcId="{98DAF3B8-0A67-4327-ABCF-5B72E8401E90}" destId="{43A45EDA-CE86-41D2-B92A-09BFE1585692}" srcOrd="0" destOrd="0" presId="urn:microsoft.com/office/officeart/2005/8/layout/chevron2"/>
    <dgm:cxn modelId="{76E7BC09-BB9B-4208-8155-F8B914DFF601}" srcId="{354A7675-6CB2-48EB-A031-71267C4E7163}" destId="{662466BC-9981-43AE-9CCF-A9622E072E23}" srcOrd="0" destOrd="0" parTransId="{D7650571-C21F-4FFA-933F-827F443B10E5}" sibTransId="{61B0D713-6D48-4757-8F3D-65C1DA71CF60}"/>
    <dgm:cxn modelId="{8B484A0C-A870-421E-B8DC-BB1BDBDBB51B}" srcId="{C0AFDC70-32E0-4B9F-932E-27382B633E08}" destId="{E90407A8-D19D-4B7E-B854-8A80F2D00F61}" srcOrd="3" destOrd="0" parTransId="{15C53900-64F2-4093-B4AF-9B88AEDF23D8}" sibTransId="{DA19E450-219D-4587-87C5-FEFCF6520AE5}"/>
    <dgm:cxn modelId="{8634C915-38CC-4F4C-A6DE-8DD167CBD581}" srcId="{C0AFDC70-32E0-4B9F-932E-27382B633E08}" destId="{8F439D51-B6B7-43F0-A14D-CBB8F59A87C3}" srcOrd="2" destOrd="0" parTransId="{FFA6ED4D-A19C-438C-9324-D8A0BECCEC98}" sibTransId="{72EF58BE-7C82-47E2-8B8A-796159977996}"/>
    <dgm:cxn modelId="{579A652A-D964-463F-9AE8-EDEC4775AA53}" srcId="{C0AFDC70-32E0-4B9F-932E-27382B633E08}" destId="{354A7675-6CB2-48EB-A031-71267C4E7163}" srcOrd="0" destOrd="0" parTransId="{AB4A92BE-79F2-4F9A-95F7-870769F2AD9B}" sibTransId="{C0EFA3C1-CFF3-4B10-AB83-126E5BBD1075}"/>
    <dgm:cxn modelId="{63B1D630-E800-4DBF-8F6E-9301D4BAE40A}" type="presOf" srcId="{BD3784C6-52B0-46FC-A306-5A31729ADD62}" destId="{F3BDF937-815C-4C3D-8CEF-3192A27EA3DC}" srcOrd="0" destOrd="1" presId="urn:microsoft.com/office/officeart/2005/8/layout/chevron2"/>
    <dgm:cxn modelId="{F6AE1862-A2BF-4021-AA22-D38C66185759}" srcId="{C0AFDC70-32E0-4B9F-932E-27382B633E08}" destId="{D651B15E-07DF-42FC-9782-10247930488F}" srcOrd="1" destOrd="0" parTransId="{6DEB5D5C-BE96-43C5-AB17-F999072D6C1A}" sibTransId="{4AF67BC8-A56D-4026-9461-D8FCF954C3E7}"/>
    <dgm:cxn modelId="{61BFC162-4D1F-4886-82C2-62C0BB5FF738}" type="presOf" srcId="{D651B15E-07DF-42FC-9782-10247930488F}" destId="{FCDEB0BF-1A15-4842-9292-3AA12B1B6889}" srcOrd="0" destOrd="0" presId="urn:microsoft.com/office/officeart/2005/8/layout/chevron2"/>
    <dgm:cxn modelId="{89E46D45-713D-4C86-9E90-F0218BD0070B}" type="presOf" srcId="{0282634B-803E-473F-A3DB-94DCCFB53278}" destId="{03991D8D-D943-465A-BBA9-01B35A9A9A27}" srcOrd="0" destOrd="0" presId="urn:microsoft.com/office/officeart/2005/8/layout/chevron2"/>
    <dgm:cxn modelId="{9E870966-A3C2-4C39-BFD3-E1C35253068A}" type="presOf" srcId="{B69B01B5-3268-4099-A8E3-4A4F3FB1D043}" destId="{F3BDF937-815C-4C3D-8CEF-3192A27EA3DC}" srcOrd="0" destOrd="0" presId="urn:microsoft.com/office/officeart/2005/8/layout/chevron2"/>
    <dgm:cxn modelId="{FFE88066-3E84-4EC5-A6DE-33B74D811AD6}" srcId="{C0AFDC70-32E0-4B9F-932E-27382B633E08}" destId="{C241F0C3-AB5E-48E3-94ED-47CAE99599AC}" srcOrd="5" destOrd="0" parTransId="{D47A52A8-1B28-444C-8A30-511F6ABD08BD}" sibTransId="{7F8D2CB8-DA46-479E-86E2-4AFE58750954}"/>
    <dgm:cxn modelId="{6AF6C067-51AF-4E89-8E8B-30DBBF812BC1}" srcId="{0282634B-803E-473F-A3DB-94DCCFB53278}" destId="{A899E859-3E80-48D1-A0B7-5A63B9EFC7E2}" srcOrd="0" destOrd="0" parTransId="{A556C426-B26C-4C9C-B0AC-4C5976E9914B}" sibTransId="{227AB353-6080-4B9A-9D58-476F3AB11C13}"/>
    <dgm:cxn modelId="{87EE144F-49DE-4DFC-BF8D-E0BD03E83CF1}" type="presOf" srcId="{354A7675-6CB2-48EB-A031-71267C4E7163}" destId="{9DFE142A-7BDA-4E7E-8987-9508CDF088CA}" srcOrd="0" destOrd="0" presId="urn:microsoft.com/office/officeart/2005/8/layout/chevron2"/>
    <dgm:cxn modelId="{4495C053-D333-47E3-8957-3958E928B02A}" srcId="{8F439D51-B6B7-43F0-A14D-CBB8F59A87C3}" destId="{F360982B-F2E2-4E1C-97C7-4DD023CF475A}" srcOrd="1" destOrd="0" parTransId="{4AC6B4D8-D4FA-4368-BD5D-D377DFBF8655}" sibTransId="{5374B0DD-9F00-4486-88D6-26582C980520}"/>
    <dgm:cxn modelId="{81AE1F54-0790-40E2-A02B-4C45D9E35FB4}" type="presOf" srcId="{8F439D51-B6B7-43F0-A14D-CBB8F59A87C3}" destId="{0C7BE4FD-A097-4302-9DE3-D74D6C1B369E}" srcOrd="0" destOrd="0" presId="urn:microsoft.com/office/officeart/2005/8/layout/chevron2"/>
    <dgm:cxn modelId="{790F8E87-ED9C-4D49-A0EE-ED553D4D7024}" srcId="{8F439D51-B6B7-43F0-A14D-CBB8F59A87C3}" destId="{88D7EFD8-C24E-4900-965C-615A00BF7A18}" srcOrd="0" destOrd="0" parTransId="{04B59200-97A9-4893-8DD6-D674CEDEE23B}" sibTransId="{71427AF1-D5CA-493C-BA3B-1CD68B805A4C}"/>
    <dgm:cxn modelId="{882D978B-4393-4C00-9CC8-D2CB1096A732}" srcId="{D651B15E-07DF-42FC-9782-10247930488F}" destId="{BD3784C6-52B0-46FC-A306-5A31729ADD62}" srcOrd="1" destOrd="0" parTransId="{C1A104FD-94D9-4A50-AE0E-44296C702A91}" sibTransId="{56FCBF33-A8AF-449A-9980-68244F560569}"/>
    <dgm:cxn modelId="{3BC0EA8D-3A9F-4571-B3E7-A123ECC1008E}" type="presOf" srcId="{E90407A8-D19D-4B7E-B854-8A80F2D00F61}" destId="{1C041D6E-4DF5-43A7-9B8C-8C6610F805F9}" srcOrd="0" destOrd="0" presId="urn:microsoft.com/office/officeart/2005/8/layout/chevron2"/>
    <dgm:cxn modelId="{F71C979F-17C3-44B0-8717-01EC968B03DB}" type="presOf" srcId="{662466BC-9981-43AE-9CCF-A9622E072E23}" destId="{CB79293A-EEDC-43E4-B2F6-862AE9B8B2D3}" srcOrd="0" destOrd="0" presId="urn:microsoft.com/office/officeart/2005/8/layout/chevron2"/>
    <dgm:cxn modelId="{83D3A29F-B58C-48A2-AC7B-F273481DEEFA}" type="presOf" srcId="{88D7EFD8-C24E-4900-965C-615A00BF7A18}" destId="{F1042AF1-C5B0-4195-BED3-223E85A2B6C6}" srcOrd="0" destOrd="0" presId="urn:microsoft.com/office/officeart/2005/8/layout/chevron2"/>
    <dgm:cxn modelId="{0589AAA9-B942-474A-909C-982E2B8C47F8}" type="presOf" srcId="{F360982B-F2E2-4E1C-97C7-4DD023CF475A}" destId="{F1042AF1-C5B0-4195-BED3-223E85A2B6C6}" srcOrd="0" destOrd="1" presId="urn:microsoft.com/office/officeart/2005/8/layout/chevron2"/>
    <dgm:cxn modelId="{7F904DB1-7315-49D1-87C9-01DF123A147E}" srcId="{C241F0C3-AB5E-48E3-94ED-47CAE99599AC}" destId="{E9AB0F46-5E8B-476F-81AA-C397F9EE2554}" srcOrd="0" destOrd="0" parTransId="{9CCB7A11-21F8-479B-9283-8C63BBE9829A}" sibTransId="{F0006B29-AC1D-4B6E-96A3-1FD561F468A7}"/>
    <dgm:cxn modelId="{1CB4F2CD-FE0C-405A-A777-A75E419CD8BF}" type="presOf" srcId="{C241F0C3-AB5E-48E3-94ED-47CAE99599AC}" destId="{FB0EBA03-1927-40C6-831E-7FBE2EA9D2DC}" srcOrd="0" destOrd="0" presId="urn:microsoft.com/office/officeart/2005/8/layout/chevron2"/>
    <dgm:cxn modelId="{384003D5-C3B0-48B8-946D-4F60DBE8DF5A}" type="presOf" srcId="{A899E859-3E80-48D1-A0B7-5A63B9EFC7E2}" destId="{5F8EC6B9-7FA8-41E5-AEC8-F776C9BC2ACF}" srcOrd="0" destOrd="0" presId="urn:microsoft.com/office/officeart/2005/8/layout/chevron2"/>
    <dgm:cxn modelId="{25A545DC-0B38-42CE-BF2C-E120F7391489}" type="presOf" srcId="{C0AFDC70-32E0-4B9F-932E-27382B633E08}" destId="{2DEE4503-4407-4D17-A609-65FA9BC2BE43}" srcOrd="0" destOrd="0" presId="urn:microsoft.com/office/officeart/2005/8/layout/chevron2"/>
    <dgm:cxn modelId="{61E201DE-C5A0-4215-8051-51295195202E}" type="presOf" srcId="{E9AB0F46-5E8B-476F-81AA-C397F9EE2554}" destId="{A72CA3DD-D2FB-49C0-9BFA-FE00F3A81F45}" srcOrd="0" destOrd="0" presId="urn:microsoft.com/office/officeart/2005/8/layout/chevron2"/>
    <dgm:cxn modelId="{D2B987E1-8CEA-435E-8D28-577CF4C1845D}" srcId="{C0AFDC70-32E0-4B9F-932E-27382B633E08}" destId="{0282634B-803E-473F-A3DB-94DCCFB53278}" srcOrd="4" destOrd="0" parTransId="{9CF309C0-A2DC-4281-A04C-C9636E9B8004}" sibTransId="{E6D8037E-EB17-475B-804B-A373CABD384B}"/>
    <dgm:cxn modelId="{E71FECE7-7DC9-4CF6-BC4A-58FAB182D575}" srcId="{E90407A8-D19D-4B7E-B854-8A80F2D00F61}" destId="{98DAF3B8-0A67-4327-ABCF-5B72E8401E90}" srcOrd="0" destOrd="0" parTransId="{1E2DFB62-37C9-47B9-9511-402174624535}" sibTransId="{CF5413AE-D39A-494C-96B9-8ED6FA5A6D90}"/>
    <dgm:cxn modelId="{34E794F6-997A-4961-AE06-5DC765D71CDC}" srcId="{D651B15E-07DF-42FC-9782-10247930488F}" destId="{B69B01B5-3268-4099-A8E3-4A4F3FB1D043}" srcOrd="0" destOrd="0" parTransId="{F6675C08-3040-46F4-824D-D746F191516C}" sibTransId="{AA09ADC0-9421-44F0-89E2-39EAECADA555}"/>
    <dgm:cxn modelId="{2B9CF1A2-659C-4D37-B197-F37B887E0562}" type="presParOf" srcId="{2DEE4503-4407-4D17-A609-65FA9BC2BE43}" destId="{FDAB2438-A0E0-4A0E-A602-7E1C76010C2D}" srcOrd="0" destOrd="0" presId="urn:microsoft.com/office/officeart/2005/8/layout/chevron2"/>
    <dgm:cxn modelId="{8C213D8F-054C-44FE-8944-183A8C24710A}" type="presParOf" srcId="{FDAB2438-A0E0-4A0E-A602-7E1C76010C2D}" destId="{9DFE142A-7BDA-4E7E-8987-9508CDF088CA}" srcOrd="0" destOrd="0" presId="urn:microsoft.com/office/officeart/2005/8/layout/chevron2"/>
    <dgm:cxn modelId="{1920C5BB-9837-481B-A38C-DF819EEEF87B}" type="presParOf" srcId="{FDAB2438-A0E0-4A0E-A602-7E1C76010C2D}" destId="{CB79293A-EEDC-43E4-B2F6-862AE9B8B2D3}" srcOrd="1" destOrd="0" presId="urn:microsoft.com/office/officeart/2005/8/layout/chevron2"/>
    <dgm:cxn modelId="{C1276030-9525-489D-B74E-90E69E41EBE5}" type="presParOf" srcId="{2DEE4503-4407-4D17-A609-65FA9BC2BE43}" destId="{11BA829E-B193-435E-B127-08AAD026EA09}" srcOrd="1" destOrd="0" presId="urn:microsoft.com/office/officeart/2005/8/layout/chevron2"/>
    <dgm:cxn modelId="{522D6EBE-B7B0-4CC3-8024-7F0A22DF6E94}" type="presParOf" srcId="{2DEE4503-4407-4D17-A609-65FA9BC2BE43}" destId="{53CA02E4-5A4D-4FB9-B974-243500B8BAD9}" srcOrd="2" destOrd="0" presId="urn:microsoft.com/office/officeart/2005/8/layout/chevron2"/>
    <dgm:cxn modelId="{72D71771-C8EA-4FF3-9AF2-326971ECC740}" type="presParOf" srcId="{53CA02E4-5A4D-4FB9-B974-243500B8BAD9}" destId="{FCDEB0BF-1A15-4842-9292-3AA12B1B6889}" srcOrd="0" destOrd="0" presId="urn:microsoft.com/office/officeart/2005/8/layout/chevron2"/>
    <dgm:cxn modelId="{122F3EDC-5187-452B-8BD0-28FAAA18DE75}" type="presParOf" srcId="{53CA02E4-5A4D-4FB9-B974-243500B8BAD9}" destId="{F3BDF937-815C-4C3D-8CEF-3192A27EA3DC}" srcOrd="1" destOrd="0" presId="urn:microsoft.com/office/officeart/2005/8/layout/chevron2"/>
    <dgm:cxn modelId="{DC7CEAE3-6355-4DD2-B541-A74019552AC9}" type="presParOf" srcId="{2DEE4503-4407-4D17-A609-65FA9BC2BE43}" destId="{F28C42C1-685A-4ECD-B710-B679681240E2}" srcOrd="3" destOrd="0" presId="urn:microsoft.com/office/officeart/2005/8/layout/chevron2"/>
    <dgm:cxn modelId="{E341EE89-8F90-4B1D-8E71-5717253F76A3}" type="presParOf" srcId="{2DEE4503-4407-4D17-A609-65FA9BC2BE43}" destId="{4BAF3AB4-5428-46BE-8EE4-36EFB382C436}" srcOrd="4" destOrd="0" presId="urn:microsoft.com/office/officeart/2005/8/layout/chevron2"/>
    <dgm:cxn modelId="{788DC71E-EA8B-46EA-B894-5DCB2559A14C}" type="presParOf" srcId="{4BAF3AB4-5428-46BE-8EE4-36EFB382C436}" destId="{0C7BE4FD-A097-4302-9DE3-D74D6C1B369E}" srcOrd="0" destOrd="0" presId="urn:microsoft.com/office/officeart/2005/8/layout/chevron2"/>
    <dgm:cxn modelId="{167F5B6B-E9E2-41A5-B8C0-96599F813249}" type="presParOf" srcId="{4BAF3AB4-5428-46BE-8EE4-36EFB382C436}" destId="{F1042AF1-C5B0-4195-BED3-223E85A2B6C6}" srcOrd="1" destOrd="0" presId="urn:microsoft.com/office/officeart/2005/8/layout/chevron2"/>
    <dgm:cxn modelId="{C0A4DE1F-C1AB-4B45-BCF3-87FBB3E8CC73}" type="presParOf" srcId="{2DEE4503-4407-4D17-A609-65FA9BC2BE43}" destId="{06C5A76F-A012-49BF-A92B-3134BB24019D}" srcOrd="5" destOrd="0" presId="urn:microsoft.com/office/officeart/2005/8/layout/chevron2"/>
    <dgm:cxn modelId="{FCE09C38-4634-4754-ACEE-32FA7FC4D87E}" type="presParOf" srcId="{2DEE4503-4407-4D17-A609-65FA9BC2BE43}" destId="{1793110E-4A37-4C29-A653-CD27FE84DA27}" srcOrd="6" destOrd="0" presId="urn:microsoft.com/office/officeart/2005/8/layout/chevron2"/>
    <dgm:cxn modelId="{D22AFA2D-8483-469A-A55A-CA0F959FBC29}" type="presParOf" srcId="{1793110E-4A37-4C29-A653-CD27FE84DA27}" destId="{1C041D6E-4DF5-43A7-9B8C-8C6610F805F9}" srcOrd="0" destOrd="0" presId="urn:microsoft.com/office/officeart/2005/8/layout/chevron2"/>
    <dgm:cxn modelId="{FAE8FDEA-FEB5-4BE9-80DB-3A9DA2879CF3}" type="presParOf" srcId="{1793110E-4A37-4C29-A653-CD27FE84DA27}" destId="{43A45EDA-CE86-41D2-B92A-09BFE1585692}" srcOrd="1" destOrd="0" presId="urn:microsoft.com/office/officeart/2005/8/layout/chevron2"/>
    <dgm:cxn modelId="{E3919C76-8F08-4F8C-9456-9E6EDF2E1373}" type="presParOf" srcId="{2DEE4503-4407-4D17-A609-65FA9BC2BE43}" destId="{276BFF95-4C61-447A-AA0D-EDF0698F78C0}" srcOrd="7" destOrd="0" presId="urn:microsoft.com/office/officeart/2005/8/layout/chevron2"/>
    <dgm:cxn modelId="{8484F7D0-C5D5-46C2-BA64-BD079E3556B8}" type="presParOf" srcId="{2DEE4503-4407-4D17-A609-65FA9BC2BE43}" destId="{79FC0ED7-CAA2-4F0C-813F-9B7722381328}" srcOrd="8" destOrd="0" presId="urn:microsoft.com/office/officeart/2005/8/layout/chevron2"/>
    <dgm:cxn modelId="{BBA62C09-521A-427E-9945-81A3F329773C}" type="presParOf" srcId="{79FC0ED7-CAA2-4F0C-813F-9B7722381328}" destId="{03991D8D-D943-465A-BBA9-01B35A9A9A27}" srcOrd="0" destOrd="0" presId="urn:microsoft.com/office/officeart/2005/8/layout/chevron2"/>
    <dgm:cxn modelId="{36F0B94B-6A56-4440-9033-1D4A173CBCB4}" type="presParOf" srcId="{79FC0ED7-CAA2-4F0C-813F-9B7722381328}" destId="{5F8EC6B9-7FA8-41E5-AEC8-F776C9BC2ACF}" srcOrd="1" destOrd="0" presId="urn:microsoft.com/office/officeart/2005/8/layout/chevron2"/>
    <dgm:cxn modelId="{CEEF96B2-C8BD-48C0-BCB7-04FBB345FD39}" type="presParOf" srcId="{2DEE4503-4407-4D17-A609-65FA9BC2BE43}" destId="{427D1768-75ED-4105-B4E1-3DDAD46ED952}" srcOrd="9" destOrd="0" presId="urn:microsoft.com/office/officeart/2005/8/layout/chevron2"/>
    <dgm:cxn modelId="{0DA9AD73-5921-49E3-B316-3A114BFC8DBF}" type="presParOf" srcId="{2DEE4503-4407-4D17-A609-65FA9BC2BE43}" destId="{F3B0C9FE-F8BE-4197-B0EE-7588CB736827}" srcOrd="10" destOrd="0" presId="urn:microsoft.com/office/officeart/2005/8/layout/chevron2"/>
    <dgm:cxn modelId="{924A4F2E-57DB-48A7-A45C-CA6A4CC3A1ED}" type="presParOf" srcId="{F3B0C9FE-F8BE-4197-B0EE-7588CB736827}" destId="{FB0EBA03-1927-40C6-831E-7FBE2EA9D2DC}" srcOrd="0" destOrd="0" presId="urn:microsoft.com/office/officeart/2005/8/layout/chevron2"/>
    <dgm:cxn modelId="{EE8A9FDE-3CCF-47CF-A1FA-733724C92F83}" type="presParOf" srcId="{F3B0C9FE-F8BE-4197-B0EE-7588CB736827}" destId="{A72CA3DD-D2FB-49C0-9BFA-FE00F3A81F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E142A-7BDA-4E7E-8987-9508CDF088CA}">
      <dsp:nvSpPr>
        <dsp:cNvPr id="0" name=""/>
        <dsp:cNvSpPr/>
      </dsp:nvSpPr>
      <dsp:spPr>
        <a:xfrm rot="5400000">
          <a:off x="-129224" y="131237"/>
          <a:ext cx="861494" cy="603046"/>
        </a:xfrm>
        <a:prstGeom prst="chevron">
          <a:avLst/>
        </a:prstGeom>
        <a:solidFill>
          <a:srgbClr val="0091BD"/>
        </a:solidFill>
        <a:ln w="12700" cap="flat" cmpd="sng" algn="ctr">
          <a:solidFill>
            <a:srgbClr val="0091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Pack</a:t>
          </a:r>
        </a:p>
      </dsp:txBody>
      <dsp:txXfrm rot="-5400000">
        <a:off x="0" y="303536"/>
        <a:ext cx="603046" cy="258448"/>
      </dsp:txXfrm>
    </dsp:sp>
    <dsp:sp modelId="{CB79293A-EEDC-43E4-B2F6-862AE9B8B2D3}">
      <dsp:nvSpPr>
        <dsp:cNvPr id="0" name=""/>
        <dsp:cNvSpPr/>
      </dsp:nvSpPr>
      <dsp:spPr>
        <a:xfrm rot="5400000">
          <a:off x="4178572" y="-3573513"/>
          <a:ext cx="559971" cy="7711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1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a basic pack for selecting the device(s) in a development tool</a:t>
          </a:r>
        </a:p>
      </dsp:txBody>
      <dsp:txXfrm rot="-5400000">
        <a:off x="603046" y="29349"/>
        <a:ext cx="7683688" cy="505299"/>
      </dsp:txXfrm>
    </dsp:sp>
    <dsp:sp modelId="{FCDEB0BF-1A15-4842-9292-3AA12B1B6889}">
      <dsp:nvSpPr>
        <dsp:cNvPr id="0" name=""/>
        <dsp:cNvSpPr/>
      </dsp:nvSpPr>
      <dsp:spPr>
        <a:xfrm rot="5400000">
          <a:off x="-129224" y="894123"/>
          <a:ext cx="861494" cy="603046"/>
        </a:xfrm>
        <a:prstGeom prst="chevron">
          <a:avLst/>
        </a:prstGeom>
        <a:solidFill>
          <a:srgbClr val="95D600"/>
        </a:solidFill>
        <a:ln w="12700" cap="flat" cmpd="sng" algn="ctr">
          <a:solidFill>
            <a:srgbClr val="95D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CORE</a:t>
          </a:r>
        </a:p>
      </dsp:txBody>
      <dsp:txXfrm rot="-5400000">
        <a:off x="0" y="1066422"/>
        <a:ext cx="603046" cy="258448"/>
      </dsp:txXfrm>
    </dsp:sp>
    <dsp:sp modelId="{F3BDF937-815C-4C3D-8CEF-3192A27EA3DC}">
      <dsp:nvSpPr>
        <dsp:cNvPr id="0" name=""/>
        <dsp:cNvSpPr/>
      </dsp:nvSpPr>
      <dsp:spPr>
        <a:xfrm rot="5400000">
          <a:off x="4178572" y="-2810627"/>
          <a:ext cx="559971" cy="7711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5D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startup_&lt;device&gt;.s with reset handler and exception/interrupt vectors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system_&lt;device&gt;.c/.h files which are used for system and clock configuration</a:t>
          </a:r>
        </a:p>
      </dsp:txBody>
      <dsp:txXfrm rot="-5400000">
        <a:off x="603046" y="792235"/>
        <a:ext cx="7683688" cy="505299"/>
      </dsp:txXfrm>
    </dsp:sp>
    <dsp:sp modelId="{0C7BE4FD-A097-4302-9DE3-D74D6C1B369E}">
      <dsp:nvSpPr>
        <dsp:cNvPr id="0" name=""/>
        <dsp:cNvSpPr/>
      </dsp:nvSpPr>
      <dsp:spPr>
        <a:xfrm rot="5400000">
          <a:off x="-129224" y="1657009"/>
          <a:ext cx="861494" cy="603046"/>
        </a:xfrm>
        <a:prstGeom prst="chevron">
          <a:avLst/>
        </a:prstGeom>
        <a:solidFill>
          <a:srgbClr val="FFC700"/>
        </a:solidFill>
        <a:ln w="12700" cap="flat" cmpd="sng" algn="ctr">
          <a:solidFill>
            <a:srgbClr val="FFC7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SVD</a:t>
          </a:r>
        </a:p>
      </dsp:txBody>
      <dsp:txXfrm rot="-5400000">
        <a:off x="0" y="1829308"/>
        <a:ext cx="603046" cy="258448"/>
      </dsp:txXfrm>
    </dsp:sp>
    <dsp:sp modelId="{F1042AF1-C5B0-4195-BED3-223E85A2B6C6}">
      <dsp:nvSpPr>
        <dsp:cNvPr id="0" name=""/>
        <dsp:cNvSpPr/>
      </dsp:nvSpPr>
      <dsp:spPr>
        <a:xfrm rot="5400000">
          <a:off x="4178572" y="-2047741"/>
          <a:ext cx="559971" cy="7711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7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the System View Description (SVD) file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Generate the device header file with svdconv.exe</a:t>
          </a:r>
        </a:p>
      </dsp:txBody>
      <dsp:txXfrm rot="-5400000">
        <a:off x="603046" y="1555121"/>
        <a:ext cx="7683688" cy="505299"/>
      </dsp:txXfrm>
    </dsp:sp>
    <dsp:sp modelId="{1C041D6E-4DF5-43A7-9B8C-8C6610F805F9}">
      <dsp:nvSpPr>
        <dsp:cNvPr id="0" name=""/>
        <dsp:cNvSpPr/>
      </dsp:nvSpPr>
      <dsp:spPr>
        <a:xfrm rot="5400000">
          <a:off x="-129224" y="2419894"/>
          <a:ext cx="861494" cy="603046"/>
        </a:xfrm>
        <a:prstGeom prst="chevron">
          <a:avLst/>
        </a:prstGeom>
        <a:solidFill>
          <a:srgbClr val="FF6B00"/>
        </a:solidFill>
        <a:ln w="12700" cap="flat" cmpd="sng" algn="ctr">
          <a:solidFill>
            <a:srgbClr val="FF6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 rot="-5400000">
        <a:off x="0" y="2592193"/>
        <a:ext cx="603046" cy="258448"/>
      </dsp:txXfrm>
    </dsp:sp>
    <dsp:sp modelId="{43A45EDA-CE86-41D2-B92A-09BFE1585692}">
      <dsp:nvSpPr>
        <dsp:cNvPr id="0" name=""/>
        <dsp:cNvSpPr/>
      </dsp:nvSpPr>
      <dsp:spPr>
        <a:xfrm rot="5400000">
          <a:off x="4178572" y="-1284856"/>
          <a:ext cx="559971" cy="7711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6B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Use template project from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ARM::CMSIS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pack to create the flash programming algorithm</a:t>
          </a:r>
        </a:p>
      </dsp:txBody>
      <dsp:txXfrm rot="-5400000">
        <a:off x="603046" y="2318006"/>
        <a:ext cx="7683688" cy="505299"/>
      </dsp:txXfrm>
    </dsp:sp>
    <dsp:sp modelId="{03991D8D-D943-465A-BBA9-01B35A9A9A27}">
      <dsp:nvSpPr>
        <dsp:cNvPr id="0" name=""/>
        <dsp:cNvSpPr/>
      </dsp:nvSpPr>
      <dsp:spPr>
        <a:xfrm rot="5400000">
          <a:off x="-129224" y="3182780"/>
          <a:ext cx="861494" cy="603046"/>
        </a:xfrm>
        <a:prstGeom prst="chevron">
          <a:avLst/>
        </a:prstGeom>
        <a:solidFill>
          <a:srgbClr val="002B49"/>
        </a:solidFill>
        <a:ln w="12700" cap="flat" cmpd="sng" algn="ctr">
          <a:solidFill>
            <a:srgbClr val="002B4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Debug</a:t>
          </a:r>
        </a:p>
      </dsp:txBody>
      <dsp:txXfrm rot="-5400000">
        <a:off x="0" y="3355079"/>
        <a:ext cx="603046" cy="258448"/>
      </dsp:txXfrm>
    </dsp:sp>
    <dsp:sp modelId="{5F8EC6B9-7FA8-41E5-AEC8-F776C9BC2ACF}">
      <dsp:nvSpPr>
        <dsp:cNvPr id="0" name=""/>
        <dsp:cNvSpPr/>
      </dsp:nvSpPr>
      <dsp:spPr>
        <a:xfrm rot="5400000">
          <a:off x="4178572" y="-521970"/>
          <a:ext cx="559971" cy="7711024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002B4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debug descriptions for debugger access via the CoreSight component </a:t>
          </a:r>
        </a:p>
      </dsp:txBody>
      <dsp:txXfrm rot="-5400000">
        <a:off x="603046" y="3080892"/>
        <a:ext cx="7683688" cy="505299"/>
      </dsp:txXfrm>
    </dsp:sp>
    <dsp:sp modelId="{FB0EBA03-1927-40C6-831E-7FBE2EA9D2DC}">
      <dsp:nvSpPr>
        <dsp:cNvPr id="0" name=""/>
        <dsp:cNvSpPr/>
      </dsp:nvSpPr>
      <dsp:spPr>
        <a:xfrm rot="5400000">
          <a:off x="-129224" y="3945665"/>
          <a:ext cx="861494" cy="603046"/>
        </a:xfrm>
        <a:prstGeom prst="chevron">
          <a:avLst/>
        </a:prstGeom>
        <a:solidFill>
          <a:srgbClr val="00C1DE"/>
        </a:solidFill>
        <a:ln w="12700" cap="flat" cmpd="sng" algn="ctr">
          <a:solidFill>
            <a:srgbClr val="00C1D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Pack</a:t>
          </a:r>
        </a:p>
      </dsp:txBody>
      <dsp:txXfrm rot="-5400000">
        <a:off x="0" y="4117964"/>
        <a:ext cx="603046" cy="258448"/>
      </dsp:txXfrm>
    </dsp:sp>
    <dsp:sp modelId="{A72CA3DD-D2FB-49C0-9BFA-FE00F3A81F45}">
      <dsp:nvSpPr>
        <dsp:cNvPr id="0" name=""/>
        <dsp:cNvSpPr/>
      </dsp:nvSpPr>
      <dsp:spPr>
        <a:xfrm rot="5400000">
          <a:off x="4178572" y="240915"/>
          <a:ext cx="559971" cy="77110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C1D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Finalize the DFP by adding the all files, documentation, and feature descriptions</a:t>
          </a:r>
        </a:p>
      </dsp:txBody>
      <dsp:txXfrm rot="-5400000">
        <a:off x="603046" y="3843777"/>
        <a:ext cx="7683688" cy="50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10/30/2020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10/30/2020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mver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CMSIS-Packs can contain: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Source code, header files, and software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Documentation, license grants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Source code templates and pre-built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Device parameters along with </a:t>
            </a:r>
            <a:r>
              <a:rPr lang="en-GB" dirty="0" err="1"/>
              <a:t>startup</a:t>
            </a:r>
            <a:r>
              <a:rPr lang="en-GB" dirty="0"/>
              <a:t> code and programming algorithms</a:t>
            </a:r>
          </a:p>
          <a:p>
            <a:endParaRPr lang="en-GB" dirty="0"/>
          </a:p>
          <a:p>
            <a:r>
              <a:rPr lang="en-GB" dirty="0"/>
              <a:t>CMSIS-Pack version specification is inspired by the </a:t>
            </a:r>
            <a:r>
              <a:rPr lang="en-GB" dirty="0">
                <a:hlinkClick r:id="rId3"/>
              </a:rPr>
              <a:t>Semantic Versioning 2.0.0</a:t>
            </a:r>
            <a:r>
              <a:rPr lang="en-GB" dirty="0"/>
              <a:t>. Under this scheme, version numbers and the way they are incremented convey a meaning about the underlying content quality and the significance of changes from one version to the next. A version consists of 3 mandatory and 2 optional sections:</a:t>
            </a:r>
          </a:p>
          <a:p>
            <a:r>
              <a:rPr lang="en-GB" dirty="0"/>
              <a:t>MAJOR.MINOR.PATCH[-Pre Release][+Build Metadata]</a:t>
            </a:r>
          </a:p>
          <a:p>
            <a:endParaRPr lang="en-GB" dirty="0"/>
          </a:p>
          <a:p>
            <a:r>
              <a:rPr lang="en-US" dirty="0"/>
              <a:t>Software components always have some dependency on the underlying hardware and the toolchain they are built with</a:t>
            </a:r>
          </a:p>
          <a:p>
            <a:r>
              <a:rPr lang="en-US" dirty="0"/>
              <a:t>The pack mechanisms help to retarget components</a:t>
            </a:r>
          </a:p>
          <a:p>
            <a:r>
              <a:rPr lang="en-US" dirty="0"/>
              <a:t>Conditions allow to check the environment (device, toolchain, board) in which the components are used</a:t>
            </a:r>
          </a:p>
          <a:p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9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028DD-4C71-4581-B7DE-643AB730A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8C626-C8A0-4BE9-B6C6-9AFB55F9B4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24B8-EBD2-4A2F-B099-BE8C86DB35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893901-9382-41B0-8D96-B7D28CAFB3A1}" type="slidenum">
              <a:t>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586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18D-1A2F-4683-961E-6AC6453A1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2AEA7-763B-4E84-B998-25D50E2486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4C86-3C7F-46D0-AF70-C160275B9F8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FAAA8F-F9C9-43E2-9B70-C6CBC22F8698}" type="slidenum">
              <a:t>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1219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8DDF9-E5B1-4239-837B-BD1A9A4AB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BB3AF-BEE5-4CA3-B47D-215D25F277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144EB-32CB-453A-A17D-3070A05816A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347A1D-A739-4FCE-878E-B8A916344297}" type="slidenum">
              <a:t>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8611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18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9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6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18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60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BE834-EF8F-498C-94CC-CE6B43AEC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82C47-C21F-42CC-9DB7-81D38D1D25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73FB0-0B6F-46C9-914B-7EB3BDF5F31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446069-A785-4036-9025-BE98535FDEDC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200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2061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8422188" y="1631313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8744533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496968" y="1857143"/>
            <a:ext cx="7602876" cy="3639531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86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5593C93C-1E5D-4C19-8510-510953C83CCF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44E6AC5-1B49-46DE-9EB5-8B52195255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5691CA-1385-4202-BB32-7980FD0D4BC4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Thank You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 err="1">
                <a:solidFill>
                  <a:schemeClr val="bg1"/>
                </a:solidFill>
              </a:rPr>
              <a:t>Danke</a:t>
            </a:r>
            <a:endParaRPr lang="en-US" alt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Merci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谢谢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ありがとう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Gracias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 err="1">
                <a:solidFill>
                  <a:schemeClr val="bg1"/>
                </a:solidFill>
              </a:rPr>
              <a:t>Kiitos</a:t>
            </a:r>
            <a:endParaRPr lang="en-US" alt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endParaRPr lang="ko-KR" alt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i-in" sz="3600" dirty="0">
                <a:solidFill>
                  <a:schemeClr val="bg1"/>
                </a:solidFill>
              </a:rPr>
              <a:t>धन्यवाद</a:t>
            </a:r>
            <a:endParaRPr 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600" b="0" i="0" kern="1200" dirty="0">
                <a:solidFill>
                  <a:schemeClr val="bg1"/>
                </a:solidFill>
                <a:effectLst/>
                <a:latin typeface="Calibri" charset="0"/>
                <a:ea typeface="ＭＳ Ｐゴシック" charset="-128"/>
                <a:cs typeface="+mn-cs"/>
              </a:rPr>
              <a:t>תודה</a:t>
            </a:r>
            <a:endParaRPr lang="hi-in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0084E1B-A673-430B-B22C-EFE56A919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EF865F52-F038-9143-B10F-EC315F327B49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23CA994-01FB-B24C-A927-7E3417958BAD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3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3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7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724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0070455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6" y="1197429"/>
            <a:ext cx="914638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379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541" y="1433176"/>
            <a:ext cx="3120001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3737" y="1433176"/>
            <a:ext cx="3120001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2060" y="1433176"/>
            <a:ext cx="3120001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3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C2DEB54-37C2-4EE2-A3D7-ED93C555E3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 header if needed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21725D5-243B-424F-9172-EAB87ADDF7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0622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7C7C9DB-CD32-4B09-96ED-0677231CF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1CA2E17A-A13C-4DEA-B75B-BFCFAE091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5640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10" r:id="rId2"/>
    <p:sldLayoutId id="2147485436" r:id="rId3"/>
    <p:sldLayoutId id="2147485437" r:id="rId4"/>
    <p:sldLayoutId id="2147485438" r:id="rId5"/>
    <p:sldLayoutId id="2147485439" r:id="rId6"/>
    <p:sldLayoutId id="2147485440" r:id="rId7"/>
    <p:sldLayoutId id="2147485441" r:id="rId8"/>
    <p:sldLayoutId id="2147485442" r:id="rId9"/>
    <p:sldLayoutId id="2147485443" r:id="rId10"/>
    <p:sldLayoutId id="2147485444" r:id="rId11"/>
    <p:sldLayoutId id="2147485445" r:id="rId12"/>
    <p:sldLayoutId id="2147485446" r:id="rId13"/>
    <p:sldLayoutId id="2147485447" r:id="rId14"/>
    <p:sldLayoutId id="2147485448" r:id="rId15"/>
    <p:sldLayoutId id="2147485449" r:id="rId16"/>
    <p:sldLayoutId id="2147485450" r:id="rId17"/>
    <p:sldLayoutId id="2147485451" r:id="rId18"/>
    <p:sldLayoutId id="2147485452" r:id="rId19"/>
    <p:sldLayoutId id="2147485453" r:id="rId20"/>
    <p:sldLayoutId id="2147485454" r:id="rId21"/>
    <p:sldLayoutId id="2147485513" r:id="rId22"/>
    <p:sldLayoutId id="2147485514" r:id="rId23"/>
    <p:sldLayoutId id="2147485515" r:id="rId24"/>
    <p:sldLayoutId id="2147485516" r:id="rId2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m-software.github.io/CMSIS_5/Pack/html/pdsc_apis_p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RM-software/CMSIS-Driver" TargetMode="External"/><Relationship Id="rId4" Type="http://schemas.openxmlformats.org/officeDocument/2006/relationships/hyperlink" Target="http://arm-software.github.io/CMSIS_5/Pack/html/cp_SWComponents.html#cp_AP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1998356"/>
              </p:ext>
            </p:extLst>
          </p:nvPr>
        </p:nvGraphicFramePr>
        <p:xfrm>
          <a:off x="481013" y="1439863"/>
          <a:ext cx="8314071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74AD876-FEFA-495F-851F-D566C59E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9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5226-6D85-4BEB-B5EB-0781627E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example: TCP/IP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0976-2E32-400A-8737-9B498A3C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r>
              <a:rPr lang="en-US" dirty="0"/>
              <a:t>Using network stack on STM32F407IG with internal MAC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7B0B0-3AE9-45DB-A4D8-D92136B99785}"/>
              </a:ext>
            </a:extLst>
          </p:cNvPr>
          <p:cNvSpPr/>
          <p:nvPr/>
        </p:nvSpPr>
        <p:spPr>
          <a:xfrm>
            <a:off x="6081032" y="1546326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Network:Socket:TCP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62597-993E-4F7F-98C7-AD870E6F9CC5}"/>
              </a:ext>
            </a:extLst>
          </p:cNvPr>
          <p:cNvSpPr/>
          <p:nvPr/>
        </p:nvSpPr>
        <p:spPr>
          <a:xfrm>
            <a:off x="6081034" y="3909456"/>
            <a:ext cx="2340000" cy="576000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MAC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5EBF3-1BAD-4301-8965-FB78A5B4C097}"/>
              </a:ext>
            </a:extLst>
          </p:cNvPr>
          <p:cNvSpPr/>
          <p:nvPr/>
        </p:nvSpPr>
        <p:spPr>
          <a:xfrm>
            <a:off x="6081032" y="5091021"/>
            <a:ext cx="2340000" cy="576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PHY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59EC6-3CEC-4D25-B715-B8E89680E8C5}"/>
              </a:ext>
            </a:extLst>
          </p:cNvPr>
          <p:cNvSpPr/>
          <p:nvPr/>
        </p:nvSpPr>
        <p:spPr>
          <a:xfrm>
            <a:off x="6081032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Network:Interface:ETH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7CCC3-4ED3-4808-AC5F-679961343F18}"/>
              </a:ext>
            </a:extLst>
          </p:cNvPr>
          <p:cNvSpPr/>
          <p:nvPr/>
        </p:nvSpPr>
        <p:spPr>
          <a:xfrm>
            <a:off x="8826510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Network:CORE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E035B-84AF-42A2-B82A-010BB662026D}"/>
              </a:ext>
            </a:extLst>
          </p:cNvPr>
          <p:cNvSpPr/>
          <p:nvPr/>
        </p:nvSpPr>
        <p:spPr>
          <a:xfrm>
            <a:off x="3335554" y="2727891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CMSIS:CMSIS-RTOS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83133-57B3-4A5B-8C13-C8965A2AE528}"/>
              </a:ext>
            </a:extLst>
          </p:cNvPr>
          <p:cNvSpPr/>
          <p:nvPr/>
        </p:nvSpPr>
        <p:spPr>
          <a:xfrm>
            <a:off x="492125" y="5970134"/>
            <a:ext cx="2340000" cy="360000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1 Pack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731BA-FED1-47F7-8C06-A0F55512B766}"/>
              </a:ext>
            </a:extLst>
          </p:cNvPr>
          <p:cNvSpPr/>
          <p:nvPr/>
        </p:nvSpPr>
        <p:spPr>
          <a:xfrm>
            <a:off x="492125" y="4563646"/>
            <a:ext cx="2340000" cy="360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Pack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119FA-77B9-42E5-9480-DD7AF7C23C56}"/>
              </a:ext>
            </a:extLst>
          </p:cNvPr>
          <p:cNvSpPr/>
          <p:nvPr/>
        </p:nvSpPr>
        <p:spPr>
          <a:xfrm>
            <a:off x="492125" y="5031646"/>
            <a:ext cx="23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 Pack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0944F-B5ED-4B70-8823-1BBBC5B66604}"/>
              </a:ext>
            </a:extLst>
          </p:cNvPr>
          <p:cNvSpPr/>
          <p:nvPr/>
        </p:nvSpPr>
        <p:spPr>
          <a:xfrm>
            <a:off x="492125" y="5500890"/>
            <a:ext cx="2340000" cy="360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External Driver Pack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30E91-7022-4A14-A8FB-EEE8AC983F2A}"/>
              </a:ext>
            </a:extLst>
          </p:cNvPr>
          <p:cNvSpPr/>
          <p:nvPr/>
        </p:nvSpPr>
        <p:spPr>
          <a:xfrm>
            <a:off x="3335554" y="3909456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A626B-3FEB-446A-8F12-166EAA2B5037}"/>
              </a:ext>
            </a:extLst>
          </p:cNvPr>
          <p:cNvSpPr/>
          <p:nvPr/>
        </p:nvSpPr>
        <p:spPr>
          <a:xfrm>
            <a:off x="3335554" y="5091021"/>
            <a:ext cx="2340000" cy="576000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Device:Startup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194A58-33A7-4CFA-A274-5B332AFEC3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320989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3E8335-0031-485B-919E-7FA742C1129C}"/>
              </a:ext>
            </a:extLst>
          </p:cNvPr>
          <p:cNvCxnSpPr>
            <a:endCxn id="8" idx="0"/>
          </p:cNvCxnSpPr>
          <p:nvPr/>
        </p:nvCxnSpPr>
        <p:spPr>
          <a:xfrm rot="5400000">
            <a:off x="6948250" y="2425108"/>
            <a:ext cx="605565" cy="127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FC32B8-2CE8-4EE7-AC46-9FB1F8F31AB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5575511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316F5-F3ED-4B5F-806A-7C520DBDD3D1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4505554" y="3303891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D5F88-50BE-4BC0-8A8F-65FAE663B038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505554" y="4485456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148D9-38C9-46EC-8AF1-58438ADC961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251032" y="3303891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A002A-C537-40F7-8784-48D4B8E1D6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251032" y="4485456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541B1-2D50-4F32-BA0B-B027A68987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421032" y="3015891"/>
            <a:ext cx="4054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5226-6D85-4BEB-B5EB-0781627E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example: TCP/IP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0976-2E32-400A-8737-9B498A3C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r>
              <a:rPr lang="en-US" dirty="0"/>
              <a:t>Using network stack on an NXP LPC54108 without MAC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7B0B0-3AE9-45DB-A4D8-D92136B99785}"/>
              </a:ext>
            </a:extLst>
          </p:cNvPr>
          <p:cNvSpPr/>
          <p:nvPr/>
        </p:nvSpPr>
        <p:spPr>
          <a:xfrm>
            <a:off x="6081032" y="1546326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Network:Socket:TCP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62597-993E-4F7F-98C7-AD870E6F9CC5}"/>
              </a:ext>
            </a:extLst>
          </p:cNvPr>
          <p:cNvSpPr/>
          <p:nvPr/>
        </p:nvSpPr>
        <p:spPr>
          <a:xfrm>
            <a:off x="6081034" y="3909456"/>
            <a:ext cx="2340000" cy="576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MAC and PHY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5EBF3-1BAD-4301-8965-FB78A5B4C097}"/>
              </a:ext>
            </a:extLst>
          </p:cNvPr>
          <p:cNvSpPr/>
          <p:nvPr/>
        </p:nvSpPr>
        <p:spPr>
          <a:xfrm>
            <a:off x="6081032" y="5091021"/>
            <a:ext cx="2340000" cy="576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CMSIS-Driver SPI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59EC6-3CEC-4D25-B715-B8E89680E8C5}"/>
              </a:ext>
            </a:extLst>
          </p:cNvPr>
          <p:cNvSpPr/>
          <p:nvPr/>
        </p:nvSpPr>
        <p:spPr>
          <a:xfrm>
            <a:off x="6081032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Network:Interface:ETH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7CCC3-4ED3-4808-AC5F-679961343F18}"/>
              </a:ext>
            </a:extLst>
          </p:cNvPr>
          <p:cNvSpPr/>
          <p:nvPr/>
        </p:nvSpPr>
        <p:spPr>
          <a:xfrm>
            <a:off x="8826510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Network:CORE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E035B-84AF-42A2-B82A-010BB662026D}"/>
              </a:ext>
            </a:extLst>
          </p:cNvPr>
          <p:cNvSpPr/>
          <p:nvPr/>
        </p:nvSpPr>
        <p:spPr>
          <a:xfrm>
            <a:off x="3335554" y="2727891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CMSIS:CMSIS-RTOS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83133-57B3-4A5B-8C13-C8965A2AE528}"/>
              </a:ext>
            </a:extLst>
          </p:cNvPr>
          <p:cNvSpPr/>
          <p:nvPr/>
        </p:nvSpPr>
        <p:spPr>
          <a:xfrm>
            <a:off x="492125" y="5970134"/>
            <a:ext cx="2340000" cy="360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2 Pack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731BA-FED1-47F7-8C06-A0F55512B766}"/>
              </a:ext>
            </a:extLst>
          </p:cNvPr>
          <p:cNvSpPr/>
          <p:nvPr/>
        </p:nvSpPr>
        <p:spPr>
          <a:xfrm>
            <a:off x="492125" y="4563646"/>
            <a:ext cx="2340000" cy="360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Pack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119FA-77B9-42E5-9480-DD7AF7C23C56}"/>
              </a:ext>
            </a:extLst>
          </p:cNvPr>
          <p:cNvSpPr/>
          <p:nvPr/>
        </p:nvSpPr>
        <p:spPr>
          <a:xfrm>
            <a:off x="492125" y="5031646"/>
            <a:ext cx="23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 Pack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0944F-B5ED-4B70-8823-1BBBC5B66604}"/>
              </a:ext>
            </a:extLst>
          </p:cNvPr>
          <p:cNvSpPr/>
          <p:nvPr/>
        </p:nvSpPr>
        <p:spPr>
          <a:xfrm>
            <a:off x="492125" y="5500890"/>
            <a:ext cx="2340000" cy="360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External Driver Pack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30E91-7022-4A14-A8FB-EEE8AC983F2A}"/>
              </a:ext>
            </a:extLst>
          </p:cNvPr>
          <p:cNvSpPr/>
          <p:nvPr/>
        </p:nvSpPr>
        <p:spPr>
          <a:xfrm>
            <a:off x="3335554" y="3909456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A626B-3FEB-446A-8F12-166EAA2B5037}"/>
              </a:ext>
            </a:extLst>
          </p:cNvPr>
          <p:cNvSpPr/>
          <p:nvPr/>
        </p:nvSpPr>
        <p:spPr>
          <a:xfrm>
            <a:off x="3335554" y="5091021"/>
            <a:ext cx="2340000" cy="576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Device:Startup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194A58-33A7-4CFA-A274-5B332AFEC3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320989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3E8335-0031-485B-919E-7FA742C1129C}"/>
              </a:ext>
            </a:extLst>
          </p:cNvPr>
          <p:cNvCxnSpPr>
            <a:endCxn id="8" idx="0"/>
          </p:cNvCxnSpPr>
          <p:nvPr/>
        </p:nvCxnSpPr>
        <p:spPr>
          <a:xfrm rot="5400000">
            <a:off x="6948250" y="2425108"/>
            <a:ext cx="605565" cy="127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FC32B8-2CE8-4EE7-AC46-9FB1F8F31AB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5575511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316F5-F3ED-4B5F-806A-7C520DBDD3D1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4505554" y="3303891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D5F88-50BE-4BC0-8A8F-65FAE663B038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505554" y="4485456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148D9-38C9-46EC-8AF1-58438ADC961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251032" y="3303891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A002A-C537-40F7-8784-48D4B8E1D6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251032" y="4485456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541B1-2D50-4F32-BA0B-B027A68987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421032" y="3015891"/>
            <a:ext cx="4054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8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D59C-BB6D-42FE-A3A5-D019DC0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software components in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C22BB-A86D-4681-922B-6B604BB61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 manager creates </a:t>
            </a:r>
            <a:r>
              <a:rPr lang="en-US" dirty="0" err="1"/>
              <a:t>RTE_Components.h</a:t>
            </a:r>
            <a:r>
              <a:rPr lang="en-US" dirty="0"/>
              <a:t> header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8A5D-C2FA-4986-AF3D-208CFCB7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RTE_Components.h</a:t>
            </a:r>
            <a:r>
              <a:rPr lang="en-US" dirty="0"/>
              <a:t> is an inventory file that contains:</a:t>
            </a:r>
          </a:p>
          <a:p>
            <a:r>
              <a:rPr lang="en-US" dirty="0" err="1"/>
              <a:t>CMSIS_device_header</a:t>
            </a:r>
            <a:r>
              <a:rPr lang="en-US" dirty="0"/>
              <a:t> #define for generic access to the selected device’s header file</a:t>
            </a:r>
          </a:p>
          <a:p>
            <a:r>
              <a:rPr lang="en-US" dirty="0"/>
              <a:t>All defines that are generated out of components from PDSC files: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&lt;component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"Core"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"10.0.1"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Core components API (Kernel, Tasks, Semaphores, Mutexes, Queues)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#define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RTE_RTOS_FreeRTOS_CORE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/* RTOS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Core */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. . .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&lt;/component&gt;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r>
              <a:rPr lang="en-US" dirty="0"/>
              <a:t>Is added to the </a:t>
            </a:r>
            <a:r>
              <a:rPr lang="en-US" dirty="0" err="1"/>
              <a:t>RTE_Components.h</a:t>
            </a:r>
            <a:r>
              <a:rPr lang="en-US" dirty="0"/>
              <a:t> file: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* Auto generated Run-Time-Environment Component Configuration File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* *** Do not modify ! ***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</a:rPr>
              <a:t>ifndef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RTE_COMPONENTS_H</a:t>
            </a: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#define RTE_COMPONENTS_H</a:t>
            </a: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 Define the Device Header File: */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</a:rPr>
              <a:t>CMSIS_device_header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"ARMCM3.h“</a:t>
            </a: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</a:rPr>
              <a:t>RTE_RTOS_FreeRTOS_CORE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 RTOS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Core */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#endif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 RTE_COMPONENTS_H */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667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6AE-4A2D-4808-9140-839C381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CMSIS-CORE and CMSIS-Pack working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14C8-AFD0-415D-A91D-40AA5900A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usage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9237-512F-4D45-A6BB-09C6A0D2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941" y="1745884"/>
            <a:ext cx="8479051" cy="3442132"/>
          </a:xfrm>
        </p:spPr>
        <p:txBody>
          <a:bodyPr/>
          <a:lstStyle/>
          <a:p>
            <a:r>
              <a:rPr lang="en-US" dirty="0"/>
              <a:t>User application includes the </a:t>
            </a:r>
            <a:r>
              <a:rPr lang="en-US" dirty="0" err="1"/>
              <a:t>RTE_Components.h</a:t>
            </a:r>
            <a:r>
              <a:rPr lang="en-US" dirty="0"/>
              <a:t> file and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CMSIS_device_header</a:t>
            </a:r>
            <a:r>
              <a:rPr lang="en-US" dirty="0"/>
              <a:t> file to get access to device specifics and to check the availability of software components that should be defined in the inventory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nip Single Corner Rectangle 15">
            <a:extLst>
              <a:ext uri="{FF2B5EF4-FFF2-40B4-BE49-F238E27FC236}">
                <a16:creationId xmlns:a16="http://schemas.microsoft.com/office/drawing/2014/main" id="{A8E79F92-0F55-494A-9494-7385BBF8C7C2}"/>
              </a:ext>
            </a:extLst>
          </p:cNvPr>
          <p:cNvSpPr/>
          <p:nvPr/>
        </p:nvSpPr>
        <p:spPr bwMode="auto">
          <a:xfrm>
            <a:off x="492126" y="4002828"/>
            <a:ext cx="2354693" cy="786340"/>
          </a:xfrm>
          <a:prstGeom prst="snip1Rect">
            <a:avLst/>
          </a:prstGeom>
          <a:solidFill>
            <a:srgbClr val="E5ECEB">
              <a:alpha val="4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lIns="91452" tIns="45727" rIns="91452" bIns="45727" anchor="b" anchorCtr="1"/>
          <a:lstStyle/>
          <a:p>
            <a:pPr algn="ctr">
              <a:defRPr/>
            </a:pPr>
            <a:r>
              <a:rPr lang="en-US" sz="1200" dirty="0"/>
              <a:t>User Application</a:t>
            </a:r>
          </a:p>
          <a:p>
            <a:pPr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RTE_Components.h</a:t>
            </a:r>
            <a:br>
              <a:rPr lang="en-US" sz="1050" dirty="0">
                <a:latin typeface="Courier New" pitchFamily="49" charset="0"/>
                <a:cs typeface="Courier New" pitchFamily="49" charset="0"/>
              </a:rPr>
            </a:br>
            <a:r>
              <a:rPr lang="en-US" sz="105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CMSIS_device_header</a:t>
            </a:r>
            <a:br>
              <a:rPr lang="en-US" sz="1050" dirty="0">
                <a:latin typeface="Courier New" pitchFamily="49" charset="0"/>
                <a:cs typeface="Courier New" pitchFamily="49" charset="0"/>
              </a:rPr>
            </a:br>
            <a:r>
              <a:rPr lang="en-US" sz="1050" dirty="0">
                <a:latin typeface="Courier New" pitchFamily="49" charset="0"/>
                <a:cs typeface="Courier New" pitchFamily="49" charset="0"/>
              </a:rPr>
              <a:t>main() { ... }</a:t>
            </a:r>
          </a:p>
        </p:txBody>
      </p:sp>
      <p:sp>
        <p:nvSpPr>
          <p:cNvPr id="6" name="Snip Single Corner Rectangle 8">
            <a:extLst>
              <a:ext uri="{FF2B5EF4-FFF2-40B4-BE49-F238E27FC236}">
                <a16:creationId xmlns:a16="http://schemas.microsoft.com/office/drawing/2014/main" id="{B59CA9ED-5982-4588-9D71-F4A28FAB9205}"/>
              </a:ext>
            </a:extLst>
          </p:cNvPr>
          <p:cNvSpPr/>
          <p:nvPr/>
        </p:nvSpPr>
        <p:spPr bwMode="auto">
          <a:xfrm>
            <a:off x="492125" y="1663587"/>
            <a:ext cx="2354693" cy="791803"/>
          </a:xfrm>
          <a:prstGeom prst="snip1Rect">
            <a:avLst/>
          </a:prstGeom>
          <a:solidFill>
            <a:srgbClr val="95D600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/>
              <a:t>startup_&lt;</a:t>
            </a:r>
            <a:r>
              <a:rPr lang="en-US" sz="1200" b="1" i="1" dirty="0"/>
              <a:t>device</a:t>
            </a:r>
            <a:r>
              <a:rPr lang="en-US" sz="1200" b="1" dirty="0"/>
              <a:t>&gt;.s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CMSIS Device Startup</a:t>
            </a:r>
            <a:br>
              <a:rPr lang="en-US" sz="1200" dirty="0"/>
            </a:br>
            <a:r>
              <a:rPr lang="en-US" sz="1200" dirty="0"/>
              <a:t>Interrupt Vectors</a:t>
            </a:r>
            <a:endParaRPr lang="en-US" sz="1200" dirty="0">
              <a:cs typeface="Courier New" pitchFamily="49" charset="0"/>
            </a:endParaRPr>
          </a:p>
        </p:txBody>
      </p:sp>
      <p:sp>
        <p:nvSpPr>
          <p:cNvPr id="7" name="Snip Single Corner Rectangle 9">
            <a:extLst>
              <a:ext uri="{FF2B5EF4-FFF2-40B4-BE49-F238E27FC236}">
                <a16:creationId xmlns:a16="http://schemas.microsoft.com/office/drawing/2014/main" id="{617A0627-B3F5-4E54-A229-784EEAAD51EC}"/>
              </a:ext>
            </a:extLst>
          </p:cNvPr>
          <p:cNvSpPr/>
          <p:nvPr/>
        </p:nvSpPr>
        <p:spPr bwMode="auto">
          <a:xfrm>
            <a:off x="492125" y="2637197"/>
            <a:ext cx="2354693" cy="791803"/>
          </a:xfrm>
          <a:prstGeom prst="snip1Rect">
            <a:avLst/>
          </a:prstGeom>
          <a:solidFill>
            <a:srgbClr val="95D600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/>
              <a:t>system_&lt;</a:t>
            </a:r>
            <a:r>
              <a:rPr lang="en-US" sz="1200" b="1" i="1" dirty="0"/>
              <a:t>device</a:t>
            </a:r>
            <a:r>
              <a:rPr lang="en-US" sz="1200" b="1" dirty="0"/>
              <a:t>&gt;.c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CMSIS System &amp;</a:t>
            </a:r>
            <a:br>
              <a:rPr lang="en-US" sz="1200" dirty="0"/>
            </a:br>
            <a:r>
              <a:rPr lang="en-US" sz="1200" dirty="0"/>
              <a:t>Clock Configuration</a:t>
            </a:r>
            <a:endParaRPr lang="en-US" sz="1200" dirty="0">
              <a:cs typeface="Courier New" pitchFamily="49" charset="0"/>
            </a:endParaRPr>
          </a:p>
        </p:txBody>
      </p:sp>
      <p:sp>
        <p:nvSpPr>
          <p:cNvPr id="8" name="Snip Single Corner Rectangle 16">
            <a:extLst>
              <a:ext uri="{FF2B5EF4-FFF2-40B4-BE49-F238E27FC236}">
                <a16:creationId xmlns:a16="http://schemas.microsoft.com/office/drawing/2014/main" id="{D9FC34B8-A6B2-4311-B820-CF8D0223EF1B}"/>
              </a:ext>
            </a:extLst>
          </p:cNvPr>
          <p:cNvSpPr/>
          <p:nvPr/>
        </p:nvSpPr>
        <p:spPr bwMode="auto">
          <a:xfrm>
            <a:off x="492125" y="5362997"/>
            <a:ext cx="2354692" cy="791803"/>
          </a:xfrm>
          <a:prstGeom prst="snip1Rect">
            <a:avLst/>
          </a:prstGeom>
          <a:solidFill>
            <a:srgbClr val="E5ECEB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 err="1"/>
              <a:t>RTE_Components.h</a:t>
            </a:r>
            <a:endParaRPr lang="en-US" sz="1200" b="1" dirty="0"/>
          </a:p>
          <a:p>
            <a:pPr algn="ctr">
              <a:defRPr/>
            </a:pPr>
            <a:br>
              <a:rPr lang="en-US" sz="1200" dirty="0"/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CMSIS_device_header</a:t>
            </a:r>
            <a:br>
              <a:rPr lang="en-US" sz="1200" dirty="0"/>
            </a:br>
            <a:r>
              <a:rPr lang="en-US" sz="1200" dirty="0"/>
              <a:t>Defines from software components</a:t>
            </a:r>
            <a:endParaRPr lang="en-US" sz="1200" dirty="0">
              <a:cs typeface="Courier New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F3EFCF-BE86-4F53-B77F-FB2369B12DDA}"/>
              </a:ext>
            </a:extLst>
          </p:cNvPr>
          <p:cNvCxnSpPr>
            <a:endCxn id="5" idx="1"/>
          </p:cNvCxnSpPr>
          <p:nvPr/>
        </p:nvCxnSpPr>
        <p:spPr>
          <a:xfrm flipV="1">
            <a:off x="1664208" y="4789168"/>
            <a:ext cx="5265" cy="5738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Single Corner Rectangle 16">
            <a:extLst>
              <a:ext uri="{FF2B5EF4-FFF2-40B4-BE49-F238E27FC236}">
                <a16:creationId xmlns:a16="http://schemas.microsoft.com/office/drawing/2014/main" id="{4CFA1B92-93E6-4AE0-850D-B6529CD8ADFF}"/>
              </a:ext>
            </a:extLst>
          </p:cNvPr>
          <p:cNvSpPr/>
          <p:nvPr/>
        </p:nvSpPr>
        <p:spPr bwMode="auto">
          <a:xfrm>
            <a:off x="3447081" y="5362997"/>
            <a:ext cx="2354692" cy="791803"/>
          </a:xfrm>
          <a:prstGeom prst="snip1Rect">
            <a:avLst/>
          </a:prstGeom>
          <a:solidFill>
            <a:srgbClr val="95D6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/>
              <a:t>&lt;</a:t>
            </a:r>
            <a:r>
              <a:rPr lang="en-US" sz="1200" b="1" i="1" dirty="0"/>
              <a:t>device</a:t>
            </a:r>
            <a:r>
              <a:rPr lang="en-US" sz="1200" b="1" dirty="0"/>
              <a:t>&gt;.h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CMSIS</a:t>
            </a:r>
            <a:br>
              <a:rPr lang="en-US" sz="1200" dirty="0"/>
            </a:br>
            <a:r>
              <a:rPr lang="en-US" sz="1200" dirty="0"/>
              <a:t>Device Peripheral Access</a:t>
            </a:r>
            <a:endParaRPr lang="en-US" sz="1200" dirty="0">
              <a:cs typeface="Courier New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943268-2207-44A6-9904-0CDDAE43072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846817" y="5758899"/>
            <a:ext cx="6002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2A1877-76D6-4191-9FA7-7995261E935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664208" y="3429000"/>
            <a:ext cx="5265" cy="5738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148626-AB74-48B0-9ADB-D3DCDD144AC3}"/>
              </a:ext>
            </a:extLst>
          </p:cNvPr>
          <p:cNvSpPr/>
          <p:nvPr/>
        </p:nvSpPr>
        <p:spPr>
          <a:xfrm>
            <a:off x="492124" y="1938528"/>
            <a:ext cx="8706740" cy="2533772"/>
          </a:xfrm>
          <a:prstGeom prst="rect">
            <a:avLst/>
          </a:prstGeom>
          <a:solidFill>
            <a:srgbClr val="009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6403C-1BAC-4709-91FB-04EED3D64145}"/>
              </a:ext>
            </a:extLst>
          </p:cNvPr>
          <p:cNvSpPr/>
          <p:nvPr/>
        </p:nvSpPr>
        <p:spPr>
          <a:xfrm>
            <a:off x="492125" y="4636008"/>
            <a:ext cx="8706740" cy="1033272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0F0D-30AB-40F7-B467-A2FE9443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PDSC file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E70D-82A6-4927-8DB8-CA1DB38E4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Supplier and release information, requirements for other packs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F24B-53EB-41BF-9150-156685D8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367643" cy="408710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&lt;package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schemaVersion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"1.4"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xmlns:xs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"http://www.w3.org/2001/XMLSchema-instance"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xs:noNamespaceSchemaLocation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"PACK.xsd"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&lt;vendor&gt;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ARM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&lt;/vendor&gt;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&lt;name&gt;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CMSIS-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&lt;/name&gt;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Bundle of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for Cortex-M and Cortex-A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http://www.keil.com/pack/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&lt;/url&gt;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&lt;license&gt;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License/license.txt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&lt;/license&gt;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&lt;releases&gt;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&lt;release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"2018-02-22"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10.0.0 Maintenance for CMSIS 5.3.0: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Added queue registry support to CMSIS:RTOS2:FreeRTOS component.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Updated CMSIS-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component view to display queue, mutex and semaphore objects.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Updated to CMSIS RTOS2 API 2.1.2 and OS Tick API 1.0.1.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Fixed context switch response latency for API calls from ISR.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&lt;/release&gt;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&lt;/releases&gt;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&lt;requirements&gt;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&lt;packages&gt;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&lt;package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vendor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"CMSIS"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"5.3.0-0"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  &lt;/packages&gt;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&lt;/requirements&gt;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E64ED-0158-400A-91FA-BA1263BB7454}"/>
              </a:ext>
            </a:extLst>
          </p:cNvPr>
          <p:cNvSpPr/>
          <p:nvPr/>
        </p:nvSpPr>
        <p:spPr>
          <a:xfrm>
            <a:off x="9198864" y="1938528"/>
            <a:ext cx="2993136" cy="2533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Supplier and release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F8C89-E0AE-4484-BD83-9F056C84B288}"/>
              </a:ext>
            </a:extLst>
          </p:cNvPr>
          <p:cNvSpPr/>
          <p:nvPr/>
        </p:nvSpPr>
        <p:spPr>
          <a:xfrm>
            <a:off x="9198864" y="4636008"/>
            <a:ext cx="2993136" cy="103327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other CMSIS-Packs</a:t>
            </a:r>
          </a:p>
        </p:txBody>
      </p:sp>
    </p:spTree>
    <p:extLst>
      <p:ext uri="{BB962C8B-B14F-4D97-AF65-F5344CB8AC3E}">
        <p14:creationId xmlns:p14="http://schemas.microsoft.com/office/powerpoint/2010/main" val="135870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982E25-8F3A-431E-B37B-3FFDFC519D16}"/>
              </a:ext>
            </a:extLst>
          </p:cNvPr>
          <p:cNvSpPr/>
          <p:nvPr/>
        </p:nvSpPr>
        <p:spPr>
          <a:xfrm>
            <a:off x="492124" y="3935740"/>
            <a:ext cx="8706740" cy="1872609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4BEDB-B3C7-41AE-8D91-D0E0F03B8C5C}"/>
              </a:ext>
            </a:extLst>
          </p:cNvPr>
          <p:cNvSpPr/>
          <p:nvPr/>
        </p:nvSpPr>
        <p:spPr>
          <a:xfrm>
            <a:off x="492124" y="1722381"/>
            <a:ext cx="8706740" cy="992632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BF45D-8E40-4E89-AFCC-52DE996F0AAB}"/>
              </a:ext>
            </a:extLst>
          </p:cNvPr>
          <p:cNvSpPr/>
          <p:nvPr/>
        </p:nvSpPr>
        <p:spPr>
          <a:xfrm>
            <a:off x="492124" y="2825775"/>
            <a:ext cx="8706740" cy="914121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DA187-8475-4FF4-A3A9-BD507806D574}"/>
              </a:ext>
            </a:extLst>
          </p:cNvPr>
          <p:cNvSpPr/>
          <p:nvPr/>
        </p:nvSpPr>
        <p:spPr>
          <a:xfrm>
            <a:off x="9198864" y="1722381"/>
            <a:ext cx="2993136" cy="99263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76C2-B509-4D2B-82FF-2DC6A0D7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PDSC file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6D71-12D6-4B48-944A-C12F1B8A5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Dependencies on toolchain, core, and other software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BE40-AFF3-46D2-B23C-BEFCEB68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&lt;conditions&gt;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"ARMCC6"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Toptions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"AC6"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Toptions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"AC5"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"GCC"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"GCC"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"IAR"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"IAR"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Cortex-M0/M0+/SC000 processor based device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"Cortex-M0"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"Cortex-M0+"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"SC000"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 GCC"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"Device"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"Startup"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"Heap"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 Core"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"Core"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97565-435C-4D10-9107-5E35934C4A5E}"/>
              </a:ext>
            </a:extLst>
          </p:cNvPr>
          <p:cNvSpPr/>
          <p:nvPr/>
        </p:nvSpPr>
        <p:spPr>
          <a:xfrm>
            <a:off x="9198864" y="2825774"/>
            <a:ext cx="2993136" cy="9141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Arm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EA15F-28A0-4327-9263-19CA8DD4A42B}"/>
              </a:ext>
            </a:extLst>
          </p:cNvPr>
          <p:cNvSpPr/>
          <p:nvPr/>
        </p:nvSpPr>
        <p:spPr>
          <a:xfrm>
            <a:off x="9198864" y="3935740"/>
            <a:ext cx="2993136" cy="1872609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other 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5905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3DC4A-7AD6-495D-949B-C34D03726B45}"/>
              </a:ext>
            </a:extLst>
          </p:cNvPr>
          <p:cNvSpPr/>
          <p:nvPr/>
        </p:nvSpPr>
        <p:spPr>
          <a:xfrm>
            <a:off x="9198864" y="3751611"/>
            <a:ext cx="2993136" cy="587569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Retargeting based on selected toolchain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3E19D-753A-404C-B0A4-DDBBF3AE5E16}"/>
              </a:ext>
            </a:extLst>
          </p:cNvPr>
          <p:cNvSpPr/>
          <p:nvPr/>
        </p:nvSpPr>
        <p:spPr>
          <a:xfrm>
            <a:off x="492124" y="1700117"/>
            <a:ext cx="8706739" cy="595027"/>
          </a:xfrm>
          <a:prstGeom prst="rect">
            <a:avLst/>
          </a:prstGeom>
          <a:solidFill>
            <a:srgbClr val="00C1D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A31F3-E8B9-4590-ABD3-C6785586EE24}"/>
              </a:ext>
            </a:extLst>
          </p:cNvPr>
          <p:cNvSpPr/>
          <p:nvPr/>
        </p:nvSpPr>
        <p:spPr>
          <a:xfrm>
            <a:off x="7690104" y="5385816"/>
            <a:ext cx="1642871" cy="431358"/>
          </a:xfrm>
          <a:prstGeom prst="rect">
            <a:avLst/>
          </a:prstGeom>
          <a:solidFill>
            <a:srgbClr val="00C1D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95B9A-4DBE-4BB3-8F7C-F3AC5DF21703}"/>
              </a:ext>
            </a:extLst>
          </p:cNvPr>
          <p:cNvSpPr/>
          <p:nvPr/>
        </p:nvSpPr>
        <p:spPr>
          <a:xfrm>
            <a:off x="9339071" y="5393273"/>
            <a:ext cx="2852929" cy="431359"/>
          </a:xfrm>
          <a:prstGeom prst="rect">
            <a:avLst/>
          </a:prstGeom>
          <a:solidFill>
            <a:srgbClr val="FF6B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81839-8DE2-4DDF-B615-0E0036756B8F}"/>
              </a:ext>
            </a:extLst>
          </p:cNvPr>
          <p:cNvSpPr/>
          <p:nvPr/>
        </p:nvSpPr>
        <p:spPr>
          <a:xfrm>
            <a:off x="822961" y="3751611"/>
            <a:ext cx="8375902" cy="595028"/>
          </a:xfrm>
          <a:prstGeom prst="rect">
            <a:avLst/>
          </a:prstGeom>
          <a:solidFill>
            <a:srgbClr val="FF6B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D6340-4AAD-433A-B01C-33CC8E264459}"/>
              </a:ext>
            </a:extLst>
          </p:cNvPr>
          <p:cNvSpPr/>
          <p:nvPr/>
        </p:nvSpPr>
        <p:spPr>
          <a:xfrm>
            <a:off x="9332975" y="5816412"/>
            <a:ext cx="2852929" cy="66675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Retargeting based on selected device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1EA5-795C-4AB1-B11C-BE57A88D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PDSC file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9FC8-5699-4BEC-A186-92B9D173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Delivery of components, versioning, retargeting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6F34-5722-4DB7-84D3-A4C13FFA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Real Time Kernel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&lt;doc&gt;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http://www.freertos.org/Documentation/FreeRTOS_Reference_Manual_V10.0.0.pdf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&lt;/doc&gt;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&lt;component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Core components API (Kernel, Tasks, Semaphores, Mutexes, Queues)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#define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RTE_RTOS_FreeRTOS_CORE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/* RTOS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Core */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"include"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"Source/include/"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list.c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queue.c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tasks.c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"CM0_ARMCC"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"Source/portable/RVDS/ARM_CM0/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port.c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"CM0_ARMCC6"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"Source/portable/GCC/ARM_CM0/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port.c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"CM0_GCC"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"Source/portable/GCC/ARM_CM0/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port.c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&lt;/component&gt;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&lt;component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Cvariant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 Core"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API configuration file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"doc"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"CMSIS/Documentation/General/html/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cre_freertos_proj.html#native_freertos_config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"header"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"Config/ARMCM/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FreeRTOSConfig.h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"10.0.0"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CoreM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"header"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"Config/ARMCA/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FreeRTOSConfig.h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"10.0.0"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CoreA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&lt;/component&gt;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9C772-2D93-4150-A4ED-B7A29D64E737}"/>
              </a:ext>
            </a:extLst>
          </p:cNvPr>
          <p:cNvSpPr/>
          <p:nvPr/>
        </p:nvSpPr>
        <p:spPr>
          <a:xfrm>
            <a:off x="9198864" y="1700117"/>
            <a:ext cx="2993136" cy="595027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Component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B6A64-37B9-4867-BFA6-4C42440EA99E}"/>
              </a:ext>
            </a:extLst>
          </p:cNvPr>
          <p:cNvSpPr/>
          <p:nvPr/>
        </p:nvSpPr>
        <p:spPr>
          <a:xfrm>
            <a:off x="6339839" y="5816412"/>
            <a:ext cx="2993136" cy="66675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Configuration file version</a:t>
            </a:r>
          </a:p>
        </p:txBody>
      </p:sp>
    </p:spTree>
    <p:extLst>
      <p:ext uri="{BB962C8B-B14F-4D97-AF65-F5344CB8AC3E}">
        <p14:creationId xmlns:p14="http://schemas.microsoft.com/office/powerpoint/2010/main" val="76152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0E5A-585F-4B6F-8AA0-52EDCAD4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CMSIS-Pack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DE80-B9D5-4D41-8686-A4B5AB0DA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Packs can easily developed using a Git-based development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78B7-6E7C-4B60-9592-0A327434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widely used in the software industry today</a:t>
            </a:r>
          </a:p>
          <a:p>
            <a:endParaRPr lang="en-US" dirty="0"/>
          </a:p>
          <a:p>
            <a:r>
              <a:rPr lang="en-US" dirty="0"/>
              <a:t>While you develop your pack, you can point Pack Installer to the repository so that it picks up changes from there automatically</a:t>
            </a:r>
          </a:p>
          <a:p>
            <a:endParaRPr lang="en-US" dirty="0"/>
          </a:p>
          <a:p>
            <a:r>
              <a:rPr lang="en-US" dirty="0"/>
              <a:t>When done, ZIP the pack and publish it on</a:t>
            </a:r>
            <a:br>
              <a:rPr lang="en-US" dirty="0"/>
            </a:br>
            <a:r>
              <a:rPr lang="en-US" dirty="0"/>
              <a:t>your web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C22D-D3FC-465B-9632-CD363B8F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02" y="3153526"/>
            <a:ext cx="5114286" cy="15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FC810-75AC-4E38-A1A8-1B42FEF6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59" y="4827611"/>
            <a:ext cx="4971429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ABF73-44E5-439F-B07B-E2B90C0A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CMSIS-SVD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BECDF-9415-4B7D-98F4-5842E89E6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System description for debuggers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E4C9-481B-47FE-91AB-D1F10833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745884"/>
            <a:ext cx="7441040" cy="4087104"/>
          </a:xfrm>
        </p:spPr>
        <p:txBody>
          <a:bodyPr/>
          <a:lstStyle/>
          <a:p>
            <a:r>
              <a:rPr lang="en-US" dirty="0"/>
              <a:t>Enables human-readable system view in tools</a:t>
            </a:r>
          </a:p>
          <a:p>
            <a:r>
              <a:rPr lang="en-GB" dirty="0"/>
              <a:t>Ensures consistency between the device header file and what is being displayed by the debugger</a:t>
            </a:r>
          </a:p>
          <a:p>
            <a:r>
              <a:rPr lang="en-GB" dirty="0"/>
              <a:t>Displays detailed information about peripherals, registers, fields, and bit values as well as named interrupts from within the debugger, without the need to reference device documentation</a:t>
            </a:r>
          </a:p>
          <a:p>
            <a:r>
              <a:rPr lang="en-GB" dirty="0"/>
              <a:t>Enables convenient access to new and updated descriptions</a:t>
            </a:r>
          </a:p>
          <a:p>
            <a:r>
              <a:rPr lang="en-GB" dirty="0"/>
              <a:t>Improves software development efficiency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AB14B5-AD3E-4502-B324-C837D565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60" y="558717"/>
            <a:ext cx="3533333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CMSIS-Driver peripheral mapping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552161" y="1471151"/>
            <a:ext cx="5762539" cy="4684117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91BD"/>
            </a:solidFill>
            <a:round/>
            <a:headEnd/>
            <a:tailEnd/>
          </a:ln>
          <a:effectLst/>
        </p:spPr>
        <p:txBody>
          <a:bodyPr lIns="121955" tIns="72007" rIns="121955" bIns="60977" anchorCtr="1"/>
          <a:lstStyle/>
          <a:p>
            <a:pPr>
              <a:defRPr/>
            </a:pPr>
            <a:r>
              <a:rPr lang="de-DE" sz="2000" b="1" kern="0" dirty="0">
                <a:solidFill>
                  <a:sysClr val="windowText" lastClr="000000"/>
                </a:solidFill>
                <a:cs typeface="Arial" charset="0"/>
              </a:rPr>
              <a:t>Software Packs</a:t>
            </a:r>
            <a:endParaRPr lang="en-GB" sz="2000" b="1" kern="0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101148" y="1838965"/>
            <a:ext cx="2111925" cy="4210717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1955" tIns="60977" rIns="121955" bIns="60977"/>
          <a:lstStyle/>
          <a:p>
            <a:pPr algn="ctr">
              <a:defRPr/>
            </a:pPr>
            <a:r>
              <a:rPr lang="de-DE" sz="1600" b="1" kern="0" dirty="0">
                <a:solidFill>
                  <a:srgbClr val="000000"/>
                </a:solidFill>
              </a:rPr>
              <a:t>Middleware</a:t>
            </a:r>
            <a:endParaRPr lang="en-GB" sz="1600" b="1" kern="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7274231" y="3887486"/>
            <a:ext cx="1800693" cy="477659"/>
          </a:xfrm>
          <a:prstGeom prst="roundRect">
            <a:avLst>
              <a:gd name="adj" fmla="val 0"/>
            </a:avLst>
          </a:prstGeom>
          <a:solidFill>
            <a:srgbClr val="FF6B00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Graphics</a:t>
            </a:r>
            <a:endParaRPr lang="en-GB" sz="1600" b="1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263116" y="2461481"/>
            <a:ext cx="1800693" cy="479063"/>
          </a:xfrm>
          <a:prstGeom prst="roundRect">
            <a:avLst>
              <a:gd name="adj" fmla="val 0"/>
            </a:avLst>
          </a:prstGeom>
          <a:solidFill>
            <a:srgbClr val="95D600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USB Device</a:t>
            </a:r>
            <a:endParaRPr lang="en-GB" sz="1600" b="1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74231" y="4436651"/>
            <a:ext cx="1800693" cy="477659"/>
          </a:xfrm>
          <a:prstGeom prst="roundRect">
            <a:avLst>
              <a:gd name="adj" fmla="val 0"/>
            </a:avLst>
          </a:prstGeom>
          <a:solidFill>
            <a:srgbClr val="FFC6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rgbClr val="FDFDFD"/>
                </a:solidFill>
                <a:ea typeface="MS PGothic" pitchFamily="34" charset="-128"/>
                <a:cs typeface="Arial" charset="0"/>
              </a:rPr>
              <a:t>File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74231" y="5107301"/>
            <a:ext cx="1800693" cy="477659"/>
          </a:xfrm>
          <a:prstGeom prst="roundRect">
            <a:avLst>
              <a:gd name="adj" fmla="val 0"/>
            </a:avLst>
          </a:prstGeom>
          <a:solidFill>
            <a:srgbClr val="95D600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USB Host</a:t>
            </a:r>
            <a:endParaRPr lang="en-GB" sz="1600" b="1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263116" y="3139095"/>
            <a:ext cx="1800693" cy="477659"/>
          </a:xfrm>
          <a:prstGeom prst="roundRect">
            <a:avLst>
              <a:gd name="adj" fmla="val 0"/>
            </a:avLst>
          </a:prstGeom>
          <a:solidFill>
            <a:srgbClr val="00C1DC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TCP/IP</a:t>
            </a:r>
            <a:b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</a:b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Networking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696661" y="1838965"/>
            <a:ext cx="3096432" cy="4210717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1955" tIns="60977" rIns="121955" bIns="60977"/>
          <a:lstStyle/>
          <a:p>
            <a:pPr algn="ctr">
              <a:defRPr/>
            </a:pPr>
            <a:r>
              <a:rPr lang="en-US" sz="1600" b="1" kern="0" dirty="0">
                <a:solidFill>
                  <a:srgbClr val="000000"/>
                </a:solidFill>
              </a:rPr>
              <a:t>Device</a:t>
            </a:r>
            <a:endParaRPr lang="en-GB" sz="1600" b="1" kern="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39576" y="2194014"/>
            <a:ext cx="1945193" cy="28891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Startup/System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99020" y="2957489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USART1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839576" y="2892513"/>
            <a:ext cx="1945193" cy="28891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USART Driver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699020" y="4049329"/>
            <a:ext cx="936869" cy="151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SPI1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699020" y="4203648"/>
            <a:ext cx="936869" cy="1624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SPI2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839576" y="4062094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SPI Driver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699020" y="4595829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MCI0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699020" y="4931156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NAND0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839576" y="4530852"/>
            <a:ext cx="1945193" cy="28891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MCI Driver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39576" y="4866179"/>
            <a:ext cx="1945193" cy="288913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NAND Flash Driver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699020" y="2622165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USBD0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839576" y="2557190"/>
            <a:ext cx="1945193" cy="288913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USB Device Driver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699020" y="3299778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ETH_PHY0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699020" y="5266481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USBH0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39576" y="5200343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USB Host Driver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839576" y="3233641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Ethernet PHY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839574" y="5576280"/>
            <a:ext cx="2809019" cy="3678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>
            <a:normAutofit/>
          </a:bodyPr>
          <a:lstStyle/>
          <a:p>
            <a:pPr algn="ctr">
              <a:defRPr/>
            </a:pPr>
            <a:r>
              <a:rPr lang="de-DE" sz="1333" kern="0" dirty="0" err="1">
                <a:cs typeface="Courier New" pitchFamily="49" charset="0"/>
              </a:rPr>
              <a:t>Configuration</a:t>
            </a:r>
            <a:endParaRPr lang="de-DE" sz="1333" kern="0" dirty="0">
              <a:cs typeface="Courier New" pitchFamily="49" charset="0"/>
            </a:endParaRPr>
          </a:p>
        </p:txBody>
      </p:sp>
      <p:cxnSp>
        <p:nvCxnSpPr>
          <p:cNvPr id="45" name="Straight Arrow Connector 44"/>
          <p:cNvCxnSpPr>
            <a:stCxn id="26" idx="1"/>
            <a:endCxn id="29" idx="3"/>
          </p:cNvCxnSpPr>
          <p:nvPr/>
        </p:nvCxnSpPr>
        <p:spPr bwMode="auto">
          <a:xfrm flipH="1" flipV="1">
            <a:off x="6635889" y="3036390"/>
            <a:ext cx="627227" cy="341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  <a:endCxn id="40" idx="3"/>
          </p:cNvCxnSpPr>
          <p:nvPr/>
        </p:nvCxnSpPr>
        <p:spPr bwMode="auto">
          <a:xfrm flipH="1">
            <a:off x="6635889" y="3377924"/>
            <a:ext cx="62722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1"/>
            <a:endCxn id="32" idx="3"/>
          </p:cNvCxnSpPr>
          <p:nvPr/>
        </p:nvCxnSpPr>
        <p:spPr bwMode="auto">
          <a:xfrm flipH="1" flipV="1">
            <a:off x="6635889" y="4284869"/>
            <a:ext cx="638341" cy="390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1"/>
            <a:endCxn id="35" idx="3"/>
          </p:cNvCxnSpPr>
          <p:nvPr/>
        </p:nvCxnSpPr>
        <p:spPr bwMode="auto">
          <a:xfrm flipH="1">
            <a:off x="6635889" y="4675480"/>
            <a:ext cx="638341" cy="334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1"/>
            <a:endCxn id="31" idx="3"/>
          </p:cNvCxnSpPr>
          <p:nvPr/>
        </p:nvCxnSpPr>
        <p:spPr bwMode="auto">
          <a:xfrm flipH="1" flipV="1">
            <a:off x="6635889" y="4125330"/>
            <a:ext cx="638341" cy="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1"/>
            <a:endCxn id="38" idx="3"/>
          </p:cNvCxnSpPr>
          <p:nvPr/>
        </p:nvCxnSpPr>
        <p:spPr bwMode="auto">
          <a:xfrm flipH="1">
            <a:off x="6635889" y="2701013"/>
            <a:ext cx="627227" cy="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1"/>
            <a:endCxn id="41" idx="3"/>
          </p:cNvCxnSpPr>
          <p:nvPr/>
        </p:nvCxnSpPr>
        <p:spPr bwMode="auto">
          <a:xfrm flipH="1" flipV="1">
            <a:off x="6635889" y="5345380"/>
            <a:ext cx="638341" cy="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1"/>
            <a:endCxn id="34" idx="3"/>
          </p:cNvCxnSpPr>
          <p:nvPr/>
        </p:nvCxnSpPr>
        <p:spPr bwMode="auto">
          <a:xfrm flipH="1" flipV="1">
            <a:off x="6635889" y="4674729"/>
            <a:ext cx="638341" cy="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5713312" y="3642065"/>
            <a:ext cx="935280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ETH_MAC0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39576" y="3575928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Ethernet MAC</a:t>
            </a:r>
          </a:p>
        </p:txBody>
      </p:sp>
      <p:cxnSp>
        <p:nvCxnSpPr>
          <p:cNvPr id="64" name="Straight Arrow Connector 63"/>
          <p:cNvCxnSpPr>
            <a:stCxn id="26" idx="1"/>
            <a:endCxn id="62" idx="3"/>
          </p:cNvCxnSpPr>
          <p:nvPr/>
        </p:nvCxnSpPr>
        <p:spPr bwMode="auto">
          <a:xfrm flipH="1">
            <a:off x="6648592" y="3377924"/>
            <a:ext cx="614524" cy="343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5746657" y="2196335"/>
            <a:ext cx="936869" cy="31676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Courier New" pitchFamily="49" charset="0"/>
              </a:rPr>
              <a:t>Control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Courier New" pitchFamily="49" charset="0"/>
              </a:rPr>
              <a:t>Structs</a:t>
            </a:r>
            <a:endParaRPr lang="en-GB" sz="12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642696" y="1517991"/>
            <a:ext cx="1800693" cy="43338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cs typeface="Courier New" pitchFamily="49" charset="0"/>
              </a:rPr>
              <a:t>Microcontroller</a:t>
            </a:r>
            <a:endParaRPr lang="en-GB" sz="16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43608" y="1951379"/>
            <a:ext cx="2521141" cy="4143373"/>
            <a:chOff x="557706" y="1223026"/>
            <a:chExt cx="1890856" cy="334803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67193" y="1223026"/>
              <a:ext cx="1026586" cy="3348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1367193" y="1807625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USART</a:t>
              </a:r>
              <a:endParaRPr lang="en-GB" sz="1067" dirty="0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1367193" y="2831561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SPI #</a:t>
              </a:r>
              <a:r>
                <a:rPr lang="en-US" sz="1067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GB" sz="1067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367193" y="3161365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SPI #2</a:t>
              </a:r>
              <a:endParaRPr lang="en-GB" sz="1067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368383" y="4176969"/>
              <a:ext cx="1080179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USB  Controller</a:t>
              </a:r>
              <a:endParaRPr lang="en-GB" sz="1067" dirty="0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367193" y="1463534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USB  Controller</a:t>
              </a:r>
              <a:endParaRPr lang="en-GB" sz="1067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367193" y="2158859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Ethernet  PHY</a:t>
              </a:r>
              <a:endParaRPr lang="en-GB" sz="1067" dirty="0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367193" y="3488786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SDIO</a:t>
              </a:r>
              <a:endParaRPr lang="en-GB" sz="1067" dirty="0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367193" y="3832878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08011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Memory Controller</a:t>
              </a:r>
              <a:endParaRPr lang="en-GB" sz="1067" dirty="0"/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1367193" y="2510094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Ethernet  MAC</a:t>
              </a:r>
              <a:endParaRPr lang="en-GB" sz="1067" dirty="0"/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719325" y="4186494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USB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719325" y="3836450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I/O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633713" y="3491168"/>
              <a:ext cx="571512" cy="223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SDIO0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9325" y="3167319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SPI2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719325" y="2836325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SPI</a:t>
              </a:r>
              <a:r>
                <a:rPr lang="en-US" sz="1200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GB" sz="1200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557707" y="1811197"/>
              <a:ext cx="647519" cy="223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Rx</a:t>
              </a:r>
              <a:r>
                <a:rPr lang="en-US" sz="1200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1200" dirty="0"/>
                <a:t>/Tx</a:t>
              </a:r>
              <a:r>
                <a:rPr lang="en-US" sz="1200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719325" y="1471869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USB</a:t>
              </a:r>
              <a:endParaRPr lang="en-GB" sz="1200" dirty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557706" y="2157669"/>
              <a:ext cx="647869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Ethernet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260008" y="147186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76" name="Straight Arrow Connector 75"/>
            <p:cNvCxnSpPr>
              <a:stCxn id="61" idx="0"/>
              <a:endCxn id="18" idx="2"/>
            </p:cNvCxnSpPr>
            <p:nvPr/>
          </p:nvCxnSpPr>
          <p:spPr bwMode="auto">
            <a:xfrm flipV="1">
              <a:off x="1907282" y="2366168"/>
              <a:ext cx="0" cy="1439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1367193" y="2464849"/>
              <a:ext cx="0" cy="2702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1260008" y="1539733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1260008" y="160045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1260008" y="1817149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1260008" y="1885014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>
              <a:off x="1260008" y="1945736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 bwMode="auto">
            <a:xfrm>
              <a:off x="1260008" y="2162431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1260008" y="2231486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1260008" y="2292208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 bwMode="auto">
            <a:xfrm>
              <a:off x="1260008" y="316731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8" name="Straight Connector 87"/>
            <p:cNvCxnSpPr/>
            <p:nvPr/>
          </p:nvCxnSpPr>
          <p:spPr bwMode="auto">
            <a:xfrm>
              <a:off x="1260008" y="3235183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>
              <a:off x="1260008" y="329590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 bwMode="auto">
            <a:xfrm>
              <a:off x="1260008" y="284346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1260008" y="2911333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>
              <a:off x="1260008" y="297205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 bwMode="auto">
            <a:xfrm>
              <a:off x="1260008" y="349116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>
              <a:off x="1260008" y="3560224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>
              <a:off x="1260008" y="361975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 bwMode="auto">
            <a:xfrm>
              <a:off x="1260008" y="3837640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97" name="Straight Connector 96"/>
            <p:cNvCxnSpPr/>
            <p:nvPr/>
          </p:nvCxnSpPr>
          <p:spPr bwMode="auto">
            <a:xfrm>
              <a:off x="1260008" y="390550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>
              <a:off x="1260008" y="3966227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 bwMode="auto">
            <a:xfrm>
              <a:off x="1260008" y="419363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1260008" y="4261502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auto">
            <a:xfrm>
              <a:off x="1260008" y="4322224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auto">
            <a:xfrm>
              <a:off x="1368383" y="2356502"/>
              <a:ext cx="0" cy="4869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>
            <a:stCxn id="33" idx="1"/>
            <a:endCxn id="15" idx="3"/>
          </p:cNvCxnSpPr>
          <p:nvPr/>
        </p:nvCxnSpPr>
        <p:spPr bwMode="auto">
          <a:xfrm flipH="1">
            <a:off x="3263161" y="4207131"/>
            <a:ext cx="576415" cy="27132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1"/>
            <a:endCxn id="16" idx="3"/>
          </p:cNvCxnSpPr>
          <p:nvPr/>
        </p:nvCxnSpPr>
        <p:spPr bwMode="auto">
          <a:xfrm flipH="1">
            <a:off x="3264749" y="5345380"/>
            <a:ext cx="574827" cy="3899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1"/>
            <a:endCxn id="17" idx="3"/>
          </p:cNvCxnSpPr>
          <p:nvPr/>
        </p:nvCxnSpPr>
        <p:spPr bwMode="auto">
          <a:xfrm flipH="1" flipV="1">
            <a:off x="3263161" y="2377298"/>
            <a:ext cx="576415" cy="3243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1"/>
            <a:endCxn id="14" idx="3"/>
          </p:cNvCxnSpPr>
          <p:nvPr/>
        </p:nvCxnSpPr>
        <p:spPr bwMode="auto">
          <a:xfrm flipH="1" flipV="1">
            <a:off x="3263161" y="4070304"/>
            <a:ext cx="576415" cy="136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" idx="1"/>
            <a:endCxn id="13" idx="3"/>
          </p:cNvCxnSpPr>
          <p:nvPr/>
        </p:nvCxnSpPr>
        <p:spPr bwMode="auto">
          <a:xfrm flipH="1" flipV="1">
            <a:off x="3263161" y="2803129"/>
            <a:ext cx="576415" cy="23384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1"/>
            <a:endCxn id="20" idx="3"/>
          </p:cNvCxnSpPr>
          <p:nvPr/>
        </p:nvCxnSpPr>
        <p:spPr bwMode="auto">
          <a:xfrm flipH="1">
            <a:off x="3263161" y="5010636"/>
            <a:ext cx="576415" cy="2988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1"/>
            <a:endCxn id="19" idx="3"/>
          </p:cNvCxnSpPr>
          <p:nvPr/>
        </p:nvCxnSpPr>
        <p:spPr bwMode="auto">
          <a:xfrm flipH="1">
            <a:off x="3263161" y="4675309"/>
            <a:ext cx="576415" cy="2083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1"/>
            <a:endCxn id="18" idx="3"/>
          </p:cNvCxnSpPr>
          <p:nvPr/>
        </p:nvCxnSpPr>
        <p:spPr bwMode="auto">
          <a:xfrm flipH="1" flipV="1">
            <a:off x="3263161" y="3237800"/>
            <a:ext cx="576415" cy="1408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1"/>
            <a:endCxn id="61" idx="3"/>
          </p:cNvCxnSpPr>
          <p:nvPr/>
        </p:nvCxnSpPr>
        <p:spPr bwMode="auto">
          <a:xfrm flipH="1" flipV="1">
            <a:off x="3263161" y="3672471"/>
            <a:ext cx="576415" cy="484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0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F3ACF-5EE1-4689-9F61-641A86F3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CMSIS-Pack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983F-0AC7-498F-A8BB-B128D3829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Benefits of software packs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BC69E6-A278-43AF-B1E1-746370AE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69" y="1745884"/>
            <a:ext cx="7303123" cy="4087104"/>
          </a:xfrm>
        </p:spPr>
        <p:txBody>
          <a:bodyPr/>
          <a:lstStyle/>
          <a:p>
            <a:pPr lvl="0"/>
            <a:r>
              <a:rPr lang="en-US" dirty="0"/>
              <a:t>Software components, examples, code templates, documentation, device and board support 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Semantic versioning for lifecycle management using an embedded industry standard for reliable production</a:t>
            </a:r>
          </a:p>
          <a:p>
            <a:endParaRPr lang="en-US" dirty="0"/>
          </a:p>
          <a:p>
            <a:r>
              <a:rPr lang="en-US" dirty="0"/>
              <a:t>Specify dependencies upon other packs, software components, toolchains, and APIs</a:t>
            </a:r>
          </a:p>
          <a:p>
            <a:endParaRPr lang="en-US" dirty="0"/>
          </a:p>
          <a:p>
            <a:r>
              <a:rPr lang="en-US" dirty="0"/>
              <a:t>Automatically replace files based on hardware selection or toolchain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FB717-5B92-4E74-AA22-E1DFD0C01064}"/>
              </a:ext>
            </a:extLst>
          </p:cNvPr>
          <p:cNvSpPr/>
          <p:nvPr/>
        </p:nvSpPr>
        <p:spPr bwMode="auto">
          <a:xfrm>
            <a:off x="492125" y="1745884"/>
            <a:ext cx="3600000" cy="576000"/>
          </a:xfrm>
          <a:prstGeom prst="rect">
            <a:avLst/>
          </a:prstGeom>
          <a:solidFill>
            <a:srgbClr val="128CA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Delivery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98A81-9B14-4999-8B68-B6872CDFB1A4}"/>
              </a:ext>
            </a:extLst>
          </p:cNvPr>
          <p:cNvSpPr/>
          <p:nvPr/>
        </p:nvSpPr>
        <p:spPr bwMode="auto">
          <a:xfrm>
            <a:off x="492125" y="3068222"/>
            <a:ext cx="3600000" cy="576000"/>
          </a:xfrm>
          <a:prstGeom prst="rect">
            <a:avLst/>
          </a:prstGeom>
          <a:solidFill>
            <a:srgbClr val="00C1D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Versioning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97166-8643-4BF0-8282-AD270E89CCD7}"/>
              </a:ext>
            </a:extLst>
          </p:cNvPr>
          <p:cNvSpPr/>
          <p:nvPr/>
        </p:nvSpPr>
        <p:spPr bwMode="auto">
          <a:xfrm>
            <a:off x="492125" y="4319507"/>
            <a:ext cx="3600000" cy="576000"/>
          </a:xfrm>
          <a:prstGeom prst="rect">
            <a:avLst/>
          </a:prstGeom>
          <a:solidFill>
            <a:srgbClr val="95D6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Dependency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772DFB-9774-4840-B0C3-5BEF59A02708}"/>
              </a:ext>
            </a:extLst>
          </p:cNvPr>
          <p:cNvSpPr/>
          <p:nvPr/>
        </p:nvSpPr>
        <p:spPr bwMode="auto">
          <a:xfrm>
            <a:off x="492125" y="5529174"/>
            <a:ext cx="3600000" cy="576000"/>
          </a:xfrm>
          <a:prstGeom prst="rect">
            <a:avLst/>
          </a:prstGeom>
          <a:solidFill>
            <a:srgbClr val="FF6B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Retargeting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4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A501E-6F85-4001-BC55-4DB30DBE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CMSIS-Zone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A7E2E-2799-4B65-9D70-EDA71D03B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Simplify the configuration of modern embedded systems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07F5A-86AC-460C-B0ED-817E9EE9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Today, many microcontrollers offer multiple cores and additional MPUs</a:t>
            </a:r>
          </a:p>
          <a:p>
            <a:endParaRPr lang="en-GB" dirty="0"/>
          </a:p>
          <a:p>
            <a:r>
              <a:rPr lang="en-GB" dirty="0"/>
              <a:t>Modern Armv8-M based microcontrollers allow great flexibility in handling secure and non-secure programming. Thus, System partitioning can become a complex task</a:t>
            </a:r>
          </a:p>
          <a:p>
            <a:endParaRPr lang="en-GB" dirty="0"/>
          </a:p>
          <a:p>
            <a:r>
              <a:rPr lang="en-GB" dirty="0"/>
              <a:t>CMSIS-Zone defines methods to describe system resources and to partition these resources into multiple projects and execution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912F-DA2B-46CA-B91B-09D8156783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DEB9E8-5F85-408D-AF12-9B27B7B89E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7EC79E83-8F16-47F1-9635-E37D03A040F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6985" b="46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4F4B92-8C00-44BB-A5AB-5C79E1E319EA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EA8E913A-D524-4455-B7EB-BD596757D596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7" name="Chevron 51">
              <a:extLst>
                <a:ext uri="{FF2B5EF4-FFF2-40B4-BE49-F238E27FC236}">
                  <a16:creationId xmlns:a16="http://schemas.microsoft.com/office/drawing/2014/main" id="{866A89D7-8CE3-4190-B9BE-8AD22DA4F47C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4575"/>
            </a:solidFill>
            <a:ln w="12701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3B3C7E9D-D362-4C64-80DD-958503F6DE2A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solidFill>
              <a:srgbClr val="004575"/>
            </a:solidFill>
            <a:ln w="9528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C86A5E89-5F5F-441B-A446-9C1B9117FFF7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10" name="Chevron 73">
              <a:extLst>
                <a:ext uri="{FF2B5EF4-FFF2-40B4-BE49-F238E27FC236}">
                  <a16:creationId xmlns:a16="http://schemas.microsoft.com/office/drawing/2014/main" id="{BA0152BA-E7E4-42F3-86B7-19E0FA192807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1215FFAA-92A0-4B3D-AD78-79D11388083F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85C82662-5727-47C2-A81C-B0C365675087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3" name="Chevron 76">
              <a:extLst>
                <a:ext uri="{FF2B5EF4-FFF2-40B4-BE49-F238E27FC236}">
                  <a16:creationId xmlns:a16="http://schemas.microsoft.com/office/drawing/2014/main" id="{9647828C-4177-4C88-83D9-A00B092BA48C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F5CC1DD4-3C1D-4838-9D76-7B5F6860536E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03893EAE-4C6B-4191-952F-CA59D46FE7F5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6" name="Chevron 79">
              <a:extLst>
                <a:ext uri="{FF2B5EF4-FFF2-40B4-BE49-F238E27FC236}">
                  <a16:creationId xmlns:a16="http://schemas.microsoft.com/office/drawing/2014/main" id="{D114672C-30A2-418E-B980-499B4011A5EC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C721E522-8176-4483-9196-068D5D7B5EF2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8" name="Round Same Side Corner Rectangle 85">
            <a:extLst>
              <a:ext uri="{FF2B5EF4-FFF2-40B4-BE49-F238E27FC236}">
                <a16:creationId xmlns:a16="http://schemas.microsoft.com/office/drawing/2014/main" id="{8380AEC1-2632-4B33-A32B-A037A9A70198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D7D88FB9-66C1-4093-B0E3-6C2411847966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 dirty="0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 dirty="0">
                <a:solidFill>
                  <a:srgbClr val="000000"/>
                </a:solidFill>
                <a:latin typeface="Calibri"/>
              </a:rPr>
            </a:br>
            <a:r>
              <a:rPr lang="en-GB" sz="1866" dirty="0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B9FCB177-9D40-4F03-98A2-1CCBC6DF8B38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1" name="Round Same Side Corner Rectangle 88">
              <a:extLst>
                <a:ext uri="{FF2B5EF4-FFF2-40B4-BE49-F238E27FC236}">
                  <a16:creationId xmlns:a16="http://schemas.microsoft.com/office/drawing/2014/main" id="{7C5301C6-FFD1-4AB1-9456-70B007AD754B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Round Same Side Corner Rectangle 4">
              <a:extLst>
                <a:ext uri="{FF2B5EF4-FFF2-40B4-BE49-F238E27FC236}">
                  <a16:creationId xmlns:a16="http://schemas.microsoft.com/office/drawing/2014/main" id="{0BFB035F-2DAA-4E2E-B8D9-83F069D00B3E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3" name="Group 90">
            <a:extLst>
              <a:ext uri="{FF2B5EF4-FFF2-40B4-BE49-F238E27FC236}">
                <a16:creationId xmlns:a16="http://schemas.microsoft.com/office/drawing/2014/main" id="{3DD71FDF-5084-4E05-9E79-85B4F2DE2817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4" name="Round Same Side Corner Rectangle 91">
              <a:extLst>
                <a:ext uri="{FF2B5EF4-FFF2-40B4-BE49-F238E27FC236}">
                  <a16:creationId xmlns:a16="http://schemas.microsoft.com/office/drawing/2014/main" id="{5973354A-CDB7-4FEC-9C34-0AC356B0359C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Round Same Side Corner Rectangle 4">
              <a:extLst>
                <a:ext uri="{FF2B5EF4-FFF2-40B4-BE49-F238E27FC236}">
                  <a16:creationId xmlns:a16="http://schemas.microsoft.com/office/drawing/2014/main" id="{1163D95A-A54A-4E58-86FF-AE0D1542B0D1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6" name="Group 93">
            <a:extLst>
              <a:ext uri="{FF2B5EF4-FFF2-40B4-BE49-F238E27FC236}">
                <a16:creationId xmlns:a16="http://schemas.microsoft.com/office/drawing/2014/main" id="{37E89AB2-1DD2-4A4A-879E-721981003697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7" name="Round Same Side Corner Rectangle 94">
              <a:extLst>
                <a:ext uri="{FF2B5EF4-FFF2-40B4-BE49-F238E27FC236}">
                  <a16:creationId xmlns:a16="http://schemas.microsoft.com/office/drawing/2014/main" id="{DBD86066-5DAD-4ED6-AB60-A4451D19043A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" name="Round Same Side Corner Rectangle 4">
              <a:extLst>
                <a:ext uri="{FF2B5EF4-FFF2-40B4-BE49-F238E27FC236}">
                  <a16:creationId xmlns:a16="http://schemas.microsoft.com/office/drawing/2014/main" id="{EC5CC126-951B-46C2-9D94-38FB36F0921D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  <p:sp>
        <p:nvSpPr>
          <p:cNvPr id="30" name="Round Same Side Corner Rectangle 4">
            <a:extLst>
              <a:ext uri="{FF2B5EF4-FFF2-40B4-BE49-F238E27FC236}">
                <a16:creationId xmlns:a16="http://schemas.microsoft.com/office/drawing/2014/main" id="{79FDF4D8-2027-4779-ABA6-CC4FE06ABB96}"/>
              </a:ext>
            </a:extLst>
          </p:cNvPr>
          <p:cNvSpPr/>
          <p:nvPr/>
        </p:nvSpPr>
        <p:spPr>
          <a:xfrm>
            <a:off x="6211206" y="5905501"/>
            <a:ext cx="3746983" cy="730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 dirty="0">
                <a:solidFill>
                  <a:srgbClr val="000000"/>
                </a:solidFill>
                <a:latin typeface="Calibri"/>
              </a:rPr>
              <a:t>Resources may be imported from CMSIS-Pack and CMSIS-SVD files</a:t>
            </a:r>
          </a:p>
        </p:txBody>
      </p:sp>
    </p:spTree>
    <p:extLst>
      <p:ext uri="{BB962C8B-B14F-4D97-AF65-F5344CB8AC3E}">
        <p14:creationId xmlns:p14="http://schemas.microsoft.com/office/powerpoint/2010/main" val="100664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0FBB-5994-4F74-90E7-1421980BAD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48ED39B-D4B5-40E4-8648-EB046F73EE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1AF2E309-FF1F-4E60-8EA6-66C047331BB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7296" b="82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E34E47-392B-433A-AC22-E29E16AA6C87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5FC3EA52-4C41-4E8E-8EB4-294B6FC7DF30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7" name="Chevron 51">
              <a:extLst>
                <a:ext uri="{FF2B5EF4-FFF2-40B4-BE49-F238E27FC236}">
                  <a16:creationId xmlns:a16="http://schemas.microsoft.com/office/drawing/2014/main" id="{D1E32DE7-67F6-4E8B-9049-BD02C1E8A502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6A053653-FEE3-455C-B27D-EC3BB315CAB4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BC297604-97A4-48AF-A92C-498F1B7F4ED6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10" name="Chevron 73">
              <a:extLst>
                <a:ext uri="{FF2B5EF4-FFF2-40B4-BE49-F238E27FC236}">
                  <a16:creationId xmlns:a16="http://schemas.microsoft.com/office/drawing/2014/main" id="{40FBC4FA-5482-474E-8A7F-9A378B4A29BD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4575"/>
            </a:solidFill>
            <a:ln w="12701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C7485633-A0B8-403F-8EEC-EEDC982A3ED7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solidFill>
              <a:srgbClr val="004575"/>
            </a:solidFill>
            <a:ln w="9528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C889DE46-1271-4DA0-A5FF-F2784556383D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3" name="Chevron 76">
              <a:extLst>
                <a:ext uri="{FF2B5EF4-FFF2-40B4-BE49-F238E27FC236}">
                  <a16:creationId xmlns:a16="http://schemas.microsoft.com/office/drawing/2014/main" id="{552A99F5-D2FF-4793-95C4-8A25C618CE1A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5EEDB66A-96BC-45BD-9D22-854972B3D1FE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F6DC01C8-D0CD-4930-994E-7CEA53F2224F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6" name="Chevron 79">
              <a:extLst>
                <a:ext uri="{FF2B5EF4-FFF2-40B4-BE49-F238E27FC236}">
                  <a16:creationId xmlns:a16="http://schemas.microsoft.com/office/drawing/2014/main" id="{BA8B83C6-6995-4793-9AAF-7D080E13FE25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5AFEA254-AA44-4FC0-89A4-CDC64821EB75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8" name="Round Same Side Corner Rectangle 85">
            <a:extLst>
              <a:ext uri="{FF2B5EF4-FFF2-40B4-BE49-F238E27FC236}">
                <a16:creationId xmlns:a16="http://schemas.microsoft.com/office/drawing/2014/main" id="{04CC4569-1E1B-423D-8BE7-A0334F76CE8F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B2F15CE6-AF17-4F75-A975-881EA7118FED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>
                <a:solidFill>
                  <a:srgbClr val="000000"/>
                </a:solidFill>
                <a:latin typeface="Calibri"/>
              </a:rPr>
            </a:br>
            <a:r>
              <a:rPr lang="en-GB" sz="1866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F7148E85-EC36-4F5D-813E-F4643B63AA77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1" name="Round Same Side Corner Rectangle 88">
              <a:extLst>
                <a:ext uri="{FF2B5EF4-FFF2-40B4-BE49-F238E27FC236}">
                  <a16:creationId xmlns:a16="http://schemas.microsoft.com/office/drawing/2014/main" id="{08CF7558-34EC-4FD9-BEB3-C5316A632F03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Round Same Side Corner Rectangle 4">
              <a:extLst>
                <a:ext uri="{FF2B5EF4-FFF2-40B4-BE49-F238E27FC236}">
                  <a16:creationId xmlns:a16="http://schemas.microsoft.com/office/drawing/2014/main" id="{D1E5791B-9F00-4403-838F-4E6C65D2508E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3" name="Group 90">
            <a:extLst>
              <a:ext uri="{FF2B5EF4-FFF2-40B4-BE49-F238E27FC236}">
                <a16:creationId xmlns:a16="http://schemas.microsoft.com/office/drawing/2014/main" id="{41B22318-D9BD-4D1D-947F-103D5141F332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4" name="Round Same Side Corner Rectangle 91">
              <a:extLst>
                <a:ext uri="{FF2B5EF4-FFF2-40B4-BE49-F238E27FC236}">
                  <a16:creationId xmlns:a16="http://schemas.microsoft.com/office/drawing/2014/main" id="{3CAB472C-4C49-440A-ADD1-97058D49EF65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Round Same Side Corner Rectangle 4">
              <a:extLst>
                <a:ext uri="{FF2B5EF4-FFF2-40B4-BE49-F238E27FC236}">
                  <a16:creationId xmlns:a16="http://schemas.microsoft.com/office/drawing/2014/main" id="{2A5174D6-20EA-4903-B6EA-66C46B73EF0A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6" name="Group 93">
            <a:extLst>
              <a:ext uri="{FF2B5EF4-FFF2-40B4-BE49-F238E27FC236}">
                <a16:creationId xmlns:a16="http://schemas.microsoft.com/office/drawing/2014/main" id="{F5362C1B-2742-4FFB-AE44-81F5B52A9D29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7" name="Round Same Side Corner Rectangle 94">
              <a:extLst>
                <a:ext uri="{FF2B5EF4-FFF2-40B4-BE49-F238E27FC236}">
                  <a16:creationId xmlns:a16="http://schemas.microsoft.com/office/drawing/2014/main" id="{CF3A069E-1897-420D-992B-F90D5BBD2CFB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" name="Round Same Side Corner Rectangle 4">
              <a:extLst>
                <a:ext uri="{FF2B5EF4-FFF2-40B4-BE49-F238E27FC236}">
                  <a16:creationId xmlns:a16="http://schemas.microsoft.com/office/drawing/2014/main" id="{5BFB9564-B968-4951-BE9C-E863468FB5B7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53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52A-074F-4F89-BA33-2DB4219808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8428B13-02A7-4B0C-92B9-25EE56BD60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012CB3C2-9604-4D4E-BCFC-693EB48324A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7296" b="82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FE932-7F47-4D54-9F3A-7EB1C3964B4B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C4FEDFF7-35AD-4652-AD9E-7F0A3AD10BCC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7" name="Chevron 51">
              <a:extLst>
                <a:ext uri="{FF2B5EF4-FFF2-40B4-BE49-F238E27FC236}">
                  <a16:creationId xmlns:a16="http://schemas.microsoft.com/office/drawing/2014/main" id="{1CA533E5-80E9-4A48-B259-EC308E196F52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742A6FCC-1AD1-44AD-B97A-C899444CB506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FC4A9075-EFCE-47DC-ABD0-A4167F494794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10" name="Chevron 73">
              <a:extLst>
                <a:ext uri="{FF2B5EF4-FFF2-40B4-BE49-F238E27FC236}">
                  <a16:creationId xmlns:a16="http://schemas.microsoft.com/office/drawing/2014/main" id="{4971CF1C-A2FC-466D-9035-406792448770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1FA4A784-601E-4638-B0B5-AF1D4FD4A9E2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A45BD59C-F54C-4DCF-A002-A46F761FF357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3" name="Chevron 76">
              <a:extLst>
                <a:ext uri="{FF2B5EF4-FFF2-40B4-BE49-F238E27FC236}">
                  <a16:creationId xmlns:a16="http://schemas.microsoft.com/office/drawing/2014/main" id="{27713EB7-210A-4E91-AA3B-C2C01FB650C6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2060"/>
            </a:solidFill>
            <a:ln w="12701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C90E92B1-83FA-45BA-8CD5-47C5E602FF21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solidFill>
              <a:srgbClr val="002060"/>
            </a:solidFill>
            <a:ln w="9528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7E9767DC-54D3-410B-AE60-F99722B7C1BA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6" name="Chevron 79">
              <a:extLst>
                <a:ext uri="{FF2B5EF4-FFF2-40B4-BE49-F238E27FC236}">
                  <a16:creationId xmlns:a16="http://schemas.microsoft.com/office/drawing/2014/main" id="{3427BB78-5119-4F11-97BD-4C831CE0545C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0CD57993-5BAD-42A1-8133-2B0C0F0B3026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8" name="Round Same Side Corner Rectangle 85">
            <a:extLst>
              <a:ext uri="{FF2B5EF4-FFF2-40B4-BE49-F238E27FC236}">
                <a16:creationId xmlns:a16="http://schemas.microsoft.com/office/drawing/2014/main" id="{DA88D485-4562-458D-8F1F-8CE3452472FD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038B0F2C-9866-4D03-BC26-47873DE7494E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>
                <a:solidFill>
                  <a:srgbClr val="000000"/>
                </a:solidFill>
                <a:latin typeface="Calibri"/>
              </a:rPr>
            </a:br>
            <a:r>
              <a:rPr lang="en-GB" sz="1866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BC570A13-6BE5-4745-8B74-EA012EAACAA1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1" name="Round Same Side Corner Rectangle 88">
              <a:extLst>
                <a:ext uri="{FF2B5EF4-FFF2-40B4-BE49-F238E27FC236}">
                  <a16:creationId xmlns:a16="http://schemas.microsoft.com/office/drawing/2014/main" id="{D15B3F47-2B75-4446-A20E-37B385962850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Round Same Side Corner Rectangle 4">
              <a:extLst>
                <a:ext uri="{FF2B5EF4-FFF2-40B4-BE49-F238E27FC236}">
                  <a16:creationId xmlns:a16="http://schemas.microsoft.com/office/drawing/2014/main" id="{CB4B54F9-E61A-4CBA-A504-C742EA560182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3" name="Group 90">
            <a:extLst>
              <a:ext uri="{FF2B5EF4-FFF2-40B4-BE49-F238E27FC236}">
                <a16:creationId xmlns:a16="http://schemas.microsoft.com/office/drawing/2014/main" id="{5E043B4E-E016-49E5-AEC3-57C20F2F2884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4" name="Round Same Side Corner Rectangle 91">
              <a:extLst>
                <a:ext uri="{FF2B5EF4-FFF2-40B4-BE49-F238E27FC236}">
                  <a16:creationId xmlns:a16="http://schemas.microsoft.com/office/drawing/2014/main" id="{E4D46699-EC6D-4945-9FEF-DC789935DF43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Round Same Side Corner Rectangle 4">
              <a:extLst>
                <a:ext uri="{FF2B5EF4-FFF2-40B4-BE49-F238E27FC236}">
                  <a16:creationId xmlns:a16="http://schemas.microsoft.com/office/drawing/2014/main" id="{82D7FD8D-E31F-4CB1-A69A-0DF693D37D7E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6" name="Group 93">
            <a:extLst>
              <a:ext uri="{FF2B5EF4-FFF2-40B4-BE49-F238E27FC236}">
                <a16:creationId xmlns:a16="http://schemas.microsoft.com/office/drawing/2014/main" id="{C1D859AB-D656-4872-8BFB-8F252BDB663B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7" name="Round Same Side Corner Rectangle 94">
              <a:extLst>
                <a:ext uri="{FF2B5EF4-FFF2-40B4-BE49-F238E27FC236}">
                  <a16:creationId xmlns:a16="http://schemas.microsoft.com/office/drawing/2014/main" id="{47F17B15-A61B-48BF-A0E6-066CCA56E88E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" name="Round Same Side Corner Rectangle 4">
              <a:extLst>
                <a:ext uri="{FF2B5EF4-FFF2-40B4-BE49-F238E27FC236}">
                  <a16:creationId xmlns:a16="http://schemas.microsoft.com/office/drawing/2014/main" id="{7B4F9167-D28F-4DBA-80C6-0BDE94FFA941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7A49-D662-4327-8FF8-522D9C5E17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675311F-168A-466C-938E-FAFA88EB6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58323D-F0B2-4853-8818-66279CFC31D3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F3C6913C-4F10-40E6-938F-48DE53B69434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6" name="Chevron 51">
              <a:extLst>
                <a:ext uri="{FF2B5EF4-FFF2-40B4-BE49-F238E27FC236}">
                  <a16:creationId xmlns:a16="http://schemas.microsoft.com/office/drawing/2014/main" id="{5EAF3902-4D8A-4409-A792-D59D14BEBFF5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Chevron 4">
              <a:extLst>
                <a:ext uri="{FF2B5EF4-FFF2-40B4-BE49-F238E27FC236}">
                  <a16:creationId xmlns:a16="http://schemas.microsoft.com/office/drawing/2014/main" id="{ABFC9A1D-5774-4A90-941A-15B13D1EA644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8" name="Group 72">
            <a:extLst>
              <a:ext uri="{FF2B5EF4-FFF2-40B4-BE49-F238E27FC236}">
                <a16:creationId xmlns:a16="http://schemas.microsoft.com/office/drawing/2014/main" id="{E5642ABD-508F-4A3C-B73B-BD2B70142EB8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9" name="Chevron 73">
              <a:extLst>
                <a:ext uri="{FF2B5EF4-FFF2-40B4-BE49-F238E27FC236}">
                  <a16:creationId xmlns:a16="http://schemas.microsoft.com/office/drawing/2014/main" id="{29609BE2-FE89-4114-8203-3B54E7366EB0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539890CF-997F-48F5-A3C3-7E7ECF334E87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1" name="Group 75">
            <a:extLst>
              <a:ext uri="{FF2B5EF4-FFF2-40B4-BE49-F238E27FC236}">
                <a16:creationId xmlns:a16="http://schemas.microsoft.com/office/drawing/2014/main" id="{49DE6A1E-11EF-488A-A423-FB677A9E0F36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2" name="Chevron 76">
              <a:extLst>
                <a:ext uri="{FF2B5EF4-FFF2-40B4-BE49-F238E27FC236}">
                  <a16:creationId xmlns:a16="http://schemas.microsoft.com/office/drawing/2014/main" id="{DBC5B906-D27C-4056-A496-FECE22C9DB46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929C5EFC-4DB7-45A5-947B-603088BE3D39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4" name="Group 78">
            <a:extLst>
              <a:ext uri="{FF2B5EF4-FFF2-40B4-BE49-F238E27FC236}">
                <a16:creationId xmlns:a16="http://schemas.microsoft.com/office/drawing/2014/main" id="{3B5DE1F5-C781-4898-B563-74579A8C6C53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5" name="Chevron 79">
              <a:extLst>
                <a:ext uri="{FF2B5EF4-FFF2-40B4-BE49-F238E27FC236}">
                  <a16:creationId xmlns:a16="http://schemas.microsoft.com/office/drawing/2014/main" id="{B004D047-4FAF-47B9-870D-A54156B6DCC8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2060"/>
            </a:solidFill>
            <a:ln w="12701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A37C1EE5-861D-4D2A-BB12-6243DCD82D79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solidFill>
              <a:srgbClr val="002060"/>
            </a:solidFill>
            <a:ln w="9528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7" name="Round Same Side Corner Rectangle 85">
            <a:extLst>
              <a:ext uri="{FF2B5EF4-FFF2-40B4-BE49-F238E27FC236}">
                <a16:creationId xmlns:a16="http://schemas.microsoft.com/office/drawing/2014/main" id="{0785B5CA-28F5-49E1-BC98-AA8A0FA02F9A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ound Same Side Corner Rectangle 4">
            <a:extLst>
              <a:ext uri="{FF2B5EF4-FFF2-40B4-BE49-F238E27FC236}">
                <a16:creationId xmlns:a16="http://schemas.microsoft.com/office/drawing/2014/main" id="{D87F0693-DC7C-4397-9531-347578346160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>
                <a:solidFill>
                  <a:srgbClr val="000000"/>
                </a:solidFill>
                <a:latin typeface="Calibri"/>
              </a:rPr>
            </a:br>
            <a:r>
              <a:rPr lang="en-GB" sz="1866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19" name="Group 87">
            <a:extLst>
              <a:ext uri="{FF2B5EF4-FFF2-40B4-BE49-F238E27FC236}">
                <a16:creationId xmlns:a16="http://schemas.microsoft.com/office/drawing/2014/main" id="{6EB971FE-7DEA-412E-B10E-539AD7A66D49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0" name="Round Same Side Corner Rectangle 88">
              <a:extLst>
                <a:ext uri="{FF2B5EF4-FFF2-40B4-BE49-F238E27FC236}">
                  <a16:creationId xmlns:a16="http://schemas.microsoft.com/office/drawing/2014/main" id="{0C0B8E43-E5D8-4E54-B276-3CF11F497B3B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" name="Round Same Side Corner Rectangle 4">
              <a:extLst>
                <a:ext uri="{FF2B5EF4-FFF2-40B4-BE49-F238E27FC236}">
                  <a16:creationId xmlns:a16="http://schemas.microsoft.com/office/drawing/2014/main" id="{FAD58DB6-F896-45CF-8D64-9A0E0C1BC6CB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2" name="Group 90">
            <a:extLst>
              <a:ext uri="{FF2B5EF4-FFF2-40B4-BE49-F238E27FC236}">
                <a16:creationId xmlns:a16="http://schemas.microsoft.com/office/drawing/2014/main" id="{18773CD3-6C03-48E0-B625-DF18CEA6C20E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3" name="Round Same Side Corner Rectangle 91">
              <a:extLst>
                <a:ext uri="{FF2B5EF4-FFF2-40B4-BE49-F238E27FC236}">
                  <a16:creationId xmlns:a16="http://schemas.microsoft.com/office/drawing/2014/main" id="{C5E54E7A-FADB-4E50-B165-C76B61F559CE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" name="Round Same Side Corner Rectangle 4">
              <a:extLst>
                <a:ext uri="{FF2B5EF4-FFF2-40B4-BE49-F238E27FC236}">
                  <a16:creationId xmlns:a16="http://schemas.microsoft.com/office/drawing/2014/main" id="{34B7923F-5366-414A-9C6A-F80227A9CD15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5" name="Group 93">
            <a:extLst>
              <a:ext uri="{FF2B5EF4-FFF2-40B4-BE49-F238E27FC236}">
                <a16:creationId xmlns:a16="http://schemas.microsoft.com/office/drawing/2014/main" id="{36C6E25C-9EE5-4F1A-97B1-3531B9A04500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6" name="Round Same Side Corner Rectangle 94">
              <a:extLst>
                <a:ext uri="{FF2B5EF4-FFF2-40B4-BE49-F238E27FC236}">
                  <a16:creationId xmlns:a16="http://schemas.microsoft.com/office/drawing/2014/main" id="{1568FF31-982C-463B-BDDA-0C56E02CEEC4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Round Same Side Corner Rectangle 4">
              <a:extLst>
                <a:ext uri="{FF2B5EF4-FFF2-40B4-BE49-F238E27FC236}">
                  <a16:creationId xmlns:a16="http://schemas.microsoft.com/office/drawing/2014/main" id="{1748C005-499E-41AF-B41A-D33EA7039D04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  <p:pic>
        <p:nvPicPr>
          <p:cNvPr id="28" name="Picture Placeholder 8">
            <a:extLst>
              <a:ext uri="{FF2B5EF4-FFF2-40B4-BE49-F238E27FC236}">
                <a16:creationId xmlns:a16="http://schemas.microsoft.com/office/drawing/2014/main" id="{A66D187C-C790-4649-8ECC-858C17C1C55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7296" b="82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</p:spTree>
    <p:extLst>
      <p:ext uri="{BB962C8B-B14F-4D97-AF65-F5344CB8AC3E}">
        <p14:creationId xmlns:p14="http://schemas.microsoft.com/office/powerpoint/2010/main" val="3597556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 bwMode="auto">
          <a:xfrm>
            <a:off x="822326" y="1680907"/>
            <a:ext cx="2412000" cy="936000"/>
          </a:xfrm>
          <a:prstGeom prst="snip1Rect">
            <a:avLst/>
          </a:prstGeom>
          <a:solidFill>
            <a:srgbClr val="00C1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t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startup_&lt;</a:t>
            </a:r>
            <a:r>
              <a:rPr lang="en-US" sz="1400" b="1" i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</a:t>
            </a: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&gt;.c</a:t>
            </a:r>
            <a:b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Device startup</a:t>
            </a:r>
          </a:p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Interrupt vectors</a:t>
            </a:r>
          </a:p>
        </p:txBody>
      </p:sp>
      <p:sp>
        <p:nvSpPr>
          <p:cNvPr id="10" name="Snip Single Corner Rectangle 9"/>
          <p:cNvSpPr/>
          <p:nvPr/>
        </p:nvSpPr>
        <p:spPr bwMode="auto">
          <a:xfrm>
            <a:off x="8880782" y="1680907"/>
            <a:ext cx="2412000" cy="936000"/>
          </a:xfrm>
          <a:prstGeom prst="snip1Rect">
            <a:avLst/>
          </a:prstGeom>
          <a:solidFill>
            <a:srgbClr val="D5D6D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t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1400" b="1" i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&gt;.c/</a:t>
            </a:r>
            <a:r>
              <a:rPr lang="en-US" sz="1400" b="1" dirty="0" err="1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c++</a:t>
            </a:r>
            <a:br>
              <a:rPr lang="en-US" sz="1400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User application</a:t>
            </a:r>
            <a:br>
              <a:rPr lang="en-US" sz="1600" dirty="0">
                <a:solidFill>
                  <a:srgbClr val="414444"/>
                </a:solidFill>
                <a:latin typeface="Gill Sans MT"/>
                <a:ea typeface="+mn-ea"/>
              </a:rPr>
            </a:br>
            <a:r>
              <a:rPr lang="en-US" sz="1600" dirty="0">
                <a:solidFill>
                  <a:srgbClr val="414444"/>
                </a:solidFill>
                <a:latin typeface="Courier New" pitchFamily="49" charset="0"/>
                <a:ea typeface="+mn-ea"/>
                <a:cs typeface="Courier New" pitchFamily="49" charset="0"/>
              </a:rPr>
              <a:t>main() { ... }</a:t>
            </a:r>
          </a:p>
        </p:txBody>
      </p:sp>
      <p:sp>
        <p:nvSpPr>
          <p:cNvPr id="11" name="Snip Single Corner Rectangle 10"/>
          <p:cNvSpPr/>
          <p:nvPr/>
        </p:nvSpPr>
        <p:spPr bwMode="auto">
          <a:xfrm>
            <a:off x="6263168" y="1680907"/>
            <a:ext cx="2412000" cy="936000"/>
          </a:xfrm>
          <a:prstGeom prst="snip1Rect">
            <a:avLst/>
          </a:prstGeom>
          <a:solidFill>
            <a:srgbClr val="95D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t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1400" b="1" i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</a:t>
            </a: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&gt;.h</a:t>
            </a:r>
            <a:b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Device peripheral access</a:t>
            </a:r>
          </a:p>
        </p:txBody>
      </p:sp>
      <p:sp>
        <p:nvSpPr>
          <p:cNvPr id="28" name="Snip Single Corner Rectangle 27"/>
          <p:cNvSpPr/>
          <p:nvPr/>
        </p:nvSpPr>
        <p:spPr bwMode="auto">
          <a:xfrm>
            <a:off x="822326" y="3008784"/>
            <a:ext cx="552307" cy="330201"/>
          </a:xfrm>
          <a:prstGeom prst="snip1Rect">
            <a:avLst/>
          </a:prstGeom>
          <a:solidFill>
            <a:srgbClr val="00C1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lIns="121899" tIns="60949" rIns="121899" bIns="60949" anchor="b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414444"/>
              </a:solidFill>
              <a:latin typeface="Gill Sans MT"/>
              <a:ea typeface="+mn-ea"/>
              <a:cs typeface="Courier New" pitchFamily="49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1329965" y="2989228"/>
            <a:ext cx="235643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9" tIns="60949" rIns="121899" bIns="60949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b="0" dirty="0">
                <a:solidFill>
                  <a:srgbClr val="414444"/>
                </a:solidFill>
                <a:latin typeface="+mn-lt"/>
              </a:rPr>
              <a:t>CMSIS-CORE device files</a:t>
            </a:r>
            <a:endParaRPr lang="en-US" altLang="en-US" sz="1600" dirty="0">
              <a:solidFill>
                <a:srgbClr val="414444"/>
              </a:solidFill>
              <a:latin typeface="+mn-lt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4475925" y="2927662"/>
            <a:ext cx="2078862" cy="86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9" tIns="60949" rIns="121899" bIns="60949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b="0" dirty="0">
                <a:solidFill>
                  <a:srgbClr val="414444"/>
                </a:solidFill>
                <a:latin typeface="+mn-lt"/>
              </a:rPr>
              <a:t>CMSIS-CORE header files generated from CMSIS-SVD</a:t>
            </a:r>
          </a:p>
        </p:txBody>
      </p:sp>
      <p:sp>
        <p:nvSpPr>
          <p:cNvPr id="31" name="Snip Single Corner Rectangle 30"/>
          <p:cNvSpPr/>
          <p:nvPr/>
        </p:nvSpPr>
        <p:spPr bwMode="auto">
          <a:xfrm>
            <a:off x="6792003" y="3016056"/>
            <a:ext cx="552307" cy="332315"/>
          </a:xfrm>
          <a:prstGeom prst="snip1Rect">
            <a:avLst/>
          </a:prstGeom>
          <a:solidFill>
            <a:srgbClr val="D5D6D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lIns="121899" tIns="60949" rIns="121899" bIns="60949" anchor="b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414444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344310" y="2999225"/>
            <a:ext cx="1496465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9" tIns="60949" rIns="121899" bIns="60949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b="0" dirty="0">
                <a:solidFill>
                  <a:srgbClr val="414444"/>
                </a:solidFill>
                <a:latin typeface="+mn-lt"/>
              </a:rPr>
              <a:t>User program</a:t>
            </a:r>
            <a:endParaRPr lang="en-US" altLang="en-US" sz="1600" dirty="0">
              <a:solidFill>
                <a:srgbClr val="414444"/>
              </a:solidFill>
              <a:latin typeface="+mn-lt"/>
            </a:endParaRPr>
          </a:p>
        </p:txBody>
      </p:sp>
      <p:sp>
        <p:nvSpPr>
          <p:cNvPr id="33" name="Snip Single Corner Rectangle 32"/>
          <p:cNvSpPr/>
          <p:nvPr/>
        </p:nvSpPr>
        <p:spPr bwMode="auto">
          <a:xfrm>
            <a:off x="3923618" y="3016056"/>
            <a:ext cx="552307" cy="325967"/>
          </a:xfrm>
          <a:prstGeom prst="snip1Rect">
            <a:avLst/>
          </a:prstGeom>
          <a:solidFill>
            <a:srgbClr val="95D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lIns="121899" tIns="60949" rIns="121899" bIns="60949" anchor="b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414444"/>
              </a:solidFill>
              <a:latin typeface="Gill Sans MT"/>
              <a:ea typeface="+mn-ea"/>
              <a:cs typeface="Courier New" pitchFamily="49" charset="0"/>
            </a:endParaRPr>
          </a:p>
        </p:txBody>
      </p:sp>
      <p:sp>
        <p:nvSpPr>
          <p:cNvPr id="3" name="Snip Single Corner Rectangle 8">
            <a:extLst>
              <a:ext uri="{FF2B5EF4-FFF2-40B4-BE49-F238E27FC236}">
                <a16:creationId xmlns:a16="http://schemas.microsoft.com/office/drawing/2014/main" id="{F141DD8D-C1C3-433C-982B-2CE515DBD775}"/>
              </a:ext>
            </a:extLst>
          </p:cNvPr>
          <p:cNvSpPr/>
          <p:nvPr/>
        </p:nvSpPr>
        <p:spPr bwMode="auto">
          <a:xfrm>
            <a:off x="3645554" y="1289030"/>
            <a:ext cx="2412000" cy="936000"/>
          </a:xfrm>
          <a:prstGeom prst="snip1Rect">
            <a:avLst/>
          </a:prstGeom>
          <a:solidFill>
            <a:srgbClr val="00C1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t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system_&lt;</a:t>
            </a:r>
            <a:r>
              <a:rPr lang="en-US" sz="1400" b="1" i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</a:t>
            </a: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&gt;.h</a:t>
            </a:r>
            <a:br>
              <a:rPr lang="en-US" sz="1600" b="1" dirty="0">
                <a:solidFill>
                  <a:srgbClr val="414444"/>
                </a:solidFill>
                <a:latin typeface="Gill Sans MT"/>
                <a:ea typeface="+mn-ea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CMSIS system and</a:t>
            </a:r>
            <a:b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clock configuration</a:t>
            </a:r>
          </a:p>
        </p:txBody>
      </p:sp>
      <p:sp>
        <p:nvSpPr>
          <p:cNvPr id="9" name="Snip Single Corner Rectangle 8"/>
          <p:cNvSpPr/>
          <p:nvPr/>
        </p:nvSpPr>
        <p:spPr bwMode="auto">
          <a:xfrm>
            <a:off x="3439940" y="1680907"/>
            <a:ext cx="2412000" cy="936000"/>
          </a:xfrm>
          <a:prstGeom prst="snip1Rect">
            <a:avLst/>
          </a:prstGeom>
          <a:solidFill>
            <a:srgbClr val="00C1D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t" anchorCtr="1"/>
          <a:lstStyle/>
          <a:p>
            <a:pPr algn="ctr" defTabSz="4571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system_&lt;</a:t>
            </a:r>
            <a:r>
              <a:rPr lang="en-US" sz="1400" b="1" i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</a:t>
            </a:r>
            <a:r>
              <a:rPr lang="en-US" sz="1400" b="1" dirty="0">
                <a:solidFill>
                  <a:srgbClr val="41444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&gt;.c</a:t>
            </a:r>
            <a:br>
              <a:rPr lang="en-US" sz="1600" b="1" dirty="0">
                <a:solidFill>
                  <a:srgbClr val="414444"/>
                </a:solidFill>
                <a:latin typeface="Gill Sans MT"/>
                <a:ea typeface="+mn-ea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System and clock</a:t>
            </a:r>
            <a:b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414444"/>
                </a:solidFill>
                <a:cs typeface="Calibri" panose="020F0502020204030204" pitchFamily="34" charset="0"/>
              </a:rPr>
              <a:t>configuration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BBBF00-A7D6-4C05-AF99-E4983F797AE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8675168" y="2148907"/>
            <a:ext cx="205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1DB78-87BE-4F9B-9E20-C4FD53C2540F}"/>
              </a:ext>
            </a:extLst>
          </p:cNvPr>
          <p:cNvCxnSpPr>
            <a:stCxn id="9" idx="0"/>
            <a:endCxn id="11" idx="2"/>
          </p:cNvCxnSpPr>
          <p:nvPr/>
        </p:nvCxnSpPr>
        <p:spPr>
          <a:xfrm>
            <a:off x="5851940" y="2148907"/>
            <a:ext cx="411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429416-9512-4D74-BB8B-B757FF1538EC}"/>
              </a:ext>
            </a:extLst>
          </p:cNvPr>
          <p:cNvSpPr/>
          <p:nvPr/>
        </p:nvSpPr>
        <p:spPr>
          <a:xfrm>
            <a:off x="1672295" y="1106905"/>
            <a:ext cx="8761489" cy="3440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1FEA2B4-2D65-4DC0-A84C-7CA3D7B4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4656734"/>
            <a:ext cx="11180762" cy="1801819"/>
          </a:xfrm>
        </p:spPr>
        <p:txBody>
          <a:bodyPr/>
          <a:lstStyle/>
          <a:p>
            <a:r>
              <a:rPr lang="en-GB" dirty="0"/>
              <a:t>A software component encapsulates a set of related functions.</a:t>
            </a:r>
          </a:p>
          <a:p>
            <a:r>
              <a:rPr lang="en-GB" dirty="0"/>
              <a:t>Components should be substitutable by other components at design time.</a:t>
            </a:r>
          </a:p>
          <a:p>
            <a:r>
              <a:rPr lang="en-GB" dirty="0"/>
              <a:t>Components can have dependencies on other components.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2A3B-8B4C-4B9B-95D2-86AE594E107B}"/>
              </a:ext>
            </a:extLst>
          </p:cNvPr>
          <p:cNvSpPr/>
          <p:nvPr/>
        </p:nvSpPr>
        <p:spPr>
          <a:xfrm>
            <a:off x="1672295" y="1671974"/>
            <a:ext cx="8761489" cy="2264760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2000" dirty="0">
                <a:solidFill>
                  <a:schemeClr val="bg1"/>
                </a:solidFill>
              </a:rPr>
              <a:t>Software component</a:t>
            </a:r>
          </a:p>
        </p:txBody>
      </p:sp>
      <p:sp>
        <p:nvSpPr>
          <p:cNvPr id="7" name="Snip Single Corner Rectangle 8">
            <a:extLst>
              <a:ext uri="{FF2B5EF4-FFF2-40B4-BE49-F238E27FC236}">
                <a16:creationId xmlns:a16="http://schemas.microsoft.com/office/drawing/2014/main" id="{F3ED5520-C3E2-4668-8F67-A11D69F828A3}"/>
              </a:ext>
            </a:extLst>
          </p:cNvPr>
          <p:cNvSpPr/>
          <p:nvPr/>
        </p:nvSpPr>
        <p:spPr bwMode="auto">
          <a:xfrm>
            <a:off x="5356750" y="1995974"/>
            <a:ext cx="1476000" cy="72000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API headers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4" name="Snip Single Corner Rectangle 8">
            <a:extLst>
              <a:ext uri="{FF2B5EF4-FFF2-40B4-BE49-F238E27FC236}">
                <a16:creationId xmlns:a16="http://schemas.microsoft.com/office/drawing/2014/main" id="{3822A2E0-167C-4F20-BA49-213AFC07747B}"/>
              </a:ext>
            </a:extLst>
          </p:cNvPr>
          <p:cNvSpPr/>
          <p:nvPr/>
        </p:nvSpPr>
        <p:spPr bwMode="auto">
          <a:xfrm>
            <a:off x="1984442" y="2961986"/>
            <a:ext cx="1476000" cy="720000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User code templates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7" name="Snip Single Corner Rectangle 8">
            <a:extLst>
              <a:ext uri="{FF2B5EF4-FFF2-40B4-BE49-F238E27FC236}">
                <a16:creationId xmlns:a16="http://schemas.microsoft.com/office/drawing/2014/main" id="{53538A88-0E7C-41D4-BD0C-4E11EA3D242F}"/>
              </a:ext>
            </a:extLst>
          </p:cNvPr>
          <p:cNvSpPr/>
          <p:nvPr/>
        </p:nvSpPr>
        <p:spPr bwMode="auto">
          <a:xfrm>
            <a:off x="3670596" y="2961986"/>
            <a:ext cx="1476000" cy="72000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Configuration files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8" name="Snip Single Corner Rectangle 8">
            <a:extLst>
              <a:ext uri="{FF2B5EF4-FFF2-40B4-BE49-F238E27FC236}">
                <a16:creationId xmlns:a16="http://schemas.microsoft.com/office/drawing/2014/main" id="{5A142EC1-B061-49BA-A672-F69A981F596E}"/>
              </a:ext>
            </a:extLst>
          </p:cNvPr>
          <p:cNvSpPr/>
          <p:nvPr/>
        </p:nvSpPr>
        <p:spPr bwMode="auto">
          <a:xfrm>
            <a:off x="5356750" y="2961986"/>
            <a:ext cx="1476000" cy="72000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sp>
        <p:nvSpPr>
          <p:cNvPr id="20" name="Snip Single Corner Rectangle 8">
            <a:extLst>
              <a:ext uri="{FF2B5EF4-FFF2-40B4-BE49-F238E27FC236}">
                <a16:creationId xmlns:a16="http://schemas.microsoft.com/office/drawing/2014/main" id="{DCFD4EB3-5388-4322-8709-1DBD76AFA92A}"/>
              </a:ext>
            </a:extLst>
          </p:cNvPr>
          <p:cNvSpPr/>
          <p:nvPr/>
        </p:nvSpPr>
        <p:spPr bwMode="auto">
          <a:xfrm>
            <a:off x="7042904" y="2961986"/>
            <a:ext cx="1476000" cy="720000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Documentation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F5DDC57A-FFB2-4A92-816D-C05176D451E2}"/>
              </a:ext>
            </a:extLst>
          </p:cNvPr>
          <p:cNvSpPr/>
          <p:nvPr/>
        </p:nvSpPr>
        <p:spPr bwMode="auto">
          <a:xfrm>
            <a:off x="8683511" y="2961986"/>
            <a:ext cx="1476000" cy="720000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Debug view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description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E6B62-C258-42CB-BF19-869B9120DCF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106905"/>
            <a:ext cx="796" cy="88907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9BA5B-C2B8-4C32-B34C-DE3D59A6C1A1}"/>
              </a:ext>
            </a:extLst>
          </p:cNvPr>
          <p:cNvSpPr txBox="1"/>
          <p:nvPr/>
        </p:nvSpPr>
        <p:spPr>
          <a:xfrm>
            <a:off x="6221143" y="4005986"/>
            <a:ext cx="421264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Interfaces to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device peripherals or 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 software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89B9A-EEA4-4577-8CE4-BC9DE5A4D2CE}"/>
              </a:ext>
            </a:extLst>
          </p:cNvPr>
          <p:cNvSpPr txBox="1"/>
          <p:nvPr/>
        </p:nvSpPr>
        <p:spPr>
          <a:xfrm>
            <a:off x="6265351" y="1182501"/>
            <a:ext cx="416843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Interfaces to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user application or 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 software components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5C04B-479F-46EF-B7CC-D74FC864C4B1}"/>
              </a:ext>
            </a:extLst>
          </p:cNvPr>
          <p:cNvCxnSpPr>
            <a:cxnSpLocks/>
          </p:cNvCxnSpPr>
          <p:nvPr/>
        </p:nvCxnSpPr>
        <p:spPr>
          <a:xfrm flipV="1">
            <a:off x="6097604" y="3689290"/>
            <a:ext cx="0" cy="858598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3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 –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1C2B-F01E-4A90-A2CE-65035B71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component have these attributes that are used to identify them:</a:t>
            </a:r>
          </a:p>
          <a:p>
            <a:pPr lvl="1"/>
            <a:r>
              <a:rPr lang="en-US" dirty="0"/>
              <a:t>Component Class (</a:t>
            </a:r>
            <a:r>
              <a:rPr lang="en-US" dirty="0" err="1"/>
              <a:t>Cclass</a:t>
            </a:r>
            <a:r>
              <a:rPr lang="en-US" dirty="0"/>
              <a:t>): examples are </a:t>
            </a:r>
            <a:r>
              <a:rPr lang="en-US" b="1" dirty="0"/>
              <a:t>CMSIS</a:t>
            </a:r>
            <a:r>
              <a:rPr lang="en-US" dirty="0"/>
              <a:t>, </a:t>
            </a:r>
            <a:r>
              <a:rPr lang="en-US" b="1" dirty="0"/>
              <a:t>Device</a:t>
            </a:r>
            <a:r>
              <a:rPr lang="en-US" dirty="0"/>
              <a:t>, </a:t>
            </a:r>
            <a:r>
              <a:rPr lang="en-US" b="1" dirty="0"/>
              <a:t>File System</a:t>
            </a:r>
          </a:p>
          <a:p>
            <a:pPr lvl="1"/>
            <a:r>
              <a:rPr lang="en-US" dirty="0"/>
              <a:t>Component Group (</a:t>
            </a:r>
            <a:r>
              <a:rPr lang="en-US" dirty="0" err="1"/>
              <a:t>Cgroup</a:t>
            </a:r>
            <a:r>
              <a:rPr lang="en-US" dirty="0"/>
              <a:t>): examples are </a:t>
            </a:r>
            <a:r>
              <a:rPr lang="en-US" b="1" dirty="0"/>
              <a:t>CMSIS:RTOS</a:t>
            </a:r>
            <a:r>
              <a:rPr lang="en-US" dirty="0"/>
              <a:t>, </a:t>
            </a:r>
            <a:r>
              <a:rPr lang="en-US" b="1" dirty="0" err="1"/>
              <a:t>Device:Startup</a:t>
            </a:r>
            <a:r>
              <a:rPr lang="en-US" dirty="0"/>
              <a:t>, </a:t>
            </a:r>
            <a:r>
              <a:rPr lang="en-US" b="1" dirty="0"/>
              <a:t>File </a:t>
            </a:r>
            <a:r>
              <a:rPr lang="en-US" b="1" dirty="0" err="1"/>
              <a:t>System:CORE</a:t>
            </a:r>
            <a:endParaRPr lang="en-US" b="1" dirty="0"/>
          </a:p>
          <a:p>
            <a:pPr lvl="1"/>
            <a:r>
              <a:rPr lang="en-US" dirty="0"/>
              <a:t>Component Version (</a:t>
            </a:r>
            <a:r>
              <a:rPr lang="en-US" dirty="0" err="1"/>
              <a:t>Cversion</a:t>
            </a:r>
            <a:r>
              <a:rPr lang="en-US" dirty="0"/>
              <a:t>): the version number of the software component</a:t>
            </a:r>
          </a:p>
          <a:p>
            <a:endParaRPr lang="en-GB" dirty="0"/>
          </a:p>
          <a:p>
            <a:r>
              <a:rPr lang="en-GB" dirty="0"/>
              <a:t>Optionally, a software component may have additional attributes:</a:t>
            </a:r>
          </a:p>
          <a:p>
            <a:pPr lvl="1"/>
            <a:r>
              <a:rPr lang="en-US" dirty="0"/>
              <a:t>Component Sub-Group (</a:t>
            </a:r>
            <a:r>
              <a:rPr lang="en-US" dirty="0" err="1"/>
              <a:t>Csub</a:t>
            </a:r>
            <a:r>
              <a:rPr lang="en-US" dirty="0"/>
              <a:t>): examples are </a:t>
            </a:r>
            <a:r>
              <a:rPr lang="en-US" b="1" dirty="0" err="1"/>
              <a:t>CMSIS:RTOS:MyRTOS</a:t>
            </a:r>
            <a:r>
              <a:rPr lang="en-US" dirty="0"/>
              <a:t>, </a:t>
            </a:r>
            <a:r>
              <a:rPr lang="en-US" b="1" dirty="0" err="1"/>
              <a:t>Device:Driver</a:t>
            </a:r>
            <a:r>
              <a:rPr lang="en-US" b="1" dirty="0"/>
              <a:t> </a:t>
            </a:r>
            <a:r>
              <a:rPr lang="en-US" b="1" dirty="0" err="1"/>
              <a:t>USBD:Full-speed</a:t>
            </a:r>
            <a:endParaRPr lang="en-US" b="1" dirty="0"/>
          </a:p>
          <a:p>
            <a:pPr lvl="1"/>
            <a:r>
              <a:rPr lang="en-US" dirty="0"/>
              <a:t>Component Variant (</a:t>
            </a:r>
            <a:r>
              <a:rPr lang="en-US" dirty="0" err="1"/>
              <a:t>Cvariant</a:t>
            </a:r>
            <a:r>
              <a:rPr lang="en-US" dirty="0"/>
              <a:t>): a variant of the software component: </a:t>
            </a:r>
            <a:r>
              <a:rPr lang="en-US" b="1" dirty="0" err="1"/>
              <a:t>RTOS:FreeRTOS</a:t>
            </a:r>
            <a:endParaRPr lang="en-US" b="1" dirty="0"/>
          </a:p>
          <a:p>
            <a:pPr lvl="1"/>
            <a:r>
              <a:rPr lang="en-US" dirty="0"/>
              <a:t>Component Vendor (</a:t>
            </a:r>
            <a:r>
              <a:rPr lang="en-US" dirty="0" err="1"/>
              <a:t>Cvendor</a:t>
            </a:r>
            <a:r>
              <a:rPr lang="en-US" dirty="0"/>
              <a:t>): the supplier of the software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Bundles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7692C96-1A31-4F6A-828D-1B6821B5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479468"/>
            <a:ext cx="6037011" cy="4086225"/>
          </a:xfrm>
        </p:spPr>
        <p:txBody>
          <a:bodyPr/>
          <a:lstStyle/>
          <a:p>
            <a:r>
              <a:rPr lang="en-GB" dirty="0"/>
              <a:t>A bundle is a variant on the </a:t>
            </a:r>
            <a:r>
              <a:rPr lang="en-GB" dirty="0" err="1"/>
              <a:t>Cclass</a:t>
            </a:r>
            <a:r>
              <a:rPr lang="en-GB" dirty="0"/>
              <a:t> level.</a:t>
            </a:r>
          </a:p>
          <a:p>
            <a:r>
              <a:rPr lang="en-GB" dirty="0"/>
              <a:t>It specifies the attributes </a:t>
            </a:r>
            <a:r>
              <a:rPr lang="en-GB" dirty="0" err="1"/>
              <a:t>Cclass</a:t>
            </a:r>
            <a:r>
              <a:rPr lang="en-GB" dirty="0"/>
              <a:t>, </a:t>
            </a:r>
            <a:r>
              <a:rPr lang="en-GB" dirty="0" err="1"/>
              <a:t>Cversion</a:t>
            </a:r>
            <a:r>
              <a:rPr lang="en-GB" dirty="0"/>
              <a:t> and optionally </a:t>
            </a:r>
            <a:r>
              <a:rPr lang="en-GB" dirty="0" err="1"/>
              <a:t>Cgroup</a:t>
            </a:r>
            <a:r>
              <a:rPr lang="en-GB" dirty="0"/>
              <a:t> and </a:t>
            </a:r>
            <a:r>
              <a:rPr lang="en-GB" dirty="0" err="1"/>
              <a:t>Cvendor</a:t>
            </a:r>
            <a:r>
              <a:rPr lang="en-GB" dirty="0"/>
              <a:t> for a collection of interdependent components.</a:t>
            </a:r>
          </a:p>
          <a:p>
            <a:r>
              <a:rPr lang="en-GB" dirty="0"/>
              <a:t>Components within a bundle inherit the attributes set by the bundle and must not set these attributes again.</a:t>
            </a:r>
          </a:p>
          <a:p>
            <a:r>
              <a:rPr lang="en-GB" dirty="0"/>
              <a:t>Bundles ensure consistency of attributes across multiple interworking components and restrict the mix and match of components within a </a:t>
            </a:r>
            <a:r>
              <a:rPr lang="en-GB" dirty="0" err="1"/>
              <a:t>Cclass</a:t>
            </a:r>
            <a:r>
              <a:rPr lang="en-GB" dirty="0"/>
              <a:t> from different solutions.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2A3B-8B4C-4B9B-95D2-86AE594E107B}"/>
              </a:ext>
            </a:extLst>
          </p:cNvPr>
          <p:cNvSpPr/>
          <p:nvPr/>
        </p:nvSpPr>
        <p:spPr>
          <a:xfrm>
            <a:off x="6670306" y="1479468"/>
            <a:ext cx="5315117" cy="2088683"/>
          </a:xfrm>
          <a:prstGeom prst="rect">
            <a:avLst/>
          </a:prstGeom>
          <a:noFill/>
          <a:ln w="38100">
            <a:solidFill>
              <a:srgbClr val="009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Bundle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B1610-9698-4F12-A0EF-CDACA337CBE0}"/>
              </a:ext>
            </a:extLst>
          </p:cNvPr>
          <p:cNvSpPr/>
          <p:nvPr/>
        </p:nvSpPr>
        <p:spPr>
          <a:xfrm>
            <a:off x="7165641" y="1645630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8163B-A8A2-4DA2-88F1-89B0C135B051}"/>
              </a:ext>
            </a:extLst>
          </p:cNvPr>
          <p:cNvSpPr/>
          <p:nvPr/>
        </p:nvSpPr>
        <p:spPr>
          <a:xfrm>
            <a:off x="8806248" y="1647350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F8EDA-1937-42CA-9A14-BEA673ED3D41}"/>
              </a:ext>
            </a:extLst>
          </p:cNvPr>
          <p:cNvSpPr/>
          <p:nvPr/>
        </p:nvSpPr>
        <p:spPr>
          <a:xfrm>
            <a:off x="10446856" y="1645630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02A3-F7AA-470A-B727-6C61E4B6242E}"/>
              </a:ext>
            </a:extLst>
          </p:cNvPr>
          <p:cNvSpPr/>
          <p:nvPr/>
        </p:nvSpPr>
        <p:spPr>
          <a:xfrm>
            <a:off x="7165641" y="2688619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EE747-3C1D-4374-BD54-63A28771A500}"/>
              </a:ext>
            </a:extLst>
          </p:cNvPr>
          <p:cNvSpPr/>
          <p:nvPr/>
        </p:nvSpPr>
        <p:spPr>
          <a:xfrm>
            <a:off x="8806248" y="2688619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417292-039F-4F75-8CD3-A9E5E3B6F893}"/>
              </a:ext>
            </a:extLst>
          </p:cNvPr>
          <p:cNvSpPr/>
          <p:nvPr/>
        </p:nvSpPr>
        <p:spPr>
          <a:xfrm>
            <a:off x="10446856" y="2696916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Z</a:t>
            </a:r>
          </a:p>
        </p:txBody>
      </p:sp>
    </p:spTree>
    <p:extLst>
      <p:ext uri="{BB962C8B-B14F-4D97-AF65-F5344CB8AC3E}">
        <p14:creationId xmlns:p14="http://schemas.microsoft.com/office/powerpoint/2010/main" val="38968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AAA-20E0-429F-A12C-E9834757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F986-112D-4DD5-A578-5B9887C8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 multiple inter-dependent components that belong to the same </a:t>
            </a:r>
            <a:r>
              <a:rPr lang="en-GB" dirty="0" err="1"/>
              <a:t>Cclass</a:t>
            </a:r>
            <a:r>
              <a:rPr lang="en-GB" dirty="0"/>
              <a:t> form part of a solution, these can be grouped into a bundle (</a:t>
            </a:r>
            <a:r>
              <a:rPr lang="en-GB" dirty="0" err="1"/>
              <a:t>Cbundle</a:t>
            </a:r>
            <a:r>
              <a:rPr lang="en-GB" dirty="0"/>
              <a:t>).</a:t>
            </a:r>
          </a:p>
          <a:p>
            <a:r>
              <a:rPr lang="en-GB" dirty="0"/>
              <a:t>A </a:t>
            </a:r>
            <a:r>
              <a:rPr lang="en-GB" dirty="0" err="1"/>
              <a:t>Cbundle</a:t>
            </a:r>
            <a:r>
              <a:rPr lang="en-GB" dirty="0"/>
              <a:t> specifies identical attributes </a:t>
            </a:r>
            <a:r>
              <a:rPr lang="en-GB" dirty="0" err="1"/>
              <a:t>Cclass</a:t>
            </a:r>
            <a:r>
              <a:rPr lang="en-GB" dirty="0"/>
              <a:t>, </a:t>
            </a:r>
            <a:r>
              <a:rPr lang="en-GB" dirty="0" err="1"/>
              <a:t>Cversion</a:t>
            </a:r>
            <a:r>
              <a:rPr lang="en-GB" dirty="0"/>
              <a:t> and optionally </a:t>
            </a:r>
            <a:r>
              <a:rPr lang="en-GB" dirty="0" err="1"/>
              <a:t>Cgroup</a:t>
            </a:r>
            <a:r>
              <a:rPr lang="en-GB" dirty="0"/>
              <a:t> and </a:t>
            </a:r>
            <a:r>
              <a:rPr lang="en-GB" dirty="0" err="1"/>
              <a:t>Cvendor</a:t>
            </a:r>
            <a:r>
              <a:rPr lang="en-GB" dirty="0"/>
              <a:t> for several components.</a:t>
            </a:r>
          </a:p>
          <a:p>
            <a:r>
              <a:rPr lang="en-GB" dirty="0"/>
              <a:t>Components within a bundle inherit these attributes set by the bundle and cannot alter these attributes (for example component version).</a:t>
            </a:r>
          </a:p>
          <a:p>
            <a:r>
              <a:rPr lang="en-GB" dirty="0"/>
              <a:t>Bundles ensure consistency of attributes across multiple interworking components and restrict the mix and match of components within a </a:t>
            </a:r>
            <a:r>
              <a:rPr lang="en-GB" dirty="0" err="1"/>
              <a:t>Cclass</a:t>
            </a:r>
            <a:r>
              <a:rPr lang="en-GB" dirty="0"/>
              <a:t> from different software packs.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3F71B-CFD6-4E26-912F-7DF4540D1806}"/>
              </a:ext>
            </a:extLst>
          </p:cNvPr>
          <p:cNvSpPr/>
          <p:nvPr/>
        </p:nvSpPr>
        <p:spPr>
          <a:xfrm>
            <a:off x="288758" y="4043276"/>
            <a:ext cx="11608067" cy="2289632"/>
          </a:xfrm>
          <a:prstGeom prst="rect">
            <a:avLst/>
          </a:prstGeom>
          <a:solidFill>
            <a:srgbClr val="E5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E4485-04E8-4297-B1F6-85A98B8B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of packs and software components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EA3DE31F-A1AA-4392-8A50-553A795E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Packs</a:t>
            </a:r>
            <a:r>
              <a:rPr lang="en-US" dirty="0"/>
              <a:t> can require other packs to be available: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Components</a:t>
            </a:r>
            <a:r>
              <a:rPr lang="en-US" dirty="0"/>
              <a:t> can have dependencies on other components; either from the same or from other packs: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8098-3C86-4459-B569-66FA982F4C77}"/>
              </a:ext>
            </a:extLst>
          </p:cNvPr>
          <p:cNvSpPr/>
          <p:nvPr/>
        </p:nvSpPr>
        <p:spPr bwMode="auto">
          <a:xfrm>
            <a:off x="492125" y="2221372"/>
            <a:ext cx="2160000" cy="720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Pack A</a:t>
            </a:r>
          </a:p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Version n</a:t>
            </a:r>
            <a:endParaRPr lang="en-US" sz="24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19888-1B73-4F91-8803-652EA9B84767}"/>
              </a:ext>
            </a:extLst>
          </p:cNvPr>
          <p:cNvSpPr/>
          <p:nvPr/>
        </p:nvSpPr>
        <p:spPr bwMode="auto">
          <a:xfrm>
            <a:off x="5016000" y="2221372"/>
            <a:ext cx="2160000" cy="720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Pack B</a:t>
            </a:r>
          </a:p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Version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1A95B-96F2-4253-ACC6-54C86AD6670F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52125" y="2581372"/>
            <a:ext cx="2363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6F0D9-412A-4FAD-865F-213B27036879}"/>
              </a:ext>
            </a:extLst>
          </p:cNvPr>
          <p:cNvSpPr/>
          <p:nvPr/>
        </p:nvSpPr>
        <p:spPr bwMode="auto">
          <a:xfrm>
            <a:off x="492125" y="4583660"/>
            <a:ext cx="5244532" cy="13156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/>
          <a:lstStyle/>
          <a:p>
            <a:pPr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Pack A, Version n</a:t>
            </a:r>
            <a:endParaRPr lang="en-US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CBFD2-AB7A-4D35-94A1-A7455579B66A}"/>
              </a:ext>
            </a:extLst>
          </p:cNvPr>
          <p:cNvSpPr/>
          <p:nvPr/>
        </p:nvSpPr>
        <p:spPr>
          <a:xfrm>
            <a:off x="693019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1B33D-0B25-4EE9-AFE3-E076C05DA947}"/>
              </a:ext>
            </a:extLst>
          </p:cNvPr>
          <p:cNvSpPr/>
          <p:nvPr/>
        </p:nvSpPr>
        <p:spPr>
          <a:xfrm>
            <a:off x="2358061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DF132B-EADF-40B1-B4B0-698604E95840}"/>
              </a:ext>
            </a:extLst>
          </p:cNvPr>
          <p:cNvSpPr/>
          <p:nvPr/>
        </p:nvSpPr>
        <p:spPr>
          <a:xfrm>
            <a:off x="4023103" y="503218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78F45-7E28-4BC2-9871-C44FBF53A3BC}"/>
              </a:ext>
            </a:extLst>
          </p:cNvPr>
          <p:cNvSpPr/>
          <p:nvPr/>
        </p:nvSpPr>
        <p:spPr bwMode="auto">
          <a:xfrm>
            <a:off x="6455345" y="4583660"/>
            <a:ext cx="5244532" cy="13156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/>
          <a:lstStyle/>
          <a:p>
            <a:pPr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Pack B, Version m</a:t>
            </a:r>
            <a:endParaRPr lang="en-US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D6E04-1133-4CD8-91AF-EB85FEAAAB5E}"/>
              </a:ext>
            </a:extLst>
          </p:cNvPr>
          <p:cNvSpPr/>
          <p:nvPr/>
        </p:nvSpPr>
        <p:spPr>
          <a:xfrm>
            <a:off x="6656239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DE0E-294A-4444-9E57-32A0720C0C94}"/>
              </a:ext>
            </a:extLst>
          </p:cNvPr>
          <p:cNvSpPr/>
          <p:nvPr/>
        </p:nvSpPr>
        <p:spPr>
          <a:xfrm>
            <a:off x="8321281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49F45A-9DEA-4BCE-9DDB-FCBFADF79DBA}"/>
              </a:ext>
            </a:extLst>
          </p:cNvPr>
          <p:cNvSpPr/>
          <p:nvPr/>
        </p:nvSpPr>
        <p:spPr>
          <a:xfrm>
            <a:off x="9986323" y="5017776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BBAC81-F6B4-404D-851E-157A8F62CE41}"/>
              </a:ext>
            </a:extLst>
          </p:cNvPr>
          <p:cNvCxnSpPr>
            <a:stCxn id="17" idx="0"/>
            <a:endCxn id="14" idx="0"/>
          </p:cNvCxnSpPr>
          <p:nvPr/>
        </p:nvCxnSpPr>
        <p:spPr>
          <a:xfrm rot="16200000" flipV="1">
            <a:off x="6077671" y="2044221"/>
            <a:ext cx="12700" cy="5963220"/>
          </a:xfrm>
          <a:prstGeom prst="bentConnector3">
            <a:avLst>
              <a:gd name="adj1" fmla="val 5816843"/>
            </a:avLst>
          </a:prstGeom>
          <a:ln w="25400">
            <a:solidFill>
              <a:srgbClr val="7D8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51E4FF-EF1B-47AD-83DD-69457E768190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 rot="5400000" flipH="1" flipV="1">
            <a:off x="7735510" y="2691369"/>
            <a:ext cx="14405" cy="5963220"/>
          </a:xfrm>
          <a:prstGeom prst="bentConnector3">
            <a:avLst>
              <a:gd name="adj1" fmla="val -3190614"/>
            </a:avLst>
          </a:prstGeom>
          <a:ln w="25400">
            <a:solidFill>
              <a:srgbClr val="7D8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DD7011-82AD-48BE-B383-6BD10C8390B7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132239" y="5349831"/>
            <a:ext cx="189042" cy="0"/>
          </a:xfrm>
          <a:prstGeom prst="straightConnector1">
            <a:avLst/>
          </a:prstGeom>
          <a:ln w="25400">
            <a:solidFill>
              <a:srgbClr val="7D8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2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64AD37-FA14-401A-A3C0-8918658AF4E3}"/>
              </a:ext>
            </a:extLst>
          </p:cNvPr>
          <p:cNvSpPr/>
          <p:nvPr/>
        </p:nvSpPr>
        <p:spPr>
          <a:xfrm>
            <a:off x="588475" y="1312321"/>
            <a:ext cx="5295184" cy="453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1B3104-D8E9-4A24-9F38-BDA6C0DFF7B6}"/>
              </a:ext>
            </a:extLst>
          </p:cNvPr>
          <p:cNvSpPr/>
          <p:nvPr/>
        </p:nvSpPr>
        <p:spPr>
          <a:xfrm>
            <a:off x="4263088" y="4708641"/>
            <a:ext cx="1620571" cy="1138626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n-US" sz="1400" dirty="0">
                <a:solidFill>
                  <a:schemeClr val="bg1"/>
                </a:solidFill>
              </a:rPr>
              <a:t>Implementation #3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96F34-D4C1-4D91-8978-7D7A0153AFD4}"/>
              </a:ext>
            </a:extLst>
          </p:cNvPr>
          <p:cNvSpPr/>
          <p:nvPr/>
        </p:nvSpPr>
        <p:spPr>
          <a:xfrm>
            <a:off x="2412738" y="4710766"/>
            <a:ext cx="1620571" cy="1138626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n-US" sz="1400" dirty="0">
                <a:solidFill>
                  <a:schemeClr val="bg1"/>
                </a:solidFill>
              </a:rPr>
              <a:t>Implementation #2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2A3B-8B4C-4B9B-95D2-86AE594E107B}"/>
              </a:ext>
            </a:extLst>
          </p:cNvPr>
          <p:cNvSpPr/>
          <p:nvPr/>
        </p:nvSpPr>
        <p:spPr>
          <a:xfrm>
            <a:off x="588476" y="1614400"/>
            <a:ext cx="5295184" cy="2772962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54AAF-60E8-439F-8259-41A31ABB82FA}"/>
              </a:ext>
            </a:extLst>
          </p:cNvPr>
          <p:cNvSpPr/>
          <p:nvPr/>
        </p:nvSpPr>
        <p:spPr>
          <a:xfrm>
            <a:off x="869865" y="3411744"/>
            <a:ext cx="4836343" cy="82403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Central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API definition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40954"/>
            <a:ext cx="11180763" cy="666750"/>
          </a:xfrm>
        </p:spPr>
        <p:txBody>
          <a:bodyPr/>
          <a:lstStyle/>
          <a:p>
            <a:r>
              <a:rPr lang="en-US" dirty="0"/>
              <a:t>Central API Interface definition for software components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1FEA2B4-2D65-4DC0-A84C-7CA3D7B4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4" y="1380632"/>
            <a:ext cx="5569406" cy="404422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common problem: API headers evolve over time. </a:t>
            </a:r>
          </a:p>
          <a:p>
            <a:pPr marL="0" indent="0">
              <a:buNone/>
            </a:pPr>
            <a:r>
              <a:rPr lang="en-GB" sz="2000" dirty="0"/>
              <a:t>A central </a:t>
            </a:r>
            <a:r>
              <a:rPr lang="en-GB" sz="2000" dirty="0">
                <a:hlinkClick r:id="rId3"/>
              </a:rPr>
              <a:t>API</a:t>
            </a:r>
            <a:r>
              <a:rPr lang="en-GB" sz="2000" dirty="0"/>
              <a:t> definition shares header file and documentation of an </a:t>
            </a:r>
            <a:r>
              <a:rPr lang="en-GB" sz="2000" dirty="0">
                <a:hlinkClick r:id="rId4"/>
              </a:rPr>
              <a:t>API interface</a:t>
            </a:r>
            <a:r>
              <a:rPr lang="en-GB" sz="2000" dirty="0"/>
              <a:t> across multiple other software components to ensure consistency.</a:t>
            </a:r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dirty="0">
                <a:hlinkClick r:id="rId4"/>
              </a:rPr>
              <a:t>API interface</a:t>
            </a:r>
            <a:r>
              <a:rPr lang="en-GB" sz="2000" dirty="0"/>
              <a:t> is distributed separate or as part of the software component that consumes this interface. The API header file is therefore.</a:t>
            </a:r>
          </a:p>
          <a:p>
            <a:pPr marL="0" indent="0">
              <a:buNone/>
            </a:pPr>
            <a:r>
              <a:rPr lang="en-US" sz="2000" dirty="0"/>
              <a:t>An example is the </a:t>
            </a:r>
            <a:r>
              <a:rPr lang="en-US" sz="2000" dirty="0">
                <a:hlinkClick r:id="rId5"/>
              </a:rPr>
              <a:t>CMSIS-Driver pack</a:t>
            </a:r>
            <a:r>
              <a:rPr lang="en-US" sz="2000" dirty="0"/>
              <a:t> that contains various Ethernet and Flash drivers – all compatible with the CMSIS-Driver APIs that are published in the CMSIS Pack.</a:t>
            </a:r>
            <a:endParaRPr lang="en-GB" sz="2000" dirty="0"/>
          </a:p>
        </p:txBody>
      </p:sp>
      <p:sp>
        <p:nvSpPr>
          <p:cNvPr id="7" name="Snip Single Corner Rectangle 8">
            <a:extLst>
              <a:ext uri="{FF2B5EF4-FFF2-40B4-BE49-F238E27FC236}">
                <a16:creationId xmlns:a16="http://schemas.microsoft.com/office/drawing/2014/main" id="{F3ED5520-C3E2-4668-8F67-A11D69F828A3}"/>
              </a:ext>
            </a:extLst>
          </p:cNvPr>
          <p:cNvSpPr/>
          <p:nvPr/>
        </p:nvSpPr>
        <p:spPr bwMode="auto">
          <a:xfrm>
            <a:off x="2507421" y="1937494"/>
            <a:ext cx="1476000" cy="60857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API headers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8" name="Snip Single Corner Rectangle 8">
            <a:extLst>
              <a:ext uri="{FF2B5EF4-FFF2-40B4-BE49-F238E27FC236}">
                <a16:creationId xmlns:a16="http://schemas.microsoft.com/office/drawing/2014/main" id="{5A142EC1-B061-49BA-A672-F69A981F596E}"/>
              </a:ext>
            </a:extLst>
          </p:cNvPr>
          <p:cNvSpPr/>
          <p:nvPr/>
        </p:nvSpPr>
        <p:spPr bwMode="auto">
          <a:xfrm>
            <a:off x="2508671" y="2728994"/>
            <a:ext cx="1476000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E6B62-C258-42CB-BF19-869B9120DCFE}"/>
              </a:ext>
            </a:extLst>
          </p:cNvPr>
          <p:cNvCxnSpPr>
            <a:cxnSpLocks/>
          </p:cNvCxnSpPr>
          <p:nvPr/>
        </p:nvCxnSpPr>
        <p:spPr>
          <a:xfrm flipV="1">
            <a:off x="3246672" y="1328925"/>
            <a:ext cx="0" cy="60857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789B9A-EEA4-4577-8CE4-BC9DE5A4D2CE}"/>
              </a:ext>
            </a:extLst>
          </p:cNvPr>
          <p:cNvSpPr txBox="1"/>
          <p:nvPr/>
        </p:nvSpPr>
        <p:spPr>
          <a:xfrm>
            <a:off x="3427269" y="1328204"/>
            <a:ext cx="111230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Interfaces</a:t>
            </a:r>
          </a:p>
        </p:txBody>
      </p:sp>
      <p:sp>
        <p:nvSpPr>
          <p:cNvPr id="19" name="Snip Single Corner Rectangle 8">
            <a:extLst>
              <a:ext uri="{FF2B5EF4-FFF2-40B4-BE49-F238E27FC236}">
                <a16:creationId xmlns:a16="http://schemas.microsoft.com/office/drawing/2014/main" id="{3F551575-6118-471B-9401-411A3F399F2A}"/>
              </a:ext>
            </a:extLst>
          </p:cNvPr>
          <p:cNvSpPr/>
          <p:nvPr/>
        </p:nvSpPr>
        <p:spPr bwMode="auto">
          <a:xfrm>
            <a:off x="2508671" y="3513144"/>
            <a:ext cx="1476000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API headers</a:t>
            </a:r>
            <a:br>
              <a:rPr lang="en-US" sz="1600" dirty="0"/>
            </a:br>
            <a:r>
              <a:rPr lang="en-US" sz="1600" dirty="0"/>
              <a:t>(Definition)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6FE7DF-1288-418E-92D8-2E73F4F52F95}"/>
              </a:ext>
            </a:extLst>
          </p:cNvPr>
          <p:cNvSpPr/>
          <p:nvPr/>
        </p:nvSpPr>
        <p:spPr>
          <a:xfrm>
            <a:off x="588475" y="4708641"/>
            <a:ext cx="1620571" cy="1138626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n-US" sz="1400" dirty="0">
                <a:solidFill>
                  <a:schemeClr val="bg1"/>
                </a:solidFill>
              </a:rPr>
              <a:t>Implementation #1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Snip Single Corner Rectangle 8">
            <a:extLst>
              <a:ext uri="{FF2B5EF4-FFF2-40B4-BE49-F238E27FC236}">
                <a16:creationId xmlns:a16="http://schemas.microsoft.com/office/drawing/2014/main" id="{F5F7AAFE-B1C4-4700-951A-BA4710228F12}"/>
              </a:ext>
            </a:extLst>
          </p:cNvPr>
          <p:cNvSpPr/>
          <p:nvPr/>
        </p:nvSpPr>
        <p:spPr bwMode="auto">
          <a:xfrm>
            <a:off x="740950" y="4934406"/>
            <a:ext cx="1314187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F0FC6-524F-4D6D-9B47-72A89C6919C4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 flipV="1">
            <a:off x="1398044" y="4124417"/>
            <a:ext cx="1848627" cy="809989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Single Corner Rectangle 8">
            <a:extLst>
              <a:ext uri="{FF2B5EF4-FFF2-40B4-BE49-F238E27FC236}">
                <a16:creationId xmlns:a16="http://schemas.microsoft.com/office/drawing/2014/main" id="{398BAFA4-838A-4106-9D41-EBD624F3CC5C}"/>
              </a:ext>
            </a:extLst>
          </p:cNvPr>
          <p:cNvSpPr/>
          <p:nvPr/>
        </p:nvSpPr>
        <p:spPr bwMode="auto">
          <a:xfrm>
            <a:off x="2586678" y="4918523"/>
            <a:ext cx="1314187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sp>
        <p:nvSpPr>
          <p:cNvPr id="46" name="Snip Single Corner Rectangle 8">
            <a:extLst>
              <a:ext uri="{FF2B5EF4-FFF2-40B4-BE49-F238E27FC236}">
                <a16:creationId xmlns:a16="http://schemas.microsoft.com/office/drawing/2014/main" id="{5AA4E542-6816-412F-910C-FAFFE9C4DDA9}"/>
              </a:ext>
            </a:extLst>
          </p:cNvPr>
          <p:cNvSpPr/>
          <p:nvPr/>
        </p:nvSpPr>
        <p:spPr bwMode="auto">
          <a:xfrm>
            <a:off x="4394098" y="4918523"/>
            <a:ext cx="1314187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6DB33E-12A8-48CB-B108-07168248A9FC}"/>
              </a:ext>
            </a:extLst>
          </p:cNvPr>
          <p:cNvCxnSpPr>
            <a:cxnSpLocks/>
            <a:stCxn id="46" idx="3"/>
            <a:endCxn id="19" idx="1"/>
          </p:cNvCxnSpPr>
          <p:nvPr/>
        </p:nvCxnSpPr>
        <p:spPr>
          <a:xfrm flipH="1" flipV="1">
            <a:off x="3246671" y="4124417"/>
            <a:ext cx="1804521" cy="794106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1B1AEF-9A79-42D9-873D-FD90883784F4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3243772" y="4124417"/>
            <a:ext cx="0" cy="794106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Single Corner Rectangle 8">
            <a:extLst>
              <a:ext uri="{FF2B5EF4-FFF2-40B4-BE49-F238E27FC236}">
                <a16:creationId xmlns:a16="http://schemas.microsoft.com/office/drawing/2014/main" id="{A8696E9E-9E22-4281-A720-A96D7C60359E}"/>
              </a:ext>
            </a:extLst>
          </p:cNvPr>
          <p:cNvSpPr/>
          <p:nvPr/>
        </p:nvSpPr>
        <p:spPr bwMode="auto">
          <a:xfrm>
            <a:off x="4143337" y="3529991"/>
            <a:ext cx="1476000" cy="611274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Documentation</a:t>
            </a:r>
            <a:br>
              <a:rPr lang="en-US" sz="1600" dirty="0"/>
            </a:br>
            <a:r>
              <a:rPr lang="en-US" sz="1600" dirty="0"/>
              <a:t>of API</a:t>
            </a:r>
            <a:endParaRPr 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6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F78-6B79-4924-98AF-FCAE71D0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1937-13F2-46E2-AE20-3E9C3171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 is a special form of a software component that only defines a C/C++ Application Programming Interface (API).</a:t>
            </a:r>
          </a:p>
          <a:p>
            <a:r>
              <a:rPr lang="en-GB" dirty="0"/>
              <a:t>An API does not contain the actual implementation (usually provided by source code or library files) and cannot be selected in a development tool. One example is the CMSIS-RTOS API, which is specified as part of CMSIS. However, the actual RTOS implementation is provided by different vendors.</a:t>
            </a:r>
          </a:p>
          <a:p>
            <a:r>
              <a:rPr lang="en-GB" dirty="0"/>
              <a:t>An API consists of a name, a brief description as well as one or more header files. It references a document containing the specification of the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26723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 Limited.pptx" id="{B009FBA6-67EA-4847-8FBE-EC1D6A7B8F07}" vid="{290449B8-8DCE-4277-BE81-5092DDE001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0950e01-db07-4e41-9c32-b7a8e9fccc9b"/>
    <ds:schemaRef ds:uri="http://purl.org/dc/elements/1.1/"/>
    <ds:schemaRef ds:uri="http://schemas.microsoft.com/sharepoint/v3/fields"/>
    <ds:schemaRef ds:uri="f2ad5090-61a8-4b8c-ab70-68f4ff4d193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Arm_PPT_Limited</Template>
  <TotalTime>0</TotalTime>
  <Words>2990</Words>
  <Application>Microsoft Office PowerPoint</Application>
  <PresentationFormat>Widescreen</PresentationFormat>
  <Paragraphs>331</Paragraphs>
  <Slides>25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Gill Sans MT</vt:lpstr>
      <vt:lpstr>Wingdings</vt:lpstr>
      <vt:lpstr>Arm_PPT_Public</vt:lpstr>
      <vt:lpstr>PowerPoint Presentation</vt:lpstr>
      <vt:lpstr>CMSIS-Pack</vt:lpstr>
      <vt:lpstr>Software components</vt:lpstr>
      <vt:lpstr>Software components – Taxonomy</vt:lpstr>
      <vt:lpstr>Bundles</vt:lpstr>
      <vt:lpstr>Bundles</vt:lpstr>
      <vt:lpstr>Relationships of packs and software components</vt:lpstr>
      <vt:lpstr>Central API Interface definition for software components</vt:lpstr>
      <vt:lpstr>API components</vt:lpstr>
      <vt:lpstr>Application example: TCP/IP network</vt:lpstr>
      <vt:lpstr>Application example: TCP/IP network</vt:lpstr>
      <vt:lpstr>Managing software components in a project</vt:lpstr>
      <vt:lpstr>CMSIS-CORE and CMSIS-Pack working together</vt:lpstr>
      <vt:lpstr>PDSC file example</vt:lpstr>
      <vt:lpstr>PDSC file example</vt:lpstr>
      <vt:lpstr>PDSC file example</vt:lpstr>
      <vt:lpstr>CMSIS-Pack</vt:lpstr>
      <vt:lpstr>CMSIS-SVD</vt:lpstr>
      <vt:lpstr>CMSIS-Driver peripheral mapping</vt:lpstr>
      <vt:lpstr>CMSIS-Zone</vt:lpstr>
      <vt:lpstr>CMSIS-Zone – Development Workflow</vt:lpstr>
      <vt:lpstr>CMSIS-Zone – Development Workflow</vt:lpstr>
      <vt:lpstr>CMSIS-Zone – Development Workflow</vt:lpstr>
      <vt:lpstr>CMSIS-Zone – Development Workflow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2018-09-10T08:49:33Z</dcterms:created>
  <dcterms:modified xsi:type="dcterms:W3CDTF">2020-10-30T11:47:58Z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