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6" r:id="rId5"/>
  </p:sldMasterIdLst>
  <p:notesMasterIdLst>
    <p:notesMasterId r:id="rId8"/>
  </p:notesMasterIdLst>
  <p:handoutMasterIdLst>
    <p:handoutMasterId r:id="rId9"/>
  </p:handoutMasterIdLst>
  <p:sldIdLst>
    <p:sldId id="414" r:id="rId6"/>
    <p:sldId id="415" r:id="rId7"/>
  </p:sldIdLst>
  <p:sldSz cx="12188825" cy="6858000"/>
  <p:notesSz cx="9874250"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5">
          <p15:clr>
            <a:srgbClr val="A4A3A4"/>
          </p15:clr>
        </p15:guide>
        <p15:guide id="3" orient="horz" pos="1999">
          <p15:clr>
            <a:srgbClr val="A4A3A4"/>
          </p15:clr>
        </p15:guide>
        <p15:guide id="4" pos="6765" userDrawn="1">
          <p15:clr>
            <a:srgbClr val="A4A3A4"/>
          </p15:clr>
        </p15:guide>
        <p15:guide id="5" pos="464">
          <p15:clr>
            <a:srgbClr val="A4A3A4"/>
          </p15:clr>
        </p15:guide>
        <p15:guide id="6" pos="3016">
          <p15:clr>
            <a:srgbClr val="A4A3A4"/>
          </p15:clr>
        </p15:guide>
        <p15:guide id="7" pos="3132">
          <p15:clr>
            <a:srgbClr val="A4A3A4"/>
          </p15:clr>
        </p15:guide>
      </p15:sldGuideLst>
    </p:ext>
    <p:ext uri="{2D200454-40CA-4A62-9FC3-DE9A4176ACB9}">
      <p15:notesGuideLst xmlns:p15="http://schemas.microsoft.com/office/powerpoint/2012/main">
        <p15:guide id="1" orient="horz" pos="2141">
          <p15:clr>
            <a:srgbClr val="A4A3A4"/>
          </p15:clr>
        </p15:guide>
        <p15:guide id="2" pos="311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ian Jeff" initials="BRJ" lastIdx="2" clrIdx="0"/>
  <p:cmAuthor id="1" name="eploof" initials="ehp" lastIdx="68" clrIdx="1"/>
  <p:cmAuthor id="2" name="Stuart Waldron" initials="IH" lastIdx="0" clrIdx="2"/>
  <p:cmAuthor id="3" name="Stuart Waldron" initials="" lastIdx="3"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1DB"/>
    <a:srgbClr val="AE1280"/>
    <a:srgbClr val="808082"/>
    <a:srgbClr val="128CAB"/>
    <a:srgbClr val="FF7E17"/>
    <a:srgbClr val="A5004C"/>
    <a:srgbClr val="00958B"/>
    <a:srgbClr val="26CEAD"/>
    <a:srgbClr val="58595B"/>
    <a:srgbClr val="4E55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9" autoAdjust="0"/>
    <p:restoredTop sz="94675" autoAdjust="0"/>
  </p:normalViewPr>
  <p:slideViewPr>
    <p:cSldViewPr snapToGrid="0">
      <p:cViewPr varScale="1">
        <p:scale>
          <a:sx n="155" d="100"/>
          <a:sy n="155" d="100"/>
        </p:scale>
        <p:origin x="636" y="138"/>
      </p:cViewPr>
      <p:guideLst>
        <p:guide orient="horz" pos="3865"/>
        <p:guide orient="horz" pos="1999"/>
        <p:guide pos="6765"/>
        <p:guide pos="464"/>
        <p:guide pos="3016"/>
        <p:guide pos="313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132" d="100"/>
          <a:sy n="132" d="100"/>
        </p:scale>
        <p:origin x="-3384" y="-96"/>
      </p:cViewPr>
      <p:guideLst>
        <p:guide orient="horz" pos="2141"/>
        <p:guide pos="311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1.xml"/><Relationship Id="rId10"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278841" cy="3398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593126" y="0"/>
            <a:ext cx="4278841" cy="339884"/>
          </a:xfrm>
          <a:prstGeom prst="rect">
            <a:avLst/>
          </a:prstGeom>
        </p:spPr>
        <p:txBody>
          <a:bodyPr vert="horz" lIns="91440" tIns="45720" rIns="91440" bIns="45720" rtlCol="0"/>
          <a:lstStyle>
            <a:lvl1pPr algn="r">
              <a:defRPr sz="1200"/>
            </a:lvl1pPr>
          </a:lstStyle>
          <a:p>
            <a:fld id="{E72D30EF-8F20-0B47-8B5D-39A8BC29E860}" type="datetimeFigureOut">
              <a:rPr lang="en-US" smtClean="0"/>
              <a:pPr/>
              <a:t>5/7/2021</a:t>
            </a:fld>
            <a:endParaRPr lang="en-US"/>
          </a:p>
        </p:txBody>
      </p:sp>
      <p:sp>
        <p:nvSpPr>
          <p:cNvPr id="4" name="Footer Placeholder 3"/>
          <p:cNvSpPr>
            <a:spLocks noGrp="1"/>
          </p:cNvSpPr>
          <p:nvPr>
            <p:ph type="ftr" sz="quarter" idx="2"/>
          </p:nvPr>
        </p:nvSpPr>
        <p:spPr>
          <a:xfrm>
            <a:off x="2" y="6456612"/>
            <a:ext cx="4278841" cy="33988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593126" y="6456612"/>
            <a:ext cx="4278841" cy="339884"/>
          </a:xfrm>
          <a:prstGeom prst="rect">
            <a:avLst/>
          </a:prstGeom>
        </p:spPr>
        <p:txBody>
          <a:bodyPr vert="horz" lIns="91440" tIns="45720" rIns="91440" bIns="45720" rtlCol="0" anchor="b"/>
          <a:lstStyle>
            <a:lvl1pPr algn="r">
              <a:defRPr sz="1200"/>
            </a:lvl1pPr>
          </a:lstStyle>
          <a:p>
            <a:fld id="{5AD7AEC5-6202-3E49-9724-6DF8556784EB}" type="slidenum">
              <a:rPr lang="en-US" smtClean="0"/>
              <a:pPr/>
              <a:t>‹#›</a:t>
            </a:fld>
            <a:endParaRPr lang="en-US"/>
          </a:p>
        </p:txBody>
      </p:sp>
    </p:spTree>
    <p:extLst>
      <p:ext uri="{BB962C8B-B14F-4D97-AF65-F5344CB8AC3E}">
        <p14:creationId xmlns:p14="http://schemas.microsoft.com/office/powerpoint/2010/main" val="10626863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278841" cy="3398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593126" y="0"/>
            <a:ext cx="4278841" cy="339884"/>
          </a:xfrm>
          <a:prstGeom prst="rect">
            <a:avLst/>
          </a:prstGeom>
        </p:spPr>
        <p:txBody>
          <a:bodyPr vert="horz" lIns="91440" tIns="45720" rIns="91440" bIns="45720" rtlCol="0"/>
          <a:lstStyle>
            <a:lvl1pPr algn="r">
              <a:defRPr sz="1200"/>
            </a:lvl1pPr>
          </a:lstStyle>
          <a:p>
            <a:fld id="{77EDD36E-1E02-F241-9611-1F1D9EAAD326}" type="datetimeFigureOut">
              <a:rPr lang="en-US" smtClean="0"/>
              <a:pPr/>
              <a:t>5/7/2021</a:t>
            </a:fld>
            <a:endParaRPr lang="en-US"/>
          </a:p>
        </p:txBody>
      </p:sp>
      <p:sp>
        <p:nvSpPr>
          <p:cNvPr id="4" name="Slide Image Placeholder 3"/>
          <p:cNvSpPr>
            <a:spLocks noGrp="1" noRot="1" noChangeAspect="1"/>
          </p:cNvSpPr>
          <p:nvPr>
            <p:ph type="sldImg" idx="2"/>
          </p:nvPr>
        </p:nvSpPr>
        <p:spPr>
          <a:xfrm>
            <a:off x="2671763" y="509588"/>
            <a:ext cx="4530725" cy="25495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87425" y="3228897"/>
            <a:ext cx="7899400" cy="305895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2" y="6456612"/>
            <a:ext cx="4278841" cy="33988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593126" y="6456612"/>
            <a:ext cx="4278841" cy="339884"/>
          </a:xfrm>
          <a:prstGeom prst="rect">
            <a:avLst/>
          </a:prstGeom>
        </p:spPr>
        <p:txBody>
          <a:bodyPr vert="horz" lIns="91440" tIns="45720" rIns="91440" bIns="45720" rtlCol="0" anchor="b"/>
          <a:lstStyle>
            <a:lvl1pPr algn="r">
              <a:defRPr sz="1200"/>
            </a:lvl1pPr>
          </a:lstStyle>
          <a:p>
            <a:fld id="{579786E7-EDAB-724E-B5AE-1BDD6B8AC677}" type="slidenum">
              <a:rPr lang="en-US" smtClean="0"/>
              <a:pPr/>
              <a:t>‹#›</a:t>
            </a:fld>
            <a:endParaRPr lang="en-US"/>
          </a:p>
        </p:txBody>
      </p:sp>
    </p:spTree>
    <p:extLst>
      <p:ext uri="{BB962C8B-B14F-4D97-AF65-F5344CB8AC3E}">
        <p14:creationId xmlns:p14="http://schemas.microsoft.com/office/powerpoint/2010/main" val="13062683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standard peripheral driver interfaces connect microcontroller peripherals for example with middleware that implements communication stacks, file systems, or graphic user interfaces. Each peripheral driver interface may provide multiple instances reflecting the multiple physical interfaces of the same type in a device. For example the two physical SPI interfaces are reflected with a separate Access </a:t>
            </a:r>
            <a:r>
              <a:rPr lang="en-GB" dirty="0" err="1"/>
              <a:t>Struct</a:t>
            </a:r>
            <a:r>
              <a:rPr lang="en-GB" dirty="0"/>
              <a:t> for SPI1 and SPI2. The Access </a:t>
            </a:r>
            <a:r>
              <a:rPr lang="en-GB" dirty="0" err="1"/>
              <a:t>Struct</a:t>
            </a:r>
            <a:r>
              <a:rPr lang="en-GB" dirty="0"/>
              <a:t> is the interface of a driver to the middleware component or the user application.</a:t>
            </a:r>
          </a:p>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1</a:t>
            </a:fld>
            <a:endParaRPr lang="en-US"/>
          </a:p>
        </p:txBody>
      </p:sp>
    </p:spTree>
    <p:extLst>
      <p:ext uri="{BB962C8B-B14F-4D97-AF65-F5344CB8AC3E}">
        <p14:creationId xmlns:p14="http://schemas.microsoft.com/office/powerpoint/2010/main" val="135475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standard peripheral driver interfaces connect microcontroller peripherals for example with middleware that implements communication stacks, file systems, or graphic user interfaces. Each peripheral driver interface may provide multiple instances reflecting the multiple physical interfaces of the same type in a device. For example the two physical SPI interfaces are reflected with a separate Access </a:t>
            </a:r>
            <a:r>
              <a:rPr lang="en-GB" dirty="0" err="1"/>
              <a:t>Struct</a:t>
            </a:r>
            <a:r>
              <a:rPr lang="en-GB" dirty="0"/>
              <a:t> for SPI1 and SPI2. The Access </a:t>
            </a:r>
            <a:r>
              <a:rPr lang="en-GB" dirty="0" err="1"/>
              <a:t>Struct</a:t>
            </a:r>
            <a:r>
              <a:rPr lang="en-GB" dirty="0"/>
              <a:t> is the interface of a driver to the middleware component or the user application.</a:t>
            </a:r>
          </a:p>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2</a:t>
            </a:fld>
            <a:endParaRPr lang="en-US"/>
          </a:p>
        </p:txBody>
      </p:sp>
    </p:spTree>
    <p:extLst>
      <p:ext uri="{BB962C8B-B14F-4D97-AF65-F5344CB8AC3E}">
        <p14:creationId xmlns:p14="http://schemas.microsoft.com/office/powerpoint/2010/main" val="1354750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1440000"/>
            <a:ext cx="11037125" cy="1920000"/>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
        <p:nvSpPr>
          <p:cNvPr id="20" name="Subtitle 19"/>
          <p:cNvSpPr>
            <a:spLocks noGrp="1"/>
          </p:cNvSpPr>
          <p:nvPr>
            <p:ph type="subTitle" idx="1" hasCustomPrompt="1"/>
          </p:nvPr>
        </p:nvSpPr>
        <p:spPr>
          <a:xfrm>
            <a:off x="900000" y="3600000"/>
            <a:ext cx="11037125" cy="960000"/>
          </a:xfrm>
        </p:spPr>
        <p:txBody>
          <a:bodyPr lIns="0" tIns="0" rIns="0"/>
          <a:lstStyle>
            <a:lvl1pPr marL="36576" indent="0" algn="r">
              <a:spcBef>
                <a:spcPts val="0"/>
              </a:spcBef>
              <a:buNone/>
              <a:defRPr sz="32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dirty="0"/>
              <a:t>Click to edit subtitle</a:t>
            </a:r>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177962789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19974534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67880711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earence check 1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79875" y="1440000"/>
            <a:ext cx="11157425"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7" name="Rectangle 6"/>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8" name="Rectangle 7"/>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9" name="Rectangle 8"/>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sp>
        <p:nvSpPr>
          <p:cNvPr id="11" name="Rectangle 10"/>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2" name="Rectangle 11"/>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learence check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5" name="Rectangle 4"/>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6" name="Rectangle 5"/>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7" name="Rectangle 6"/>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1" name="Straight Connector 10"/>
          <p:cNvCxnSpPr/>
          <p:nvPr/>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3" name="Content Placeholder 3"/>
          <p:cNvSpPr>
            <a:spLocks noGrp="1"/>
          </p:cNvSpPr>
          <p:nvPr>
            <p:ph sz="half" idx="2" hasCustomPrompt="1"/>
          </p:nvPr>
        </p:nvSpPr>
        <p:spPr>
          <a:xfrm>
            <a:off x="6076800" y="1440000"/>
            <a:ext cx="5560500"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0" name="Rectangle 9"/>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4" name="Rectangle 13"/>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5" name="Straight Connector 14"/>
          <p:cNvCxnSpPr/>
          <p:nvPr userDrawn="1"/>
        </p:nvCxnSpPr>
        <p:spPr>
          <a:xfrm>
            <a:off x="468663" y="1339852"/>
            <a:ext cx="0" cy="5067885"/>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153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2796212"/>
            <a:ext cx="11037125" cy="1013625"/>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Tree>
    <p:extLst>
      <p:ext uri="{BB962C8B-B14F-4D97-AF65-F5344CB8AC3E}">
        <p14:creationId xmlns:p14="http://schemas.microsoft.com/office/powerpoint/2010/main" val="8394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1534990" y="2540000"/>
            <a:ext cx="9276208" cy="1479663"/>
          </a:xfrm>
        </p:spPr>
        <p:txBody>
          <a:bodyPr lIns="0" tIns="0" rIns="0" bIns="0">
            <a:noAutofit/>
          </a:bodyPr>
          <a:lstStyle>
            <a:lvl1pPr algn="l">
              <a:defRPr sz="3200" b="0" baseline="0">
                <a:solidFill>
                  <a:schemeClr val="accent1"/>
                </a:solidFill>
                <a:effectLst/>
              </a:defRPr>
            </a:lvl1pPr>
          </a:lstStyle>
          <a:p>
            <a:r>
              <a:rPr kumimoji="0" lang="en-GB" dirty="0"/>
              <a:t>Type or insert a quote into this box ensuring each line of text is as equal as possible.  There are three line to fill so please edit as required.  Character count </a:t>
            </a:r>
            <a:r>
              <a:rPr kumimoji="0" lang="en-GB" dirty="0" err="1"/>
              <a:t>approx</a:t>
            </a:r>
            <a:r>
              <a:rPr kumimoji="0" lang="en-GB" dirty="0"/>
              <a:t> 160</a:t>
            </a:r>
            <a:endParaRPr kumimoji="0" lang="en-US" dirty="0"/>
          </a:p>
        </p:txBody>
      </p:sp>
      <p:sp>
        <p:nvSpPr>
          <p:cNvPr id="12" name="TextBox 11"/>
          <p:cNvSpPr txBox="1"/>
          <p:nvPr userDrawn="1"/>
        </p:nvSpPr>
        <p:spPr>
          <a:xfrm>
            <a:off x="3358542" y="4515556"/>
            <a:ext cx="914400" cy="914400"/>
          </a:xfrm>
          <a:prstGeom prst="rect">
            <a:avLst/>
          </a:prstGeom>
        </p:spPr>
        <p:txBody>
          <a:bodyPr vert="horz" wrap="none" lIns="0" tIns="0" rIns="0" bIns="0" rtlCol="0" anchor="t">
            <a:normAutofit/>
          </a:bodyPr>
          <a:lstStyle/>
          <a:p>
            <a:endParaRPr lang="en-US" dirty="0"/>
          </a:p>
        </p:txBody>
      </p:sp>
      <p:sp>
        <p:nvSpPr>
          <p:cNvPr id="14" name="Text Placeholder 13"/>
          <p:cNvSpPr>
            <a:spLocks noGrp="1"/>
          </p:cNvSpPr>
          <p:nvPr>
            <p:ph type="body" sz="quarter" idx="11" hasCustomPrompt="1"/>
          </p:nvPr>
        </p:nvSpPr>
        <p:spPr>
          <a:xfrm>
            <a:off x="6180846" y="4524558"/>
            <a:ext cx="4710991" cy="546041"/>
          </a:xfrm>
        </p:spPr>
        <p:txBody>
          <a:bodyPr/>
          <a:lstStyle>
            <a:lvl1pPr marL="0" indent="0" algn="r">
              <a:buNone/>
              <a:defRPr sz="1200">
                <a:solidFill>
                  <a:srgbClr val="7F7F7F"/>
                </a:solidFill>
              </a:defRPr>
            </a:lvl1pPr>
            <a:lvl2pPr marL="538162" indent="0">
              <a:buNone/>
              <a:defRPr sz="1200">
                <a:solidFill>
                  <a:srgbClr val="7F7F7F"/>
                </a:solidFill>
              </a:defRPr>
            </a:lvl2pPr>
            <a:lvl3pPr marL="538162" indent="0">
              <a:buNone/>
              <a:defRPr sz="1200">
                <a:solidFill>
                  <a:srgbClr val="7F7F7F"/>
                </a:solidFill>
              </a:defRPr>
            </a:lvl3pPr>
            <a:lvl4pPr marL="538162" indent="0">
              <a:buNone/>
              <a:defRPr sz="1200">
                <a:solidFill>
                  <a:srgbClr val="7F7F7F"/>
                </a:solidFill>
              </a:defRPr>
            </a:lvl4pPr>
            <a:lvl5pPr marL="538162" indent="0">
              <a:buNone/>
              <a:defRPr sz="1200">
                <a:solidFill>
                  <a:srgbClr val="7F7F7F"/>
                </a:solidFill>
              </a:defRPr>
            </a:lvl5pPr>
          </a:lstStyle>
          <a:p>
            <a:pPr lvl="0"/>
            <a:r>
              <a:rPr lang="en-GB" dirty="0"/>
              <a:t>Type acknowledgement or source of statement</a:t>
            </a:r>
            <a:endParaRPr lang="en-US" dirty="0"/>
          </a:p>
        </p:txBody>
      </p:sp>
    </p:spTree>
    <p:extLst>
      <p:ext uri="{BB962C8B-B14F-4D97-AF65-F5344CB8AC3E}">
        <p14:creationId xmlns:p14="http://schemas.microsoft.com/office/powerpoint/2010/main" val="14327134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srcRect/>
          <a:stretch>
            <a:fillRect/>
          </a:stretch>
        </a:blip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479874" y="336000"/>
            <a:ext cx="11160000" cy="576000"/>
          </a:xfrm>
          <a:prstGeom prst="rect">
            <a:avLst/>
          </a:prstGeom>
        </p:spPr>
        <p:txBody>
          <a:bodyPr vert="horz" lIns="0" tIns="0" rIns="0" bIns="0" anchor="t">
            <a:normAutofit/>
          </a:bodyPr>
          <a:lstStyle/>
          <a:p>
            <a:r>
              <a:rPr kumimoji="0" lang="en-GB" dirty="0"/>
              <a:t>Click to Edit Title</a:t>
            </a:r>
            <a:endParaRPr kumimoji="0" lang="en-US" dirty="0"/>
          </a:p>
        </p:txBody>
      </p:sp>
      <p:sp>
        <p:nvSpPr>
          <p:cNvPr id="4" name="Text Placeholder 3"/>
          <p:cNvSpPr>
            <a:spLocks noGrp="1"/>
          </p:cNvSpPr>
          <p:nvPr>
            <p:ph type="body" idx="1"/>
          </p:nvPr>
        </p:nvSpPr>
        <p:spPr>
          <a:xfrm>
            <a:off x="479875" y="1440000"/>
            <a:ext cx="11157425" cy="4680000"/>
          </a:xfrm>
          <a:prstGeom prst="rect">
            <a:avLst/>
          </a:prstGeom>
        </p:spPr>
        <p:txBody>
          <a:bodyPr vert="horz" lIns="0" tIns="0" rIns="0" bIns="0">
            <a:noAutofit/>
          </a:bodyPr>
          <a:lstStyle/>
          <a:p>
            <a:pPr lvl="0" eaLnBrk="1" latinLnBrk="0" hangingPunct="1"/>
            <a:r>
              <a:rPr kumimoji="0" lang="en-GB" dirty="0"/>
              <a:t>Click to edit text</a:t>
            </a:r>
          </a:p>
          <a:p>
            <a:pPr lvl="1" eaLnBrk="1" latinLnBrk="0" hangingPunct="1"/>
            <a:r>
              <a:rPr kumimoji="0" lang="en-GB" dirty="0"/>
              <a:t>Second level</a:t>
            </a:r>
          </a:p>
          <a:p>
            <a:pPr lvl="2" eaLnBrk="1" latinLnBrk="0" hangingPunct="1"/>
            <a:r>
              <a:rPr kumimoji="0" lang="en-GB" dirty="0"/>
              <a:t>Third level</a:t>
            </a:r>
          </a:p>
          <a:p>
            <a:pPr lvl="3" eaLnBrk="1" latinLnBrk="0" hangingPunct="1"/>
            <a:r>
              <a:rPr kumimoji="0" lang="en-GB" dirty="0"/>
              <a:t>Fourth level</a:t>
            </a:r>
          </a:p>
          <a:p>
            <a:pPr lvl="4" eaLnBrk="1" latinLnBrk="0" hangingPunct="1"/>
            <a:r>
              <a:rPr kumimoji="0" lang="en-GB" dirty="0"/>
              <a:t>Fifth level</a:t>
            </a:r>
            <a:endParaRPr kumimoji="0" lang="en-US" dirty="0"/>
          </a:p>
        </p:txBody>
      </p:sp>
      <p:sp>
        <p:nvSpPr>
          <p:cNvPr id="7" name="Slide Number Placeholder 4"/>
          <p:cNvSpPr txBox="1">
            <a:spLocks/>
          </p:cNvSpPr>
          <p:nvPr/>
        </p:nvSpPr>
        <p:spPr>
          <a:xfrm>
            <a:off x="477788" y="6559369"/>
            <a:ext cx="1303046"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l" defTabSz="457200" rtl="0" eaLnBrk="1" fontAlgn="auto" latinLnBrk="0" hangingPunct="1">
              <a:lnSpc>
                <a:spcPct val="100000"/>
              </a:lnSpc>
              <a:spcBef>
                <a:spcPts val="0"/>
              </a:spcBef>
              <a:spcAft>
                <a:spcPts val="0"/>
              </a:spcAft>
              <a:buClrTx/>
              <a:buSzTx/>
              <a:buFontTx/>
              <a:buNone/>
              <a:tabLst/>
              <a:defRPr/>
            </a:pPr>
            <a:fld id="{319DA607-C033-414D-8F05-C963E77EB547}" type="slidenum">
              <a:rPr lang="en-US" smtClean="0"/>
              <a:pPr marL="0" marR="0" indent="0" algn="l" defTabSz="457200" rtl="0" eaLnBrk="1" fontAlgn="auto" latinLnBrk="0" hangingPunct="1">
                <a:lnSpc>
                  <a:spcPct val="100000"/>
                </a:lnSpc>
                <a:spcBef>
                  <a:spcPts val="0"/>
                </a:spcBef>
                <a:spcAft>
                  <a:spcPts val="0"/>
                </a:spcAft>
                <a:buClrTx/>
                <a:buSzTx/>
                <a:buFontTx/>
                <a:buNone/>
                <a:tabLst/>
                <a:defRPr/>
              </a:pPr>
              <a:t>‹#›</a:t>
            </a:fld>
            <a:endParaRPr lang="en-US" dirty="0"/>
          </a:p>
          <a:p>
            <a:endParaRPr lang="en-US" b="0" dirty="0"/>
          </a:p>
        </p:txBody>
      </p:sp>
    </p:spTree>
  </p:cSld>
  <p:clrMap bg1="lt1" tx1="dk1" bg2="lt2" tx2="dk2" accent1="accent1" accent2="accent2" accent3="accent3" accent4="accent4" accent5="accent5" accent6="accent6" hlink="hlink" folHlink="folHlink"/>
  <p:sldLayoutIdLst>
    <p:sldLayoutId id="2147483717" r:id="rId1"/>
    <p:sldLayoutId id="2147483728" r:id="rId2"/>
    <p:sldLayoutId id="2147483718" r:id="rId3"/>
    <p:sldLayoutId id="2147483719" r:id="rId4"/>
    <p:sldLayoutId id="2147483720" r:id="rId5"/>
    <p:sldLayoutId id="2147483721" r:id="rId6"/>
    <p:sldLayoutId id="2147483722" r:id="rId7"/>
    <p:sldLayoutId id="2147483723" r:id="rId8"/>
    <p:sldLayoutId id="2147483724" r:id="rId9"/>
  </p:sldLayoutIdLst>
  <p:hf sldNum="0" hdr="0" ftr="0" dt="0"/>
  <p:txStyles>
    <p:title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p:titleStyle>
    <p:body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Rectangle 234"/>
          <p:cNvSpPr/>
          <p:nvPr/>
        </p:nvSpPr>
        <p:spPr>
          <a:xfrm>
            <a:off x="6377782" y="317699"/>
            <a:ext cx="5760000" cy="6408000"/>
          </a:xfrm>
          <a:prstGeom prst="rect">
            <a:avLst/>
          </a:prstGeom>
          <a:solidFill>
            <a:srgbClr val="808082">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t"/>
          <a:lstStyle/>
          <a:p>
            <a:pPr algn="ctr"/>
            <a:r>
              <a:rPr lang="en-US" sz="2000" b="1" dirty="0">
                <a:solidFill>
                  <a:schemeClr val="tx1"/>
                </a:solidFill>
              </a:rPr>
              <a:t>Software Packs</a:t>
            </a:r>
            <a:endParaRPr lang="en-GB" sz="3200" b="1" dirty="0">
              <a:solidFill>
                <a:schemeClr val="tx1"/>
              </a:solidFill>
            </a:endParaRPr>
          </a:p>
        </p:txBody>
      </p:sp>
      <p:sp>
        <p:nvSpPr>
          <p:cNvPr id="3" name="Title 2"/>
          <p:cNvSpPr>
            <a:spLocks noGrp="1"/>
          </p:cNvSpPr>
          <p:nvPr>
            <p:ph type="title"/>
          </p:nvPr>
        </p:nvSpPr>
        <p:spPr/>
        <p:txBody>
          <a:bodyPr>
            <a:normAutofit fontScale="90000"/>
          </a:bodyPr>
          <a:lstStyle/>
          <a:p>
            <a:r>
              <a:rPr lang="en-US" dirty="0"/>
              <a:t>CMSIS-Driver 2.0</a:t>
            </a:r>
          </a:p>
        </p:txBody>
      </p:sp>
      <p:sp>
        <p:nvSpPr>
          <p:cNvPr id="4" name="Rectangle 3"/>
          <p:cNvSpPr/>
          <p:nvPr/>
        </p:nvSpPr>
        <p:spPr bwMode="auto">
          <a:xfrm>
            <a:off x="4704087" y="1423536"/>
            <a:ext cx="1440000" cy="4464050"/>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dirty="0"/>
          </a:p>
        </p:txBody>
      </p:sp>
      <p:sp>
        <p:nvSpPr>
          <p:cNvPr id="6" name="TextBox 5"/>
          <p:cNvSpPr txBox="1"/>
          <p:nvPr/>
        </p:nvSpPr>
        <p:spPr bwMode="auto">
          <a:xfrm>
            <a:off x="4705685" y="1962677"/>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SAI Controller</a:t>
            </a:r>
            <a:endParaRPr lang="en-GB" sz="1200" dirty="0">
              <a:latin typeface="+mn-lt"/>
            </a:endParaRPr>
          </a:p>
        </p:txBody>
      </p:sp>
      <p:sp>
        <p:nvSpPr>
          <p:cNvPr id="7" name="TextBox 6"/>
          <p:cNvSpPr txBox="1"/>
          <p:nvPr/>
        </p:nvSpPr>
        <p:spPr bwMode="auto">
          <a:xfrm>
            <a:off x="4705685" y="3538796"/>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SPI </a:t>
            </a:r>
            <a:r>
              <a:rPr lang="en-US" sz="1200" dirty="0"/>
              <a:t>Controller</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bwMode="auto">
          <a:xfrm>
            <a:off x="4705685" y="4311111"/>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SPI </a:t>
            </a:r>
            <a:r>
              <a:rPr lang="en-US" sz="1200" dirty="0"/>
              <a:t>Controller</a:t>
            </a:r>
            <a:endParaRPr lang="en-GB" sz="1200" dirty="0">
              <a:latin typeface="+mn-lt"/>
            </a:endParaRPr>
          </a:p>
        </p:txBody>
      </p:sp>
      <p:sp>
        <p:nvSpPr>
          <p:cNvPr id="9" name="TextBox 8"/>
          <p:cNvSpPr txBox="1"/>
          <p:nvPr/>
        </p:nvSpPr>
        <p:spPr bwMode="auto">
          <a:xfrm>
            <a:off x="4705685" y="5502620"/>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USB  Controller</a:t>
            </a:r>
            <a:endParaRPr lang="en-GB" sz="1200" dirty="0">
              <a:latin typeface="+mn-lt"/>
            </a:endParaRPr>
          </a:p>
        </p:txBody>
      </p:sp>
      <p:sp>
        <p:nvSpPr>
          <p:cNvPr id="10" name="TextBox 9"/>
          <p:cNvSpPr txBox="1"/>
          <p:nvPr/>
        </p:nvSpPr>
        <p:spPr bwMode="auto">
          <a:xfrm>
            <a:off x="4705685" y="1569464"/>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USB  Controller</a:t>
            </a:r>
            <a:endParaRPr lang="en-GB" sz="1200" dirty="0">
              <a:latin typeface="+mn-lt"/>
            </a:endParaRPr>
          </a:p>
        </p:txBody>
      </p:sp>
      <p:sp>
        <p:nvSpPr>
          <p:cNvPr id="11" name="TextBox 10"/>
          <p:cNvSpPr txBox="1"/>
          <p:nvPr/>
        </p:nvSpPr>
        <p:spPr bwMode="auto">
          <a:xfrm>
            <a:off x="4705685" y="2355868"/>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Ethernet  PHY</a:t>
            </a:r>
            <a:endParaRPr lang="en-GB" sz="1200" dirty="0">
              <a:latin typeface="+mn-lt"/>
            </a:endParaRPr>
          </a:p>
        </p:txBody>
      </p:sp>
      <p:sp>
        <p:nvSpPr>
          <p:cNvPr id="12" name="TextBox 11"/>
          <p:cNvSpPr txBox="1"/>
          <p:nvPr/>
        </p:nvSpPr>
        <p:spPr bwMode="auto">
          <a:xfrm>
            <a:off x="4705685" y="4715168"/>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SDIO</a:t>
            </a:r>
            <a:endParaRPr lang="en-GB" sz="1200" dirty="0">
              <a:latin typeface="+mn-lt"/>
            </a:endParaRPr>
          </a:p>
        </p:txBody>
      </p:sp>
      <p:sp>
        <p:nvSpPr>
          <p:cNvPr id="13" name="TextBox 12"/>
          <p:cNvSpPr txBox="1"/>
          <p:nvPr/>
        </p:nvSpPr>
        <p:spPr bwMode="auto">
          <a:xfrm>
            <a:off x="4705685" y="5108381"/>
            <a:ext cx="1440000" cy="288000"/>
          </a:xfrm>
          <a:prstGeom prst="rect">
            <a:avLst/>
          </a:prstGeom>
          <a:solidFill>
            <a:schemeClr val="bg1">
              <a:lumMod val="85000"/>
            </a:schemeClr>
          </a:solidFill>
          <a:ln>
            <a:noFill/>
          </a:ln>
        </p:spPr>
        <p:txBody>
          <a:bodyPr rIns="108000">
            <a:spAutoFit/>
          </a:bodyPr>
          <a:lstStyle/>
          <a:p>
            <a:pPr algn="r">
              <a:defRPr/>
            </a:pPr>
            <a:r>
              <a:rPr lang="en-US" sz="1200" dirty="0">
                <a:latin typeface="+mn-lt"/>
              </a:rPr>
              <a:t>Memory Controller</a:t>
            </a:r>
            <a:endParaRPr lang="en-GB" sz="1200" dirty="0">
              <a:latin typeface="+mn-lt"/>
            </a:endParaRPr>
          </a:p>
        </p:txBody>
      </p:sp>
      <p:sp>
        <p:nvSpPr>
          <p:cNvPr id="14" name="Rounded Rectangle 13"/>
          <p:cNvSpPr/>
          <p:nvPr/>
        </p:nvSpPr>
        <p:spPr bwMode="auto">
          <a:xfrm>
            <a:off x="9918803" y="791306"/>
            <a:ext cx="2088000" cy="5761038"/>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fontAlgn="auto">
              <a:spcBef>
                <a:spcPts val="0"/>
              </a:spcBef>
              <a:spcAft>
                <a:spcPts val="0"/>
              </a:spcAft>
              <a:defRPr/>
            </a:pPr>
            <a:r>
              <a:rPr lang="de-DE" sz="1600" b="1" kern="0" dirty="0">
                <a:solidFill>
                  <a:srgbClr val="000000"/>
                </a:solidFill>
                <a:latin typeface="Gill Sans MT" pitchFamily="34" charset="0"/>
                <a:ea typeface="ＭＳ Ｐゴシック" pitchFamily="34" charset="-128"/>
              </a:rPr>
              <a:t>Middleware</a:t>
            </a:r>
            <a:endParaRPr lang="en-GB" sz="1600" b="1" kern="0" dirty="0">
              <a:solidFill>
                <a:srgbClr val="000000"/>
              </a:solidFill>
              <a:latin typeface="Gill Sans MT" pitchFamily="34" charset="0"/>
              <a:ea typeface="ＭＳ Ｐゴシック" pitchFamily="34" charset="-128"/>
            </a:endParaRPr>
          </a:p>
        </p:txBody>
      </p:sp>
      <p:sp>
        <p:nvSpPr>
          <p:cNvPr id="15" name="Rounded Rectangle 14"/>
          <p:cNvSpPr/>
          <p:nvPr/>
        </p:nvSpPr>
        <p:spPr bwMode="auto">
          <a:xfrm>
            <a:off x="10062691" y="3394331"/>
            <a:ext cx="1800225" cy="539750"/>
          </a:xfrm>
          <a:prstGeom prst="roundRect">
            <a:avLst>
              <a:gd name="adj" fmla="val 0"/>
            </a:avLst>
          </a:prstGeom>
          <a:solidFill>
            <a:srgbClr val="AE128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Graphics</a:t>
            </a:r>
            <a:endParaRPr lang="en-GB" sz="1600" b="1" kern="0" dirty="0">
              <a:solidFill>
                <a:sysClr val="window" lastClr="FFFFFF"/>
              </a:solidFill>
              <a:latin typeface="Gill Sans MT" pitchFamily="34" charset="0"/>
              <a:ea typeface="ＭＳ Ｐゴシック" pitchFamily="34" charset="-128"/>
              <a:cs typeface="Arial" charset="0"/>
            </a:endParaRPr>
          </a:p>
        </p:txBody>
      </p:sp>
      <p:sp>
        <p:nvSpPr>
          <p:cNvPr id="17" name="Rounded Rectangle 16"/>
          <p:cNvSpPr/>
          <p:nvPr/>
        </p:nvSpPr>
        <p:spPr bwMode="auto">
          <a:xfrm>
            <a:off x="10062692" y="4568631"/>
            <a:ext cx="1800225" cy="539750"/>
          </a:xfrm>
          <a:prstGeom prst="roundRect">
            <a:avLst>
              <a:gd name="adj" fmla="val 0"/>
            </a:avLst>
          </a:prstGeom>
          <a:solidFill>
            <a:srgbClr val="FF7E17"/>
          </a:solidFill>
          <a:ln w="19050" cap="flat" cmpd="sng" algn="ctr">
            <a:noFill/>
            <a:prstDash val="solid"/>
            <a:round/>
            <a:headEnd type="none" w="med" len="med"/>
            <a:tailEnd type="none" w="med" len="med"/>
          </a:ln>
          <a:effectLst/>
        </p:spPr>
        <p:txBody>
          <a:bodyPr wrap="none" lIns="121944" tIns="60972" rIns="121944" bIns="60972" anchor="ctr"/>
          <a:lstStyle/>
          <a:p>
            <a:pPr algn="ctr" fontAlgn="auto">
              <a:spcBef>
                <a:spcPts val="0"/>
              </a:spcBef>
              <a:spcAft>
                <a:spcPts val="0"/>
              </a:spcAft>
              <a:defRPr/>
            </a:pPr>
            <a:r>
              <a:rPr lang="de-DE" sz="1600" b="1" kern="0" dirty="0">
                <a:solidFill>
                  <a:srgbClr val="FDFDFD"/>
                </a:solidFill>
                <a:latin typeface="Gill Sans MT" pitchFamily="34" charset="0"/>
                <a:ea typeface="MS PGothic" pitchFamily="34" charset="-128"/>
                <a:cs typeface="Arial" charset="0"/>
              </a:rPr>
              <a:t>File System</a:t>
            </a:r>
          </a:p>
        </p:txBody>
      </p:sp>
      <p:sp>
        <p:nvSpPr>
          <p:cNvPr id="18" name="Rounded Rectangle 17"/>
          <p:cNvSpPr/>
          <p:nvPr/>
        </p:nvSpPr>
        <p:spPr bwMode="auto">
          <a:xfrm>
            <a:off x="10062694" y="5377770"/>
            <a:ext cx="1800225" cy="539750"/>
          </a:xfrm>
          <a:prstGeom prst="roundRect">
            <a:avLst>
              <a:gd name="adj" fmla="val 0"/>
            </a:avLst>
          </a:prstGeom>
          <a:solidFill>
            <a:srgbClr val="4E5584"/>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USB Host</a:t>
            </a:r>
            <a:endParaRPr lang="en-GB" sz="1600" b="1" kern="0" dirty="0">
              <a:solidFill>
                <a:sysClr val="window" lastClr="FFFFFF"/>
              </a:solidFill>
              <a:latin typeface="Gill Sans MT" pitchFamily="34" charset="0"/>
              <a:ea typeface="ＭＳ Ｐゴシック" pitchFamily="34" charset="-128"/>
              <a:cs typeface="Arial" charset="0"/>
            </a:endParaRPr>
          </a:p>
        </p:txBody>
      </p:sp>
      <p:sp>
        <p:nvSpPr>
          <p:cNvPr id="19" name="Rounded Rectangle 18"/>
          <p:cNvSpPr/>
          <p:nvPr/>
        </p:nvSpPr>
        <p:spPr bwMode="auto">
          <a:xfrm>
            <a:off x="10062693" y="2446057"/>
            <a:ext cx="1800225" cy="539750"/>
          </a:xfrm>
          <a:prstGeom prst="roundRect">
            <a:avLst>
              <a:gd name="adj" fmla="val 0"/>
            </a:avLst>
          </a:prstGeom>
          <a:solidFill>
            <a:srgbClr val="00B1D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TCP/IP</a:t>
            </a:r>
            <a:br>
              <a:rPr lang="de-DE" sz="1600" b="1" kern="0" dirty="0">
                <a:solidFill>
                  <a:sysClr val="window" lastClr="FFFFFF"/>
                </a:solidFill>
                <a:latin typeface="Gill Sans MT" pitchFamily="34" charset="0"/>
                <a:ea typeface="ＭＳ Ｐゴシック" pitchFamily="34" charset="-128"/>
                <a:cs typeface="Arial" charset="0"/>
              </a:rPr>
            </a:br>
            <a:r>
              <a:rPr lang="de-DE" sz="1600" b="1" kern="0" dirty="0">
                <a:solidFill>
                  <a:sysClr val="window" lastClr="FFFFFF"/>
                </a:solidFill>
                <a:latin typeface="Gill Sans MT" pitchFamily="34" charset="0"/>
                <a:ea typeface="ＭＳ Ｐゴシック" pitchFamily="34" charset="-128"/>
                <a:cs typeface="Arial" charset="0"/>
              </a:rPr>
              <a:t>Networking</a:t>
            </a:r>
          </a:p>
        </p:txBody>
      </p:sp>
      <p:sp>
        <p:nvSpPr>
          <p:cNvPr id="20" name="Rounded Rectangle 19"/>
          <p:cNvSpPr/>
          <p:nvPr/>
        </p:nvSpPr>
        <p:spPr bwMode="auto">
          <a:xfrm>
            <a:off x="6503520" y="794657"/>
            <a:ext cx="3095625" cy="5761038"/>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fontAlgn="auto">
              <a:spcBef>
                <a:spcPts val="0"/>
              </a:spcBef>
              <a:spcAft>
                <a:spcPts val="0"/>
              </a:spcAft>
              <a:defRPr/>
            </a:pPr>
            <a:r>
              <a:rPr lang="en-US" sz="1600" b="1" kern="0" dirty="0">
                <a:solidFill>
                  <a:srgbClr val="000000"/>
                </a:solidFill>
                <a:latin typeface="Gill Sans MT" pitchFamily="34" charset="0"/>
                <a:ea typeface="ＭＳ Ｐゴシック" pitchFamily="34" charset="-128"/>
              </a:rPr>
              <a:t>Device</a:t>
            </a:r>
            <a:endParaRPr lang="en-GB" sz="1600" b="1" kern="0" dirty="0">
              <a:solidFill>
                <a:srgbClr val="000000"/>
              </a:solidFill>
              <a:latin typeface="Gill Sans MT" pitchFamily="34" charset="0"/>
              <a:ea typeface="ＭＳ Ｐゴシック" pitchFamily="34" charset="-128"/>
            </a:endParaRPr>
          </a:p>
        </p:txBody>
      </p:sp>
      <p:sp>
        <p:nvSpPr>
          <p:cNvPr id="37" name="Rounded Rectangle 36"/>
          <p:cNvSpPr/>
          <p:nvPr/>
        </p:nvSpPr>
        <p:spPr bwMode="auto">
          <a:xfrm>
            <a:off x="6609879" y="5907995"/>
            <a:ext cx="2881318" cy="468000"/>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latin typeface="Courier New" pitchFamily="49" charset="0"/>
                <a:ea typeface="ＭＳ Ｐゴシック" pitchFamily="34" charset="-128"/>
                <a:cs typeface="Courier New" pitchFamily="49" charset="0"/>
              </a:rPr>
              <a:t>RTE_Device.h</a:t>
            </a:r>
            <a:r>
              <a:rPr lang="de-DE" sz="1500" kern="0" dirty="0">
                <a:latin typeface="Courier New" pitchFamily="49" charset="0"/>
                <a:ea typeface="ＭＳ Ｐゴシック" pitchFamily="34" charset="-128"/>
                <a:cs typeface="Courier New" pitchFamily="49" charset="0"/>
              </a:rPr>
              <a:t> </a:t>
            </a:r>
            <a:br>
              <a:rPr lang="de-DE" sz="1500" kern="0" dirty="0">
                <a:latin typeface="Courier New" pitchFamily="49" charset="0"/>
                <a:ea typeface="ＭＳ Ｐゴシック" pitchFamily="34" charset="-128"/>
                <a:cs typeface="Courier New" pitchFamily="49" charset="0"/>
              </a:rPr>
            </a:br>
            <a:r>
              <a:rPr lang="de-DE" sz="1300" kern="0" dirty="0">
                <a:latin typeface="Courier New" pitchFamily="49" charset="0"/>
                <a:ea typeface="ＭＳ Ｐゴシック" pitchFamily="34" charset="-128"/>
                <a:cs typeface="Courier New" pitchFamily="49" charset="0"/>
              </a:rPr>
              <a:t>Configuration File</a:t>
            </a:r>
          </a:p>
        </p:txBody>
      </p:sp>
      <p:sp>
        <p:nvSpPr>
          <p:cNvPr id="54" name="TextBox 53"/>
          <p:cNvSpPr txBox="1"/>
          <p:nvPr/>
        </p:nvSpPr>
        <p:spPr bwMode="auto">
          <a:xfrm>
            <a:off x="4705685" y="2749103"/>
            <a:ext cx="1440000" cy="288000"/>
          </a:xfrm>
          <a:prstGeom prst="rect">
            <a:avLst/>
          </a:prstGeom>
          <a:solidFill>
            <a:schemeClr val="bg1">
              <a:lumMod val="85000"/>
            </a:schemeClr>
          </a:solidFill>
          <a:ln>
            <a:noFill/>
          </a:ln>
        </p:spPr>
        <p:txBody>
          <a:bodyPr wrap="square" rIns="144000">
            <a:spAutoFit/>
          </a:bodyPr>
          <a:lstStyle/>
          <a:p>
            <a:pPr algn="r">
              <a:defRPr/>
            </a:pPr>
            <a:r>
              <a:rPr lang="en-US" sz="1200" dirty="0">
                <a:latin typeface="+mn-lt"/>
              </a:rPr>
              <a:t>Ethernet  MAC</a:t>
            </a:r>
            <a:endParaRPr lang="en-GB" sz="1200" dirty="0">
              <a:latin typeface="+mn-lt"/>
            </a:endParaRPr>
          </a:p>
        </p:txBody>
      </p:sp>
      <p:sp>
        <p:nvSpPr>
          <p:cNvPr id="59" name="TextBox 58"/>
          <p:cNvSpPr txBox="1"/>
          <p:nvPr/>
        </p:nvSpPr>
        <p:spPr bwMode="auto">
          <a:xfrm>
            <a:off x="3912392" y="5509532"/>
            <a:ext cx="647700" cy="276225"/>
          </a:xfrm>
          <a:prstGeom prst="rect">
            <a:avLst/>
          </a:prstGeom>
          <a:noFill/>
          <a:ln>
            <a:noFill/>
          </a:ln>
        </p:spPr>
        <p:txBody>
          <a:bodyPr lIns="216000" rIns="36000">
            <a:spAutoFit/>
          </a:bodyPr>
          <a:lstStyle/>
          <a:p>
            <a:pPr algn="r">
              <a:defRPr/>
            </a:pPr>
            <a:r>
              <a:rPr lang="en-US" sz="1200" dirty="0">
                <a:latin typeface="+mn-lt"/>
              </a:rPr>
              <a:t>USB</a:t>
            </a:r>
            <a:endParaRPr lang="en-GB" sz="1200" dirty="0">
              <a:latin typeface="+mn-lt"/>
            </a:endParaRPr>
          </a:p>
        </p:txBody>
      </p:sp>
      <p:sp>
        <p:nvSpPr>
          <p:cNvPr id="60" name="TextBox 59"/>
          <p:cNvSpPr txBox="1"/>
          <p:nvPr/>
        </p:nvSpPr>
        <p:spPr bwMode="auto">
          <a:xfrm>
            <a:off x="3911926" y="5113475"/>
            <a:ext cx="647700" cy="277812"/>
          </a:xfrm>
          <a:prstGeom prst="rect">
            <a:avLst/>
          </a:prstGeom>
          <a:noFill/>
          <a:ln>
            <a:noFill/>
          </a:ln>
        </p:spPr>
        <p:txBody>
          <a:bodyPr lIns="216000" rIns="36000">
            <a:spAutoFit/>
          </a:bodyPr>
          <a:lstStyle/>
          <a:p>
            <a:pPr algn="r">
              <a:defRPr/>
            </a:pPr>
            <a:r>
              <a:rPr lang="en-US" sz="1200" dirty="0">
                <a:latin typeface="+mn-lt"/>
              </a:rPr>
              <a:t>I/O</a:t>
            </a:r>
            <a:endParaRPr lang="en-GB" sz="1200" dirty="0">
              <a:latin typeface="+mn-lt"/>
            </a:endParaRPr>
          </a:p>
        </p:txBody>
      </p:sp>
      <p:sp>
        <p:nvSpPr>
          <p:cNvPr id="61" name="TextBox 60"/>
          <p:cNvSpPr txBox="1"/>
          <p:nvPr/>
        </p:nvSpPr>
        <p:spPr bwMode="auto">
          <a:xfrm>
            <a:off x="3798274" y="4720262"/>
            <a:ext cx="761818" cy="277812"/>
          </a:xfrm>
          <a:prstGeom prst="rect">
            <a:avLst/>
          </a:prstGeom>
          <a:noFill/>
          <a:ln>
            <a:noFill/>
          </a:ln>
        </p:spPr>
        <p:txBody>
          <a:bodyPr wrap="square" lIns="216000" rIns="36000">
            <a:spAutoFit/>
          </a:bodyPr>
          <a:lstStyle/>
          <a:p>
            <a:pPr algn="r">
              <a:defRPr/>
            </a:pPr>
            <a:r>
              <a:rPr lang="en-US" sz="1200" dirty="0">
                <a:latin typeface="+mn-lt"/>
              </a:rPr>
              <a:t>SDIO0</a:t>
            </a:r>
            <a:endParaRPr lang="en-GB" sz="1200" dirty="0">
              <a:latin typeface="+mn-lt"/>
            </a:endParaRPr>
          </a:p>
        </p:txBody>
      </p:sp>
      <p:sp>
        <p:nvSpPr>
          <p:cNvPr id="62" name="TextBox 61"/>
          <p:cNvSpPr txBox="1"/>
          <p:nvPr/>
        </p:nvSpPr>
        <p:spPr bwMode="auto">
          <a:xfrm>
            <a:off x="3911926" y="4321471"/>
            <a:ext cx="647700" cy="276225"/>
          </a:xfrm>
          <a:prstGeom prst="rect">
            <a:avLst/>
          </a:prstGeom>
          <a:noFill/>
          <a:ln>
            <a:noFill/>
          </a:ln>
        </p:spPr>
        <p:txBody>
          <a:bodyPr lIns="216000" rIns="36000">
            <a:spAutoFit/>
          </a:bodyPr>
          <a:lstStyle/>
          <a:p>
            <a:pPr algn="r">
              <a:defRPr/>
            </a:pPr>
            <a:r>
              <a:rPr lang="en-US" sz="1200" dirty="0">
                <a:latin typeface="+mn-lt"/>
              </a:rPr>
              <a:t>SPI1</a:t>
            </a:r>
            <a:endParaRPr lang="en-GB" sz="1200" dirty="0">
              <a:latin typeface="+mn-lt"/>
            </a:endParaRPr>
          </a:p>
        </p:txBody>
      </p:sp>
      <p:sp>
        <p:nvSpPr>
          <p:cNvPr id="63" name="TextBox 62"/>
          <p:cNvSpPr txBox="1"/>
          <p:nvPr/>
        </p:nvSpPr>
        <p:spPr bwMode="auto">
          <a:xfrm>
            <a:off x="3911926" y="3533713"/>
            <a:ext cx="647700" cy="276225"/>
          </a:xfrm>
          <a:prstGeom prst="rect">
            <a:avLst/>
          </a:prstGeom>
          <a:noFill/>
          <a:ln>
            <a:noFill/>
          </a:ln>
        </p:spPr>
        <p:txBody>
          <a:bodyPr lIns="216000" rIns="36000">
            <a:spAutoFit/>
          </a:bodyPr>
          <a:lstStyle/>
          <a:p>
            <a:pPr algn="r">
              <a:defRPr/>
            </a:pPr>
            <a:r>
              <a:rPr lang="en-US" sz="1200" dirty="0">
                <a:latin typeface="+mn-lt"/>
              </a:rPr>
              <a:t>SPI0</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64" name="TextBox 63"/>
          <p:cNvSpPr txBox="1"/>
          <p:nvPr/>
        </p:nvSpPr>
        <p:spPr bwMode="auto">
          <a:xfrm>
            <a:off x="3696492" y="1967287"/>
            <a:ext cx="863134" cy="276999"/>
          </a:xfrm>
          <a:prstGeom prst="rect">
            <a:avLst/>
          </a:prstGeom>
          <a:noFill/>
          <a:ln>
            <a:noFill/>
          </a:ln>
        </p:spPr>
        <p:txBody>
          <a:bodyPr wrap="square" lIns="216000" rIns="36000">
            <a:spAutoFit/>
          </a:bodyPr>
          <a:lstStyle/>
          <a:p>
            <a:pPr algn="r">
              <a:defRPr/>
            </a:pPr>
            <a:r>
              <a:rPr lang="en-US" sz="1200" dirty="0">
                <a:latin typeface="+mn-lt"/>
              </a:rPr>
              <a:t>SAI0</a:t>
            </a:r>
            <a:endParaRPr lang="en-US" sz="1200" dirty="0">
              <a:latin typeface="Segoe UI" panose="020B0502040204020203" pitchFamily="34" charset="0"/>
              <a:ea typeface="Segoe UI" panose="020B0502040204020203" pitchFamily="34" charset="0"/>
              <a:cs typeface="Segoe UI" panose="020B0502040204020203" pitchFamily="34" charset="0"/>
            </a:endParaRPr>
          </a:p>
        </p:txBody>
      </p:sp>
      <p:sp>
        <p:nvSpPr>
          <p:cNvPr id="65" name="TextBox 64"/>
          <p:cNvSpPr txBox="1"/>
          <p:nvPr/>
        </p:nvSpPr>
        <p:spPr bwMode="auto">
          <a:xfrm>
            <a:off x="3911926" y="1575351"/>
            <a:ext cx="647700" cy="276225"/>
          </a:xfrm>
          <a:prstGeom prst="rect">
            <a:avLst/>
          </a:prstGeom>
          <a:noFill/>
          <a:ln>
            <a:noFill/>
          </a:ln>
        </p:spPr>
        <p:txBody>
          <a:bodyPr lIns="216000" rIns="36000">
            <a:spAutoFit/>
          </a:bodyPr>
          <a:lstStyle/>
          <a:p>
            <a:pPr algn="r">
              <a:defRPr/>
            </a:pPr>
            <a:r>
              <a:rPr lang="en-US" sz="1200" dirty="0">
                <a:latin typeface="+mn-lt"/>
              </a:rPr>
              <a:t>USB</a:t>
            </a:r>
            <a:endParaRPr lang="en-GB" sz="1200" dirty="0">
              <a:latin typeface="+mn-lt"/>
            </a:endParaRPr>
          </a:p>
        </p:txBody>
      </p:sp>
      <p:sp>
        <p:nvSpPr>
          <p:cNvPr id="66" name="TextBox 65"/>
          <p:cNvSpPr txBox="1"/>
          <p:nvPr/>
        </p:nvSpPr>
        <p:spPr bwMode="auto">
          <a:xfrm>
            <a:off x="3696492" y="2360983"/>
            <a:ext cx="863600" cy="277813"/>
          </a:xfrm>
          <a:prstGeom prst="rect">
            <a:avLst/>
          </a:prstGeom>
          <a:noFill/>
          <a:ln>
            <a:noFill/>
          </a:ln>
        </p:spPr>
        <p:txBody>
          <a:bodyPr lIns="216000" rIns="36000">
            <a:spAutoFit/>
          </a:bodyPr>
          <a:lstStyle/>
          <a:p>
            <a:pPr algn="r">
              <a:defRPr/>
            </a:pPr>
            <a:r>
              <a:rPr lang="en-US" sz="1200" dirty="0">
                <a:latin typeface="+mn-lt"/>
              </a:rPr>
              <a:t>Ethernet</a:t>
            </a:r>
            <a:endParaRPr lang="en-GB" sz="1200" dirty="0">
              <a:latin typeface="+mn-lt"/>
            </a:endParaRPr>
          </a:p>
        </p:txBody>
      </p:sp>
      <p:sp>
        <p:nvSpPr>
          <p:cNvPr id="71" name="Rounded Rectangle 70"/>
          <p:cNvSpPr/>
          <p:nvPr/>
        </p:nvSpPr>
        <p:spPr bwMode="auto">
          <a:xfrm>
            <a:off x="4525572" y="762907"/>
            <a:ext cx="18002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latin typeface="Gill Sans MT" pitchFamily="34" charset="0"/>
                <a:cs typeface="Courier New" pitchFamily="49" charset="0"/>
              </a:rPr>
              <a:t>Microcontroller</a:t>
            </a:r>
            <a:endParaRPr lang="en-GB" sz="1600" b="1" dirty="0">
              <a:solidFill>
                <a:schemeClr val="tx1"/>
              </a:solidFill>
              <a:latin typeface="Gill Sans MT" pitchFamily="34" charset="0"/>
              <a:cs typeface="Courier New" pitchFamily="49" charset="0"/>
            </a:endParaRPr>
          </a:p>
        </p:txBody>
      </p:sp>
      <p:grpSp>
        <p:nvGrpSpPr>
          <p:cNvPr id="144" name="Group 143"/>
          <p:cNvGrpSpPr/>
          <p:nvPr/>
        </p:nvGrpSpPr>
        <p:grpSpPr>
          <a:xfrm>
            <a:off x="4559626" y="5516214"/>
            <a:ext cx="144462" cy="258762"/>
            <a:chOff x="4487395" y="5226823"/>
            <a:chExt cx="144462" cy="258762"/>
          </a:xfrm>
        </p:grpSpPr>
        <p:sp>
          <p:nvSpPr>
            <p:cNvPr id="92" name="Rectangle 9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93" name="Straight Connector 9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1" name="Rounded Rectangle 20"/>
          <p:cNvSpPr/>
          <p:nvPr/>
        </p:nvSpPr>
        <p:spPr bwMode="auto">
          <a:xfrm>
            <a:off x="6609885" y="1176251"/>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Startup/System</a:t>
            </a:r>
          </a:p>
        </p:txBody>
      </p:sp>
      <p:sp>
        <p:nvSpPr>
          <p:cNvPr id="22" name="Rectangle 21"/>
          <p:cNvSpPr/>
          <p:nvPr/>
        </p:nvSpPr>
        <p:spPr bwMode="auto">
          <a:xfrm>
            <a:off x="8554565" y="1998727"/>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GB" sz="1200" dirty="0">
                <a:solidFill>
                  <a:schemeClr val="tx1"/>
                </a:solidFill>
                <a:latin typeface="Courier New" pitchFamily="49" charset="0"/>
                <a:cs typeface="Courier New" pitchFamily="49" charset="0"/>
              </a:rPr>
              <a:t>SAI0</a:t>
            </a:r>
          </a:p>
        </p:txBody>
      </p:sp>
      <p:sp>
        <p:nvSpPr>
          <p:cNvPr id="23" name="Rounded Rectangle 22"/>
          <p:cNvSpPr/>
          <p:nvPr/>
        </p:nvSpPr>
        <p:spPr bwMode="auto">
          <a:xfrm>
            <a:off x="6609883" y="1962677"/>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SAI Driver</a:t>
            </a:r>
          </a:p>
        </p:txBody>
      </p:sp>
      <p:sp>
        <p:nvSpPr>
          <p:cNvPr id="24" name="Rectangle 23"/>
          <p:cNvSpPr/>
          <p:nvPr/>
        </p:nvSpPr>
        <p:spPr bwMode="auto">
          <a:xfrm>
            <a:off x="8552972" y="3560991"/>
            <a:ext cx="936625" cy="207962"/>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SPI0</a:t>
            </a:r>
            <a:endParaRPr lang="en-GB" sz="1200" dirty="0">
              <a:solidFill>
                <a:schemeClr val="tx1"/>
              </a:solidFill>
              <a:latin typeface="Courier New" pitchFamily="49" charset="0"/>
              <a:cs typeface="Courier New" pitchFamily="49" charset="0"/>
            </a:endParaRPr>
          </a:p>
        </p:txBody>
      </p:sp>
      <p:sp>
        <p:nvSpPr>
          <p:cNvPr id="26" name="Rounded Rectangle 25"/>
          <p:cNvSpPr/>
          <p:nvPr/>
        </p:nvSpPr>
        <p:spPr bwMode="auto">
          <a:xfrm>
            <a:off x="6609880" y="3535529"/>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SPI Driver</a:t>
            </a:r>
          </a:p>
        </p:txBody>
      </p:sp>
      <p:sp>
        <p:nvSpPr>
          <p:cNvPr id="27" name="Rectangle 26"/>
          <p:cNvSpPr/>
          <p:nvPr/>
        </p:nvSpPr>
        <p:spPr bwMode="auto">
          <a:xfrm>
            <a:off x="8554572" y="4751218"/>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MCI0</a:t>
            </a:r>
            <a:endParaRPr lang="en-GB" sz="1200" dirty="0">
              <a:solidFill>
                <a:schemeClr val="tx1"/>
              </a:solidFill>
              <a:latin typeface="Courier New" pitchFamily="49" charset="0"/>
              <a:cs typeface="Courier New" pitchFamily="49" charset="0"/>
            </a:endParaRPr>
          </a:p>
        </p:txBody>
      </p:sp>
      <p:sp>
        <p:nvSpPr>
          <p:cNvPr id="28" name="Rectangle 27"/>
          <p:cNvSpPr/>
          <p:nvPr/>
        </p:nvSpPr>
        <p:spPr bwMode="auto">
          <a:xfrm>
            <a:off x="8552974" y="5144431"/>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NAND0</a:t>
            </a:r>
            <a:endParaRPr lang="en-GB" sz="1200" dirty="0">
              <a:solidFill>
                <a:schemeClr val="tx1"/>
              </a:solidFill>
              <a:latin typeface="Courier New" pitchFamily="49" charset="0"/>
              <a:cs typeface="Courier New" pitchFamily="49" charset="0"/>
            </a:endParaRPr>
          </a:p>
        </p:txBody>
      </p:sp>
      <p:sp>
        <p:nvSpPr>
          <p:cNvPr id="29" name="Rounded Rectangle 28"/>
          <p:cNvSpPr/>
          <p:nvPr/>
        </p:nvSpPr>
        <p:spPr bwMode="auto">
          <a:xfrm>
            <a:off x="6609885" y="4715168"/>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MCI Driver</a:t>
            </a:r>
          </a:p>
        </p:txBody>
      </p:sp>
      <p:sp>
        <p:nvSpPr>
          <p:cNvPr id="30" name="Rounded Rectangle 29"/>
          <p:cNvSpPr/>
          <p:nvPr/>
        </p:nvSpPr>
        <p:spPr bwMode="auto">
          <a:xfrm>
            <a:off x="6609885" y="5108381"/>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NAND Driver</a:t>
            </a:r>
          </a:p>
        </p:txBody>
      </p:sp>
      <p:sp>
        <p:nvSpPr>
          <p:cNvPr id="31" name="Rectangle 30"/>
          <p:cNvSpPr/>
          <p:nvPr/>
        </p:nvSpPr>
        <p:spPr bwMode="auto">
          <a:xfrm>
            <a:off x="8554566" y="1605514"/>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USBD0</a:t>
            </a:r>
            <a:endParaRPr lang="en-GB" sz="1200" dirty="0">
              <a:solidFill>
                <a:schemeClr val="tx1"/>
              </a:solidFill>
              <a:latin typeface="Courier New" pitchFamily="49" charset="0"/>
              <a:cs typeface="Courier New" pitchFamily="49" charset="0"/>
            </a:endParaRPr>
          </a:p>
        </p:txBody>
      </p:sp>
      <p:sp>
        <p:nvSpPr>
          <p:cNvPr id="32" name="Rounded Rectangle 31"/>
          <p:cNvSpPr/>
          <p:nvPr/>
        </p:nvSpPr>
        <p:spPr bwMode="auto">
          <a:xfrm>
            <a:off x="6609884" y="1569464"/>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USB Device Driver</a:t>
            </a:r>
          </a:p>
        </p:txBody>
      </p:sp>
      <p:sp>
        <p:nvSpPr>
          <p:cNvPr id="33" name="Rectangle 32"/>
          <p:cNvSpPr/>
          <p:nvPr/>
        </p:nvSpPr>
        <p:spPr bwMode="auto">
          <a:xfrm>
            <a:off x="8554572" y="2391940"/>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ETH_PHY0</a:t>
            </a:r>
            <a:endParaRPr lang="en-GB" sz="1200" dirty="0">
              <a:solidFill>
                <a:schemeClr val="tx1"/>
              </a:solidFill>
              <a:latin typeface="Courier New" pitchFamily="49" charset="0"/>
              <a:cs typeface="Courier New" pitchFamily="49" charset="0"/>
            </a:endParaRPr>
          </a:p>
        </p:txBody>
      </p:sp>
      <p:sp>
        <p:nvSpPr>
          <p:cNvPr id="34" name="Rectangle 33"/>
          <p:cNvSpPr/>
          <p:nvPr/>
        </p:nvSpPr>
        <p:spPr bwMode="auto">
          <a:xfrm>
            <a:off x="8552973" y="5537645"/>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USBH0</a:t>
            </a:r>
            <a:endParaRPr lang="en-GB" sz="1200" dirty="0">
              <a:solidFill>
                <a:schemeClr val="tx1"/>
              </a:solidFill>
              <a:latin typeface="Courier New" pitchFamily="49" charset="0"/>
              <a:cs typeface="Courier New" pitchFamily="49" charset="0"/>
            </a:endParaRPr>
          </a:p>
        </p:txBody>
      </p:sp>
      <p:sp>
        <p:nvSpPr>
          <p:cNvPr id="35" name="Rounded Rectangle 34"/>
          <p:cNvSpPr/>
          <p:nvPr/>
        </p:nvSpPr>
        <p:spPr bwMode="auto">
          <a:xfrm>
            <a:off x="6609885" y="5501595"/>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USB Host Driver</a:t>
            </a:r>
          </a:p>
        </p:txBody>
      </p:sp>
      <p:sp>
        <p:nvSpPr>
          <p:cNvPr id="36" name="Rounded Rectangle 35"/>
          <p:cNvSpPr/>
          <p:nvPr/>
        </p:nvSpPr>
        <p:spPr bwMode="auto">
          <a:xfrm>
            <a:off x="6609882" y="2355890"/>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Ethernet PHY</a:t>
            </a:r>
          </a:p>
        </p:txBody>
      </p:sp>
      <p:sp>
        <p:nvSpPr>
          <p:cNvPr id="55" name="Rectangle 54"/>
          <p:cNvSpPr/>
          <p:nvPr/>
        </p:nvSpPr>
        <p:spPr bwMode="auto">
          <a:xfrm>
            <a:off x="8554565" y="2785153"/>
            <a:ext cx="935037"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ETH_MAC0</a:t>
            </a:r>
            <a:endParaRPr lang="en-GB" sz="1200" dirty="0">
              <a:solidFill>
                <a:schemeClr val="tx1"/>
              </a:solidFill>
              <a:latin typeface="Courier New" pitchFamily="49" charset="0"/>
              <a:cs typeface="Courier New" pitchFamily="49" charset="0"/>
            </a:endParaRPr>
          </a:p>
        </p:txBody>
      </p:sp>
      <p:sp>
        <p:nvSpPr>
          <p:cNvPr id="56" name="Rounded Rectangle 55"/>
          <p:cNvSpPr/>
          <p:nvPr/>
        </p:nvSpPr>
        <p:spPr bwMode="auto">
          <a:xfrm>
            <a:off x="6609885" y="2749103"/>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Ethernet MAC</a:t>
            </a:r>
          </a:p>
        </p:txBody>
      </p:sp>
      <p:sp>
        <p:nvSpPr>
          <p:cNvPr id="68" name="Rounded Rectangle 67"/>
          <p:cNvSpPr/>
          <p:nvPr/>
        </p:nvSpPr>
        <p:spPr bwMode="auto">
          <a:xfrm>
            <a:off x="8554572" y="1103557"/>
            <a:ext cx="9366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Courier New" pitchFamily="49" charset="0"/>
                <a:cs typeface="Courier New" pitchFamily="49" charset="0"/>
              </a:rPr>
              <a:t>Control</a:t>
            </a:r>
          </a:p>
          <a:p>
            <a:pPr algn="ctr">
              <a:defRPr/>
            </a:pPr>
            <a:r>
              <a:rPr lang="en-US" sz="1200" dirty="0">
                <a:solidFill>
                  <a:schemeClr val="tx1"/>
                </a:solidFill>
                <a:latin typeface="Courier New" pitchFamily="49" charset="0"/>
                <a:cs typeface="Courier New" pitchFamily="49" charset="0"/>
              </a:rPr>
              <a:t>Structs</a:t>
            </a:r>
            <a:endParaRPr lang="en-GB" sz="1200" dirty="0">
              <a:solidFill>
                <a:schemeClr val="tx1"/>
              </a:solidFill>
              <a:latin typeface="Courier New" pitchFamily="49" charset="0"/>
              <a:cs typeface="Courier New" pitchFamily="49" charset="0"/>
            </a:endParaRPr>
          </a:p>
        </p:txBody>
      </p:sp>
      <p:sp>
        <p:nvSpPr>
          <p:cNvPr id="96" name="Rounded Rectangle 95"/>
          <p:cNvSpPr/>
          <p:nvPr/>
        </p:nvSpPr>
        <p:spPr bwMode="auto">
          <a:xfrm>
            <a:off x="6609881" y="3142316"/>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USART Driver</a:t>
            </a:r>
          </a:p>
        </p:txBody>
      </p:sp>
      <p:sp>
        <p:nvSpPr>
          <p:cNvPr id="98" name="Rounded Rectangle 97"/>
          <p:cNvSpPr/>
          <p:nvPr/>
        </p:nvSpPr>
        <p:spPr bwMode="auto">
          <a:xfrm>
            <a:off x="6609885" y="3928742"/>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CAN Driver</a:t>
            </a:r>
          </a:p>
        </p:txBody>
      </p:sp>
      <p:sp>
        <p:nvSpPr>
          <p:cNvPr id="99" name="Rounded Rectangle 98"/>
          <p:cNvSpPr/>
          <p:nvPr/>
        </p:nvSpPr>
        <p:spPr bwMode="auto">
          <a:xfrm>
            <a:off x="6609879" y="4321955"/>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Flash Driver</a:t>
            </a:r>
          </a:p>
        </p:txBody>
      </p:sp>
      <p:sp>
        <p:nvSpPr>
          <p:cNvPr id="100" name="Rectangle 99"/>
          <p:cNvSpPr/>
          <p:nvPr/>
        </p:nvSpPr>
        <p:spPr bwMode="auto">
          <a:xfrm>
            <a:off x="8552977" y="3182335"/>
            <a:ext cx="936625" cy="207962"/>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USART0</a:t>
            </a:r>
            <a:endParaRPr lang="en-GB" sz="1200" dirty="0">
              <a:solidFill>
                <a:schemeClr val="tx1"/>
              </a:solidFill>
              <a:latin typeface="Courier New" pitchFamily="49" charset="0"/>
              <a:cs typeface="Courier New" pitchFamily="49" charset="0"/>
            </a:endParaRPr>
          </a:p>
        </p:txBody>
      </p:sp>
      <p:sp>
        <p:nvSpPr>
          <p:cNvPr id="102" name="Rectangle 101"/>
          <p:cNvSpPr/>
          <p:nvPr/>
        </p:nvSpPr>
        <p:spPr bwMode="auto">
          <a:xfrm>
            <a:off x="8552975" y="3968761"/>
            <a:ext cx="936625" cy="207962"/>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CAN0</a:t>
            </a:r>
            <a:endParaRPr lang="en-GB" sz="1200" dirty="0">
              <a:solidFill>
                <a:schemeClr val="tx1"/>
              </a:solidFill>
              <a:latin typeface="Courier New" pitchFamily="49" charset="0"/>
              <a:cs typeface="Courier New" pitchFamily="49" charset="0"/>
            </a:endParaRPr>
          </a:p>
        </p:txBody>
      </p:sp>
      <p:sp>
        <p:nvSpPr>
          <p:cNvPr id="103" name="Rectangle 102"/>
          <p:cNvSpPr/>
          <p:nvPr/>
        </p:nvSpPr>
        <p:spPr bwMode="auto">
          <a:xfrm>
            <a:off x="8554572" y="4358005"/>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GB" sz="1200" dirty="0">
                <a:solidFill>
                  <a:schemeClr val="tx1"/>
                </a:solidFill>
                <a:latin typeface="Courier New" pitchFamily="49" charset="0"/>
                <a:cs typeface="Courier New" pitchFamily="49" charset="0"/>
              </a:rPr>
              <a:t>SPI1</a:t>
            </a:r>
          </a:p>
        </p:txBody>
      </p:sp>
      <p:sp>
        <p:nvSpPr>
          <p:cNvPr id="16" name="Rounded Rectangle 15"/>
          <p:cNvSpPr/>
          <p:nvPr/>
        </p:nvSpPr>
        <p:spPr bwMode="auto">
          <a:xfrm>
            <a:off x="10062694" y="1442795"/>
            <a:ext cx="1800225" cy="541337"/>
          </a:xfrm>
          <a:prstGeom prst="roundRect">
            <a:avLst>
              <a:gd name="adj" fmla="val 0"/>
            </a:avLst>
          </a:prstGeom>
          <a:solidFill>
            <a:srgbClr val="4E5584"/>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USB Device</a:t>
            </a:r>
            <a:endParaRPr lang="en-GB" sz="1600" b="1" kern="0" dirty="0">
              <a:solidFill>
                <a:sysClr val="window" lastClr="FFFFFF"/>
              </a:solidFill>
              <a:latin typeface="Gill Sans MT" pitchFamily="34" charset="0"/>
              <a:ea typeface="ＭＳ Ｐゴシック" pitchFamily="34" charset="-128"/>
              <a:cs typeface="Arial" charset="0"/>
            </a:endParaRPr>
          </a:p>
        </p:txBody>
      </p:sp>
      <p:cxnSp>
        <p:nvCxnSpPr>
          <p:cNvPr id="106" name="Straight Arrow Connector 105"/>
          <p:cNvCxnSpPr>
            <a:stCxn id="16" idx="1"/>
            <a:endCxn id="31" idx="3"/>
          </p:cNvCxnSpPr>
          <p:nvPr/>
        </p:nvCxnSpPr>
        <p:spPr>
          <a:xfrm flipH="1">
            <a:off x="9491191" y="1713464"/>
            <a:ext cx="571503" cy="0"/>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a:stCxn id="19" idx="1"/>
            <a:endCxn id="100" idx="3"/>
          </p:cNvCxnSpPr>
          <p:nvPr/>
        </p:nvCxnSpPr>
        <p:spPr>
          <a:xfrm flipH="1">
            <a:off x="9489602" y="2715932"/>
            <a:ext cx="573091" cy="570384"/>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a:stCxn id="19" idx="1"/>
            <a:endCxn id="33" idx="3"/>
          </p:cNvCxnSpPr>
          <p:nvPr/>
        </p:nvCxnSpPr>
        <p:spPr>
          <a:xfrm flipH="1" flipV="1">
            <a:off x="9491197" y="2499890"/>
            <a:ext cx="571496" cy="216042"/>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a:stCxn id="19" idx="1"/>
            <a:endCxn id="55" idx="3"/>
          </p:cNvCxnSpPr>
          <p:nvPr/>
        </p:nvCxnSpPr>
        <p:spPr>
          <a:xfrm flipH="1">
            <a:off x="9489602" y="2715932"/>
            <a:ext cx="573091" cy="177171"/>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a:stCxn id="15" idx="1"/>
            <a:endCxn id="24" idx="3"/>
          </p:cNvCxnSpPr>
          <p:nvPr/>
        </p:nvCxnSpPr>
        <p:spPr>
          <a:xfrm flipH="1">
            <a:off x="9489597" y="3664206"/>
            <a:ext cx="573094" cy="766"/>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a:stCxn id="17" idx="1"/>
            <a:endCxn id="103" idx="3"/>
          </p:cNvCxnSpPr>
          <p:nvPr/>
        </p:nvCxnSpPr>
        <p:spPr>
          <a:xfrm flipH="1" flipV="1">
            <a:off x="9491197" y="4465955"/>
            <a:ext cx="571495" cy="372551"/>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a:stCxn id="17" idx="1"/>
            <a:endCxn id="27" idx="3"/>
          </p:cNvCxnSpPr>
          <p:nvPr/>
        </p:nvCxnSpPr>
        <p:spPr>
          <a:xfrm flipH="1">
            <a:off x="9491197" y="4838506"/>
            <a:ext cx="571495" cy="20662"/>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a:stCxn id="17" idx="1"/>
            <a:endCxn id="28" idx="3"/>
          </p:cNvCxnSpPr>
          <p:nvPr/>
        </p:nvCxnSpPr>
        <p:spPr>
          <a:xfrm flipH="1">
            <a:off x="9489599" y="4838506"/>
            <a:ext cx="573093" cy="413875"/>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a:stCxn id="18" idx="1"/>
            <a:endCxn id="34" idx="3"/>
          </p:cNvCxnSpPr>
          <p:nvPr/>
        </p:nvCxnSpPr>
        <p:spPr>
          <a:xfrm flipH="1" flipV="1">
            <a:off x="9489598" y="5645595"/>
            <a:ext cx="573096" cy="2050"/>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142" name="TextBox 141"/>
          <p:cNvSpPr txBox="1"/>
          <p:nvPr/>
        </p:nvSpPr>
        <p:spPr bwMode="auto">
          <a:xfrm>
            <a:off x="4705685" y="3142316"/>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USART</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143" name="TextBox 142"/>
          <p:cNvSpPr txBox="1"/>
          <p:nvPr/>
        </p:nvSpPr>
        <p:spPr bwMode="auto">
          <a:xfrm>
            <a:off x="4705685" y="3928742"/>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CAN Controller</a:t>
            </a:r>
            <a:endParaRPr lang="en-GB" sz="1200" dirty="0">
              <a:latin typeface="+mn-lt"/>
            </a:endParaRPr>
          </a:p>
        </p:txBody>
      </p:sp>
      <p:grpSp>
        <p:nvGrpSpPr>
          <p:cNvPr id="145" name="Group 144"/>
          <p:cNvGrpSpPr/>
          <p:nvPr/>
        </p:nvGrpSpPr>
        <p:grpSpPr>
          <a:xfrm>
            <a:off x="4559626" y="5123000"/>
            <a:ext cx="144462" cy="258762"/>
            <a:chOff x="4487395" y="5226823"/>
            <a:chExt cx="144462" cy="258762"/>
          </a:xfrm>
        </p:grpSpPr>
        <p:sp>
          <p:nvSpPr>
            <p:cNvPr id="146" name="Rectangle 14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47" name="Straight Connector 14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9" name="Group 148"/>
          <p:cNvGrpSpPr/>
          <p:nvPr/>
        </p:nvGrpSpPr>
        <p:grpSpPr>
          <a:xfrm>
            <a:off x="4559626" y="4729787"/>
            <a:ext cx="144462" cy="258762"/>
            <a:chOff x="4487395" y="5226823"/>
            <a:chExt cx="144462" cy="258762"/>
          </a:xfrm>
        </p:grpSpPr>
        <p:sp>
          <p:nvSpPr>
            <p:cNvPr id="150" name="Rectangle 149"/>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1" name="Straight Connector 150"/>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4559626" y="4330203"/>
            <a:ext cx="144462" cy="258762"/>
            <a:chOff x="4487395" y="5226823"/>
            <a:chExt cx="144462" cy="258762"/>
          </a:xfrm>
        </p:grpSpPr>
        <p:sp>
          <p:nvSpPr>
            <p:cNvPr id="154" name="Rectangle 15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5" name="Straight Connector 15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4559626" y="3944512"/>
            <a:ext cx="144462" cy="258762"/>
            <a:chOff x="4487395" y="5226823"/>
            <a:chExt cx="144462" cy="258762"/>
          </a:xfrm>
        </p:grpSpPr>
        <p:sp>
          <p:nvSpPr>
            <p:cNvPr id="158" name="Rectangle 157"/>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9" name="Straight Connector 158"/>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1" name="Group 160"/>
          <p:cNvGrpSpPr/>
          <p:nvPr/>
        </p:nvGrpSpPr>
        <p:grpSpPr>
          <a:xfrm>
            <a:off x="4559626" y="3557768"/>
            <a:ext cx="144462" cy="258762"/>
            <a:chOff x="4487395" y="5226823"/>
            <a:chExt cx="144462" cy="258762"/>
          </a:xfrm>
        </p:grpSpPr>
        <p:sp>
          <p:nvSpPr>
            <p:cNvPr id="162" name="Rectangle 16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63" name="Straight Connector 16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4559626" y="3156935"/>
            <a:ext cx="144462" cy="258762"/>
            <a:chOff x="4487395" y="5226823"/>
            <a:chExt cx="144462" cy="258762"/>
          </a:xfrm>
        </p:grpSpPr>
        <p:sp>
          <p:nvSpPr>
            <p:cNvPr id="166" name="Rectangle 16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67" name="Straight Connector 16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73" name="Group 172"/>
          <p:cNvGrpSpPr/>
          <p:nvPr/>
        </p:nvGrpSpPr>
        <p:grpSpPr>
          <a:xfrm>
            <a:off x="4559626" y="2370509"/>
            <a:ext cx="144462" cy="258762"/>
            <a:chOff x="4487395" y="5226823"/>
            <a:chExt cx="144462" cy="258762"/>
          </a:xfrm>
        </p:grpSpPr>
        <p:sp>
          <p:nvSpPr>
            <p:cNvPr id="174" name="Rectangle 17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75" name="Straight Connector 17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77" name="Group 176"/>
          <p:cNvGrpSpPr/>
          <p:nvPr/>
        </p:nvGrpSpPr>
        <p:grpSpPr>
          <a:xfrm>
            <a:off x="4559626" y="1977296"/>
            <a:ext cx="144462" cy="258762"/>
            <a:chOff x="4487395" y="5226823"/>
            <a:chExt cx="144462" cy="258762"/>
          </a:xfrm>
        </p:grpSpPr>
        <p:sp>
          <p:nvSpPr>
            <p:cNvPr id="178" name="Rectangle 177"/>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79" name="Straight Connector 178"/>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p:nvGrpSpPr>
        <p:grpSpPr>
          <a:xfrm>
            <a:off x="4559626" y="1584082"/>
            <a:ext cx="144462" cy="258762"/>
            <a:chOff x="4487395" y="5226823"/>
            <a:chExt cx="144462" cy="258762"/>
          </a:xfrm>
        </p:grpSpPr>
        <p:sp>
          <p:nvSpPr>
            <p:cNvPr id="182" name="Rectangle 18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83" name="Straight Connector 18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85" name="TextBox 184"/>
          <p:cNvSpPr txBox="1"/>
          <p:nvPr/>
        </p:nvSpPr>
        <p:spPr bwMode="auto">
          <a:xfrm>
            <a:off x="3798274" y="3148203"/>
            <a:ext cx="761352" cy="276999"/>
          </a:xfrm>
          <a:prstGeom prst="rect">
            <a:avLst/>
          </a:prstGeom>
          <a:noFill/>
          <a:ln>
            <a:noFill/>
          </a:ln>
        </p:spPr>
        <p:txBody>
          <a:bodyPr wrap="square" lIns="216000" rIns="36000">
            <a:spAutoFit/>
          </a:bodyPr>
          <a:lstStyle/>
          <a:p>
            <a:pPr algn="r">
              <a:defRPr/>
            </a:pPr>
            <a:r>
              <a:rPr lang="en-US" sz="1200" dirty="0">
                <a:latin typeface="+mn-lt"/>
              </a:rPr>
              <a:t>RX/TX</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186" name="TextBox 185"/>
          <p:cNvSpPr txBox="1"/>
          <p:nvPr/>
        </p:nvSpPr>
        <p:spPr bwMode="auto">
          <a:xfrm>
            <a:off x="3614270" y="3933523"/>
            <a:ext cx="945356" cy="276999"/>
          </a:xfrm>
          <a:prstGeom prst="rect">
            <a:avLst/>
          </a:prstGeom>
          <a:noFill/>
          <a:ln>
            <a:noFill/>
          </a:ln>
        </p:spPr>
        <p:txBody>
          <a:bodyPr wrap="square" lIns="216000" rIns="36000">
            <a:spAutoFit/>
          </a:bodyPr>
          <a:lstStyle/>
          <a:p>
            <a:pPr algn="r">
              <a:defRPr/>
            </a:pPr>
            <a:r>
              <a:rPr lang="en-US" sz="1200" dirty="0">
                <a:latin typeface="+mn-lt"/>
              </a:rPr>
              <a:t>RX/TX</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cxnSp>
        <p:nvCxnSpPr>
          <p:cNvPr id="187" name="Straight Arrow Connector 186"/>
          <p:cNvCxnSpPr>
            <a:stCxn id="16" idx="1"/>
            <a:endCxn id="22" idx="3"/>
          </p:cNvCxnSpPr>
          <p:nvPr/>
        </p:nvCxnSpPr>
        <p:spPr>
          <a:xfrm flipH="1">
            <a:off x="9491190" y="1713464"/>
            <a:ext cx="571504" cy="393213"/>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2" name="Straight Arrow Connector 191"/>
          <p:cNvCxnSpPr>
            <a:stCxn id="32" idx="1"/>
            <a:endCxn id="10" idx="3"/>
          </p:cNvCxnSpPr>
          <p:nvPr/>
        </p:nvCxnSpPr>
        <p:spPr>
          <a:xfrm flipH="1">
            <a:off x="6145685" y="1713464"/>
            <a:ext cx="464199"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5" name="Straight Arrow Connector 194"/>
          <p:cNvCxnSpPr>
            <a:stCxn id="23" idx="1"/>
            <a:endCxn id="6" idx="3"/>
          </p:cNvCxnSpPr>
          <p:nvPr/>
        </p:nvCxnSpPr>
        <p:spPr>
          <a:xfrm flipH="1">
            <a:off x="6145685" y="2106677"/>
            <a:ext cx="464198"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8" name="Straight Arrow Connector 197"/>
          <p:cNvCxnSpPr>
            <a:stCxn id="36" idx="1"/>
            <a:endCxn id="11" idx="3"/>
          </p:cNvCxnSpPr>
          <p:nvPr/>
        </p:nvCxnSpPr>
        <p:spPr>
          <a:xfrm flipH="1" flipV="1">
            <a:off x="6145685" y="2499868"/>
            <a:ext cx="464197" cy="22"/>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1" name="Straight Arrow Connector 200"/>
          <p:cNvCxnSpPr>
            <a:stCxn id="96" idx="1"/>
            <a:endCxn id="142" idx="3"/>
          </p:cNvCxnSpPr>
          <p:nvPr/>
        </p:nvCxnSpPr>
        <p:spPr>
          <a:xfrm flipH="1">
            <a:off x="6145685" y="3286316"/>
            <a:ext cx="464196"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4" name="Straight Arrow Connector 203"/>
          <p:cNvCxnSpPr>
            <a:stCxn id="26" idx="1"/>
            <a:endCxn id="7" idx="3"/>
          </p:cNvCxnSpPr>
          <p:nvPr/>
        </p:nvCxnSpPr>
        <p:spPr>
          <a:xfrm flipH="1">
            <a:off x="6145685" y="3679529"/>
            <a:ext cx="464195" cy="3267"/>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98" idx="1"/>
            <a:endCxn id="143" idx="3"/>
          </p:cNvCxnSpPr>
          <p:nvPr/>
        </p:nvCxnSpPr>
        <p:spPr>
          <a:xfrm flipH="1">
            <a:off x="6145685" y="4072742"/>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a:stCxn id="99" idx="1"/>
            <a:endCxn id="8" idx="3"/>
          </p:cNvCxnSpPr>
          <p:nvPr/>
        </p:nvCxnSpPr>
        <p:spPr>
          <a:xfrm flipH="1" flipV="1">
            <a:off x="6145685" y="4455111"/>
            <a:ext cx="464194" cy="10844"/>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3" name="Straight Arrow Connector 212"/>
          <p:cNvCxnSpPr>
            <a:stCxn id="35" idx="1"/>
            <a:endCxn id="9" idx="3"/>
          </p:cNvCxnSpPr>
          <p:nvPr/>
        </p:nvCxnSpPr>
        <p:spPr>
          <a:xfrm flipH="1">
            <a:off x="6145685" y="5645595"/>
            <a:ext cx="464200" cy="1025"/>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a:stCxn id="30" idx="1"/>
            <a:endCxn id="13" idx="3"/>
          </p:cNvCxnSpPr>
          <p:nvPr/>
        </p:nvCxnSpPr>
        <p:spPr>
          <a:xfrm flipH="1">
            <a:off x="6145685" y="5252381"/>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a:stCxn id="29" idx="1"/>
            <a:endCxn id="12" idx="3"/>
          </p:cNvCxnSpPr>
          <p:nvPr/>
        </p:nvCxnSpPr>
        <p:spPr>
          <a:xfrm flipH="1">
            <a:off x="6145685" y="4859168"/>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23" name="Straight Arrow Connector 222"/>
          <p:cNvCxnSpPr>
            <a:stCxn id="56" idx="1"/>
            <a:endCxn id="54" idx="3"/>
          </p:cNvCxnSpPr>
          <p:nvPr/>
        </p:nvCxnSpPr>
        <p:spPr>
          <a:xfrm flipH="1">
            <a:off x="6145685" y="2893103"/>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a:stCxn id="11" idx="2"/>
            <a:endCxn id="54" idx="0"/>
          </p:cNvCxnSpPr>
          <p:nvPr/>
        </p:nvCxnSpPr>
        <p:spPr>
          <a:xfrm>
            <a:off x="5425685" y="2643868"/>
            <a:ext cx="0" cy="105235"/>
          </a:xfrm>
          <a:prstGeom prst="straightConnector1">
            <a:avLst/>
          </a:prstGeom>
          <a:ln w="31750">
            <a:solidFill>
              <a:schemeClr val="tx1"/>
            </a:solidFill>
            <a:headEnd type="none" w="med" len="lg"/>
            <a:tailEnd type="none" w="med" len="lg"/>
          </a:ln>
          <a:effectLst/>
        </p:spPr>
        <p:style>
          <a:lnRef idx="2">
            <a:schemeClr val="accent1"/>
          </a:lnRef>
          <a:fillRef idx="0">
            <a:schemeClr val="accent1"/>
          </a:fillRef>
          <a:effectRef idx="1">
            <a:schemeClr val="accent1"/>
          </a:effectRef>
          <a:fontRef idx="minor">
            <a:schemeClr val="tx1"/>
          </a:fontRef>
        </p:style>
      </p:cxnSp>
      <p:sp>
        <p:nvSpPr>
          <p:cNvPr id="234" name="Rectangle 233"/>
          <p:cNvSpPr/>
          <p:nvPr/>
        </p:nvSpPr>
        <p:spPr bwMode="auto">
          <a:xfrm>
            <a:off x="4704087" y="1423536"/>
            <a:ext cx="1440000" cy="44640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dirty="0"/>
          </a:p>
        </p:txBody>
      </p:sp>
    </p:spTree>
    <p:extLst>
      <p:ext uri="{BB962C8B-B14F-4D97-AF65-F5344CB8AC3E}">
        <p14:creationId xmlns:p14="http://schemas.microsoft.com/office/powerpoint/2010/main" val="4054659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Rectangle 234"/>
          <p:cNvSpPr/>
          <p:nvPr/>
        </p:nvSpPr>
        <p:spPr>
          <a:xfrm>
            <a:off x="3672535" y="393853"/>
            <a:ext cx="6170711" cy="6331846"/>
          </a:xfrm>
          <a:prstGeom prst="rect">
            <a:avLst/>
          </a:prstGeom>
          <a:solidFill>
            <a:srgbClr val="808082">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t"/>
          <a:lstStyle/>
          <a:p>
            <a:pPr algn="ctr"/>
            <a:r>
              <a:rPr lang="en-US" sz="2000" b="1" dirty="0">
                <a:solidFill>
                  <a:schemeClr val="tx1"/>
                </a:solidFill>
                <a:latin typeface="Calibri" panose="020F0502020204030204" pitchFamily="34" charset="0"/>
                <a:cs typeface="Calibri" panose="020F0502020204030204" pitchFamily="34" charset="0"/>
              </a:rPr>
              <a:t>Software Packs</a:t>
            </a:r>
            <a:endParaRPr lang="en-GB" sz="3200" b="1" dirty="0">
              <a:solidFill>
                <a:schemeClr val="tx1"/>
              </a:solidFill>
              <a:latin typeface="Calibri" panose="020F0502020204030204" pitchFamily="34" charset="0"/>
              <a:cs typeface="Calibri" panose="020F0502020204030204" pitchFamily="34" charset="0"/>
            </a:endParaRPr>
          </a:p>
        </p:txBody>
      </p:sp>
      <p:sp>
        <p:nvSpPr>
          <p:cNvPr id="4" name="Rectangle 3"/>
          <p:cNvSpPr/>
          <p:nvPr/>
        </p:nvSpPr>
        <p:spPr bwMode="auto">
          <a:xfrm>
            <a:off x="1998841" y="393853"/>
            <a:ext cx="1440000" cy="5701231"/>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r>
              <a:rPr lang="en-GB" sz="2000" b="1" dirty="0">
                <a:solidFill>
                  <a:schemeClr val="tx1"/>
                </a:solidFill>
                <a:latin typeface="Calibri" panose="020F0502020204030204" pitchFamily="34" charset="0"/>
                <a:cs typeface="Calibri" panose="020F0502020204030204" pitchFamily="34" charset="0"/>
              </a:rPr>
              <a:t>Device</a:t>
            </a:r>
          </a:p>
        </p:txBody>
      </p:sp>
      <p:sp>
        <p:nvSpPr>
          <p:cNvPr id="7" name="TextBox 6"/>
          <p:cNvSpPr txBox="1"/>
          <p:nvPr/>
        </p:nvSpPr>
        <p:spPr bwMode="auto">
          <a:xfrm>
            <a:off x="2000439" y="3762862"/>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SPI Controller</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sp>
        <p:nvSpPr>
          <p:cNvPr id="8" name="TextBox 7"/>
          <p:cNvSpPr txBox="1"/>
          <p:nvPr/>
        </p:nvSpPr>
        <p:spPr bwMode="auto">
          <a:xfrm>
            <a:off x="2000439" y="4535177"/>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SPI Controller</a:t>
            </a:r>
            <a:endParaRPr lang="en-GB" sz="1200" dirty="0">
              <a:latin typeface="Calibri" panose="020F0502020204030204" pitchFamily="34" charset="0"/>
              <a:cs typeface="Calibri" panose="020F0502020204030204" pitchFamily="34" charset="0"/>
            </a:endParaRPr>
          </a:p>
        </p:txBody>
      </p:sp>
      <p:sp>
        <p:nvSpPr>
          <p:cNvPr id="9" name="TextBox 8"/>
          <p:cNvSpPr txBox="1"/>
          <p:nvPr/>
        </p:nvSpPr>
        <p:spPr bwMode="auto">
          <a:xfrm>
            <a:off x="2000439" y="5726686"/>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USB  Controller</a:t>
            </a:r>
            <a:endParaRPr lang="en-GB" sz="1200" dirty="0">
              <a:latin typeface="Calibri" panose="020F0502020204030204" pitchFamily="34" charset="0"/>
              <a:cs typeface="Calibri" panose="020F0502020204030204" pitchFamily="34" charset="0"/>
            </a:endParaRPr>
          </a:p>
        </p:txBody>
      </p:sp>
      <p:sp>
        <p:nvSpPr>
          <p:cNvPr id="10" name="TextBox 9"/>
          <p:cNvSpPr txBox="1"/>
          <p:nvPr/>
        </p:nvSpPr>
        <p:spPr bwMode="auto">
          <a:xfrm>
            <a:off x="2000439" y="1493264"/>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USB  Controller</a:t>
            </a:r>
            <a:endParaRPr lang="en-GB" sz="1200" dirty="0">
              <a:latin typeface="Calibri" panose="020F0502020204030204" pitchFamily="34" charset="0"/>
              <a:cs typeface="Calibri" panose="020F0502020204030204" pitchFamily="34" charset="0"/>
            </a:endParaRPr>
          </a:p>
        </p:txBody>
      </p:sp>
      <p:sp>
        <p:nvSpPr>
          <p:cNvPr id="11" name="TextBox 10"/>
          <p:cNvSpPr txBox="1"/>
          <p:nvPr/>
        </p:nvSpPr>
        <p:spPr bwMode="auto">
          <a:xfrm>
            <a:off x="2000439" y="1880606"/>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Ethernet  PHY</a:t>
            </a:r>
            <a:endParaRPr lang="en-GB" sz="1200" dirty="0">
              <a:latin typeface="Calibri" panose="020F0502020204030204" pitchFamily="34" charset="0"/>
              <a:cs typeface="Calibri" panose="020F0502020204030204" pitchFamily="34" charset="0"/>
            </a:endParaRPr>
          </a:p>
        </p:txBody>
      </p:sp>
      <p:sp>
        <p:nvSpPr>
          <p:cNvPr id="12" name="TextBox 11"/>
          <p:cNvSpPr txBox="1"/>
          <p:nvPr/>
        </p:nvSpPr>
        <p:spPr bwMode="auto">
          <a:xfrm>
            <a:off x="2000439" y="4939234"/>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SDIO</a:t>
            </a:r>
            <a:endParaRPr lang="en-GB" sz="1200" dirty="0">
              <a:latin typeface="Calibri" panose="020F0502020204030204" pitchFamily="34" charset="0"/>
              <a:cs typeface="Calibri" panose="020F0502020204030204" pitchFamily="34" charset="0"/>
            </a:endParaRPr>
          </a:p>
        </p:txBody>
      </p:sp>
      <p:sp>
        <p:nvSpPr>
          <p:cNvPr id="13" name="TextBox 12"/>
          <p:cNvSpPr txBox="1"/>
          <p:nvPr/>
        </p:nvSpPr>
        <p:spPr bwMode="auto">
          <a:xfrm>
            <a:off x="2000439" y="5332447"/>
            <a:ext cx="1440000" cy="288000"/>
          </a:xfrm>
          <a:prstGeom prst="rect">
            <a:avLst/>
          </a:prstGeom>
          <a:solidFill>
            <a:schemeClr val="bg1">
              <a:lumMod val="85000"/>
            </a:schemeClr>
          </a:solidFill>
          <a:ln>
            <a:noFill/>
          </a:ln>
        </p:spPr>
        <p:txBody>
          <a:bodyPr rIns="108000">
            <a:spAutoFit/>
          </a:bodyPr>
          <a:lstStyle/>
          <a:p>
            <a:pPr algn="r">
              <a:defRPr/>
            </a:pPr>
            <a:r>
              <a:rPr lang="en-US" sz="1200" dirty="0">
                <a:latin typeface="Calibri" panose="020F0502020204030204" pitchFamily="34" charset="0"/>
                <a:cs typeface="Calibri" panose="020F0502020204030204" pitchFamily="34" charset="0"/>
              </a:rPr>
              <a:t>Memory Controller</a:t>
            </a:r>
            <a:endParaRPr lang="en-GB" sz="1200" dirty="0">
              <a:latin typeface="Calibri" panose="020F0502020204030204" pitchFamily="34" charset="0"/>
              <a:cs typeface="Calibri" panose="020F0502020204030204" pitchFamily="34" charset="0"/>
            </a:endParaRPr>
          </a:p>
        </p:txBody>
      </p:sp>
      <p:sp>
        <p:nvSpPr>
          <p:cNvPr id="20" name="Rounded Rectangle 19"/>
          <p:cNvSpPr/>
          <p:nvPr/>
        </p:nvSpPr>
        <p:spPr bwMode="auto">
          <a:xfrm>
            <a:off x="3798274" y="794656"/>
            <a:ext cx="3095625" cy="5860143"/>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a:r>
              <a:rPr lang="en-US" sz="1600" b="1" kern="0" dirty="0">
                <a:solidFill>
                  <a:srgbClr val="000000"/>
                </a:solidFill>
                <a:latin typeface="Calibri" panose="020F0502020204030204" pitchFamily="34" charset="0"/>
                <a:ea typeface="ＭＳ Ｐゴシック" pitchFamily="34" charset="-128"/>
                <a:cs typeface="Calibri" panose="020F0502020204030204" pitchFamily="34" charset="0"/>
              </a:rPr>
              <a:t>Device Pack</a:t>
            </a:r>
            <a:endParaRPr lang="en-GB" sz="1600" b="1" kern="0" dirty="0">
              <a:solidFill>
                <a:srgbClr val="000000"/>
              </a:solidFill>
              <a:latin typeface="Calibri" panose="020F0502020204030204" pitchFamily="34" charset="0"/>
              <a:ea typeface="ＭＳ Ｐゴシック" pitchFamily="34" charset="-128"/>
              <a:cs typeface="Calibri" panose="020F0502020204030204" pitchFamily="34" charset="0"/>
            </a:endParaRPr>
          </a:p>
        </p:txBody>
      </p:sp>
      <p:sp>
        <p:nvSpPr>
          <p:cNvPr id="37" name="Rounded Rectangle 36"/>
          <p:cNvSpPr/>
          <p:nvPr/>
        </p:nvSpPr>
        <p:spPr bwMode="auto">
          <a:xfrm>
            <a:off x="3904633" y="6106118"/>
            <a:ext cx="2881318" cy="468000"/>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latin typeface="Calibri" panose="020F0502020204030204" pitchFamily="34" charset="0"/>
                <a:ea typeface="ＭＳ Ｐゴシック" pitchFamily="34" charset="-128"/>
                <a:cs typeface="Calibri" panose="020F0502020204030204" pitchFamily="34" charset="0"/>
              </a:rPr>
              <a:t>RTE_Device.h</a:t>
            </a:r>
            <a:r>
              <a:rPr lang="de-DE" sz="1500" kern="0" dirty="0">
                <a:latin typeface="Calibri" panose="020F0502020204030204" pitchFamily="34" charset="0"/>
                <a:ea typeface="ＭＳ Ｐゴシック" pitchFamily="34" charset="-128"/>
                <a:cs typeface="Calibri" panose="020F0502020204030204" pitchFamily="34" charset="0"/>
              </a:rPr>
              <a:t> </a:t>
            </a:r>
            <a:br>
              <a:rPr lang="de-DE" sz="1500" kern="0" dirty="0">
                <a:latin typeface="Calibri" panose="020F0502020204030204" pitchFamily="34" charset="0"/>
                <a:ea typeface="ＭＳ Ｐゴシック" pitchFamily="34" charset="-128"/>
                <a:cs typeface="Calibri" panose="020F0502020204030204" pitchFamily="34" charset="0"/>
              </a:rPr>
            </a:br>
            <a:r>
              <a:rPr lang="de-DE" sz="1300" kern="0" dirty="0">
                <a:latin typeface="Calibri" panose="020F0502020204030204" pitchFamily="34" charset="0"/>
                <a:ea typeface="ＭＳ Ｐゴシック" pitchFamily="34" charset="-128"/>
                <a:cs typeface="Calibri" panose="020F0502020204030204" pitchFamily="34" charset="0"/>
              </a:rPr>
              <a:t>Configuration File</a:t>
            </a:r>
          </a:p>
        </p:txBody>
      </p:sp>
      <p:sp>
        <p:nvSpPr>
          <p:cNvPr id="54" name="TextBox 53"/>
          <p:cNvSpPr txBox="1"/>
          <p:nvPr/>
        </p:nvSpPr>
        <p:spPr bwMode="auto">
          <a:xfrm>
            <a:off x="2000439" y="2273841"/>
            <a:ext cx="1440000" cy="288000"/>
          </a:xfrm>
          <a:prstGeom prst="rect">
            <a:avLst/>
          </a:prstGeom>
          <a:solidFill>
            <a:schemeClr val="bg1">
              <a:lumMod val="85000"/>
            </a:schemeClr>
          </a:solidFill>
          <a:ln>
            <a:noFill/>
          </a:ln>
        </p:spPr>
        <p:txBody>
          <a:bodyPr wrap="square" rIns="144000">
            <a:spAutoFit/>
          </a:bodyPr>
          <a:lstStyle/>
          <a:p>
            <a:pPr algn="r">
              <a:defRPr/>
            </a:pPr>
            <a:r>
              <a:rPr lang="en-US" sz="1200" dirty="0">
                <a:latin typeface="Calibri" panose="020F0502020204030204" pitchFamily="34" charset="0"/>
                <a:cs typeface="Calibri" panose="020F0502020204030204" pitchFamily="34" charset="0"/>
              </a:rPr>
              <a:t>Ethernet  MAC</a:t>
            </a:r>
            <a:endParaRPr lang="en-GB" sz="1200" dirty="0">
              <a:latin typeface="Calibri" panose="020F0502020204030204" pitchFamily="34" charset="0"/>
              <a:cs typeface="Calibri" panose="020F0502020204030204" pitchFamily="34" charset="0"/>
            </a:endParaRPr>
          </a:p>
        </p:txBody>
      </p:sp>
      <p:sp>
        <p:nvSpPr>
          <p:cNvPr id="59" name="TextBox 58"/>
          <p:cNvSpPr txBox="1"/>
          <p:nvPr/>
        </p:nvSpPr>
        <p:spPr bwMode="auto">
          <a:xfrm>
            <a:off x="1180708" y="5727710"/>
            <a:ext cx="647700" cy="276225"/>
          </a:xfrm>
          <a:prstGeom prst="rect">
            <a:avLst/>
          </a:prstGeom>
          <a:noFill/>
          <a:ln>
            <a:noFill/>
          </a:ln>
        </p:spPr>
        <p:txBody>
          <a:bodyPr lIns="216000" rIns="36000">
            <a:spAutoFit/>
          </a:bodyPr>
          <a:lstStyle/>
          <a:p>
            <a:pPr algn="r">
              <a:defRPr/>
            </a:pPr>
            <a:r>
              <a:rPr lang="en-US" sz="1200" dirty="0">
                <a:latin typeface="Calibri" panose="020F0502020204030204" pitchFamily="34" charset="0"/>
                <a:cs typeface="Calibri" panose="020F0502020204030204" pitchFamily="34" charset="0"/>
              </a:rPr>
              <a:t>USB</a:t>
            </a:r>
            <a:endParaRPr lang="en-GB" sz="1200" dirty="0">
              <a:latin typeface="Calibri" panose="020F0502020204030204" pitchFamily="34" charset="0"/>
              <a:cs typeface="Calibri" panose="020F0502020204030204" pitchFamily="34" charset="0"/>
            </a:endParaRPr>
          </a:p>
        </p:txBody>
      </p:sp>
      <p:sp>
        <p:nvSpPr>
          <p:cNvPr id="60" name="TextBox 59"/>
          <p:cNvSpPr txBox="1"/>
          <p:nvPr/>
        </p:nvSpPr>
        <p:spPr bwMode="auto">
          <a:xfrm>
            <a:off x="1180242" y="5332447"/>
            <a:ext cx="647700" cy="277812"/>
          </a:xfrm>
          <a:prstGeom prst="rect">
            <a:avLst/>
          </a:prstGeom>
          <a:noFill/>
          <a:ln>
            <a:noFill/>
          </a:ln>
        </p:spPr>
        <p:txBody>
          <a:bodyPr lIns="216000" rIns="36000">
            <a:spAutoFit/>
          </a:bodyPr>
          <a:lstStyle/>
          <a:p>
            <a:pPr algn="r">
              <a:defRPr/>
            </a:pPr>
            <a:r>
              <a:rPr lang="en-US" sz="1200" dirty="0">
                <a:latin typeface="Calibri" panose="020F0502020204030204" pitchFamily="34" charset="0"/>
                <a:cs typeface="Calibri" panose="020F0502020204030204" pitchFamily="34" charset="0"/>
              </a:rPr>
              <a:t>I/O</a:t>
            </a:r>
            <a:endParaRPr lang="en-GB" sz="1200" dirty="0">
              <a:latin typeface="Calibri" panose="020F0502020204030204" pitchFamily="34" charset="0"/>
              <a:cs typeface="Calibri" panose="020F0502020204030204" pitchFamily="34" charset="0"/>
            </a:endParaRPr>
          </a:p>
        </p:txBody>
      </p:sp>
      <p:sp>
        <p:nvSpPr>
          <p:cNvPr id="61" name="TextBox 60"/>
          <p:cNvSpPr txBox="1"/>
          <p:nvPr/>
        </p:nvSpPr>
        <p:spPr bwMode="auto">
          <a:xfrm>
            <a:off x="1066590" y="4944328"/>
            <a:ext cx="761818" cy="277812"/>
          </a:xfrm>
          <a:prstGeom prst="rect">
            <a:avLst/>
          </a:prstGeom>
          <a:noFill/>
          <a:ln>
            <a:noFill/>
          </a:ln>
        </p:spPr>
        <p:txBody>
          <a:bodyPr wrap="square" lIns="216000" rIns="36000">
            <a:spAutoFit/>
          </a:bodyPr>
          <a:lstStyle/>
          <a:p>
            <a:pPr algn="r">
              <a:defRPr/>
            </a:pPr>
            <a:r>
              <a:rPr lang="en-US" sz="1200" dirty="0">
                <a:latin typeface="Calibri" panose="020F0502020204030204" pitchFamily="34" charset="0"/>
                <a:cs typeface="Calibri" panose="020F0502020204030204" pitchFamily="34" charset="0"/>
              </a:rPr>
              <a:t>SDIO0</a:t>
            </a:r>
            <a:endParaRPr lang="en-GB" sz="1200" dirty="0">
              <a:latin typeface="Calibri" panose="020F0502020204030204" pitchFamily="34" charset="0"/>
              <a:cs typeface="Calibri" panose="020F0502020204030204" pitchFamily="34" charset="0"/>
            </a:endParaRPr>
          </a:p>
        </p:txBody>
      </p:sp>
      <p:sp>
        <p:nvSpPr>
          <p:cNvPr id="62" name="TextBox 61"/>
          <p:cNvSpPr txBox="1"/>
          <p:nvPr/>
        </p:nvSpPr>
        <p:spPr bwMode="auto">
          <a:xfrm>
            <a:off x="1180242" y="4541064"/>
            <a:ext cx="647700" cy="276225"/>
          </a:xfrm>
          <a:prstGeom prst="rect">
            <a:avLst/>
          </a:prstGeom>
          <a:noFill/>
          <a:ln>
            <a:noFill/>
          </a:ln>
        </p:spPr>
        <p:txBody>
          <a:bodyPr lIns="216000" rIns="36000">
            <a:spAutoFit/>
          </a:bodyPr>
          <a:lstStyle/>
          <a:p>
            <a:pPr algn="r">
              <a:defRPr/>
            </a:pPr>
            <a:r>
              <a:rPr lang="en-US" sz="1200" dirty="0">
                <a:latin typeface="Calibri" panose="020F0502020204030204" pitchFamily="34" charset="0"/>
                <a:cs typeface="Calibri" panose="020F0502020204030204" pitchFamily="34" charset="0"/>
              </a:rPr>
              <a:t>SPI1</a:t>
            </a:r>
            <a:endParaRPr lang="en-GB" sz="1200" dirty="0">
              <a:latin typeface="Calibri" panose="020F0502020204030204" pitchFamily="34" charset="0"/>
              <a:cs typeface="Calibri" panose="020F0502020204030204" pitchFamily="34" charset="0"/>
            </a:endParaRPr>
          </a:p>
        </p:txBody>
      </p:sp>
      <p:sp>
        <p:nvSpPr>
          <p:cNvPr id="63" name="TextBox 62"/>
          <p:cNvSpPr txBox="1"/>
          <p:nvPr/>
        </p:nvSpPr>
        <p:spPr bwMode="auto">
          <a:xfrm>
            <a:off x="1179967" y="3776809"/>
            <a:ext cx="647700" cy="276225"/>
          </a:xfrm>
          <a:prstGeom prst="rect">
            <a:avLst/>
          </a:prstGeom>
          <a:noFill/>
          <a:ln>
            <a:noFill/>
          </a:ln>
        </p:spPr>
        <p:txBody>
          <a:bodyPr lIns="216000" rIns="36000">
            <a:spAutoFit/>
          </a:bodyPr>
          <a:lstStyle/>
          <a:p>
            <a:pPr algn="r">
              <a:defRPr/>
            </a:pPr>
            <a:r>
              <a:rPr lang="en-US" sz="1200" dirty="0">
                <a:latin typeface="Calibri" panose="020F0502020204030204" pitchFamily="34" charset="0"/>
                <a:cs typeface="Calibri" panose="020F0502020204030204" pitchFamily="34" charset="0"/>
              </a:rPr>
              <a:t>SPI0</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sp>
        <p:nvSpPr>
          <p:cNvPr id="65" name="TextBox 64"/>
          <p:cNvSpPr txBox="1"/>
          <p:nvPr/>
        </p:nvSpPr>
        <p:spPr bwMode="auto">
          <a:xfrm>
            <a:off x="1180242" y="1488455"/>
            <a:ext cx="647700" cy="276225"/>
          </a:xfrm>
          <a:prstGeom prst="rect">
            <a:avLst/>
          </a:prstGeom>
          <a:noFill/>
          <a:ln>
            <a:noFill/>
          </a:ln>
        </p:spPr>
        <p:txBody>
          <a:bodyPr lIns="216000" rIns="36000">
            <a:spAutoFit/>
          </a:bodyPr>
          <a:lstStyle/>
          <a:p>
            <a:pPr algn="r">
              <a:defRPr/>
            </a:pPr>
            <a:r>
              <a:rPr lang="en-US" sz="1200" dirty="0">
                <a:latin typeface="Calibri" panose="020F0502020204030204" pitchFamily="34" charset="0"/>
                <a:cs typeface="Calibri" panose="020F0502020204030204" pitchFamily="34" charset="0"/>
              </a:rPr>
              <a:t>USB</a:t>
            </a:r>
            <a:endParaRPr lang="en-GB" sz="1200" dirty="0">
              <a:latin typeface="Calibri" panose="020F0502020204030204" pitchFamily="34" charset="0"/>
              <a:cs typeface="Calibri" panose="020F0502020204030204" pitchFamily="34" charset="0"/>
            </a:endParaRPr>
          </a:p>
        </p:txBody>
      </p:sp>
      <p:sp>
        <p:nvSpPr>
          <p:cNvPr id="66" name="TextBox 65"/>
          <p:cNvSpPr txBox="1"/>
          <p:nvPr/>
        </p:nvSpPr>
        <p:spPr bwMode="auto">
          <a:xfrm>
            <a:off x="992617" y="1895247"/>
            <a:ext cx="835790" cy="277813"/>
          </a:xfrm>
          <a:prstGeom prst="rect">
            <a:avLst/>
          </a:prstGeom>
          <a:noFill/>
          <a:ln>
            <a:noFill/>
          </a:ln>
        </p:spPr>
        <p:txBody>
          <a:bodyPr wrap="square" lIns="216000" rIns="36000">
            <a:spAutoFit/>
          </a:bodyPr>
          <a:lstStyle/>
          <a:p>
            <a:pPr algn="r">
              <a:defRPr/>
            </a:pPr>
            <a:r>
              <a:rPr lang="en-US" sz="1200" dirty="0">
                <a:latin typeface="Calibri" panose="020F0502020204030204" pitchFamily="34" charset="0"/>
                <a:cs typeface="Calibri" panose="020F0502020204030204" pitchFamily="34" charset="0"/>
              </a:rPr>
              <a:t>Ethernet</a:t>
            </a:r>
            <a:endParaRPr lang="en-GB" sz="1200" dirty="0">
              <a:latin typeface="Calibri" panose="020F0502020204030204" pitchFamily="34" charset="0"/>
              <a:cs typeface="Calibri" panose="020F0502020204030204" pitchFamily="34" charset="0"/>
            </a:endParaRPr>
          </a:p>
        </p:txBody>
      </p:sp>
      <p:grpSp>
        <p:nvGrpSpPr>
          <p:cNvPr id="144" name="Group 143"/>
          <p:cNvGrpSpPr/>
          <p:nvPr/>
        </p:nvGrpSpPr>
        <p:grpSpPr>
          <a:xfrm>
            <a:off x="1854380" y="5740280"/>
            <a:ext cx="144462" cy="258762"/>
            <a:chOff x="4487395" y="5226823"/>
            <a:chExt cx="144462" cy="258762"/>
          </a:xfrm>
        </p:grpSpPr>
        <p:sp>
          <p:nvSpPr>
            <p:cNvPr id="92" name="Rectangle 9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93" name="Straight Connector 9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1" name="Rounded Rectangle 20"/>
          <p:cNvSpPr/>
          <p:nvPr/>
        </p:nvSpPr>
        <p:spPr bwMode="auto">
          <a:xfrm>
            <a:off x="3904639" y="110005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Startup/System</a:t>
            </a:r>
          </a:p>
        </p:txBody>
      </p:sp>
      <p:sp>
        <p:nvSpPr>
          <p:cNvPr id="24" name="Rectangle 23"/>
          <p:cNvSpPr/>
          <p:nvPr/>
        </p:nvSpPr>
        <p:spPr bwMode="auto">
          <a:xfrm>
            <a:off x="5847726" y="3785057"/>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SPI0</a:t>
            </a:r>
            <a:endParaRPr lang="en-GB" sz="1200" dirty="0">
              <a:solidFill>
                <a:schemeClr val="tx1"/>
              </a:solidFill>
              <a:latin typeface="Calibri" panose="020F0502020204030204" pitchFamily="34" charset="0"/>
              <a:cs typeface="Calibri" panose="020F0502020204030204" pitchFamily="34" charset="0"/>
            </a:endParaRPr>
          </a:p>
        </p:txBody>
      </p:sp>
      <p:sp>
        <p:nvSpPr>
          <p:cNvPr id="26" name="Rounded Rectangle 25"/>
          <p:cNvSpPr/>
          <p:nvPr/>
        </p:nvSpPr>
        <p:spPr bwMode="auto">
          <a:xfrm>
            <a:off x="3904634" y="3759595"/>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SPI Driver</a:t>
            </a:r>
          </a:p>
        </p:txBody>
      </p:sp>
      <p:sp>
        <p:nvSpPr>
          <p:cNvPr id="27" name="Rectangle 26"/>
          <p:cNvSpPr/>
          <p:nvPr/>
        </p:nvSpPr>
        <p:spPr bwMode="auto">
          <a:xfrm>
            <a:off x="5849326" y="4970521"/>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MCI0</a:t>
            </a:r>
            <a:endParaRPr lang="en-GB" sz="1200" dirty="0">
              <a:solidFill>
                <a:schemeClr val="tx1"/>
              </a:solidFill>
              <a:latin typeface="Calibri" panose="020F0502020204030204" pitchFamily="34" charset="0"/>
              <a:cs typeface="Calibri" panose="020F0502020204030204" pitchFamily="34" charset="0"/>
            </a:endParaRPr>
          </a:p>
        </p:txBody>
      </p:sp>
      <p:sp>
        <p:nvSpPr>
          <p:cNvPr id="29" name="Rounded Rectangle 28"/>
          <p:cNvSpPr/>
          <p:nvPr/>
        </p:nvSpPr>
        <p:spPr bwMode="auto">
          <a:xfrm>
            <a:off x="3904639" y="4939234"/>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MCI Driver</a:t>
            </a:r>
          </a:p>
        </p:txBody>
      </p:sp>
      <p:sp>
        <p:nvSpPr>
          <p:cNvPr id="28" name="Rectangle 27"/>
          <p:cNvSpPr/>
          <p:nvPr/>
        </p:nvSpPr>
        <p:spPr bwMode="auto">
          <a:xfrm>
            <a:off x="5847728" y="5368497"/>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NAND0</a:t>
            </a:r>
            <a:endParaRPr lang="en-GB" sz="1200" dirty="0">
              <a:solidFill>
                <a:schemeClr val="tx1"/>
              </a:solidFill>
              <a:latin typeface="Calibri" panose="020F0502020204030204" pitchFamily="34" charset="0"/>
              <a:cs typeface="Calibri" panose="020F0502020204030204" pitchFamily="34" charset="0"/>
            </a:endParaRPr>
          </a:p>
        </p:txBody>
      </p:sp>
      <p:sp>
        <p:nvSpPr>
          <p:cNvPr id="30" name="Rounded Rectangle 29"/>
          <p:cNvSpPr/>
          <p:nvPr/>
        </p:nvSpPr>
        <p:spPr bwMode="auto">
          <a:xfrm>
            <a:off x="3904639" y="5332447"/>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NAND Driver</a:t>
            </a:r>
          </a:p>
        </p:txBody>
      </p:sp>
      <p:sp>
        <p:nvSpPr>
          <p:cNvPr id="31" name="Rectangle 30"/>
          <p:cNvSpPr/>
          <p:nvPr/>
        </p:nvSpPr>
        <p:spPr bwMode="auto">
          <a:xfrm>
            <a:off x="5849320" y="1529314"/>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USBD0</a:t>
            </a:r>
            <a:endParaRPr lang="en-GB" sz="1200" dirty="0">
              <a:solidFill>
                <a:schemeClr val="tx1"/>
              </a:solidFill>
              <a:latin typeface="Calibri" panose="020F0502020204030204" pitchFamily="34" charset="0"/>
              <a:cs typeface="Calibri" panose="020F0502020204030204" pitchFamily="34" charset="0"/>
            </a:endParaRPr>
          </a:p>
        </p:txBody>
      </p:sp>
      <p:sp>
        <p:nvSpPr>
          <p:cNvPr id="32" name="Rounded Rectangle 31"/>
          <p:cNvSpPr/>
          <p:nvPr/>
        </p:nvSpPr>
        <p:spPr bwMode="auto">
          <a:xfrm>
            <a:off x="3904638" y="1493264"/>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Device Driver</a:t>
            </a:r>
          </a:p>
        </p:txBody>
      </p:sp>
      <p:sp>
        <p:nvSpPr>
          <p:cNvPr id="33" name="Rectangle 32"/>
          <p:cNvSpPr/>
          <p:nvPr/>
        </p:nvSpPr>
        <p:spPr bwMode="auto">
          <a:xfrm>
            <a:off x="5849326" y="1916678"/>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ETH_PHY0</a:t>
            </a:r>
            <a:endParaRPr lang="en-GB" sz="1200" dirty="0">
              <a:solidFill>
                <a:schemeClr val="tx1"/>
              </a:solidFill>
              <a:latin typeface="Calibri" panose="020F0502020204030204" pitchFamily="34" charset="0"/>
              <a:cs typeface="Calibri" panose="020F0502020204030204" pitchFamily="34" charset="0"/>
            </a:endParaRPr>
          </a:p>
        </p:txBody>
      </p:sp>
      <p:sp>
        <p:nvSpPr>
          <p:cNvPr id="34" name="Rectangle 33"/>
          <p:cNvSpPr/>
          <p:nvPr/>
        </p:nvSpPr>
        <p:spPr bwMode="auto">
          <a:xfrm>
            <a:off x="5847727" y="5761711"/>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USBH0</a:t>
            </a:r>
            <a:endParaRPr lang="en-GB" sz="1200" dirty="0">
              <a:solidFill>
                <a:schemeClr val="tx1"/>
              </a:solidFill>
              <a:latin typeface="Calibri" panose="020F0502020204030204" pitchFamily="34" charset="0"/>
              <a:cs typeface="Calibri" panose="020F0502020204030204" pitchFamily="34" charset="0"/>
            </a:endParaRPr>
          </a:p>
        </p:txBody>
      </p:sp>
      <p:sp>
        <p:nvSpPr>
          <p:cNvPr id="35" name="Rounded Rectangle 34"/>
          <p:cNvSpPr/>
          <p:nvPr/>
        </p:nvSpPr>
        <p:spPr bwMode="auto">
          <a:xfrm>
            <a:off x="3904639" y="572566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Host Driver</a:t>
            </a:r>
          </a:p>
        </p:txBody>
      </p:sp>
      <p:sp>
        <p:nvSpPr>
          <p:cNvPr id="36" name="Rounded Rectangle 35"/>
          <p:cNvSpPr/>
          <p:nvPr/>
        </p:nvSpPr>
        <p:spPr bwMode="auto">
          <a:xfrm>
            <a:off x="3904636" y="1880628"/>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Ethernet PHY</a:t>
            </a:r>
          </a:p>
        </p:txBody>
      </p:sp>
      <p:sp>
        <p:nvSpPr>
          <p:cNvPr id="55" name="Rectangle 54"/>
          <p:cNvSpPr/>
          <p:nvPr/>
        </p:nvSpPr>
        <p:spPr bwMode="auto">
          <a:xfrm>
            <a:off x="5849319" y="2309891"/>
            <a:ext cx="935037"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ETH_MAC0</a:t>
            </a:r>
            <a:endParaRPr lang="en-GB" sz="1200" dirty="0">
              <a:solidFill>
                <a:schemeClr val="tx1"/>
              </a:solidFill>
              <a:latin typeface="Calibri" panose="020F0502020204030204" pitchFamily="34" charset="0"/>
              <a:cs typeface="Calibri" panose="020F0502020204030204" pitchFamily="34" charset="0"/>
            </a:endParaRPr>
          </a:p>
        </p:txBody>
      </p:sp>
      <p:sp>
        <p:nvSpPr>
          <p:cNvPr id="56" name="Rounded Rectangle 55"/>
          <p:cNvSpPr/>
          <p:nvPr/>
        </p:nvSpPr>
        <p:spPr bwMode="auto">
          <a:xfrm>
            <a:off x="3904639" y="227384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Ethernet MAC</a:t>
            </a:r>
          </a:p>
        </p:txBody>
      </p:sp>
      <p:sp>
        <p:nvSpPr>
          <p:cNvPr id="68" name="Rounded Rectangle 67"/>
          <p:cNvSpPr/>
          <p:nvPr/>
        </p:nvSpPr>
        <p:spPr bwMode="auto">
          <a:xfrm>
            <a:off x="5847725" y="1007269"/>
            <a:ext cx="9366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Calibri" panose="020F0502020204030204" pitchFamily="34" charset="0"/>
                <a:cs typeface="Calibri" panose="020F0502020204030204" pitchFamily="34" charset="0"/>
              </a:rPr>
              <a:t>Control</a:t>
            </a:r>
          </a:p>
          <a:p>
            <a:pPr algn="ctr">
              <a:defRPr/>
            </a:pPr>
            <a:r>
              <a:rPr lang="en-US" sz="1200" dirty="0">
                <a:solidFill>
                  <a:schemeClr val="tx1"/>
                </a:solidFill>
                <a:latin typeface="Calibri" panose="020F0502020204030204" pitchFamily="34" charset="0"/>
                <a:cs typeface="Calibri" panose="020F0502020204030204" pitchFamily="34" charset="0"/>
              </a:rPr>
              <a:t>Structs</a:t>
            </a:r>
            <a:endParaRPr lang="en-GB" sz="1200" dirty="0">
              <a:solidFill>
                <a:schemeClr val="tx1"/>
              </a:solidFill>
              <a:latin typeface="Calibri" panose="020F0502020204030204" pitchFamily="34" charset="0"/>
              <a:cs typeface="Calibri" panose="020F0502020204030204" pitchFamily="34" charset="0"/>
            </a:endParaRPr>
          </a:p>
        </p:txBody>
      </p:sp>
      <p:sp>
        <p:nvSpPr>
          <p:cNvPr id="96" name="Rounded Rectangle 95"/>
          <p:cNvSpPr/>
          <p:nvPr/>
        </p:nvSpPr>
        <p:spPr bwMode="auto">
          <a:xfrm>
            <a:off x="3904635" y="2667054"/>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USART Driver</a:t>
            </a:r>
          </a:p>
        </p:txBody>
      </p:sp>
      <p:sp>
        <p:nvSpPr>
          <p:cNvPr id="98" name="Rounded Rectangle 97"/>
          <p:cNvSpPr/>
          <p:nvPr/>
        </p:nvSpPr>
        <p:spPr bwMode="auto">
          <a:xfrm>
            <a:off x="3904639" y="4152808"/>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CAN Driver</a:t>
            </a:r>
          </a:p>
        </p:txBody>
      </p:sp>
      <p:sp>
        <p:nvSpPr>
          <p:cNvPr id="99" name="Rounded Rectangle 98"/>
          <p:cNvSpPr/>
          <p:nvPr/>
        </p:nvSpPr>
        <p:spPr bwMode="auto">
          <a:xfrm>
            <a:off x="3904633" y="454602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Flash Driver</a:t>
            </a:r>
          </a:p>
        </p:txBody>
      </p:sp>
      <p:sp>
        <p:nvSpPr>
          <p:cNvPr id="100" name="Rectangle 99"/>
          <p:cNvSpPr/>
          <p:nvPr/>
        </p:nvSpPr>
        <p:spPr bwMode="auto">
          <a:xfrm>
            <a:off x="5847731" y="2707073"/>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USART0</a:t>
            </a:r>
            <a:endParaRPr lang="en-GB" sz="1200" dirty="0">
              <a:solidFill>
                <a:schemeClr val="tx1"/>
              </a:solidFill>
              <a:latin typeface="Calibri" panose="020F0502020204030204" pitchFamily="34" charset="0"/>
              <a:cs typeface="Calibri" panose="020F0502020204030204" pitchFamily="34" charset="0"/>
            </a:endParaRPr>
          </a:p>
        </p:txBody>
      </p:sp>
      <p:sp>
        <p:nvSpPr>
          <p:cNvPr id="102" name="Rectangle 101"/>
          <p:cNvSpPr/>
          <p:nvPr/>
        </p:nvSpPr>
        <p:spPr bwMode="auto">
          <a:xfrm>
            <a:off x="5847729" y="4192827"/>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CAN0</a:t>
            </a:r>
            <a:endParaRPr lang="en-GB" sz="1200" dirty="0">
              <a:solidFill>
                <a:schemeClr val="tx1"/>
              </a:solidFill>
              <a:latin typeface="Calibri" panose="020F0502020204030204" pitchFamily="34" charset="0"/>
              <a:cs typeface="Calibri" panose="020F0502020204030204" pitchFamily="34" charset="0"/>
            </a:endParaRPr>
          </a:p>
        </p:txBody>
      </p:sp>
      <p:sp>
        <p:nvSpPr>
          <p:cNvPr id="103" name="Rectangle 102"/>
          <p:cNvSpPr/>
          <p:nvPr/>
        </p:nvSpPr>
        <p:spPr bwMode="auto">
          <a:xfrm>
            <a:off x="5849326" y="4572545"/>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GB" sz="1200" dirty="0">
                <a:solidFill>
                  <a:schemeClr val="tx1"/>
                </a:solidFill>
                <a:latin typeface="Calibri" panose="020F0502020204030204" pitchFamily="34" charset="0"/>
                <a:cs typeface="Calibri" panose="020F0502020204030204" pitchFamily="34" charset="0"/>
              </a:rPr>
              <a:t>SPI1</a:t>
            </a:r>
          </a:p>
        </p:txBody>
      </p:sp>
      <p:sp>
        <p:nvSpPr>
          <p:cNvPr id="142" name="TextBox 141"/>
          <p:cNvSpPr txBox="1"/>
          <p:nvPr/>
        </p:nvSpPr>
        <p:spPr bwMode="auto">
          <a:xfrm>
            <a:off x="2000439" y="2667054"/>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USART</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sp>
        <p:nvSpPr>
          <p:cNvPr id="143" name="TextBox 142"/>
          <p:cNvSpPr txBox="1"/>
          <p:nvPr/>
        </p:nvSpPr>
        <p:spPr bwMode="auto">
          <a:xfrm>
            <a:off x="2000439" y="4152808"/>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CAN Controller</a:t>
            </a:r>
            <a:endParaRPr lang="en-GB" sz="1200" dirty="0">
              <a:latin typeface="Calibri" panose="020F0502020204030204" pitchFamily="34" charset="0"/>
              <a:cs typeface="Calibri" panose="020F0502020204030204" pitchFamily="34" charset="0"/>
            </a:endParaRPr>
          </a:p>
        </p:txBody>
      </p:sp>
      <p:grpSp>
        <p:nvGrpSpPr>
          <p:cNvPr id="145" name="Group 144"/>
          <p:cNvGrpSpPr/>
          <p:nvPr/>
        </p:nvGrpSpPr>
        <p:grpSpPr>
          <a:xfrm>
            <a:off x="1854380" y="5347066"/>
            <a:ext cx="144462" cy="258762"/>
            <a:chOff x="4487395" y="5226823"/>
            <a:chExt cx="144462" cy="258762"/>
          </a:xfrm>
        </p:grpSpPr>
        <p:sp>
          <p:nvSpPr>
            <p:cNvPr id="146" name="Rectangle 14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47" name="Straight Connector 14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9" name="Group 148"/>
          <p:cNvGrpSpPr/>
          <p:nvPr/>
        </p:nvGrpSpPr>
        <p:grpSpPr>
          <a:xfrm>
            <a:off x="1854380" y="4953853"/>
            <a:ext cx="144462" cy="258762"/>
            <a:chOff x="4487395" y="5226823"/>
            <a:chExt cx="144462" cy="258762"/>
          </a:xfrm>
        </p:grpSpPr>
        <p:sp>
          <p:nvSpPr>
            <p:cNvPr id="150" name="Rectangle 149"/>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51" name="Straight Connector 150"/>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1854380" y="4554269"/>
            <a:ext cx="144462" cy="258762"/>
            <a:chOff x="4487395" y="5226823"/>
            <a:chExt cx="144462" cy="258762"/>
          </a:xfrm>
        </p:grpSpPr>
        <p:sp>
          <p:nvSpPr>
            <p:cNvPr id="154" name="Rectangle 15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55" name="Straight Connector 15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1854380" y="4168578"/>
            <a:ext cx="144462" cy="258762"/>
            <a:chOff x="4487395" y="5226823"/>
            <a:chExt cx="144462" cy="258762"/>
          </a:xfrm>
        </p:grpSpPr>
        <p:sp>
          <p:nvSpPr>
            <p:cNvPr id="158" name="Rectangle 157"/>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59" name="Straight Connector 158"/>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1" name="Group 160"/>
          <p:cNvGrpSpPr/>
          <p:nvPr/>
        </p:nvGrpSpPr>
        <p:grpSpPr>
          <a:xfrm>
            <a:off x="1854380" y="3768772"/>
            <a:ext cx="144462" cy="258762"/>
            <a:chOff x="4487395" y="5226823"/>
            <a:chExt cx="144462" cy="258762"/>
          </a:xfrm>
        </p:grpSpPr>
        <p:sp>
          <p:nvSpPr>
            <p:cNvPr id="162" name="Rectangle 16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63" name="Straight Connector 16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1854380" y="2681673"/>
            <a:ext cx="144462" cy="258762"/>
            <a:chOff x="4487395" y="5226823"/>
            <a:chExt cx="144462" cy="258762"/>
          </a:xfrm>
        </p:grpSpPr>
        <p:sp>
          <p:nvSpPr>
            <p:cNvPr id="166" name="Rectangle 16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67" name="Straight Connector 16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73" name="Group 172"/>
          <p:cNvGrpSpPr/>
          <p:nvPr/>
        </p:nvGrpSpPr>
        <p:grpSpPr>
          <a:xfrm>
            <a:off x="1854380" y="1895247"/>
            <a:ext cx="144462" cy="258762"/>
            <a:chOff x="4487395" y="5226823"/>
            <a:chExt cx="144462" cy="258762"/>
          </a:xfrm>
        </p:grpSpPr>
        <p:sp>
          <p:nvSpPr>
            <p:cNvPr id="174" name="Rectangle 17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75" name="Straight Connector 17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p:nvGrpSpPr>
        <p:grpSpPr>
          <a:xfrm>
            <a:off x="1854380" y="1507882"/>
            <a:ext cx="144462" cy="258762"/>
            <a:chOff x="4487395" y="5226823"/>
            <a:chExt cx="144462" cy="258762"/>
          </a:xfrm>
        </p:grpSpPr>
        <p:sp>
          <p:nvSpPr>
            <p:cNvPr id="182" name="Rectangle 18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83" name="Straight Connector 18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85" name="TextBox 184"/>
          <p:cNvSpPr txBox="1"/>
          <p:nvPr/>
        </p:nvSpPr>
        <p:spPr bwMode="auto">
          <a:xfrm>
            <a:off x="1025727" y="2672554"/>
            <a:ext cx="802215" cy="276999"/>
          </a:xfrm>
          <a:prstGeom prst="rect">
            <a:avLst/>
          </a:prstGeom>
          <a:noFill/>
          <a:ln>
            <a:noFill/>
          </a:ln>
        </p:spPr>
        <p:txBody>
          <a:bodyPr wrap="square" lIns="216000" rIns="36000">
            <a:spAutoFit/>
          </a:bodyPr>
          <a:lstStyle/>
          <a:p>
            <a:pPr algn="r">
              <a:defRPr/>
            </a:pPr>
            <a:r>
              <a:rPr lang="en-US" sz="1200" dirty="0">
                <a:latin typeface="Calibri" panose="020F0502020204030204" pitchFamily="34" charset="0"/>
                <a:cs typeface="Calibri" panose="020F0502020204030204" pitchFamily="34" charset="0"/>
              </a:rPr>
              <a:t>RX0/TX0</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sp>
        <p:nvSpPr>
          <p:cNvPr id="186" name="TextBox 185"/>
          <p:cNvSpPr txBox="1"/>
          <p:nvPr/>
        </p:nvSpPr>
        <p:spPr bwMode="auto">
          <a:xfrm>
            <a:off x="1180241" y="4158308"/>
            <a:ext cx="647701" cy="276999"/>
          </a:xfrm>
          <a:prstGeom prst="rect">
            <a:avLst/>
          </a:prstGeom>
          <a:noFill/>
          <a:ln>
            <a:noFill/>
          </a:ln>
        </p:spPr>
        <p:txBody>
          <a:bodyPr wrap="square" lIns="216000" rIns="36000">
            <a:spAutoFit/>
          </a:bodyPr>
          <a:lstStyle/>
          <a:p>
            <a:pPr algn="r">
              <a:defRPr/>
            </a:pPr>
            <a:r>
              <a:rPr lang="en-US" sz="1200" dirty="0">
                <a:latin typeface="Calibri" panose="020F0502020204030204" pitchFamily="34" charset="0"/>
                <a:cs typeface="Calibri" panose="020F0502020204030204" pitchFamily="34" charset="0"/>
              </a:rPr>
              <a:t>RX/TX</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cxnSp>
        <p:nvCxnSpPr>
          <p:cNvPr id="192" name="Straight Arrow Connector 191"/>
          <p:cNvCxnSpPr>
            <a:stCxn id="32" idx="1"/>
            <a:endCxn id="10" idx="3"/>
          </p:cNvCxnSpPr>
          <p:nvPr/>
        </p:nvCxnSpPr>
        <p:spPr>
          <a:xfrm flipH="1">
            <a:off x="3440439" y="1637264"/>
            <a:ext cx="464199"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8" name="Straight Arrow Connector 197"/>
          <p:cNvCxnSpPr>
            <a:stCxn id="36" idx="1"/>
            <a:endCxn id="11" idx="3"/>
          </p:cNvCxnSpPr>
          <p:nvPr/>
        </p:nvCxnSpPr>
        <p:spPr>
          <a:xfrm flipH="1" flipV="1">
            <a:off x="3440439" y="2024606"/>
            <a:ext cx="464197" cy="22"/>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1" name="Straight Arrow Connector 200"/>
          <p:cNvCxnSpPr>
            <a:stCxn id="96" idx="1"/>
            <a:endCxn id="142" idx="3"/>
          </p:cNvCxnSpPr>
          <p:nvPr/>
        </p:nvCxnSpPr>
        <p:spPr>
          <a:xfrm flipH="1">
            <a:off x="3440439" y="2811054"/>
            <a:ext cx="464196"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4" name="Straight Arrow Connector 203"/>
          <p:cNvCxnSpPr>
            <a:stCxn id="26" idx="1"/>
            <a:endCxn id="7" idx="3"/>
          </p:cNvCxnSpPr>
          <p:nvPr/>
        </p:nvCxnSpPr>
        <p:spPr>
          <a:xfrm flipH="1">
            <a:off x="3440439" y="3903595"/>
            <a:ext cx="464195" cy="3267"/>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98" idx="1"/>
            <a:endCxn id="143" idx="3"/>
          </p:cNvCxnSpPr>
          <p:nvPr/>
        </p:nvCxnSpPr>
        <p:spPr>
          <a:xfrm flipH="1">
            <a:off x="3440439" y="4296808"/>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a:stCxn id="99" idx="1"/>
            <a:endCxn id="8" idx="3"/>
          </p:cNvCxnSpPr>
          <p:nvPr/>
        </p:nvCxnSpPr>
        <p:spPr>
          <a:xfrm flipH="1" flipV="1">
            <a:off x="3440439" y="4679177"/>
            <a:ext cx="464194" cy="10844"/>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3" name="Straight Arrow Connector 212"/>
          <p:cNvCxnSpPr>
            <a:stCxn id="35" idx="1"/>
            <a:endCxn id="9" idx="3"/>
          </p:cNvCxnSpPr>
          <p:nvPr/>
        </p:nvCxnSpPr>
        <p:spPr>
          <a:xfrm flipH="1">
            <a:off x="3440439" y="5869661"/>
            <a:ext cx="464200" cy="1025"/>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a:stCxn id="30" idx="1"/>
            <a:endCxn id="13" idx="3"/>
          </p:cNvCxnSpPr>
          <p:nvPr/>
        </p:nvCxnSpPr>
        <p:spPr>
          <a:xfrm flipH="1">
            <a:off x="3440439" y="5476447"/>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a:stCxn id="29" idx="1"/>
            <a:endCxn id="12" idx="3"/>
          </p:cNvCxnSpPr>
          <p:nvPr/>
        </p:nvCxnSpPr>
        <p:spPr>
          <a:xfrm flipH="1">
            <a:off x="3440439" y="5083234"/>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23" name="Straight Arrow Connector 222"/>
          <p:cNvCxnSpPr>
            <a:stCxn id="56" idx="1"/>
            <a:endCxn id="54" idx="3"/>
          </p:cNvCxnSpPr>
          <p:nvPr/>
        </p:nvCxnSpPr>
        <p:spPr>
          <a:xfrm flipH="1">
            <a:off x="3440439" y="2417841"/>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a:stCxn id="11" idx="2"/>
            <a:endCxn id="54" idx="0"/>
          </p:cNvCxnSpPr>
          <p:nvPr/>
        </p:nvCxnSpPr>
        <p:spPr>
          <a:xfrm>
            <a:off x="2720439" y="2168606"/>
            <a:ext cx="0" cy="105235"/>
          </a:xfrm>
          <a:prstGeom prst="straightConnector1">
            <a:avLst/>
          </a:prstGeom>
          <a:ln w="31750">
            <a:solidFill>
              <a:schemeClr val="tx1"/>
            </a:solidFill>
            <a:headEnd type="none" w="med" len="lg"/>
            <a:tailEnd type="none" w="med" len="lg"/>
          </a:ln>
          <a:effectLst/>
        </p:spPr>
        <p:style>
          <a:lnRef idx="2">
            <a:schemeClr val="accent1"/>
          </a:lnRef>
          <a:fillRef idx="0">
            <a:schemeClr val="accent1"/>
          </a:fillRef>
          <a:effectRef idx="1">
            <a:schemeClr val="accent1"/>
          </a:effectRef>
          <a:fontRef idx="minor">
            <a:schemeClr val="tx1"/>
          </a:fontRef>
        </p:style>
      </p:cxnSp>
      <p:sp>
        <p:nvSpPr>
          <p:cNvPr id="121" name="Rounded Rectangle 120"/>
          <p:cNvSpPr/>
          <p:nvPr/>
        </p:nvSpPr>
        <p:spPr bwMode="auto">
          <a:xfrm>
            <a:off x="7299555" y="794657"/>
            <a:ext cx="2404739" cy="5860142"/>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a:r>
              <a:rPr lang="de-DE" sz="1600" b="1" kern="0" dirty="0">
                <a:solidFill>
                  <a:srgbClr val="000000"/>
                </a:solidFill>
                <a:latin typeface="Calibri" panose="020F0502020204030204" pitchFamily="34" charset="0"/>
                <a:ea typeface="ＭＳ Ｐゴシック" pitchFamily="34" charset="-128"/>
                <a:cs typeface="Calibri" panose="020F0502020204030204" pitchFamily="34" charset="0"/>
              </a:rPr>
              <a:t>Middleware</a:t>
            </a:r>
            <a:endParaRPr lang="en-GB" sz="1600" b="1" kern="0" dirty="0">
              <a:solidFill>
                <a:srgbClr val="000000"/>
              </a:solidFill>
              <a:latin typeface="Calibri" panose="020F0502020204030204" pitchFamily="34" charset="0"/>
              <a:ea typeface="ＭＳ Ｐゴシック" pitchFamily="34" charset="-128"/>
              <a:cs typeface="Calibri" panose="020F0502020204030204" pitchFamily="34" charset="0"/>
            </a:endParaRPr>
          </a:p>
        </p:txBody>
      </p:sp>
      <p:sp>
        <p:nvSpPr>
          <p:cNvPr id="123" name="Rounded Rectangle 122"/>
          <p:cNvSpPr/>
          <p:nvPr/>
        </p:nvSpPr>
        <p:spPr bwMode="auto">
          <a:xfrm>
            <a:off x="7455114" y="3751891"/>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Graphics</a:t>
            </a:r>
            <a:endParaRPr lang="en-GB"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24" name="Rounded Rectangle 123"/>
          <p:cNvSpPr/>
          <p:nvPr/>
        </p:nvSpPr>
        <p:spPr bwMode="auto">
          <a:xfrm>
            <a:off x="7455129" y="1491578"/>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Device</a:t>
            </a:r>
            <a:endParaRPr lang="en-GB"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26" name="Rounded Rectangle 125"/>
          <p:cNvSpPr/>
          <p:nvPr/>
        </p:nvSpPr>
        <p:spPr bwMode="auto">
          <a:xfrm>
            <a:off x="7455129" y="4934140"/>
            <a:ext cx="2134866" cy="288000"/>
          </a:xfrm>
          <a:prstGeom prst="roundRect">
            <a:avLst>
              <a:gd name="adj" fmla="val 0"/>
            </a:avLst>
          </a:prstGeom>
          <a:solidFill>
            <a:srgbClr val="00C3DC"/>
          </a:solidFill>
          <a:ln w="19050" cap="flat" cmpd="sng" algn="ctr">
            <a:noFill/>
            <a:prstDash val="solid"/>
            <a:round/>
            <a:headEnd type="none" w="med" len="med"/>
            <a:tailEnd type="none" w="med" len="med"/>
          </a:ln>
          <a:effectLst/>
        </p:spPr>
        <p:txBody>
          <a:bodyPr wrap="none" lIns="121944" tIns="60972" rIns="121944" bIns="60972" anchor="ctr"/>
          <a:lstStyle/>
          <a:p>
            <a:pPr algn="ctr" fontAlgn="auto">
              <a:spcBef>
                <a:spcPts val="0"/>
              </a:spcBef>
              <a:spcAft>
                <a:spcPts val="0"/>
              </a:spcAft>
              <a:defRPr/>
            </a:pPr>
            <a:r>
              <a:rPr lang="de-DE" sz="1500" b="1" kern="0" dirty="0">
                <a:solidFill>
                  <a:srgbClr val="FDFDFD"/>
                </a:solidFill>
                <a:latin typeface="Calibri" panose="020F0502020204030204" pitchFamily="34" charset="0"/>
                <a:ea typeface="MS PGothic" pitchFamily="34" charset="-128"/>
                <a:cs typeface="Calibri" panose="020F0502020204030204" pitchFamily="34" charset="0"/>
              </a:rPr>
              <a:t>File System</a:t>
            </a:r>
          </a:p>
        </p:txBody>
      </p:sp>
      <p:sp>
        <p:nvSpPr>
          <p:cNvPr id="131" name="Rounded Rectangle 130"/>
          <p:cNvSpPr/>
          <p:nvPr/>
        </p:nvSpPr>
        <p:spPr bwMode="auto">
          <a:xfrm>
            <a:off x="7455129" y="2267526"/>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TCP/IP Networking</a:t>
            </a:r>
          </a:p>
        </p:txBody>
      </p:sp>
      <p:sp>
        <p:nvSpPr>
          <p:cNvPr id="133" name="Rounded Rectangle 132"/>
          <p:cNvSpPr/>
          <p:nvPr/>
        </p:nvSpPr>
        <p:spPr bwMode="auto">
          <a:xfrm>
            <a:off x="7455129" y="5721823"/>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Host</a:t>
            </a:r>
            <a:endParaRPr lang="en-GB"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cxnSp>
        <p:nvCxnSpPr>
          <p:cNvPr id="135" name="Straight Arrow Connector 134"/>
          <p:cNvCxnSpPr>
            <a:stCxn id="124" idx="1"/>
            <a:endCxn id="31" idx="3"/>
          </p:cNvCxnSpPr>
          <p:nvPr/>
        </p:nvCxnSpPr>
        <p:spPr>
          <a:xfrm flipH="1">
            <a:off x="6785945" y="1635578"/>
            <a:ext cx="669184" cy="1686"/>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a:stCxn id="131" idx="1"/>
            <a:endCxn id="33" idx="3"/>
          </p:cNvCxnSpPr>
          <p:nvPr/>
        </p:nvCxnSpPr>
        <p:spPr>
          <a:xfrm flipH="1" flipV="1">
            <a:off x="6785951" y="2024628"/>
            <a:ext cx="669178" cy="386898"/>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a:stCxn id="131" idx="1"/>
            <a:endCxn id="55" idx="3"/>
          </p:cNvCxnSpPr>
          <p:nvPr/>
        </p:nvCxnSpPr>
        <p:spPr>
          <a:xfrm flipH="1">
            <a:off x="6784356" y="2411526"/>
            <a:ext cx="670773" cy="6315"/>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69" name="Straight Arrow Connector 168"/>
          <p:cNvCxnSpPr>
            <a:stCxn id="123" idx="1"/>
            <a:endCxn id="24" idx="3"/>
          </p:cNvCxnSpPr>
          <p:nvPr/>
        </p:nvCxnSpPr>
        <p:spPr>
          <a:xfrm flipH="1" flipV="1">
            <a:off x="6784351" y="3889038"/>
            <a:ext cx="670763" cy="6853"/>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26" idx="1"/>
            <a:endCxn id="27" idx="3"/>
          </p:cNvCxnSpPr>
          <p:nvPr/>
        </p:nvCxnSpPr>
        <p:spPr>
          <a:xfrm flipH="1">
            <a:off x="6785951" y="5078140"/>
            <a:ext cx="669178" cy="331"/>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a:stCxn id="133" idx="1"/>
            <a:endCxn id="34" idx="3"/>
          </p:cNvCxnSpPr>
          <p:nvPr/>
        </p:nvCxnSpPr>
        <p:spPr>
          <a:xfrm flipH="1">
            <a:off x="6784352" y="5865823"/>
            <a:ext cx="670777" cy="3838"/>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87" name="Straight Arrow Connector 186">
            <a:extLst>
              <a:ext uri="{FF2B5EF4-FFF2-40B4-BE49-F238E27FC236}">
                <a16:creationId xmlns:a16="http://schemas.microsoft.com/office/drawing/2014/main" id="{D298304B-349A-431D-A22A-D8D84547A855}"/>
              </a:ext>
            </a:extLst>
          </p:cNvPr>
          <p:cNvCxnSpPr>
            <a:cxnSpLocks/>
            <a:stCxn id="131" idx="1"/>
            <a:endCxn id="100" idx="3"/>
          </p:cNvCxnSpPr>
          <p:nvPr/>
        </p:nvCxnSpPr>
        <p:spPr>
          <a:xfrm flipH="1">
            <a:off x="6784356" y="2411526"/>
            <a:ext cx="670773" cy="399528"/>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0" name="Straight Arrow Connector 189">
            <a:extLst>
              <a:ext uri="{FF2B5EF4-FFF2-40B4-BE49-F238E27FC236}">
                <a16:creationId xmlns:a16="http://schemas.microsoft.com/office/drawing/2014/main" id="{E0520F73-C464-45F1-A303-6CCF8B55C0DA}"/>
              </a:ext>
            </a:extLst>
          </p:cNvPr>
          <p:cNvCxnSpPr>
            <a:cxnSpLocks/>
            <a:stCxn id="126" idx="1"/>
            <a:endCxn id="103" idx="3"/>
          </p:cNvCxnSpPr>
          <p:nvPr/>
        </p:nvCxnSpPr>
        <p:spPr>
          <a:xfrm flipH="1" flipV="1">
            <a:off x="6785951" y="4680495"/>
            <a:ext cx="669178" cy="397645"/>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9" name="Straight Arrow Connector 198">
            <a:extLst>
              <a:ext uri="{FF2B5EF4-FFF2-40B4-BE49-F238E27FC236}">
                <a16:creationId xmlns:a16="http://schemas.microsoft.com/office/drawing/2014/main" id="{6AD099BF-1BF2-450E-8DBA-E0B74C128039}"/>
              </a:ext>
            </a:extLst>
          </p:cNvPr>
          <p:cNvCxnSpPr>
            <a:cxnSpLocks/>
            <a:endCxn id="28" idx="3"/>
          </p:cNvCxnSpPr>
          <p:nvPr/>
        </p:nvCxnSpPr>
        <p:spPr>
          <a:xfrm flipH="1">
            <a:off x="6784353" y="5078140"/>
            <a:ext cx="670762" cy="398307"/>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200" name="Rounded Rectangle 95">
            <a:extLst>
              <a:ext uri="{FF2B5EF4-FFF2-40B4-BE49-F238E27FC236}">
                <a16:creationId xmlns:a16="http://schemas.microsoft.com/office/drawing/2014/main" id="{C30DCE2F-F12A-40C5-8BB6-09084A5A2663}"/>
              </a:ext>
            </a:extLst>
          </p:cNvPr>
          <p:cNvSpPr/>
          <p:nvPr/>
        </p:nvSpPr>
        <p:spPr bwMode="auto">
          <a:xfrm>
            <a:off x="3904633" y="3213768"/>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WiFi Driver</a:t>
            </a:r>
          </a:p>
        </p:txBody>
      </p:sp>
      <p:cxnSp>
        <p:nvCxnSpPr>
          <p:cNvPr id="203" name="Straight Arrow Connector 202">
            <a:extLst>
              <a:ext uri="{FF2B5EF4-FFF2-40B4-BE49-F238E27FC236}">
                <a16:creationId xmlns:a16="http://schemas.microsoft.com/office/drawing/2014/main" id="{DA398994-8A9A-421D-931C-3038175A2E9B}"/>
              </a:ext>
            </a:extLst>
          </p:cNvPr>
          <p:cNvCxnSpPr>
            <a:cxnSpLocks/>
            <a:stCxn id="96" idx="2"/>
            <a:endCxn id="200" idx="0"/>
          </p:cNvCxnSpPr>
          <p:nvPr/>
        </p:nvCxnSpPr>
        <p:spPr>
          <a:xfrm flipH="1">
            <a:off x="4876977" y="2955054"/>
            <a:ext cx="2" cy="258714"/>
          </a:xfrm>
          <a:prstGeom prst="straightConnector1">
            <a:avLst/>
          </a:prstGeom>
          <a:ln w="31750">
            <a:solidFill>
              <a:schemeClr val="tx1"/>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06" name="Rectangle 205">
            <a:extLst>
              <a:ext uri="{FF2B5EF4-FFF2-40B4-BE49-F238E27FC236}">
                <a16:creationId xmlns:a16="http://schemas.microsoft.com/office/drawing/2014/main" id="{1D7E0A96-4E42-4E5D-8DDC-49F032C8DFD3}"/>
              </a:ext>
            </a:extLst>
          </p:cNvPr>
          <p:cNvSpPr/>
          <p:nvPr/>
        </p:nvSpPr>
        <p:spPr bwMode="auto">
          <a:xfrm>
            <a:off x="5847725" y="3253307"/>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WIFI0</a:t>
            </a:r>
            <a:endParaRPr lang="en-GB" sz="1200" dirty="0">
              <a:solidFill>
                <a:schemeClr val="tx1"/>
              </a:solidFill>
              <a:latin typeface="Calibri" panose="020F0502020204030204" pitchFamily="34" charset="0"/>
              <a:cs typeface="Calibri" panose="020F0502020204030204" pitchFamily="34" charset="0"/>
            </a:endParaRPr>
          </a:p>
        </p:txBody>
      </p:sp>
      <p:cxnSp>
        <p:nvCxnSpPr>
          <p:cNvPr id="208" name="Straight Arrow Connector 207">
            <a:extLst>
              <a:ext uri="{FF2B5EF4-FFF2-40B4-BE49-F238E27FC236}">
                <a16:creationId xmlns:a16="http://schemas.microsoft.com/office/drawing/2014/main" id="{39F779A1-1DC9-4B98-B19A-CAEB36D31B18}"/>
              </a:ext>
            </a:extLst>
          </p:cNvPr>
          <p:cNvCxnSpPr>
            <a:cxnSpLocks/>
            <a:stCxn id="131" idx="1"/>
            <a:endCxn id="206" idx="3"/>
          </p:cNvCxnSpPr>
          <p:nvPr/>
        </p:nvCxnSpPr>
        <p:spPr>
          <a:xfrm flipH="1">
            <a:off x="6784350" y="2411526"/>
            <a:ext cx="670779" cy="945762"/>
          </a:xfrm>
          <a:prstGeom prst="straightConnector1">
            <a:avLst/>
          </a:prstGeom>
          <a:ln w="31750">
            <a:solidFill>
              <a:schemeClr val="tx1"/>
            </a:solidFill>
            <a:prstDash val="sysDash"/>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25" name="Straight Arrow Connector 124">
            <a:extLst>
              <a:ext uri="{FF2B5EF4-FFF2-40B4-BE49-F238E27FC236}">
                <a16:creationId xmlns:a16="http://schemas.microsoft.com/office/drawing/2014/main" id="{B1A3C41E-9002-491A-B308-429E586C8F83}"/>
              </a:ext>
            </a:extLst>
          </p:cNvPr>
          <p:cNvCxnSpPr>
            <a:cxnSpLocks/>
            <a:stCxn id="26" idx="0"/>
            <a:endCxn id="200" idx="2"/>
          </p:cNvCxnSpPr>
          <p:nvPr/>
        </p:nvCxnSpPr>
        <p:spPr>
          <a:xfrm flipH="1" flipV="1">
            <a:off x="4876977" y="3501768"/>
            <a:ext cx="1" cy="257827"/>
          </a:xfrm>
          <a:prstGeom prst="straightConnector1">
            <a:avLst/>
          </a:prstGeom>
          <a:ln w="31750">
            <a:solidFill>
              <a:schemeClr val="tx1"/>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8A38BB5-69AB-40F2-A84D-BA4FE2EF22BB}"/>
              </a:ext>
            </a:extLst>
          </p:cNvPr>
          <p:cNvSpPr txBox="1"/>
          <p:nvPr/>
        </p:nvSpPr>
        <p:spPr>
          <a:xfrm>
            <a:off x="7108867" y="2918673"/>
            <a:ext cx="710513" cy="218484"/>
          </a:xfrm>
          <a:prstGeom prst="rect">
            <a:avLst/>
          </a:prstGeom>
        </p:spPr>
        <p:txBody>
          <a:bodyPr vert="horz" wrap="square" lIns="0" tIns="0" rIns="0" bIns="0" rtlCol="0" anchor="t">
            <a:normAutofit/>
          </a:bodyPr>
          <a:lstStyle/>
          <a:p>
            <a:r>
              <a:rPr lang="en-US" sz="1400" dirty="0">
                <a:latin typeface="Calibri" panose="020F0502020204030204" pitchFamily="34" charset="0"/>
                <a:cs typeface="Calibri" panose="020F0502020204030204" pitchFamily="34" charset="0"/>
              </a:rPr>
              <a:t>see note</a:t>
            </a:r>
            <a:endParaRPr lang="en-GB"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45956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M PPT Template 2014 Public">
  <a:themeElements>
    <a:clrScheme name="Custom 13">
      <a:dk1>
        <a:srgbClr val="000000"/>
      </a:dk1>
      <a:lt1>
        <a:srgbClr val="FFFFFF"/>
      </a:lt1>
      <a:dk2>
        <a:srgbClr val="61116A"/>
      </a:dk2>
      <a:lt2>
        <a:srgbClr val="F68A33"/>
      </a:lt2>
      <a:accent1>
        <a:srgbClr val="128CAB"/>
      </a:accent1>
      <a:accent2>
        <a:srgbClr val="ED174F"/>
      </a:accent2>
      <a:accent3>
        <a:srgbClr val="26CEAD"/>
      </a:accent3>
      <a:accent4>
        <a:srgbClr val="F68A33"/>
      </a:accent4>
      <a:accent5>
        <a:srgbClr val="00B1DB"/>
      </a:accent5>
      <a:accent6>
        <a:srgbClr val="61116A"/>
      </a:accent6>
      <a:hlink>
        <a:srgbClr val="128CAB"/>
      </a:hlink>
      <a:folHlink>
        <a:srgbClr val="9A8B7C"/>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noFill/>
        <a:ln>
          <a:solidFill>
            <a:schemeClr val="accent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chor="t">
        <a:norm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icture" ma:contentTypeID="0x010102005A5C1BE65173D647975D08D04557E024" ma:contentTypeVersion="3" ma:contentTypeDescription="Upload an image or a photograph." ma:contentTypeScope="" ma:versionID="4e02033e9a8407b55ee482baa8e8773d">
  <xsd:schema xmlns:xsd="http://www.w3.org/2001/XMLSchema" xmlns:xs="http://www.w3.org/2001/XMLSchema" xmlns:p="http://schemas.microsoft.com/office/2006/metadata/properties" xmlns:ns1="http://schemas.microsoft.com/sharepoint/v3" xmlns:ns2="f2ad5090-61a8-4b8c-ab70-68f4ff4d1933" targetNamespace="http://schemas.microsoft.com/office/2006/metadata/properties" ma:root="true" ma:fieldsID="56baf7bb33d679821ced92383ddba583" ns1:_="" ns2:_="">
    <xsd:import namespace="http://schemas.microsoft.com/sharepoint/v3"/>
    <xsd:import namespace="f2ad5090-61a8-4b8c-ab70-68f4ff4d1933"/>
    <xsd:element name="properties">
      <xsd:complexType>
        <xsd:sequence>
          <xsd:element name="documentManagement">
            <xsd:complexType>
              <xsd:all>
                <xsd:element ref="ns1:ImageWidth" minOccurs="0"/>
                <xsd:element ref="ns1:ImageHeight" minOccurs="0"/>
                <xsd:element ref="ns1:ImageCreateDate" minOccurs="0"/>
                <xsd:element ref="ns1:Description" minOccurs="0"/>
                <xsd:element ref="ns1:ThumbnailExists" minOccurs="0"/>
                <xsd:element ref="ns1:PreviewExists" minOccurs="0"/>
                <xsd:element ref="ns1:AlternateThumbnailUrl"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ImageWidth" ma:index="11" nillable="true" ma:displayName="Picture Width" ma:internalName="ImageWidth" ma:readOnly="true">
      <xsd:simpleType>
        <xsd:restriction base="dms:Unknown"/>
      </xsd:simpleType>
    </xsd:element>
    <xsd:element name="ImageHeight" ma:index="12" nillable="true" ma:displayName="Picture Height" ma:internalName="ImageHeight" ma:readOnly="true">
      <xsd:simpleType>
        <xsd:restriction base="dms:Unknown"/>
      </xsd:simpleType>
    </xsd:element>
    <xsd:element name="ImageCreateDate" ma:index="13" nillable="true" ma:displayName="Date Picture Taken" ma:format="DateTime" ma:hidden="true" ma:internalName="ImageCreateDate">
      <xsd:simpleType>
        <xsd:restriction base="dms:DateTime"/>
      </xsd:simpleType>
    </xsd:element>
    <xsd:element name="Description" ma:index="14" nillable="true" ma:displayName="Description" ma:description="Used as alternative text for the picture." ma:hidden="true" ma:internalName="Description">
      <xsd:simpleType>
        <xsd:restriction base="dms:Note">
          <xsd:maxLength value="255"/>
        </xsd:restriction>
      </xsd:simpleType>
    </xsd:element>
    <xsd:element name="ThumbnailExists" ma:index="23" nillable="true" ma:displayName="Thumbnail Exists" ma:default="FALSE" ma:hidden="true" ma:internalName="ThumbnailExists" ma:readOnly="true">
      <xsd:simpleType>
        <xsd:restriction base="dms:Boolean"/>
      </xsd:simpleType>
    </xsd:element>
    <xsd:element name="PreviewExists" ma:index="24" nillable="true" ma:displayName="Preview Exists" ma:default="FALSE" ma:hidden="true" ma:internalName="PreviewExists" ma:readOnly="true">
      <xsd:simpleType>
        <xsd:restriction base="dms:Boolean"/>
      </xsd:simpleType>
    </xsd:element>
    <xsd:element name="AlternateThumbnailUrl" ma:index="25" nillable="true" ma:displayName="Preview Image URL" ma:format="Image" ma:hidden="true" ma:internalName="AlternateThumbnail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_dlc_DocId" ma:index="26" nillable="true" ma:displayName="Document ID Value" ma:description="The value of the document ID assigned to this item." ma:internalName="_dlc_DocId" ma:readOnly="true">
      <xsd:simpleType>
        <xsd:restriction base="dms:Text"/>
      </xsd:simpleType>
    </xsd:element>
    <xsd:element name="_dlc_DocIdUrl" ma:index="27"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8"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8" ma:displayName="Title"/>
        <xsd:element ref="dc:subject" minOccurs="0" maxOccurs="1"/>
        <xsd:element ref="dc:description" minOccurs="0" maxOccurs="1"/>
        <xsd:element name="keywords" minOccurs="0" maxOccurs="1" type="xsd:string" ma:index="20"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AlternateThumbnailUrl xmlns="http://schemas.microsoft.com/sharepoint/v3">
      <Url xsi:nil="true"/>
      <Description xsi:nil="true"/>
    </AlternateThumbnailUrl>
    <ImageCreateDate xmlns="http://schemas.microsoft.com/sharepoint/v3" xsi:nil="true"/>
    <Description xmlns="http://schemas.microsoft.com/sharepoint/v3" xsi:nil="true"/>
    <_dlc_DocId xmlns="f2ad5090-61a8-4b8c-ab70-68f4ff4d1933">ARM-ECM-0151353</_dlc_DocId>
    <_dlc_DocIdUrl xmlns="f2ad5090-61a8-4b8c-ab70-68f4ff4d1933">
      <Url>http://teamsites.arm.com/sites/marketing/branding/_layouts/DocIdRedir.aspx?ID=ARM-ECM-0151353</Url>
      <Description>ARM-ECM-0151353</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9C777C69-0744-4BF3-8514-FB149EBD2248}">
  <ds:schemaRefs>
    <ds:schemaRef ds:uri="http://schemas.microsoft.com/sharepoint/v3/contenttype/forms"/>
  </ds:schemaRefs>
</ds:datastoreItem>
</file>

<file path=customXml/itemProps2.xml><?xml version="1.0" encoding="utf-8"?>
<ds:datastoreItem xmlns:ds="http://schemas.openxmlformats.org/officeDocument/2006/customXml" ds:itemID="{E2FEA05E-38D0-44EA-8B8D-2375FC6AAF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E6E82D6-7FB8-4D99-A7B6-3C5BB1D894B9}">
  <ds:schemaRefs>
    <ds:schemaRef ds:uri="http://schemas.microsoft.com/office/2006/metadata/properties"/>
    <ds:schemaRef ds:uri="http://schemas.openxmlformats.org/package/2006/metadata/core-properties"/>
    <ds:schemaRef ds:uri="http://schemas.microsoft.com/office/2006/documentManagement/types"/>
    <ds:schemaRef ds:uri="http://purl.org/dc/dcmitype/"/>
    <ds:schemaRef ds:uri="http://purl.org/dc/elements/1.1/"/>
    <ds:schemaRef ds:uri="http://schemas.microsoft.com/office/infopath/2007/PartnerControls"/>
    <ds:schemaRef ds:uri="f2ad5090-61a8-4b8c-ab70-68f4ff4d1933"/>
    <ds:schemaRef ds:uri="http://purl.org/dc/terms/"/>
    <ds:schemaRef ds:uri="http://schemas.microsoft.com/sharepoint/v3"/>
    <ds:schemaRef ds:uri="http://www.w3.org/XML/1998/namespace"/>
  </ds:schemaRefs>
</ds:datastoreItem>
</file>

<file path=customXml/itemProps4.xml><?xml version="1.0" encoding="utf-8"?>
<ds:datastoreItem xmlns:ds="http://schemas.openxmlformats.org/officeDocument/2006/customXml" ds:itemID="{C8CB23D7-89E5-42FF-A5EB-008A06AB37C7}">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ARM PPT Template 2014 Public</Template>
  <TotalTime>8382</TotalTime>
  <Words>379</Words>
  <Application>Microsoft Office PowerPoint</Application>
  <PresentationFormat>Custom</PresentationFormat>
  <Paragraphs>116</Paragraphs>
  <Slides>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Calibri</vt:lpstr>
      <vt:lpstr>Courier New</vt:lpstr>
      <vt:lpstr>Gill Sans MT</vt:lpstr>
      <vt:lpstr>Segoe UI</vt:lpstr>
      <vt:lpstr>Verdana</vt:lpstr>
      <vt:lpstr>Wingdings</vt:lpstr>
      <vt:lpstr>Wingdings 2</vt:lpstr>
      <vt:lpstr>ARM PPT Template 2014 Public</vt:lpstr>
      <vt:lpstr>CMSIS-Driver 2.0</vt:lpstr>
      <vt:lpstr>PowerPoint Presentation</vt:lpstr>
    </vt:vector>
  </TitlesOfParts>
  <Company>Arm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Seidl</dc:creator>
  <cp:lastModifiedBy>Christopher Seidl</cp:lastModifiedBy>
  <cp:revision>409</cp:revision>
  <cp:lastPrinted>2014-06-23T13:17:36Z</cp:lastPrinted>
  <dcterms:created xsi:type="dcterms:W3CDTF">2014-02-14T11:44:43Z</dcterms:created>
  <dcterms:modified xsi:type="dcterms:W3CDTF">2021-05-07T09:46:26Z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0x010102005A5C1BE65173D647975D08D04557E024</vt:lpwstr>
  </property>
  <property fmtid="{D5CDD505-2E9C-101B-9397-08002B2CF9AE}" pid="3" name="_dlc_DocIdItemGuid">
    <vt:lpwstr>d0713a34-1062-48d0-aada-3b674e8d17e0</vt:lpwstr>
  </property>
  <property fmtid="{D5CDD505-2E9C-101B-9397-08002B2CF9AE}" pid="4" name="vti_description">
    <vt:lpwstr/>
  </property>
</Properties>
</file>