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4"/>
  </p:sldMasterIdLst>
  <p:notesMasterIdLst>
    <p:notesMasterId r:id="rId6"/>
  </p:notesMasterIdLst>
  <p:handoutMasterIdLst>
    <p:handoutMasterId r:id="rId7"/>
  </p:handoutMasterIdLst>
  <p:sldIdLst>
    <p:sldId id="282" r:id="rId5"/>
  </p:sldIdLst>
  <p:sldSz cx="12188825" cy="6858000"/>
  <p:notesSz cx="6794500" cy="9918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6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CF364A"/>
    <a:srgbClr val="BFBFBF"/>
    <a:srgbClr val="F2F2F2"/>
    <a:srgbClr val="FFC000"/>
    <a:srgbClr val="CCECFF"/>
    <a:srgbClr val="99CCFF"/>
    <a:srgbClr val="CCFF99"/>
    <a:srgbClr val="95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2" autoAdjust="0"/>
    <p:restoredTop sz="97140" autoAdjust="0"/>
  </p:normalViewPr>
  <p:slideViewPr>
    <p:cSldViewPr snapToGrid="0">
      <p:cViewPr varScale="1">
        <p:scale>
          <a:sx n="108" d="100"/>
          <a:sy n="108" d="100"/>
        </p:scale>
        <p:origin x="186" y="114"/>
      </p:cViewPr>
      <p:guideLst>
        <p:guide orient="horz"/>
        <p:guide pos="68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0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428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11975" y="5438820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7539" y="3805024"/>
            <a:ext cx="5167677" cy="428313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11975" y="5749044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21256" y="3652250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Affiliations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421256" y="5546822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12886" y="6375673"/>
            <a:ext cx="3859795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331682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897035" y="1553123"/>
            <a:ext cx="5066743" cy="4250599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7331" y="1433176"/>
            <a:ext cx="492948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744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652231" y="1416100"/>
            <a:ext cx="5730442" cy="459739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7331" y="1433176"/>
            <a:ext cx="4545215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128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5498" y="1433178"/>
            <a:ext cx="10128104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569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89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817328" y="1433185"/>
            <a:ext cx="10133094" cy="4531823"/>
          </a:xfrm>
        </p:spPr>
        <p:txBody>
          <a:bodyPr/>
          <a:lstStyle>
            <a:lvl1pPr>
              <a:lnSpc>
                <a:spcPts val="1600"/>
              </a:lnSpc>
              <a:defRPr sz="13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2030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7800" y="2294400"/>
            <a:ext cx="10576445" cy="22944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40242" y="3734400"/>
            <a:ext cx="7836359" cy="12192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24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5674"/>
            <a:ext cx="3859795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44996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77009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94000"/>
            <a:ext cx="12188825" cy="17948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5674"/>
            <a:ext cx="3859795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9579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899880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112571" y="5155174"/>
            <a:ext cx="7841180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GB" sz="1400" dirty="0">
                <a:solidFill>
                  <a:schemeClr val="bg2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2"/>
                </a:solidFill>
              </a:rPr>
              <a:t>Copyright © 2016 ARM Limited</a:t>
            </a:r>
          </a:p>
          <a:p>
            <a:pPr>
              <a:spcAft>
                <a:spcPts val="400"/>
              </a:spcAft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95211"/>
            <a:ext cx="3859795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19006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6034" y="1433176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2174842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54675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227443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75673"/>
            <a:ext cx="3859795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© ARM 2016 </a:t>
            </a:r>
          </a:p>
        </p:txBody>
      </p:sp>
    </p:spTree>
    <p:extLst>
      <p:ext uri="{BB962C8B-B14F-4D97-AF65-F5344CB8AC3E}">
        <p14:creationId xmlns:p14="http://schemas.microsoft.com/office/powerpoint/2010/main" val="2677513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860513"/>
            <a:ext cx="4798750" cy="4152937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859797"/>
            <a:ext cx="4798750" cy="4154400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20738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60560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628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583" y="1435101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4946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68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837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20419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634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840175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6821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753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34164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841133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3327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1856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841157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937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32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5998430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15162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8409444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15162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409444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230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411" y="358084"/>
            <a:ext cx="10133095" cy="55855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10" y="1428277"/>
            <a:ext cx="10133095" cy="45649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384" y="6294968"/>
            <a:ext cx="686914" cy="205261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24150" y="6375674"/>
            <a:ext cx="3859795" cy="128240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tx2"/>
                </a:solidFill>
                <a:latin typeface="Gill Sans MT"/>
              </a:rPr>
              <a:t>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latin typeface="Gill Sans MT"/>
              </a:rPr>
              <a:pPr/>
              <a:t>‹#›</a:t>
            </a:fld>
            <a:endParaRPr lang="en-GB" sz="1200" dirty="0"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218074" y="1484784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Bullets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455120" y="1806682"/>
            <a:ext cx="245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Sub-bullets 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53961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</p:sldLayoutIdLst>
  <p:hf sldNum="0" hdr="0" ftr="0" dt="0"/>
  <p:txStyles>
    <p:titleStyle>
      <a:lvl1pPr algn="l" defTabSz="604554" rtl="0" eaLnBrk="1" latinLnBrk="0" hangingPunct="1">
        <a:lnSpc>
          <a:spcPts val="4266"/>
        </a:lnSpc>
        <a:spcBef>
          <a:spcPct val="0"/>
        </a:spcBef>
        <a:buNone/>
        <a:defRPr sz="4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47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4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479896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719843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959792" indent="-239947" algn="l" defTabSz="795578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charset="2"/>
        <a:buChar char="§"/>
        <a:defRPr sz="2000" kern="1200" spc="-67">
          <a:solidFill>
            <a:schemeClr val="tx2"/>
          </a:solidFill>
          <a:latin typeface="+mn-lt"/>
          <a:ea typeface="+mn-ea"/>
          <a:cs typeface="+mn-cs"/>
        </a:defRPr>
      </a:lvl4pPr>
      <a:lvl5pPr marL="237192" indent="-237192" algn="l" defTabSz="-600358" rtl="0" eaLnBrk="1" latinLnBrk="0" hangingPunct="1">
        <a:lnSpc>
          <a:spcPts val="3466"/>
        </a:lnSpc>
        <a:spcBef>
          <a:spcPts val="0"/>
        </a:spcBef>
        <a:buSzPct val="76000"/>
        <a:buFont typeface="+mj-lt"/>
        <a:buAutoNum type="arabicPeriod"/>
        <a:defRPr sz="3200" kern="1200" spc="-67">
          <a:solidFill>
            <a:schemeClr val="tx1"/>
          </a:solidFill>
          <a:latin typeface="+mn-lt"/>
          <a:ea typeface="+mn-ea"/>
          <a:cs typeface="+mn-cs"/>
        </a:defRPr>
      </a:lvl5pPr>
      <a:lvl6pPr marL="3325017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29683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34190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38709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55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11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366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826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279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732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194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6453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9CF6E2E-EF54-47C1-A178-9C68DDE40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1285"/>
              </p:ext>
            </p:extLst>
          </p:nvPr>
        </p:nvGraphicFramePr>
        <p:xfrm>
          <a:off x="2623457" y="720373"/>
          <a:ext cx="2655125" cy="4044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55125">
                  <a:extLst>
                    <a:ext uri="{9D8B030D-6E8A-4147-A177-3AD203B41FA5}">
                      <a16:colId xmlns:a16="http://schemas.microsoft.com/office/drawing/2014/main" val="252939850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Stack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8708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0" marR="0" lvl="0" indent="0" algn="l" defTabSz="6045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Lato" panose="020F0502020204030203" pitchFamily="34" charset="0"/>
                        </a:rPr>
                        <a:t>Programming Page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22748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6045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Lato" panose="020F0502020204030203" pitchFamily="34" charset="0"/>
                        </a:rPr>
                        <a:t>Padding to Word alignment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360943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Flash Algorithm functions (+ data)</a:t>
                      </a: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Init</a:t>
                      </a: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</a:t>
                      </a:r>
                      <a:r>
                        <a:rPr lang="en-US" sz="1100" dirty="0" err="1">
                          <a:latin typeface="Lato" panose="020F0502020204030203" pitchFamily="34" charset="0"/>
                        </a:rPr>
                        <a:t>Uninit</a:t>
                      </a:r>
                      <a:endParaRPr lang="en-US" sz="1100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</a:t>
                      </a:r>
                      <a:r>
                        <a:rPr lang="en-US" sz="1100" dirty="0" err="1">
                          <a:latin typeface="Lato" panose="020F0502020204030203" pitchFamily="34" charset="0"/>
                        </a:rPr>
                        <a:t>EraseSector</a:t>
                      </a:r>
                      <a:endParaRPr lang="en-US" sz="1100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</a:t>
                      </a:r>
                      <a:r>
                        <a:rPr lang="en-US" sz="1100" dirty="0" err="1">
                          <a:latin typeface="Lato" panose="020F0502020204030203" pitchFamily="34" charset="0"/>
                        </a:rPr>
                        <a:t>ProgramPage</a:t>
                      </a:r>
                      <a:endParaRPr lang="en-US" sz="1100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</a:t>
                      </a:r>
                      <a:r>
                        <a:rPr lang="en-US" sz="1100" dirty="0" err="1">
                          <a:latin typeface="Lato" panose="020F0502020204030203" pitchFamily="34" charset="0"/>
                        </a:rPr>
                        <a:t>EraseChip</a:t>
                      </a:r>
                      <a:r>
                        <a:rPr lang="en-US" sz="1100" dirty="0">
                          <a:latin typeface="Lato" panose="020F0502020204030203" pitchFamily="34" charset="0"/>
                        </a:rPr>
                        <a:t> (if implemented)</a:t>
                      </a:r>
                      <a:br>
                        <a:rPr lang="en-US" sz="1100" dirty="0">
                          <a:latin typeface="Lato" panose="020F0502020204030203" pitchFamily="34" charset="0"/>
                        </a:rPr>
                      </a:br>
                      <a:r>
                        <a:rPr lang="en-US" sz="1100" dirty="0">
                          <a:latin typeface="Lato" panose="020F0502020204030203" pitchFamily="34" charset="0"/>
                        </a:rPr>
                        <a:t> - </a:t>
                      </a:r>
                      <a:r>
                        <a:rPr lang="en-US" sz="1100" dirty="0" err="1">
                          <a:latin typeface="Lato" panose="020F0502020204030203" pitchFamily="34" charset="0"/>
                        </a:rPr>
                        <a:t>BlankCheck</a:t>
                      </a:r>
                      <a:r>
                        <a:rPr lang="en-US" sz="1100" dirty="0">
                          <a:latin typeface="Lato" panose="020F0502020204030203" pitchFamily="34" charset="0"/>
                        </a:rPr>
                        <a:t> (if implemented)</a:t>
                      </a: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Verify (if implemented)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239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defTabSz="6045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Lato" panose="020F0502020204030203" pitchFamily="34" charset="0"/>
                        </a:rPr>
                        <a:t>Padding to Word alignment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693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Internal functions</a:t>
                      </a: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Breakpoint</a:t>
                      </a: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</a:t>
                      </a:r>
                      <a:r>
                        <a:rPr lang="en-US" sz="1100" dirty="0" err="1">
                          <a:latin typeface="Lato" panose="020F0502020204030203" pitchFamily="34" charset="0"/>
                        </a:rPr>
                        <a:t>CalculateCRC</a:t>
                      </a:r>
                      <a:endParaRPr lang="en-US" sz="1100" dirty="0">
                        <a:latin typeface="Lato" panose="020F0502020204030203" pitchFamily="34" charset="0"/>
                      </a:endParaRPr>
                    </a:p>
                    <a:p>
                      <a:r>
                        <a:rPr lang="en-US" sz="1100" dirty="0">
                          <a:latin typeface="Lato" panose="020F0502020204030203" pitchFamily="34" charset="0"/>
                        </a:rPr>
                        <a:t> - </a:t>
                      </a:r>
                      <a:r>
                        <a:rPr lang="en-US" sz="1100" dirty="0" err="1">
                          <a:latin typeface="Lato" panose="020F0502020204030203" pitchFamily="34" charset="0"/>
                        </a:rPr>
                        <a:t>BlankCheck</a:t>
                      </a:r>
                      <a:r>
                        <a:rPr lang="en-US" sz="1100" dirty="0">
                          <a:latin typeface="Lato" panose="020F0502020204030203" pitchFamily="34" charset="0"/>
                        </a:rPr>
                        <a:t> (if not implemented)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9138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1CEFF-FCD9-441B-964D-35BE5B304E35}"/>
              </a:ext>
            </a:extLst>
          </p:cNvPr>
          <p:cNvCxnSpPr>
            <a:cxnSpLocks/>
          </p:cNvCxnSpPr>
          <p:nvPr/>
        </p:nvCxnSpPr>
        <p:spPr>
          <a:xfrm flipH="1">
            <a:off x="5395776" y="720373"/>
            <a:ext cx="51162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C4CEAB-FA9F-4411-B818-A32357BBC4C3}"/>
              </a:ext>
            </a:extLst>
          </p:cNvPr>
          <p:cNvSpPr txBox="1"/>
          <p:nvPr/>
        </p:nvSpPr>
        <p:spPr>
          <a:xfrm>
            <a:off x="5876948" y="4634288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</a:rPr>
              <a:t>Start of RAM used for Algorithm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BE10F-1CF9-4A02-9DB6-40D34EC5B42E}"/>
              </a:ext>
            </a:extLst>
          </p:cNvPr>
          <p:cNvCxnSpPr>
            <a:cxnSpLocks/>
          </p:cNvCxnSpPr>
          <p:nvPr/>
        </p:nvCxnSpPr>
        <p:spPr>
          <a:xfrm flipH="1">
            <a:off x="5365319" y="4754472"/>
            <a:ext cx="51162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9FA16C-BB1E-4D94-8E76-7B0DC1917E52}"/>
              </a:ext>
            </a:extLst>
          </p:cNvPr>
          <p:cNvSpPr txBox="1"/>
          <p:nvPr/>
        </p:nvSpPr>
        <p:spPr>
          <a:xfrm>
            <a:off x="5907405" y="589568"/>
            <a:ext cx="2101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</a:rPr>
              <a:t>End of RAM used for Algorithm</a:t>
            </a:r>
          </a:p>
        </p:txBody>
      </p:sp>
    </p:spTree>
    <p:extLst>
      <p:ext uri="{BB962C8B-B14F-4D97-AF65-F5344CB8AC3E}">
        <p14:creationId xmlns:p14="http://schemas.microsoft.com/office/powerpoint/2010/main" val="350975770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Public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E3FC6E4566A44694FF6BF40EC1C126" ma:contentTypeVersion="0" ma:contentTypeDescription="Create a new document." ma:contentTypeScope="" ma:versionID="0c5b8ba185a47c7168257d800a1563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9A681-1CE7-4872-A113-126DF10B3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Confidential_SMALL FILE</Template>
  <TotalTime>525</TotalTime>
  <Words>79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MT</vt:lpstr>
      <vt:lpstr>Lato</vt:lpstr>
      <vt:lpstr>Wingdings</vt:lpstr>
      <vt:lpstr>ARM_PPT_Template_2016_Public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Realtek ARMv8-M Lead Partner Meeting</dc:title>
  <dc:creator>Johannes Bauer</dc:creator>
  <cp:lastModifiedBy>Christopher Seidl</cp:lastModifiedBy>
  <cp:revision>55</cp:revision>
  <cp:lastPrinted>2015-10-09T12:37:50Z</cp:lastPrinted>
  <dcterms:created xsi:type="dcterms:W3CDTF">2015-10-09T09:43:16Z</dcterms:created>
  <dcterms:modified xsi:type="dcterms:W3CDTF">2021-06-28T12:47:29Z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0x010100CAE3FC6E4566A44694FF6BF40EC1C126</vt:lpwstr>
  </property>
  <property fmtid="{D5CDD505-2E9C-101B-9397-08002B2CF9AE}" pid="3" name="TemplateUrl">
    <vt:lpwstr/>
  </property>
  <property fmtid="{D5CDD505-2E9C-101B-9397-08002B2CF9AE}" pid="4" name="Order">
    <vt:r8>600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