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865" r:id="rId2"/>
    <p:sldMasterId id="2147483915" r:id="rId3"/>
    <p:sldMasterId id="2147483927" r:id="rId4"/>
    <p:sldMasterId id="2147483939" r:id="rId5"/>
    <p:sldMasterId id="2147484704" r:id="rId6"/>
    <p:sldMasterId id="2147484706" r:id="rId7"/>
    <p:sldMasterId id="2147484708" r:id="rId8"/>
  </p:sldMasterIdLst>
  <p:notesMasterIdLst>
    <p:notesMasterId r:id="rId40"/>
  </p:notesMasterIdLst>
  <p:handoutMasterIdLst>
    <p:handoutMasterId r:id="rId41"/>
  </p:handoutMasterIdLst>
  <p:sldIdLst>
    <p:sldId id="257" r:id="rId9"/>
    <p:sldId id="613" r:id="rId10"/>
    <p:sldId id="561" r:id="rId11"/>
    <p:sldId id="570" r:id="rId12"/>
    <p:sldId id="567" r:id="rId13"/>
    <p:sldId id="582" r:id="rId14"/>
    <p:sldId id="583" r:id="rId15"/>
    <p:sldId id="605" r:id="rId16"/>
    <p:sldId id="606" r:id="rId17"/>
    <p:sldId id="575" r:id="rId18"/>
    <p:sldId id="572" r:id="rId19"/>
    <p:sldId id="573" r:id="rId20"/>
    <p:sldId id="574" r:id="rId21"/>
    <p:sldId id="571" r:id="rId22"/>
    <p:sldId id="558" r:id="rId23"/>
    <p:sldId id="566" r:id="rId24"/>
    <p:sldId id="585" r:id="rId25"/>
    <p:sldId id="610" r:id="rId26"/>
    <p:sldId id="607" r:id="rId27"/>
    <p:sldId id="589" r:id="rId28"/>
    <p:sldId id="602" r:id="rId29"/>
    <p:sldId id="587" r:id="rId30"/>
    <p:sldId id="609" r:id="rId31"/>
    <p:sldId id="564" r:id="rId32"/>
    <p:sldId id="612" r:id="rId33"/>
    <p:sldId id="588" r:id="rId34"/>
    <p:sldId id="576" r:id="rId35"/>
    <p:sldId id="600" r:id="rId36"/>
    <p:sldId id="578" r:id="rId37"/>
    <p:sldId id="608" r:id="rId38"/>
    <p:sldId id="581" r:id="rId39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2DE"/>
    <a:srgbClr val="00B0F0"/>
    <a:srgbClr val="0078D2"/>
    <a:srgbClr val="0996FF"/>
    <a:srgbClr val="ECA2C5"/>
    <a:srgbClr val="9A57CD"/>
    <a:srgbClr val="96E2F4"/>
    <a:srgbClr val="FFFF99"/>
    <a:srgbClr val="F1B9D4"/>
    <a:srgbClr val="E37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7" autoAdjust="0"/>
    <p:restoredTop sz="95362" autoAdjust="0"/>
  </p:normalViewPr>
  <p:slideViewPr>
    <p:cSldViewPr snapToObjects="1">
      <p:cViewPr>
        <p:scale>
          <a:sx n="70" d="100"/>
          <a:sy n="70" d="100"/>
        </p:scale>
        <p:origin x="-2838" y="-1254"/>
      </p:cViewPr>
      <p:guideLst>
        <p:guide orient="horz" pos="32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8" d="100"/>
          <a:sy n="68" d="100"/>
        </p:scale>
        <p:origin x="-2838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92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92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FE8E8EF3-E7FD-4658-811E-8E077074CE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3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92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60" y="4688968"/>
            <a:ext cx="5439355" cy="444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92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63B623E1-F7EA-430F-99BC-7B9550882B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5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E8E369-4844-4E87-B00D-6202FD2C014A}" type="slidenum">
              <a:rPr lang="en-GB" smtClean="0"/>
              <a:pPr/>
              <a:t>1</a:t>
            </a:fld>
            <a:endParaRPr lang="en-GB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51612" y="9376402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49" tIns="46929" rIns="90249" bIns="46929" anchor="b"/>
          <a:lstStyle/>
          <a:p>
            <a:pPr algn="r" defTabSz="450377">
              <a:buClr>
                <a:srgbClr val="000000"/>
              </a:buClr>
              <a:buSzPct val="100000"/>
              <a:tabLst>
                <a:tab pos="725182" algn="l"/>
                <a:tab pos="1450364" algn="l"/>
                <a:tab pos="2177072" algn="l"/>
                <a:tab pos="2902255" algn="l"/>
              </a:tabLst>
            </a:pPr>
            <a:fld id="{FFF4ADAC-94FB-4740-8BEF-EC924FB23E4B}" type="slidenum">
              <a:rPr lang="en-GB" sz="1300"/>
              <a:pPr algn="r" defTabSz="450377">
                <a:buClr>
                  <a:srgbClr val="000000"/>
                </a:buClr>
                <a:buSzPct val="100000"/>
                <a:tabLst>
                  <a:tab pos="725182" algn="l"/>
                  <a:tab pos="1450364" algn="l"/>
                  <a:tab pos="2177072" algn="l"/>
                  <a:tab pos="2902255" algn="l"/>
                </a:tabLst>
              </a:pPr>
              <a:t>10</a:t>
            </a:fld>
            <a:endParaRPr lang="en-GB" sz="130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49" tIns="46929" rIns="90249" bIns="46929"/>
          <a:lstStyle/>
          <a:p>
            <a:pPr marL="343848" indent="-343848" defTabSz="803904" eaLnBrk="1" hangingPunct="1">
              <a:defRPr/>
            </a:pPr>
            <a:r>
              <a:rPr lang="en-GB" dirty="0" smtClean="0"/>
              <a:t>For the benefit of the embedded developer</a:t>
            </a:r>
          </a:p>
          <a:p>
            <a:pPr marL="343848" indent="-343848" defTabSz="803904" eaLnBrk="1" hangingPunct="1">
              <a:defRPr/>
            </a:pPr>
            <a:r>
              <a:rPr lang="en-GB" dirty="0" smtClean="0"/>
              <a:t>- Reduce Complexity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 smtClean="0"/>
              <a:t>- Provide Industry-Wide Programming Standards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 smtClean="0"/>
              <a:t>- Support Partnerships and Innovation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912813"/>
            <a:ext cx="4959350" cy="37211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222" y="6300464"/>
            <a:ext cx="2664980" cy="1219346"/>
          </a:xfrm>
          <a:noFill/>
          <a:ln/>
        </p:spPr>
        <p:txBody>
          <a:bodyPr lIns="91679" tIns="45838" rIns="91679" bIns="45838"/>
          <a:lstStyle/>
          <a:p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51612" y="9376402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49" tIns="46929" rIns="90249" bIns="46929" anchor="b"/>
          <a:lstStyle/>
          <a:p>
            <a:pPr algn="r" defTabSz="450377">
              <a:buClr>
                <a:srgbClr val="000000"/>
              </a:buClr>
              <a:buSzPct val="100000"/>
              <a:tabLst>
                <a:tab pos="725182" algn="l"/>
                <a:tab pos="1450364" algn="l"/>
                <a:tab pos="2177072" algn="l"/>
                <a:tab pos="2902255" algn="l"/>
              </a:tabLst>
            </a:pPr>
            <a:fld id="{FFF4ADAC-94FB-4740-8BEF-EC924FB23E4B}" type="slidenum">
              <a:rPr lang="en-GB" sz="1300"/>
              <a:pPr algn="r" defTabSz="450377">
                <a:buClr>
                  <a:srgbClr val="000000"/>
                </a:buClr>
                <a:buSzPct val="100000"/>
                <a:tabLst>
                  <a:tab pos="725182" algn="l"/>
                  <a:tab pos="1450364" algn="l"/>
                  <a:tab pos="2177072" algn="l"/>
                  <a:tab pos="2902255" algn="l"/>
                </a:tabLst>
              </a:pPr>
              <a:t>14</a:t>
            </a:fld>
            <a:endParaRPr lang="en-GB" sz="130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49" tIns="46929" rIns="90249" bIns="46929"/>
          <a:lstStyle/>
          <a:p>
            <a:pPr marL="343848" indent="-343848" defTabSz="803904" eaLnBrk="1" hangingPunct="1">
              <a:defRPr/>
            </a:pPr>
            <a:r>
              <a:rPr lang="en-GB" dirty="0" smtClean="0"/>
              <a:t>For the benefit of the embedded developer</a:t>
            </a:r>
          </a:p>
          <a:p>
            <a:pPr marL="343848" indent="-343848" defTabSz="803904" eaLnBrk="1" hangingPunct="1">
              <a:defRPr/>
            </a:pPr>
            <a:r>
              <a:rPr lang="en-GB" dirty="0" smtClean="0"/>
              <a:t>- Reduce Complexity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 smtClean="0"/>
              <a:t>- Provide Industry-Wide Programming Standards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 smtClean="0"/>
              <a:t>- Support Partnerships and Innovation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smtClean="0">
              <a:latin typeface="Arial" charset="0"/>
            </a:endParaRPr>
          </a:p>
          <a:p>
            <a:pPr>
              <a:buFontTx/>
              <a:buChar char="-"/>
            </a:pPr>
            <a:endParaRPr lang="en-US" smtClean="0">
              <a:latin typeface="Arial" charset="0"/>
            </a:endParaRPr>
          </a:p>
          <a:p>
            <a:pPr>
              <a:buFontTx/>
              <a:buChar char="-"/>
            </a:pPr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F4468270-7429-4D3A-9845-39B4BDF38901}" type="slidenum">
              <a:rPr lang="en-GB" sz="1300" b="0">
                <a:solidFill>
                  <a:schemeClr val="tx1"/>
                </a:solidFill>
              </a:rPr>
              <a:pPr algn="r" defTabSz="917546"/>
              <a:t>15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smtClean="0">
              <a:latin typeface="Arial" charset="0"/>
            </a:endParaRPr>
          </a:p>
          <a:p>
            <a:pPr>
              <a:buFontTx/>
              <a:buChar char="-"/>
            </a:pPr>
            <a:endParaRPr lang="en-US" smtClean="0">
              <a:latin typeface="Arial" charset="0"/>
            </a:endParaRPr>
          </a:p>
          <a:p>
            <a:pPr>
              <a:buFontTx/>
              <a:buChar char="-"/>
            </a:pPr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78B4623A-25F9-4E75-914F-538FC427FE66}" type="slidenum">
              <a:rPr lang="en-GB" sz="1300" b="0">
                <a:solidFill>
                  <a:schemeClr val="tx1"/>
                </a:solidFill>
              </a:rPr>
              <a:pPr algn="r" defTabSz="917546"/>
              <a:t>16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17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18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6532902" y="9581895"/>
            <a:ext cx="277575" cy="29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 anchor="b">
            <a:spAutoFit/>
          </a:bodyPr>
          <a:lstStyle/>
          <a:p>
            <a:pPr algn="r" defTabSz="913744" eaLnBrk="0" hangingPunct="0"/>
            <a:fld id="{7B87921E-073D-474E-8DDC-D12C1106589D}" type="slidenum">
              <a:rPr lang="en-US" sz="1300"/>
              <a:pPr algn="r" defTabSz="913744" eaLnBrk="0" hangingPunct="0"/>
              <a:t>19</a:t>
            </a:fld>
            <a:endParaRPr lang="en-US" sz="130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33950" cy="370205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488" y="4692808"/>
            <a:ext cx="5440700" cy="4440557"/>
          </a:xfrm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51612" y="9376402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49" tIns="46929" rIns="90249" bIns="46929" anchor="b"/>
          <a:lstStyle/>
          <a:p>
            <a:pPr algn="r" defTabSz="450377">
              <a:buClr>
                <a:srgbClr val="000000"/>
              </a:buClr>
              <a:buSzPct val="100000"/>
              <a:tabLst>
                <a:tab pos="725182" algn="l"/>
                <a:tab pos="1450364" algn="l"/>
                <a:tab pos="2177072" algn="l"/>
                <a:tab pos="2902255" algn="l"/>
              </a:tabLst>
            </a:pPr>
            <a:fld id="{2B3A64FC-A3C2-4E7F-85F6-86DEE5B7045C}" type="slidenum">
              <a:rPr lang="en-GB" sz="1300"/>
              <a:pPr algn="r" defTabSz="450377">
                <a:buClr>
                  <a:srgbClr val="000000"/>
                </a:buClr>
                <a:buSzPct val="100000"/>
                <a:tabLst>
                  <a:tab pos="725182" algn="l"/>
                  <a:tab pos="1450364" algn="l"/>
                  <a:tab pos="2177072" algn="l"/>
                  <a:tab pos="2902255" algn="l"/>
                </a:tabLst>
              </a:pPr>
              <a:t>2</a:t>
            </a:fld>
            <a:endParaRPr lang="en-GB" sz="1300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49" tIns="46929" rIns="90249" bIns="46929"/>
          <a:lstStyle/>
          <a:p>
            <a:pPr marL="343848" indent="-343848" defTabSz="803904" eaLnBrk="1" hangingPunct="1">
              <a:defRPr/>
            </a:pPr>
            <a:r>
              <a:rPr lang="en-GB" dirty="0" smtClean="0"/>
              <a:t>For the benefit of the embedded developer</a:t>
            </a:r>
          </a:p>
          <a:p>
            <a:pPr marL="343848" indent="-343848" defTabSz="803904" eaLnBrk="1" hangingPunct="1">
              <a:defRPr/>
            </a:pPr>
            <a:r>
              <a:rPr lang="en-GB" dirty="0" smtClean="0"/>
              <a:t>- Reduce Complexity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 smtClean="0"/>
              <a:t>- Provide Industry-Wide Programming Standards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 smtClean="0"/>
              <a:t>- Support Partnerships and Innovation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20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21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22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6009985-EB87-4276-A2FB-1B0BC80D2629}" type="slidenum">
              <a:rPr lang="en-GB" sz="1300" b="0">
                <a:solidFill>
                  <a:schemeClr val="tx1"/>
                </a:solidFill>
              </a:rPr>
              <a:pPr algn="r" defTabSz="917546"/>
              <a:t>23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  <a:p>
            <a:pPr>
              <a:buFontTx/>
              <a:buChar char="-"/>
            </a:pPr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EEE287A0-B5BF-4B0A-BDDE-76E1C4FF5CFB}" type="slidenum">
              <a:rPr lang="en-GB" sz="1300" b="0">
                <a:solidFill>
                  <a:schemeClr val="tx1"/>
                </a:solidFill>
              </a:rPr>
              <a:pPr algn="r" defTabSz="917546"/>
              <a:t>24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49609" y="741411"/>
            <a:ext cx="4896939" cy="3702461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89" tIns="45845" rIns="91689" bIns="45845"/>
          <a:lstStyle/>
          <a:p>
            <a:endParaRPr lang="en-US" smtClean="0">
              <a:latin typeface="Arial" charset="0"/>
            </a:endParaRPr>
          </a:p>
          <a:p>
            <a:pPr>
              <a:buFontTx/>
              <a:buChar char="-"/>
            </a:pPr>
            <a:endParaRPr lang="en-US" smtClean="0">
              <a:latin typeface="Arial" charset="0"/>
            </a:endParaRPr>
          </a:p>
          <a:p>
            <a:pPr>
              <a:buFontTx/>
              <a:buChar char="-"/>
            </a:pPr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89" tIns="45845" rIns="91689" bIns="45845" anchor="b"/>
          <a:lstStyle/>
          <a:p>
            <a:pPr algn="r" defTabSz="916019"/>
            <a:fld id="{8A912FD1-9741-4ACD-A461-56D1A1D38EC8}" type="slidenum">
              <a:rPr lang="en-GB" b="0">
                <a:solidFill>
                  <a:schemeClr val="tx1"/>
                </a:solidFill>
              </a:rPr>
              <a:pPr algn="r" defTabSz="916019"/>
              <a:t>25</a:t>
            </a:fld>
            <a:endParaRPr lang="en-GB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51612" y="9376402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49" tIns="46929" rIns="90249" bIns="46929" anchor="b"/>
          <a:lstStyle/>
          <a:p>
            <a:pPr algn="r" defTabSz="450377">
              <a:buClr>
                <a:srgbClr val="000000"/>
              </a:buClr>
              <a:buSzPct val="100000"/>
              <a:tabLst>
                <a:tab pos="725182" algn="l"/>
                <a:tab pos="1450364" algn="l"/>
                <a:tab pos="2177072" algn="l"/>
                <a:tab pos="2902255" algn="l"/>
              </a:tabLst>
            </a:pPr>
            <a:fld id="{FFF4ADAC-94FB-4740-8BEF-EC924FB23E4B}" type="slidenum">
              <a:rPr lang="en-GB" sz="1300"/>
              <a:pPr algn="r" defTabSz="450377">
                <a:buClr>
                  <a:srgbClr val="000000"/>
                </a:buClr>
                <a:buSzPct val="100000"/>
                <a:tabLst>
                  <a:tab pos="725182" algn="l"/>
                  <a:tab pos="1450364" algn="l"/>
                  <a:tab pos="2177072" algn="l"/>
                  <a:tab pos="2902255" algn="l"/>
                </a:tabLst>
              </a:pPr>
              <a:t>26</a:t>
            </a:fld>
            <a:endParaRPr lang="en-GB" sz="130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49" tIns="46929" rIns="90249" bIns="46929"/>
          <a:lstStyle/>
          <a:p>
            <a:pPr marL="343848" indent="-343848" defTabSz="803904" eaLnBrk="1" hangingPunct="1">
              <a:defRPr/>
            </a:pPr>
            <a:r>
              <a:rPr lang="en-GB" dirty="0" smtClean="0"/>
              <a:t>For the benefit of the embedded developer</a:t>
            </a:r>
          </a:p>
          <a:p>
            <a:pPr marL="343848" indent="-343848" defTabSz="803904" eaLnBrk="1" hangingPunct="1">
              <a:defRPr/>
            </a:pPr>
            <a:r>
              <a:rPr lang="en-GB" dirty="0" smtClean="0"/>
              <a:t>- Reduce Complexity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 smtClean="0"/>
              <a:t>- Provide Industry-Wide Programming Standards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 smtClean="0"/>
              <a:t>- Support Partnerships and Innovation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Use Cases: header file generation was not within the original scope of the “System View Description” format, however a number of partners see high value in this capability and it seems we only need a bit of additional information to achieve this. This could bring high level of conformance checking</a:t>
            </a:r>
          </a:p>
          <a:p>
            <a:endParaRPr lang="en-US" smtClean="0">
              <a:latin typeface="Arial" charset="0"/>
            </a:endParaRPr>
          </a:p>
          <a:p>
            <a:r>
              <a:rPr lang="en-US" smtClean="0">
                <a:latin typeface="Arial" charset="0"/>
              </a:rPr>
              <a:t>Challenges: silicon vendor need to provide detailed descriptions including meaningful descriptions on all levels, however tool-vendors need to be able to provide instant access to these details in their debugger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5B808-9668-4259-AD89-6F0A5D394A80}" type="slidenum">
              <a:rPr lang="en-GB" smtClean="0"/>
              <a:pPr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Shipping: Atmel, Energy Micro, Freescale,</a:t>
            </a:r>
            <a:r>
              <a:rPr lang="en-US" baseline="0" dirty="0" smtClean="0"/>
              <a:t> Fujitsu, </a:t>
            </a:r>
            <a:r>
              <a:rPr lang="en-US" baseline="0" dirty="0" err="1" smtClean="0"/>
              <a:t>Holtek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Nuvoton</a:t>
            </a:r>
            <a:r>
              <a:rPr lang="en-US" baseline="0" dirty="0" smtClean="0"/>
              <a:t>, NXP, ST, TI, Toshiba</a:t>
            </a:r>
          </a:p>
          <a:p>
            <a:r>
              <a:rPr lang="en-US" baseline="0" dirty="0" smtClean="0"/>
              <a:t>In progress: Analog Devices, Cypress, Infineon, </a:t>
            </a:r>
            <a:r>
              <a:rPr lang="en-US" baseline="0" dirty="0" err="1" smtClean="0"/>
              <a:t>MicroSemi</a:t>
            </a:r>
            <a:r>
              <a:rPr lang="en-US" baseline="0" dirty="0" smtClean="0"/>
              <a:t>, Nordic, Samsung, </a:t>
            </a:r>
            <a:r>
              <a:rPr lang="en-US" baseline="0" dirty="0" err="1" smtClean="0"/>
              <a:t>SiLabs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Sonix</a:t>
            </a:r>
            <a:endParaRPr lang="en-US" baseline="0" dirty="0" smtClean="0"/>
          </a:p>
          <a:p>
            <a:r>
              <a:rPr lang="en-US" baseline="0" dirty="0" smtClean="0"/>
              <a:t>Supporting </a:t>
            </a:r>
            <a:r>
              <a:rPr lang="en-US" baseline="0" dirty="0" err="1" smtClean="0"/>
              <a:t>Toolchains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Atollic</a:t>
            </a:r>
            <a:r>
              <a:rPr lang="en-US" baseline="0" dirty="0" smtClean="0"/>
              <a:t>, IAR, Keil, Rowley, </a:t>
            </a:r>
            <a:r>
              <a:rPr lang="en-US" baseline="0" dirty="0" err="1" smtClean="0"/>
              <a:t>Raisonnance</a:t>
            </a:r>
            <a:endParaRPr lang="en-US" baseline="0" dirty="0" smtClean="0"/>
          </a:p>
          <a:p>
            <a:r>
              <a:rPr lang="en-US" baseline="0" dirty="0" smtClean="0"/>
              <a:t>Signed Contract: Energy Micro</a:t>
            </a:r>
          </a:p>
          <a:p>
            <a:r>
              <a:rPr lang="en-US" baseline="0" dirty="0" smtClean="0"/>
              <a:t>Contract in Review: Atmel, Freescale, ST, (NXP)</a:t>
            </a:r>
          </a:p>
          <a:p>
            <a:r>
              <a:rPr lang="en-US" baseline="0" dirty="0" smtClean="0"/>
              <a:t>Pending ARM Legal: Fujitsu, Toshiba, TI,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623E1-F7EA-430F-99BC-7B9550882BBD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623E1-F7EA-430F-99BC-7B9550882BBD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3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 marL="229232" indent="-229232">
              <a:defRPr/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A1C26-476E-426F-B955-CFE7BE6DB981}" type="slidenum">
              <a:rPr lang="en-GB" smtClean="0"/>
              <a:pPr/>
              <a:t>30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5AC3B-BF9A-4976-B300-7D80EF5C7F09}" type="slidenum">
              <a:rPr lang="en-GB" smtClean="0"/>
              <a:pPr/>
              <a:t>31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51613" y="9376403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38" tIns="46924" rIns="90238" bIns="46924" anchor="b"/>
          <a:lstStyle/>
          <a:p>
            <a:pPr algn="r" defTabSz="450326">
              <a:buClr>
                <a:srgbClr val="000000"/>
              </a:buClr>
              <a:buSzPct val="100000"/>
              <a:tabLst>
                <a:tab pos="725100" algn="l"/>
                <a:tab pos="1450198" algn="l"/>
                <a:tab pos="2176823" algn="l"/>
                <a:tab pos="2901923" algn="l"/>
              </a:tabLst>
            </a:pPr>
            <a:fld id="{16EEFB28-AD08-4717-909B-D92C078E0B17}" type="slidenum">
              <a:rPr lang="en-GB" sz="1300"/>
              <a:pPr algn="r" defTabSz="450326">
                <a:buClr>
                  <a:srgbClr val="000000"/>
                </a:buClr>
                <a:buSzPct val="100000"/>
                <a:tabLst>
                  <a:tab pos="725100" algn="l"/>
                  <a:tab pos="1450198" algn="l"/>
                  <a:tab pos="2176823" algn="l"/>
                  <a:tab pos="2901923" algn="l"/>
                </a:tabLst>
              </a:pPr>
              <a:t>4</a:t>
            </a:fld>
            <a:endParaRPr lang="en-GB" sz="1300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38" tIns="46924" rIns="90238" bIns="46924"/>
          <a:lstStyle/>
          <a:p>
            <a:pPr marL="343809" indent="-343809" defTabSz="803812" eaLnBrk="1" hangingPunct="1">
              <a:defRPr/>
            </a:pPr>
            <a:r>
              <a:rPr lang="en-GB" dirty="0" smtClean="0"/>
              <a:t>For the benefit of the embedded developer</a:t>
            </a:r>
          </a:p>
          <a:p>
            <a:pPr marL="343809" indent="-343809" defTabSz="803812" eaLnBrk="1" hangingPunct="1">
              <a:defRPr/>
            </a:pPr>
            <a:r>
              <a:rPr lang="en-GB" dirty="0" smtClean="0"/>
              <a:t>- Reduce Complexity</a:t>
            </a:r>
          </a:p>
          <a:p>
            <a:pPr marL="343809" indent="-343809" defTabSz="803812" eaLnBrk="1" hangingPunct="1">
              <a:lnSpc>
                <a:spcPct val="120000"/>
              </a:lnSpc>
              <a:defRPr/>
            </a:pPr>
            <a:r>
              <a:rPr lang="en-GB" dirty="0" smtClean="0"/>
              <a:t>- Provide Industry-Wide Programming Standards</a:t>
            </a:r>
          </a:p>
          <a:p>
            <a:pPr marL="343809" indent="-343809" defTabSz="803812" eaLnBrk="1" hangingPunct="1">
              <a:lnSpc>
                <a:spcPct val="120000"/>
              </a:lnSpc>
              <a:defRPr/>
            </a:pPr>
            <a:r>
              <a:rPr lang="en-GB" dirty="0" smtClean="0"/>
              <a:t>- Support Partnerships and Innovation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51612" y="9376402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49" tIns="46929" rIns="90249" bIns="46929" anchor="b"/>
          <a:lstStyle/>
          <a:p>
            <a:pPr algn="r" defTabSz="450377">
              <a:buClr>
                <a:srgbClr val="000000"/>
              </a:buClr>
              <a:buSzPct val="100000"/>
              <a:tabLst>
                <a:tab pos="725182" algn="l"/>
                <a:tab pos="1450364" algn="l"/>
                <a:tab pos="2177072" algn="l"/>
                <a:tab pos="2902255" algn="l"/>
              </a:tabLst>
            </a:pPr>
            <a:fld id="{FFF4ADAC-94FB-4740-8BEF-EC924FB23E4B}" type="slidenum">
              <a:rPr lang="en-GB" sz="1300"/>
              <a:pPr algn="r" defTabSz="450377">
                <a:buClr>
                  <a:srgbClr val="000000"/>
                </a:buClr>
                <a:buSzPct val="100000"/>
                <a:tabLst>
                  <a:tab pos="725182" algn="l"/>
                  <a:tab pos="1450364" algn="l"/>
                  <a:tab pos="2177072" algn="l"/>
                  <a:tab pos="2902255" algn="l"/>
                </a:tabLst>
              </a:pPr>
              <a:t>5</a:t>
            </a:fld>
            <a:endParaRPr lang="en-GB" sz="130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49" tIns="46929" rIns="90249" bIns="46929"/>
          <a:lstStyle/>
          <a:p>
            <a:pPr marL="343848" indent="-343848" defTabSz="803904" eaLnBrk="1" hangingPunct="1">
              <a:defRPr/>
            </a:pPr>
            <a:r>
              <a:rPr lang="en-GB" dirty="0" smtClean="0"/>
              <a:t>For the benefit of the embedded developer</a:t>
            </a:r>
          </a:p>
          <a:p>
            <a:pPr marL="343848" indent="-343848" defTabSz="803904" eaLnBrk="1" hangingPunct="1">
              <a:defRPr/>
            </a:pPr>
            <a:r>
              <a:rPr lang="en-GB" dirty="0" smtClean="0"/>
              <a:t>- Reduce Complexity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 smtClean="0"/>
              <a:t>- Provide Industry-Wide Programming Standards</a:t>
            </a:r>
          </a:p>
          <a:p>
            <a:pPr marL="343848" indent="-343848" defTabSz="803904" eaLnBrk="1" hangingPunct="1">
              <a:lnSpc>
                <a:spcPct val="120000"/>
              </a:lnSpc>
              <a:defRPr/>
            </a:pPr>
            <a:r>
              <a:rPr lang="en-GB" dirty="0" smtClean="0"/>
              <a:t>- Support Partnerships and Innovation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623E1-F7EA-430F-99BC-7B9550882BB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623E1-F7EA-430F-99BC-7B9550882BB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6532902" y="9581895"/>
            <a:ext cx="277575" cy="29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 anchor="b">
            <a:spAutoFit/>
          </a:bodyPr>
          <a:lstStyle/>
          <a:p>
            <a:pPr algn="r" defTabSz="913744" eaLnBrk="0" hangingPunct="0"/>
            <a:fld id="{7B87921E-073D-474E-8DDC-D12C1106589D}" type="slidenum">
              <a:rPr lang="en-US" sz="1300"/>
              <a:pPr algn="r" defTabSz="913744" eaLnBrk="0" hangingPunct="0"/>
              <a:t>8</a:t>
            </a:fld>
            <a:endParaRPr lang="en-US" sz="130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33950" cy="370205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488" y="4692808"/>
            <a:ext cx="5440700" cy="4440557"/>
          </a:xfrm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6532902" y="9581895"/>
            <a:ext cx="277575" cy="29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 anchor="b">
            <a:spAutoFit/>
          </a:bodyPr>
          <a:lstStyle/>
          <a:p>
            <a:pPr algn="r" defTabSz="913744" eaLnBrk="0" hangingPunct="0"/>
            <a:fld id="{7B87921E-073D-474E-8DDC-D12C1106589D}" type="slidenum">
              <a:rPr lang="en-US" sz="1300"/>
              <a:pPr algn="r" defTabSz="913744" eaLnBrk="0" hangingPunct="0"/>
              <a:t>9</a:t>
            </a:fld>
            <a:endParaRPr lang="en-US" sz="130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33950" cy="370205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488" y="4692808"/>
            <a:ext cx="5440700" cy="4440557"/>
          </a:xfrm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30F1C1F-DCE1-46BB-9C06-8528C126AF19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4088" y="90646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4088" y="371951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405FF1A-FF3E-4D26-857A-B0B2CD55D15A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84F3D9A3-964A-448D-87C5-1E01F50AAA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C59EC447-BBBB-4625-94B5-8E73AB358F30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57EC8F85-4D3F-4545-8859-C7F43370D7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E85B9CD-7F37-4EB5-95E8-7754E607E525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4088" y="90646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4088" y="371951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5D047030-EAE3-4926-B3FB-47AA63FCE9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B779837C-2B7A-43EF-AD3C-1AF014690143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61E0CD3C-2DF5-4881-AF06-8EBF6C2E24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071563"/>
            <a:ext cx="4186238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071563"/>
            <a:ext cx="4186237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68275"/>
            <a:ext cx="2130425" cy="5837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68275"/>
            <a:ext cx="6242050" cy="5837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3" y="168275"/>
            <a:ext cx="7129462" cy="600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4325" y="1071563"/>
            <a:ext cx="4186238" cy="493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071563"/>
            <a:ext cx="4186237" cy="493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3" y="168275"/>
            <a:ext cx="7129462" cy="600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4325" y="1071563"/>
            <a:ext cx="8524875" cy="493395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6613"/>
            <a:ext cx="41148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1148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20955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0"/>
            <a:ext cx="61356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6613"/>
            <a:ext cx="4114800" cy="5335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114800" cy="5335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0"/>
            <a:ext cx="6135687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481138" y="3411538"/>
            <a:ext cx="6892925" cy="10398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9795" name="Rectangle 3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0100" y="4762500"/>
            <a:ext cx="7543800" cy="304800"/>
          </a:xfrm>
        </p:spPr>
        <p:txBody>
          <a:bodyPr/>
          <a:lstStyle>
            <a:lvl1pPr>
              <a:defRPr sz="1900" noProof="1">
                <a:solidFill>
                  <a:srgbClr val="FFFFFF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Rectangle 4" hidden="1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 hidden="1"/>
          <p:cNvSpPr>
            <a:spLocks noGrp="1" noChangeArrowheads="1"/>
          </p:cNvSpPr>
          <p:nvPr>
            <p:ph type="dt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 hidden="1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578850" y="6578600"/>
            <a:ext cx="317500" cy="1524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705B61-95CD-4618-A648-EB66F8FBDC09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527D2-737D-4DAD-B7CA-D9C7B13A7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92C47-5BC3-4562-B8CD-C3E908876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113" y="1312863"/>
            <a:ext cx="4103687" cy="418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2863"/>
            <a:ext cx="4103688" cy="418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D004-81CE-4651-AEF0-C1B3794CD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663C-3354-4AF6-B93F-622534F8A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93BB3-CF6C-4494-A0E1-989CC3056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DA40-E138-44D8-BBB7-9FA1378EC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FBA94-D54D-4C96-A7D4-812B39C07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385B9-D13D-4F77-A140-7A5A94686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21210-93A2-4841-8383-3771F6A79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279400"/>
            <a:ext cx="2089150" cy="522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113" y="279400"/>
            <a:ext cx="6118225" cy="522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42386-B10D-458E-9C29-001F018D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279400"/>
            <a:ext cx="83597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2113" y="1312863"/>
            <a:ext cx="8359775" cy="41894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8642-A195-499A-B87E-8B8921626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279400"/>
            <a:ext cx="83597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113" y="1312863"/>
            <a:ext cx="4103687" cy="4189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12863"/>
            <a:ext cx="4103688" cy="2017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482975"/>
            <a:ext cx="4103688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32DE2-3BAC-4823-ABE4-C85533873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titre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10800000" flipV="1">
            <a:off x="0" y="3068638"/>
            <a:ext cx="7812088" cy="73025"/>
          </a:xfrm>
          <a:prstGeom prst="parallelogram">
            <a:avLst>
              <a:gd name="adj" fmla="val 866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0" y="3213100"/>
            <a:ext cx="7885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4149725"/>
            <a:ext cx="8532813" cy="0"/>
          </a:xfrm>
          <a:prstGeom prst="line">
            <a:avLst/>
          </a:prstGeom>
          <a:noFill/>
          <a:ln w="31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0" y="2060575"/>
            <a:ext cx="5983288" cy="0"/>
          </a:xfrm>
          <a:prstGeom prst="line">
            <a:avLst/>
          </a:prstGeom>
          <a:noFill/>
          <a:ln w="3175">
            <a:solidFill>
              <a:srgbClr val="00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0800000" flipV="1">
            <a:off x="0" y="3068638"/>
            <a:ext cx="3505200" cy="74612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" y="2060575"/>
            <a:ext cx="6516688" cy="936625"/>
          </a:xfrm>
        </p:spPr>
        <p:txBody>
          <a:bodyPr/>
          <a:lstStyle>
            <a:lvl1pPr algn="r">
              <a:lnSpc>
                <a:spcPct val="90000"/>
              </a:lnSpc>
              <a:defRPr sz="3600" i="1">
                <a:solidFill>
                  <a:srgbClr val="3366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042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284538"/>
            <a:ext cx="6516687" cy="865187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titre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10800000" flipV="1">
            <a:off x="0" y="3068638"/>
            <a:ext cx="7812088" cy="73025"/>
          </a:xfrm>
          <a:prstGeom prst="parallelogram">
            <a:avLst>
              <a:gd name="adj" fmla="val 866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0" y="3213100"/>
            <a:ext cx="7885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4149725"/>
            <a:ext cx="8532813" cy="0"/>
          </a:xfrm>
          <a:prstGeom prst="line">
            <a:avLst/>
          </a:prstGeom>
          <a:noFill/>
          <a:ln w="31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0" y="2060575"/>
            <a:ext cx="5983288" cy="0"/>
          </a:xfrm>
          <a:prstGeom prst="line">
            <a:avLst/>
          </a:prstGeom>
          <a:noFill/>
          <a:ln w="3175">
            <a:solidFill>
              <a:srgbClr val="00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0800000" flipV="1">
            <a:off x="0" y="3068638"/>
            <a:ext cx="3505200" cy="74612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" y="2060575"/>
            <a:ext cx="6516688" cy="936625"/>
          </a:xfrm>
        </p:spPr>
        <p:txBody>
          <a:bodyPr/>
          <a:lstStyle>
            <a:lvl1pPr algn="r">
              <a:lnSpc>
                <a:spcPct val="90000"/>
              </a:lnSpc>
              <a:defRPr sz="3600" i="1">
                <a:solidFill>
                  <a:srgbClr val="3366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173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284538"/>
            <a:ext cx="6516687" cy="865187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titre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10800000" flipV="1">
            <a:off x="0" y="3068638"/>
            <a:ext cx="7812088" cy="73025"/>
          </a:xfrm>
          <a:prstGeom prst="parallelogram">
            <a:avLst>
              <a:gd name="adj" fmla="val 866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0" y="3213100"/>
            <a:ext cx="7885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4149725"/>
            <a:ext cx="8532813" cy="0"/>
          </a:xfrm>
          <a:prstGeom prst="line">
            <a:avLst/>
          </a:prstGeom>
          <a:noFill/>
          <a:ln w="31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0" y="2060575"/>
            <a:ext cx="5983288" cy="0"/>
          </a:xfrm>
          <a:prstGeom prst="line">
            <a:avLst/>
          </a:prstGeom>
          <a:noFill/>
          <a:ln w="3175">
            <a:solidFill>
              <a:srgbClr val="00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0800000" flipV="1">
            <a:off x="0" y="3068638"/>
            <a:ext cx="3505200" cy="74612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10" name="PowerPointWaterMarkTitle"/>
          <p:cNvSpPr>
            <a:spLocks noChangeAspect="1" noChangeArrowheads="1" noChangeShapeType="1" noTextEdit="1"/>
          </p:cNvSpPr>
          <p:nvPr/>
        </p:nvSpPr>
        <p:spPr bwMode="auto">
          <a:xfrm>
            <a:off x="7737475" y="254000"/>
            <a:ext cx="1212850" cy="180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rPr>
              <a:t>--- ST Confidential ---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" y="2060575"/>
            <a:ext cx="6516688" cy="936625"/>
          </a:xfrm>
        </p:spPr>
        <p:txBody>
          <a:bodyPr/>
          <a:lstStyle>
            <a:lvl1pPr algn="r">
              <a:lnSpc>
                <a:spcPct val="90000"/>
              </a:lnSpc>
              <a:defRPr sz="3600" i="1">
                <a:solidFill>
                  <a:srgbClr val="3366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254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284538"/>
            <a:ext cx="6516687" cy="865187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5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5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55.xml"/><Relationship Id="rId15" Type="http://schemas.openxmlformats.org/officeDocument/2006/relationships/tags" Target="../tags/tag1.xml"/><Relationship Id="rId23" Type="http://schemas.openxmlformats.org/officeDocument/2006/relationships/image" Target="../media/image9.jpeg"/><Relationship Id="rId10" Type="http://schemas.openxmlformats.org/officeDocument/2006/relationships/slideLayout" Target="../slideLayouts/slideLayout6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Relationship Id="rId22" Type="http://schemas.openxmlformats.org/officeDocument/2006/relationships/image" Target="../media/image8.jpeg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combinedfooter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7C005DE-5609-4003-A15E-A03D9AA70653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90" r:id="rId1"/>
    <p:sldLayoutId id="2147486745" r:id="rId2"/>
    <p:sldLayoutId id="2147486746" r:id="rId3"/>
    <p:sldLayoutId id="2147486747" r:id="rId4"/>
    <p:sldLayoutId id="2147486748" r:id="rId5"/>
    <p:sldLayoutId id="2147486749" r:id="rId6"/>
    <p:sldLayoutId id="2147486750" r:id="rId7"/>
    <p:sldLayoutId id="2147486751" r:id="rId8"/>
    <p:sldLayoutId id="2147486752" r:id="rId9"/>
    <p:sldLayoutId id="2147486753" r:id="rId10"/>
    <p:sldLayoutId id="2147486754" r:id="rId11"/>
    <p:sldLayoutId id="2147486755" r:id="rId12"/>
    <p:sldLayoutId id="2147486791" r:id="rId13"/>
    <p:sldLayoutId id="2147486792" r:id="rId14"/>
    <p:sldLayoutId id="2147486793" r:id="rId15"/>
    <p:sldLayoutId id="2147486794" r:id="rId16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000">
              <a:ea typeface="+mn-ea"/>
            </a:endParaRP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1674813" y="168275"/>
            <a:ext cx="712946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here</a:t>
            </a:r>
          </a:p>
        </p:txBody>
      </p:sp>
      <p:sp>
        <p:nvSpPr>
          <p:cNvPr id="2052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071563"/>
            <a:ext cx="85248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Bullet 1</a:t>
            </a:r>
          </a:p>
          <a:p>
            <a:pPr lvl="1"/>
            <a:r>
              <a:rPr lang="de-DE" smtClean="0"/>
              <a:t>Sub-bullet 1</a:t>
            </a: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gray">
          <a:xfrm>
            <a:off x="249238" y="6565900"/>
            <a:ext cx="35321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800">
                <a:solidFill>
                  <a:srgbClr val="808080"/>
                </a:solidFill>
                <a:ea typeface="+mn-ea"/>
              </a:rPr>
              <a:t>Copyright 2009 ATMEL CONFIDENTIAL</a:t>
            </a:r>
          </a:p>
        </p:txBody>
      </p:sp>
      <p:sp>
        <p:nvSpPr>
          <p:cNvPr id="439303" name="Freeform 7"/>
          <p:cNvSpPr>
            <a:spLocks noChangeAspect="1"/>
          </p:cNvSpPr>
          <p:nvPr/>
        </p:nvSpPr>
        <p:spPr bwMode="black">
          <a:xfrm>
            <a:off x="1655763" y="793750"/>
            <a:ext cx="7177087" cy="101600"/>
          </a:xfrm>
          <a:custGeom>
            <a:avLst/>
            <a:gdLst/>
            <a:ahLst/>
            <a:cxnLst>
              <a:cxn ang="0">
                <a:pos x="4521" y="64"/>
              </a:cxn>
              <a:cxn ang="0">
                <a:pos x="4521" y="0"/>
              </a:cxn>
              <a:cxn ang="0">
                <a:pos x="31" y="0"/>
              </a:cxn>
              <a:cxn ang="0">
                <a:pos x="0" y="63"/>
              </a:cxn>
              <a:cxn ang="0">
                <a:pos x="4521" y="64"/>
              </a:cxn>
            </a:cxnLst>
            <a:rect l="0" t="0" r="r" b="b"/>
            <a:pathLst>
              <a:path w="4521" h="64">
                <a:moveTo>
                  <a:pt x="4521" y="64"/>
                </a:moveTo>
                <a:lnTo>
                  <a:pt x="4521" y="0"/>
                </a:lnTo>
                <a:lnTo>
                  <a:pt x="31" y="0"/>
                </a:lnTo>
                <a:lnTo>
                  <a:pt x="0" y="63"/>
                </a:lnTo>
                <a:lnTo>
                  <a:pt x="4521" y="64"/>
                </a:ln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endParaRPr lang="en-GB" sz="2000">
              <a:ea typeface="+mn-ea"/>
            </a:endParaRP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1550988" y="809625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ea typeface="+mn-ea"/>
              </a:rPr>
              <a:t> </a:t>
            </a:r>
            <a:endParaRPr lang="en-US" sz="2400">
              <a:ea typeface="+mn-ea"/>
            </a:endParaRPr>
          </a:p>
        </p:txBody>
      </p:sp>
      <p:grpSp>
        <p:nvGrpSpPr>
          <p:cNvPr id="2056" name="Group 9"/>
          <p:cNvGrpSpPr>
            <a:grpSpLocks/>
          </p:cNvGrpSpPr>
          <p:nvPr/>
        </p:nvGrpSpPr>
        <p:grpSpPr bwMode="auto">
          <a:xfrm>
            <a:off x="280988" y="285750"/>
            <a:ext cx="1395412" cy="671513"/>
            <a:chOff x="1761" y="1834"/>
            <a:chExt cx="2197" cy="1059"/>
          </a:xfrm>
        </p:grpSpPr>
        <p:grpSp>
          <p:nvGrpSpPr>
            <p:cNvPr id="2058" name="Group 10"/>
            <p:cNvGrpSpPr>
              <a:grpSpLocks noChangeAspect="1"/>
            </p:cNvGrpSpPr>
            <p:nvPr/>
          </p:nvGrpSpPr>
          <p:grpSpPr bwMode="auto">
            <a:xfrm>
              <a:off x="1761" y="1834"/>
              <a:ext cx="2040" cy="960"/>
              <a:chOff x="1761" y="1834"/>
              <a:chExt cx="2040" cy="960"/>
            </a:xfrm>
          </p:grpSpPr>
          <p:sp>
            <p:nvSpPr>
              <p:cNvPr id="439307" name="Freeform 11"/>
              <p:cNvSpPr>
                <a:spLocks noChangeAspect="1"/>
              </p:cNvSpPr>
              <p:nvPr/>
            </p:nvSpPr>
            <p:spPr bwMode="auto">
              <a:xfrm>
                <a:off x="2076" y="1834"/>
                <a:ext cx="1725" cy="764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7" y="0"/>
                  </a:cxn>
                  <a:cxn ang="0">
                    <a:pos x="115" y="0"/>
                  </a:cxn>
                  <a:cxn ang="0">
                    <a:pos x="115" y="11"/>
                  </a:cxn>
                  <a:cxn ang="0">
                    <a:pos x="23" y="11"/>
                  </a:cxn>
                  <a:cxn ang="0">
                    <a:pos x="23" y="51"/>
                  </a:cxn>
                  <a:cxn ang="0">
                    <a:pos x="12" y="51"/>
                  </a:cxn>
                  <a:cxn ang="0">
                    <a:pos x="12" y="11"/>
                  </a:cxn>
                  <a:cxn ang="0">
                    <a:pos x="0" y="11"/>
                  </a:cxn>
                </a:cxnLst>
                <a:rect l="0" t="0" r="r" b="b"/>
                <a:pathLst>
                  <a:path w="115" h="51">
                    <a:moveTo>
                      <a:pt x="0" y="11"/>
                    </a:moveTo>
                    <a:lnTo>
                      <a:pt x="7" y="0"/>
                    </a:lnTo>
                    <a:lnTo>
                      <a:pt x="115" y="0"/>
                    </a:lnTo>
                    <a:lnTo>
                      <a:pt x="115" y="11"/>
                    </a:lnTo>
                    <a:lnTo>
                      <a:pt x="23" y="11"/>
                    </a:lnTo>
                    <a:lnTo>
                      <a:pt x="23" y="51"/>
                    </a:lnTo>
                    <a:lnTo>
                      <a:pt x="12" y="51"/>
                    </a:lnTo>
                    <a:lnTo>
                      <a:pt x="12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08" name="Freeform 12"/>
              <p:cNvSpPr>
                <a:spLocks noChangeAspect="1"/>
              </p:cNvSpPr>
              <p:nvPr/>
            </p:nvSpPr>
            <p:spPr bwMode="auto">
              <a:xfrm>
                <a:off x="1761" y="2044"/>
                <a:ext cx="450" cy="55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0" y="0"/>
                  </a:cxn>
                  <a:cxn ang="0">
                    <a:pos x="30" y="37"/>
                  </a:cxn>
                  <a:cxn ang="0">
                    <a:pos x="19" y="37"/>
                  </a:cxn>
                  <a:cxn ang="0">
                    <a:pos x="19" y="23"/>
                  </a:cxn>
                  <a:cxn ang="0">
                    <a:pos x="14" y="33"/>
                  </a:cxn>
                  <a:cxn ang="0">
                    <a:pos x="16" y="33"/>
                  </a:cxn>
                  <a:cxn ang="0">
                    <a:pos x="16" y="37"/>
                  </a:cxn>
                  <a:cxn ang="0">
                    <a:pos x="0" y="37"/>
                  </a:cxn>
                  <a:cxn ang="0">
                    <a:pos x="20" y="0"/>
                  </a:cxn>
                </a:cxnLst>
                <a:rect l="0" t="0" r="r" b="b"/>
                <a:pathLst>
                  <a:path w="30" h="37">
                    <a:moveTo>
                      <a:pt x="20" y="0"/>
                    </a:moveTo>
                    <a:lnTo>
                      <a:pt x="30" y="0"/>
                    </a:lnTo>
                    <a:lnTo>
                      <a:pt x="30" y="37"/>
                    </a:lnTo>
                    <a:lnTo>
                      <a:pt x="19" y="37"/>
                    </a:lnTo>
                    <a:lnTo>
                      <a:pt x="19" y="23"/>
                    </a:lnTo>
                    <a:lnTo>
                      <a:pt x="14" y="33"/>
                    </a:lnTo>
                    <a:lnTo>
                      <a:pt x="16" y="33"/>
                    </a:lnTo>
                    <a:lnTo>
                      <a:pt x="16" y="37"/>
                    </a:lnTo>
                    <a:lnTo>
                      <a:pt x="0" y="3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09" name="Freeform 13"/>
              <p:cNvSpPr>
                <a:spLocks noChangeAspect="1"/>
              </p:cNvSpPr>
              <p:nvPr/>
            </p:nvSpPr>
            <p:spPr bwMode="auto">
              <a:xfrm>
                <a:off x="2466" y="2044"/>
                <a:ext cx="570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"/>
                  </a:cxn>
                  <a:cxn ang="0">
                    <a:pos x="11" y="37"/>
                  </a:cxn>
                  <a:cxn ang="0">
                    <a:pos x="11" y="5"/>
                  </a:cxn>
                  <a:cxn ang="0">
                    <a:pos x="14" y="5"/>
                  </a:cxn>
                  <a:cxn ang="0">
                    <a:pos x="14" y="37"/>
                  </a:cxn>
                  <a:cxn ang="0">
                    <a:pos x="24" y="37"/>
                  </a:cxn>
                  <a:cxn ang="0">
                    <a:pos x="24" y="5"/>
                  </a:cxn>
                  <a:cxn ang="0">
                    <a:pos x="27" y="8"/>
                  </a:cxn>
                  <a:cxn ang="0">
                    <a:pos x="27" y="37"/>
                  </a:cxn>
                  <a:cxn ang="0">
                    <a:pos x="38" y="37"/>
                  </a:cxn>
                  <a:cxn ang="0">
                    <a:pos x="38" y="7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7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4" y="37"/>
                    </a:lnTo>
                    <a:lnTo>
                      <a:pt x="24" y="37"/>
                    </a:lnTo>
                    <a:lnTo>
                      <a:pt x="24" y="5"/>
                    </a:lnTo>
                    <a:cubicBezTo>
                      <a:pt x="26" y="5"/>
                      <a:pt x="27" y="6"/>
                      <a:pt x="27" y="8"/>
                    </a:cubicBezTo>
                    <a:lnTo>
                      <a:pt x="27" y="37"/>
                    </a:lnTo>
                    <a:lnTo>
                      <a:pt x="38" y="37"/>
                    </a:lnTo>
                    <a:lnTo>
                      <a:pt x="38" y="7"/>
                    </a:lnTo>
                    <a:cubicBezTo>
                      <a:pt x="38" y="2"/>
                      <a:pt x="34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0" name="Freeform 14"/>
              <p:cNvSpPr>
                <a:spLocks noChangeAspect="1"/>
              </p:cNvSpPr>
              <p:nvPr/>
            </p:nvSpPr>
            <p:spPr bwMode="auto">
              <a:xfrm>
                <a:off x="3081" y="2044"/>
                <a:ext cx="345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0"/>
                  </a:cxn>
                  <a:cxn ang="0">
                    <a:pos x="23" y="11"/>
                  </a:cxn>
                  <a:cxn ang="0">
                    <a:pos x="8" y="11"/>
                  </a:cxn>
                  <a:cxn ang="0">
                    <a:pos x="8" y="14"/>
                  </a:cxn>
                  <a:cxn ang="0">
                    <a:pos x="23" y="14"/>
                  </a:cxn>
                  <a:cxn ang="0">
                    <a:pos x="23" y="24"/>
                  </a:cxn>
                  <a:cxn ang="0">
                    <a:pos x="8" y="24"/>
                  </a:cxn>
                  <a:cxn ang="0">
                    <a:pos x="8" y="27"/>
                  </a:cxn>
                  <a:cxn ang="0">
                    <a:pos x="23" y="27"/>
                  </a:cxn>
                  <a:cxn ang="0">
                    <a:pos x="23" y="37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23" h="37">
                    <a:moveTo>
                      <a:pt x="0" y="0"/>
                    </a:moveTo>
                    <a:lnTo>
                      <a:pt x="23" y="0"/>
                    </a:lnTo>
                    <a:lnTo>
                      <a:pt x="23" y="11"/>
                    </a:lnTo>
                    <a:lnTo>
                      <a:pt x="8" y="11"/>
                    </a:lnTo>
                    <a:lnTo>
                      <a:pt x="8" y="14"/>
                    </a:lnTo>
                    <a:lnTo>
                      <a:pt x="23" y="14"/>
                    </a:lnTo>
                    <a:lnTo>
                      <a:pt x="23" y="24"/>
                    </a:lnTo>
                    <a:lnTo>
                      <a:pt x="8" y="24"/>
                    </a:lnTo>
                    <a:lnTo>
                      <a:pt x="8" y="27"/>
                    </a:lnTo>
                    <a:lnTo>
                      <a:pt x="23" y="27"/>
                    </a:lnTo>
                    <a:lnTo>
                      <a:pt x="23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1" name="Freeform 15"/>
              <p:cNvSpPr>
                <a:spLocks noChangeAspect="1"/>
              </p:cNvSpPr>
              <p:nvPr/>
            </p:nvSpPr>
            <p:spPr bwMode="auto">
              <a:xfrm>
                <a:off x="3471" y="2044"/>
                <a:ext cx="330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0"/>
                  </a:cxn>
                  <a:cxn ang="0">
                    <a:pos x="11" y="27"/>
                  </a:cxn>
                  <a:cxn ang="0">
                    <a:pos x="22" y="27"/>
                  </a:cxn>
                  <a:cxn ang="0">
                    <a:pos x="16" y="37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22" h="37">
                    <a:moveTo>
                      <a:pt x="0" y="0"/>
                    </a:moveTo>
                    <a:lnTo>
                      <a:pt x="11" y="0"/>
                    </a:lnTo>
                    <a:lnTo>
                      <a:pt x="11" y="27"/>
                    </a:lnTo>
                    <a:lnTo>
                      <a:pt x="22" y="27"/>
                    </a:lnTo>
                    <a:lnTo>
                      <a:pt x="1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2" name="Freeform 16"/>
              <p:cNvSpPr>
                <a:spLocks noChangeAspect="1"/>
              </p:cNvSpPr>
              <p:nvPr/>
            </p:nvSpPr>
            <p:spPr bwMode="auto">
              <a:xfrm>
                <a:off x="1761" y="2643"/>
                <a:ext cx="1935" cy="150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3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29" y="0"/>
                  </a:cxn>
                </a:cxnLst>
                <a:rect l="0" t="0" r="r" b="b"/>
                <a:pathLst>
                  <a:path w="129" h="10">
                    <a:moveTo>
                      <a:pt x="129" y="0"/>
                    </a:moveTo>
                    <a:lnTo>
                      <a:pt x="123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</p:grpSp>
        <p:pic>
          <p:nvPicPr>
            <p:cNvPr id="2059" name="Picture 17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598" y="2533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9315" name="Text Box 19"/>
          <p:cNvSpPr txBox="1">
            <a:spLocks noChangeArrowheads="1"/>
          </p:cNvSpPr>
          <p:nvPr userDrawn="1"/>
        </p:nvSpPr>
        <p:spPr bwMode="auto">
          <a:xfrm>
            <a:off x="4235450" y="6537325"/>
            <a:ext cx="336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eaLnBrk="0" hangingPunct="0">
              <a:defRPr/>
            </a:pPr>
            <a:fld id="{3B9966C1-BFAB-46A6-9A8D-11A8346CD109}" type="slidenum">
              <a:rPr lang="en-US" sz="1000">
                <a:solidFill>
                  <a:srgbClr val="999999"/>
                </a:solidFill>
                <a:ea typeface="+mn-ea"/>
              </a:rPr>
              <a:pPr algn="r" eaLnBrk="0" hangingPunct="0">
                <a:defRPr/>
              </a:pPr>
              <a:t>‹#›</a:t>
            </a:fld>
            <a:endParaRPr lang="en-US" sz="1000">
              <a:solidFill>
                <a:srgbClr val="999999"/>
              </a:solidFill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56" r:id="rId1"/>
    <p:sldLayoutId id="2147486757" r:id="rId2"/>
    <p:sldLayoutId id="2147486758" r:id="rId3"/>
    <p:sldLayoutId id="2147486759" r:id="rId4"/>
    <p:sldLayoutId id="2147486760" r:id="rId5"/>
    <p:sldLayoutId id="2147486761" r:id="rId6"/>
    <p:sldLayoutId id="2147486762" r:id="rId7"/>
    <p:sldLayoutId id="2147486763" r:id="rId8"/>
    <p:sldLayoutId id="2147486764" r:id="rId9"/>
    <p:sldLayoutId id="2147486765" r:id="rId10"/>
    <p:sldLayoutId id="2147486766" r:id="rId11"/>
    <p:sldLayoutId id="2147486767" r:id="rId12"/>
    <p:sldLayoutId id="2147486768" r:id="rId13"/>
  </p:sldLayoutIdLst>
  <p:transition spd="med"/>
  <p:hf sldNum="0" hdr="0" dt="0"/>
  <p:txStyles>
    <p:titleStyle>
      <a:lvl1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5013325"/>
            <a:ext cx="91440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613" y="6419850"/>
            <a:ext cx="1296987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8358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Slide Title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820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layer</a:t>
            </a:r>
          </a:p>
          <a:p>
            <a:pPr lvl="1"/>
            <a:r>
              <a:rPr lang="en-US" altLang="ja-JP" smtClean="0"/>
              <a:t>Second layer</a:t>
            </a:r>
          </a:p>
          <a:p>
            <a:pPr lvl="2"/>
            <a:r>
              <a:rPr lang="en-US" altLang="ja-JP" smtClean="0"/>
              <a:t>Third layer</a:t>
            </a:r>
          </a:p>
          <a:p>
            <a:pPr lvl="3"/>
            <a:r>
              <a:rPr lang="en-US" altLang="ja-JP" smtClean="0"/>
              <a:t>Fourth layer</a:t>
            </a:r>
          </a:p>
          <a:p>
            <a:pPr lvl="4"/>
            <a:r>
              <a:rPr lang="en-US" altLang="ja-JP" smtClean="0"/>
              <a:t>Fith layer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03800" y="6475413"/>
            <a:ext cx="295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Helvetica" pitchFamily="34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713" y="6477000"/>
            <a:ext cx="31686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568325" algn="ctr"/>
                <a:tab pos="857250" algn="l"/>
                <a:tab pos="1089025" algn="l"/>
              </a:tabLst>
              <a:defRPr sz="1100" b="1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4613" y="6430963"/>
            <a:ext cx="1223962" cy="395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331913" y="6477000"/>
            <a:ext cx="36036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  <a:defRPr/>
            </a:pPr>
            <a:fld id="{4CED523D-B0D3-49EB-BD79-0B1E21BAAF4C}" type="slidenum">
              <a:rPr lang="ja-JP" altLang="en-US" sz="1200">
                <a:solidFill>
                  <a:srgbClr val="999999"/>
                </a:solidFill>
                <a:ea typeface="ＭＳ Ｐゴシック" pitchFamily="34" charset="-128"/>
                <a:cs typeface="Arial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  <a:defRPr/>
              </a:pPr>
              <a:t>‹#›</a:t>
            </a:fld>
            <a:endParaRPr lang="en-US" altLang="ja-JP" sz="1200">
              <a:solidFill>
                <a:srgbClr val="999999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1000" y="692150"/>
            <a:ext cx="838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>
              <a:defRPr/>
            </a:pPr>
            <a:endParaRPr lang="en-GB">
              <a:ea typeface="ＭＳ Ｐゴシック" pitchFamily="34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69" r:id="rId1"/>
    <p:sldLayoutId id="2147486770" r:id="rId2"/>
    <p:sldLayoutId id="2147486771" r:id="rId3"/>
    <p:sldLayoutId id="2147486772" r:id="rId4"/>
    <p:sldLayoutId id="2147486773" r:id="rId5"/>
    <p:sldLayoutId id="2147486774" r:id="rId6"/>
    <p:sldLayoutId id="2147486775" r:id="rId7"/>
    <p:sldLayoutId id="2147486776" r:id="rId8"/>
    <p:sldLayoutId id="2147486777" r:id="rId9"/>
    <p:sldLayoutId id="2147486778" r:id="rId10"/>
  </p:sldLayoutIdLst>
  <p:transition spd="med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613" y="6419850"/>
            <a:ext cx="1296987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8358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Slide Title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82000" cy="533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layer</a:t>
            </a:r>
          </a:p>
          <a:p>
            <a:pPr lvl="1"/>
            <a:r>
              <a:rPr lang="en-US" altLang="ja-JP" smtClean="0"/>
              <a:t>Second layer</a:t>
            </a:r>
          </a:p>
          <a:p>
            <a:pPr lvl="2"/>
            <a:r>
              <a:rPr lang="en-US" altLang="ja-JP" smtClean="0"/>
              <a:t>Third layer</a:t>
            </a:r>
          </a:p>
          <a:p>
            <a:pPr lvl="3"/>
            <a:r>
              <a:rPr lang="en-US" altLang="ja-JP" smtClean="0"/>
              <a:t>Fourth layer</a:t>
            </a:r>
          </a:p>
          <a:p>
            <a:pPr lvl="4"/>
            <a:r>
              <a:rPr lang="en-US" altLang="ja-JP" smtClean="0"/>
              <a:t>Fith layer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03800" y="6475413"/>
            <a:ext cx="295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713" y="6477000"/>
            <a:ext cx="31686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568325" algn="ctr"/>
                <a:tab pos="857250" algn="l"/>
                <a:tab pos="1089025" algn="l"/>
              </a:tabLst>
              <a:defRPr sz="1100" b="1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4613" y="6430963"/>
            <a:ext cx="1223962" cy="395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331913" y="6477000"/>
            <a:ext cx="36036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  <a:defRPr/>
            </a:pPr>
            <a:fld id="{AAD52DBB-464A-421B-AE95-946E3FF55022}" type="slidenum">
              <a:rPr lang="ja-JP" altLang="en-US" sz="1200">
                <a:solidFill>
                  <a:srgbClr val="999999"/>
                </a:solidFill>
                <a:ea typeface="ＭＳ Ｐゴシック" pitchFamily="34" charset="-128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  <a:defRPr/>
              </a:pPr>
              <a:t>‹#›</a:t>
            </a:fld>
            <a:endParaRPr lang="en-US" altLang="ja-JP" sz="12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81000" y="692150"/>
            <a:ext cx="838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>
              <a:defRPr/>
            </a:pPr>
            <a:endParaRPr lang="en-GB"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79" r:id="rId1"/>
    <p:sldLayoutId id="2147486780" r:id="rId2"/>
    <p:sldLayoutId id="2147486781" r:id="rId3"/>
    <p:sldLayoutId id="2147486782" r:id="rId4"/>
    <p:sldLayoutId id="2147486783" r:id="rId5"/>
    <p:sldLayoutId id="2147486784" r:id="rId6"/>
    <p:sldLayoutId id="2147486785" r:id="rId7"/>
    <p:sldLayoutId id="2147486786" r:id="rId8"/>
    <p:sldLayoutId id="2147486787" r:id="rId9"/>
    <p:sldLayoutId id="2147486788" r:id="rId10"/>
    <p:sldLayoutId id="2147486789" r:id="rId11"/>
  </p:sldLayoutIdLst>
  <p:transition spd="med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5" descr="Line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0" y="6042025"/>
            <a:ext cx="9144000" cy="4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5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392113" y="279400"/>
            <a:ext cx="8359775" cy="914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392113" y="1312863"/>
            <a:ext cx="8359775" cy="41894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8776" name="Rectangle 8" hidden="1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2032000" y="6578600"/>
            <a:ext cx="50800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 noProof="1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8777" name="Rectangle 9" hidden="1"/>
          <p:cNvSpPr>
            <a:spLocks noGrp="1" noChangeArrowheads="1"/>
          </p:cNvSpPr>
          <p:nvPr>
            <p:ph type="dt" sz="half" idx="2"/>
            <p:custDataLst>
              <p:tags r:id="rId18"/>
            </p:custDataLst>
          </p:nvPr>
        </p:nvSpPr>
        <p:spPr bwMode="auto">
          <a:xfrm>
            <a:off x="800100" y="5715000"/>
            <a:ext cx="7543800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900" noProof="1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8782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8388350" y="6388100"/>
            <a:ext cx="3175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noProof="1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E0AF047-375B-47BE-8015-A042F15FC91C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288783" name="Rectangle 15" hidden="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032000" y="6578600"/>
            <a:ext cx="50800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defRPr/>
            </a:pPr>
            <a:endParaRPr lang="en-US" sz="800" noProof="1">
              <a:solidFill>
                <a:srgbClr val="FFFFFF"/>
              </a:solidFill>
              <a:latin typeface="Arial" pitchFamily="34" charset="0"/>
              <a:ea typeface="+mn-ea"/>
              <a:cs typeface="Arial" charset="0"/>
            </a:endParaRPr>
          </a:p>
        </p:txBody>
      </p:sp>
      <p:sp>
        <p:nvSpPr>
          <p:cNvPr id="288784" name="Rectangle 16" hidden="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0100" y="5715000"/>
            <a:ext cx="7543800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endParaRPr lang="de-DE" sz="1900" noProof="1">
              <a:solidFill>
                <a:srgbClr val="FFFFFF"/>
              </a:solidFill>
              <a:latin typeface="Arial" pitchFamily="34" charset="0"/>
              <a:ea typeface="+mn-ea"/>
              <a:cs typeface="Arial" charset="0"/>
            </a:endParaRPr>
          </a:p>
        </p:txBody>
      </p:sp>
      <p:pic>
        <p:nvPicPr>
          <p:cNvPr id="5130" name="Picture 17" descr="slide_NXP"/>
          <p:cNvPicPr>
            <a:picLocks noChangeAspect="1" noChangeArrowheads="1"/>
          </p:cNvPicPr>
          <p:nvPr/>
        </p:nvPicPr>
        <p:blipFill>
          <a:blip r:embed="rId23"/>
          <a:srcRect t="26924" r="79437" b="13460"/>
          <a:stretch>
            <a:fillRect/>
          </a:stretch>
        </p:blipFill>
        <p:spPr bwMode="auto">
          <a:xfrm>
            <a:off x="171450" y="6243638"/>
            <a:ext cx="14160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5" r:id="rId1"/>
    <p:sldLayoutId id="2147486796" r:id="rId2"/>
    <p:sldLayoutId id="2147486797" r:id="rId3"/>
    <p:sldLayoutId id="2147486798" r:id="rId4"/>
    <p:sldLayoutId id="2147486799" r:id="rId5"/>
    <p:sldLayoutId id="2147486800" r:id="rId6"/>
    <p:sldLayoutId id="2147486801" r:id="rId7"/>
    <p:sldLayoutId id="2147486802" r:id="rId8"/>
    <p:sldLayoutId id="2147486803" r:id="rId9"/>
    <p:sldLayoutId id="2147486804" r:id="rId10"/>
    <p:sldLayoutId id="2147486805" r:id="rId11"/>
    <p:sldLayoutId id="2147486806" r:id="rId12"/>
    <p:sldLayoutId id="2147486807" r:id="rId13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9pPr>
    </p:titleStyle>
    <p:bodyStyle>
      <a:lvl1pPr marL="2540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rgbClr val="FAB400"/>
        </a:buClr>
        <a:buSzPct val="75000"/>
        <a:buFont typeface="Arial" charset="0"/>
        <a:buBlip>
          <a:blip r:embed="rId24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2pPr>
      <a:lvl3pPr marL="11684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3pPr>
      <a:lvl4pPr marL="16256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rgbClr val="000000"/>
          </a:solidFill>
          <a:latin typeface="+mn-lt"/>
        </a:defRPr>
      </a:lvl4pPr>
      <a:lvl5pPr marL="20828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5pPr>
      <a:lvl6pPr marL="25400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6pPr>
      <a:lvl7pPr marL="29972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7pPr>
      <a:lvl8pPr marL="34544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8pPr>
      <a:lvl9pPr marL="39116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77716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651875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8" r:id="rId1"/>
  </p:sldLayoutIdLst>
  <p:transition spd="med"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77716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651875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9" r:id="rId1"/>
  </p:sldLayoutIdLst>
  <p:transition spd="med"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77716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651875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10" r:id="rId1"/>
  </p:sldLayoutIdLst>
  <p:transition spd="med"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jpeg"/><Relationship Id="rId19" Type="http://schemas.openxmlformats.org/officeDocument/2006/relationships/image" Target="../media/image31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2438" y="1949450"/>
            <a:ext cx="8229600" cy="3460750"/>
          </a:xfrm>
        </p:spPr>
        <p:txBody>
          <a:bodyPr/>
          <a:lstStyle/>
          <a:p>
            <a:pPr eaLnBrk="1" hangingPunct="1">
              <a:defRPr/>
            </a:pPr>
            <a:r>
              <a:rPr lang="en-GB" sz="5400" dirty="0" smtClean="0"/>
              <a:t>CMSIS Version 3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adds CMSIS-RTOS – an API Interface Standard</a:t>
            </a:r>
            <a:b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for 3</a:t>
            </a:r>
            <a:r>
              <a:rPr lang="en-GB" sz="2800" baseline="30000" dirty="0" smtClean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 party Real-Time Operating Systems</a:t>
            </a:r>
            <a:b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4200" dirty="0" smtClean="0"/>
              <a:t/>
            </a:r>
            <a:br>
              <a:rPr lang="en-GB" sz="4200" dirty="0" smtClean="0"/>
            </a:br>
            <a:endParaRPr lang="en-GB" sz="2200" b="0" dirty="0" smtClean="0"/>
          </a:p>
        </p:txBody>
      </p:sp>
      <p:pic>
        <p:nvPicPr>
          <p:cNvPr id="30723" name="Picture 7" descr="ARM_Corp_rgb-Tag(1)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3275" y="357188"/>
            <a:ext cx="244792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Content Placeholder 2"/>
          <p:cNvSpPr>
            <a:spLocks noGrp="1"/>
          </p:cNvSpPr>
          <p:nvPr>
            <p:ph idx="4294967295"/>
          </p:nvPr>
        </p:nvSpPr>
        <p:spPr>
          <a:xfrm>
            <a:off x="217488" y="839788"/>
            <a:ext cx="8775700" cy="5951537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CMSIS-CORE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all Cortex-M Processors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for Cortex-M0, M3, M4 and future processors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SIMD Intrinsic Functions for Cortex-M4 instruction enhancements</a:t>
            </a:r>
          </a:p>
          <a:p>
            <a:pPr eaLnBrk="1" hangingPunct="1">
              <a:lnSpc>
                <a:spcPct val="60000"/>
              </a:lnSpc>
            </a:pPr>
            <a:endParaRPr lang="en-GB" sz="14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tx1"/>
                </a:solidFill>
                <a:ea typeface="MS PGothic" pitchFamily="34" charset="-128"/>
              </a:rPr>
              <a:t>CMSIS-DSP</a:t>
            </a:r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: DSP Library Collection with 61 Functions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Data types: Fixed (fractional q7, q15, q31) and Float-Point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Optimized for Cortex-M4, but also available for Cortex-M0, M3</a:t>
            </a:r>
          </a:p>
          <a:p>
            <a:pPr lvl="1" eaLnBrk="1" hangingPunct="1"/>
            <a:endParaRPr lang="en-GB" sz="1200" dirty="0" smtClean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CMSIS-RTOS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Real-Time OS Vendors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to Real-Time Operating Systems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Enables Software Templates, Middleware, Libraries, etc.</a:t>
            </a:r>
          </a:p>
          <a:p>
            <a:pPr lvl="1" eaLnBrk="1" hangingPunct="1"/>
            <a:endParaRPr lang="en-GB" sz="1200" dirty="0" smtClean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CMSIS-SVD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System View Description for Peripherals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Peripheral Awareness for Debuggers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Header file generation for Peripheral Register + Interrupt Definitions</a:t>
            </a:r>
          </a:p>
          <a:p>
            <a:pPr lvl="1" eaLnBrk="1" hangingPunct="1">
              <a:buClr>
                <a:srgbClr val="FF9933"/>
              </a:buClr>
            </a:pPr>
            <a:endParaRPr lang="en-GB" sz="700" dirty="0" smtClean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 dirty="0" smtClean="0">
                <a:ea typeface="MS PGothic" pitchFamily="34" charset="-128"/>
              </a:rPr>
              <a:t>CMSIS Version 3: Components</a:t>
            </a:r>
            <a:endParaRPr lang="en-GB" sz="3500" dirty="0" smtClean="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1"/>
          <p:cNvSpPr>
            <a:spLocks noChangeArrowheads="1"/>
          </p:cNvSpPr>
          <p:nvPr/>
        </p:nvSpPr>
        <p:spPr bwMode="auto">
          <a:xfrm>
            <a:off x="0" y="2239963"/>
            <a:ext cx="9144000" cy="4141787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1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/>
              <a:t>CMSIS-DSP Library</a:t>
            </a:r>
          </a:p>
        </p:txBody>
      </p:sp>
      <p:pic>
        <p:nvPicPr>
          <p:cNvPr id="34820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5388" y="2335213"/>
            <a:ext cx="3184525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5" y="2330450"/>
            <a:ext cx="4114800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27"/>
          <p:cNvSpPr>
            <a:spLocks noChangeArrowheads="1"/>
          </p:cNvSpPr>
          <p:nvPr/>
        </p:nvSpPr>
        <p:spPr bwMode="auto">
          <a:xfrm>
            <a:off x="5732463" y="152400"/>
            <a:ext cx="3513137" cy="1592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823" name="Picture 20" descr="800px-Signal_Samplin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15075" y="-23813"/>
            <a:ext cx="21066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Content Placeholder 57"/>
          <p:cNvSpPr>
            <a:spLocks/>
          </p:cNvSpPr>
          <p:nvPr/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400" b="0" dirty="0"/>
              <a:t>Collection of 61 algorithms</a:t>
            </a: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000" b="0" dirty="0"/>
              <a:t>C Source Code, optimized for </a:t>
            </a:r>
            <a:r>
              <a:rPr lang="en-GB" sz="2000" b="0" dirty="0" smtClean="0"/>
              <a:t>Cortex-M0, Cortex-M3, </a:t>
            </a:r>
            <a:r>
              <a:rPr lang="en-GB" sz="2000" b="0" dirty="0"/>
              <a:t>and </a:t>
            </a:r>
            <a:r>
              <a:rPr lang="en-GB" sz="2000" b="0" dirty="0" smtClean="0"/>
              <a:t>Cortex-M4</a:t>
            </a:r>
            <a:endParaRPr lang="en-GB" sz="1600" b="0" dirty="0"/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000" b="0" dirty="0"/>
              <a:t>For CMSIS compliant C Compilers (ARM/Keil, IAR, GCC)</a:t>
            </a: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None/>
            </a:pPr>
            <a:endParaRPr lang="en-GB" sz="20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/>
              <a:t>CMSIS-DSP Library</a:t>
            </a:r>
          </a:p>
        </p:txBody>
      </p:sp>
      <p:sp>
        <p:nvSpPr>
          <p:cNvPr id="35843" name="Rectangle 27"/>
          <p:cNvSpPr>
            <a:spLocks noChangeArrowheads="1"/>
          </p:cNvSpPr>
          <p:nvPr/>
        </p:nvSpPr>
        <p:spPr bwMode="auto">
          <a:xfrm>
            <a:off x="5732463" y="152400"/>
            <a:ext cx="3513137" cy="1592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844" name="Picture 20" descr="800px-Signal_Sampl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075" y="-23813"/>
            <a:ext cx="21066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57"/>
          <p:cNvSpPr>
            <a:spLocks/>
          </p:cNvSpPr>
          <p:nvPr/>
        </p:nvSpPr>
        <p:spPr bwMode="auto">
          <a:xfrm>
            <a:off x="241300" y="972500"/>
            <a:ext cx="877570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400" b="0" dirty="0" smtClean="0">
                <a:cs typeface="Calibri" pitchFamily="34" charset="0"/>
              </a:rPr>
              <a:t>Extends application range of Cortex-M MCUs</a:t>
            </a:r>
            <a:br>
              <a:rPr lang="en-GB" sz="2400" b="0" dirty="0" smtClean="0">
                <a:cs typeface="Calibri" pitchFamily="34" charset="0"/>
              </a:rPr>
            </a:br>
            <a:r>
              <a:rPr lang="en-GB" sz="2400" b="0" dirty="0" smtClean="0">
                <a:cs typeface="Calibri" pitchFamily="34" charset="0"/>
              </a:rPr>
              <a:t>to high-performance, low power signal processing</a:t>
            </a:r>
          </a:p>
          <a:p>
            <a:pPr marL="722313" lvl="2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dirty="0" smtClean="0">
                <a:latin typeface="Arial" pitchFamily="34" charset="0"/>
              </a:rPr>
              <a:t>On Cortex-M4: optimized for SIMD and FPU instruction set</a:t>
            </a:r>
            <a:endParaRPr lang="en-GB" sz="2000" b="0" dirty="0" smtClean="0">
              <a:latin typeface="Arial" pitchFamily="34" charset="0"/>
            </a:endParaRPr>
          </a:p>
          <a:p>
            <a:pPr marL="722313" lvl="2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 smtClean="0">
                <a:latin typeface="Arial" pitchFamily="34" charset="0"/>
              </a:rPr>
              <a:t>Even Cortex-M0 variant of DSP library in CMSIS V2.1 (released)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800" b="0" dirty="0" smtClean="0">
              <a:latin typeface="+mj-lt"/>
              <a:cs typeface="Calibri" pitchFamily="34" charset="0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b="0" dirty="0" smtClean="0">
                <a:latin typeface="+mj-lt"/>
                <a:cs typeface="Calibri" pitchFamily="34" charset="0"/>
              </a:rPr>
              <a:t>Free of charge: as for all CMSIS components</a:t>
            </a:r>
            <a:endParaRPr lang="en-US" sz="2400" b="0" dirty="0">
              <a:latin typeface="+mj-lt"/>
              <a:cs typeface="Calibri" pitchFamily="34" charset="0"/>
            </a:endParaRPr>
          </a:p>
          <a:p>
            <a:pPr marL="722313" lvl="2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>
                <a:latin typeface="Arial" pitchFamily="34" charset="0"/>
              </a:rPr>
              <a:t>For silicon vendors, tool partners, and end-user’s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800" b="0" dirty="0" smtClean="0">
              <a:cs typeface="Calibri" pitchFamily="34" charset="0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800" b="0" dirty="0" smtClean="0">
              <a:cs typeface="Calibri" pitchFamily="34" charset="0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400" b="0" dirty="0" smtClean="0">
                <a:latin typeface="+mj-lt"/>
              </a:rPr>
              <a:t>Generic</a:t>
            </a:r>
            <a:r>
              <a:rPr lang="en-GB" sz="2400" b="0" dirty="0">
                <a:latin typeface="+mj-lt"/>
              </a:rPr>
              <a:t>, vendor independent, designed to be a standard</a:t>
            </a:r>
            <a:endParaRPr lang="en-GB" sz="1600" b="0" dirty="0">
              <a:latin typeface="+mj-lt"/>
            </a:endParaRP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dirty="0">
                <a:latin typeface="+mj-lt"/>
              </a:rPr>
              <a:t>Works with </a:t>
            </a:r>
            <a:r>
              <a:rPr lang="en-US" sz="2000" b="0" dirty="0" smtClean="0">
                <a:latin typeface="+mj-lt"/>
              </a:rPr>
              <a:t>RTOS message/mail </a:t>
            </a:r>
            <a:r>
              <a:rPr lang="en-US" sz="2000" b="0" dirty="0">
                <a:latin typeface="+mj-lt"/>
              </a:rPr>
              <a:t>passing system (i.e. </a:t>
            </a:r>
            <a:r>
              <a:rPr lang="en-US" sz="2000" b="0" dirty="0" err="1">
                <a:latin typeface="+mj-lt"/>
              </a:rPr>
              <a:t>Keil</a:t>
            </a:r>
            <a:r>
              <a:rPr lang="en-US" sz="2000" b="0" dirty="0">
                <a:latin typeface="+mj-lt"/>
              </a:rPr>
              <a:t> RTX)</a:t>
            </a:r>
          </a:p>
          <a:p>
            <a:pPr marL="1179513" lvl="2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>
                <a:latin typeface="Arial" pitchFamily="34" charset="0"/>
              </a:rPr>
              <a:t>But can be used stand-alone</a:t>
            </a: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 smtClean="0">
                <a:latin typeface="Arial" pitchFamily="34" charset="0"/>
              </a:rPr>
              <a:t>DSP Standard Library avoids </a:t>
            </a:r>
            <a:r>
              <a:rPr lang="en-GB" sz="2000" b="0" dirty="0">
                <a:latin typeface="Arial" pitchFamily="34" charset="0"/>
              </a:rPr>
              <a:t>lock-in </a:t>
            </a:r>
            <a:r>
              <a:rPr lang="en-GB" sz="2000" b="0" dirty="0" smtClean="0">
                <a:latin typeface="Arial" pitchFamily="34" charset="0"/>
              </a:rPr>
              <a:t>with </a:t>
            </a:r>
            <a:r>
              <a:rPr lang="en-GB" sz="2000" b="0" dirty="0">
                <a:latin typeface="Arial" pitchFamily="34" charset="0"/>
              </a:rPr>
              <a:t>proprietary </a:t>
            </a:r>
            <a:r>
              <a:rPr lang="en-GB" sz="2000" b="0" dirty="0" smtClean="0">
                <a:latin typeface="Arial" pitchFamily="34" charset="0"/>
              </a:rPr>
              <a:t>solutions</a:t>
            </a:r>
            <a:endParaRPr lang="en-GB" sz="2000" b="0" dirty="0">
              <a:latin typeface="Arial" pitchFamily="34" charset="0"/>
            </a:endParaRPr>
          </a:p>
          <a:p>
            <a:pPr marL="1179513" lvl="2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>
                <a:latin typeface="Arial" pitchFamily="34" charset="0"/>
              </a:rPr>
              <a:t>Essential </a:t>
            </a:r>
            <a:r>
              <a:rPr lang="en-GB" sz="2000" b="0" dirty="0" smtClean="0">
                <a:latin typeface="Arial" pitchFamily="34" charset="0"/>
              </a:rPr>
              <a:t>to stimulate design utilities and future middleware</a:t>
            </a:r>
          </a:p>
          <a:p>
            <a:pPr marL="1179513" lvl="2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GB" sz="2000" b="0" dirty="0" smtClean="0">
                <a:latin typeface="Arial" pitchFamily="34" charset="0"/>
              </a:rPr>
              <a:t>For </a:t>
            </a:r>
            <a:r>
              <a:rPr lang="en-GB" sz="2000" b="0" dirty="0">
                <a:latin typeface="Arial" pitchFamily="34" charset="0"/>
              </a:rPr>
              <a:t>CMSIS compliant C Compilers (ARM/Keil, IAR, GCC)</a:t>
            </a: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GB" sz="2000" b="0" dirty="0">
              <a:latin typeface="+mj-lt"/>
            </a:endParaRPr>
          </a:p>
          <a:p>
            <a:pPr marL="722313" lvl="1" indent="-2778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None/>
              <a:defRPr/>
            </a:pPr>
            <a:endParaRPr lang="en-GB" sz="2000" b="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6"/>
          <p:cNvSpPr>
            <a:spLocks noChangeArrowheads="1"/>
          </p:cNvSpPr>
          <p:nvPr/>
        </p:nvSpPr>
        <p:spPr bwMode="auto">
          <a:xfrm>
            <a:off x="4591050" y="115888"/>
            <a:ext cx="4552950" cy="1404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67" name="Rectangle 91"/>
          <p:cNvSpPr>
            <a:spLocks noChangeArrowheads="1"/>
          </p:cNvSpPr>
          <p:nvPr/>
        </p:nvSpPr>
        <p:spPr bwMode="auto">
          <a:xfrm>
            <a:off x="0" y="2349500"/>
            <a:ext cx="9144000" cy="40322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68" name="Content Placeholder 5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GB" dirty="0" smtClean="0"/>
              <a:t>Cortex-M4 SIMD + FPU</a:t>
            </a:r>
          </a:p>
          <a:p>
            <a:pPr lvl="1"/>
            <a:r>
              <a:rPr lang="en-GB" dirty="0" smtClean="0"/>
              <a:t>Fix point: ~2x faster</a:t>
            </a:r>
          </a:p>
          <a:p>
            <a:pPr lvl="1"/>
            <a:r>
              <a:rPr lang="en-GB" dirty="0" smtClean="0"/>
              <a:t>Floating point: ~10x faster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17488" y="906463"/>
            <a:ext cx="4246562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ctr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None/>
              <a:tabLst>
                <a:tab pos="265113" algn="l"/>
              </a:tabLst>
            </a:pPr>
            <a:endParaRPr lang="en-GB" sz="2000" b="0">
              <a:solidFill>
                <a:schemeClr val="tx1"/>
              </a:solidFill>
            </a:endParaRPr>
          </a:p>
          <a:p>
            <a:pPr marL="265113" indent="-265113" algn="ctr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tabLst>
                <a:tab pos="265113" algn="l"/>
              </a:tabLst>
            </a:pPr>
            <a:endParaRPr lang="en-GB" sz="2000" b="0">
              <a:solidFill>
                <a:schemeClr val="tx1"/>
              </a:solidFill>
            </a:endParaRPr>
          </a:p>
        </p:txBody>
      </p:sp>
      <p:sp>
        <p:nvSpPr>
          <p:cNvPr id="36870" name="Text Box 12"/>
          <p:cNvSpPr txBox="1">
            <a:spLocks noChangeArrowheads="1"/>
          </p:cNvSpPr>
          <p:nvPr/>
        </p:nvSpPr>
        <p:spPr bwMode="auto">
          <a:xfrm rot="-5400000">
            <a:off x="975519" y="4067969"/>
            <a:ext cx="6969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2,244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576263" y="2876550"/>
            <a:ext cx="376237" cy="2447925"/>
          </a:xfrm>
          <a:prstGeom prst="rect">
            <a:avLst/>
          </a:prstGeom>
          <a:solidFill>
            <a:srgbClr val="CDDEE5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133475" y="4678363"/>
            <a:ext cx="377825" cy="646112"/>
          </a:xfrm>
          <a:prstGeom prst="rect">
            <a:avLst/>
          </a:prstGeom>
          <a:solidFill>
            <a:srgbClr val="CCEE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prstShdw prst="shdw17" dist="17961" dir="2700000">
              <a:srgbClr val="5F6C23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873" name="Rectangle 13"/>
          <p:cNvSpPr>
            <a:spLocks noChangeArrowheads="1"/>
          </p:cNvSpPr>
          <p:nvPr/>
        </p:nvSpPr>
        <p:spPr bwMode="auto">
          <a:xfrm>
            <a:off x="576263" y="5156200"/>
            <a:ext cx="376237" cy="168275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74" name="Rectangle 14"/>
          <p:cNvSpPr>
            <a:spLocks noChangeArrowheads="1"/>
          </p:cNvSpPr>
          <p:nvPr/>
        </p:nvSpPr>
        <p:spPr bwMode="auto">
          <a:xfrm>
            <a:off x="1133475" y="5257800"/>
            <a:ext cx="377825" cy="698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 rot="-5400000">
            <a:off x="-110331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8,819</a:t>
            </a:r>
          </a:p>
        </p:txBody>
      </p:sp>
      <p:sp>
        <p:nvSpPr>
          <p:cNvPr id="36876" name="Text Box 16"/>
          <p:cNvSpPr txBox="1">
            <a:spLocks noChangeArrowheads="1"/>
          </p:cNvSpPr>
          <p:nvPr/>
        </p:nvSpPr>
        <p:spPr bwMode="auto">
          <a:xfrm>
            <a:off x="431800" y="5324475"/>
            <a:ext cx="1244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FIR q15</a:t>
            </a:r>
            <a:r>
              <a:rPr lang="en-US"/>
              <a:t/>
            </a:r>
            <a:br>
              <a:rPr lang="en-US"/>
            </a:br>
            <a:r>
              <a:rPr lang="en-US" sz="1200" b="0"/>
              <a:t>fixed point</a:t>
            </a:r>
            <a:endParaRPr lang="de-DE" sz="1200" b="0"/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2268538" y="2873375"/>
            <a:ext cx="935037" cy="2451100"/>
            <a:chOff x="1451" y="1480"/>
            <a:chExt cx="589" cy="2043"/>
          </a:xfrm>
        </p:grpSpPr>
        <p:sp>
          <p:nvSpPr>
            <p:cNvPr id="36920" name="Rectangle 58"/>
            <p:cNvSpPr>
              <a:spLocks noChangeArrowheads="1"/>
            </p:cNvSpPr>
            <p:nvPr/>
          </p:nvSpPr>
          <p:spPr bwMode="auto">
            <a:xfrm>
              <a:off x="1451" y="1480"/>
              <a:ext cx="237" cy="2040"/>
            </a:xfrm>
            <a:prstGeom prst="rect">
              <a:avLst/>
            </a:prstGeom>
            <a:solidFill>
              <a:srgbClr val="CDDEE5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prstShdw prst="shdw17" dist="17961" dir="2700000">
                <a:srgbClr val="0B5467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21" name="Rectangle 59"/>
            <p:cNvSpPr>
              <a:spLocks noChangeArrowheads="1"/>
            </p:cNvSpPr>
            <p:nvPr/>
          </p:nvSpPr>
          <p:spPr bwMode="auto">
            <a:xfrm>
              <a:off x="1802" y="2134"/>
              <a:ext cx="238" cy="1387"/>
            </a:xfrm>
            <a:prstGeom prst="rect">
              <a:avLst/>
            </a:prstGeom>
            <a:solidFill>
              <a:srgbClr val="CCEE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prstShdw prst="shdw17" dist="17961" dir="2700000">
                <a:srgbClr val="5F6C23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22" name="Rectangle 60"/>
            <p:cNvSpPr>
              <a:spLocks noChangeArrowheads="1"/>
            </p:cNvSpPr>
            <p:nvPr/>
          </p:nvSpPr>
          <p:spPr bwMode="auto">
            <a:xfrm>
              <a:off x="1451" y="3196"/>
              <a:ext cx="237" cy="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923" name="Rectangle 61"/>
            <p:cNvSpPr>
              <a:spLocks noChangeArrowheads="1"/>
            </p:cNvSpPr>
            <p:nvPr/>
          </p:nvSpPr>
          <p:spPr bwMode="auto">
            <a:xfrm>
              <a:off x="1802" y="3420"/>
              <a:ext cx="238" cy="10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6878" name="Text Box 62"/>
          <p:cNvSpPr txBox="1">
            <a:spLocks noChangeArrowheads="1"/>
          </p:cNvSpPr>
          <p:nvPr/>
        </p:nvSpPr>
        <p:spPr bwMode="auto">
          <a:xfrm rot="-5400000">
            <a:off x="2048668" y="4021932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41</a:t>
            </a:r>
          </a:p>
        </p:txBody>
      </p:sp>
      <p:sp>
        <p:nvSpPr>
          <p:cNvPr id="36879" name="Text Box 63"/>
          <p:cNvSpPr txBox="1">
            <a:spLocks noChangeArrowheads="1"/>
          </p:cNvSpPr>
          <p:nvPr/>
        </p:nvSpPr>
        <p:spPr bwMode="auto">
          <a:xfrm>
            <a:off x="3886200" y="5310188"/>
            <a:ext cx="12239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IIR q31</a:t>
            </a:r>
            <a:br>
              <a:rPr lang="en-US" sz="2000"/>
            </a:br>
            <a:r>
              <a:rPr lang="en-US" sz="1200" b="0"/>
              <a:t>fixed point</a:t>
            </a:r>
            <a:endParaRPr lang="de-DE" sz="1200" b="0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030663" y="2859088"/>
            <a:ext cx="935037" cy="2454275"/>
            <a:chOff x="1451" y="1230"/>
            <a:chExt cx="589" cy="2293"/>
          </a:xfrm>
        </p:grpSpPr>
        <p:sp>
          <p:nvSpPr>
            <p:cNvPr id="36916" name="Rectangle 65"/>
            <p:cNvSpPr>
              <a:spLocks noChangeArrowheads="1"/>
            </p:cNvSpPr>
            <p:nvPr/>
          </p:nvSpPr>
          <p:spPr bwMode="auto">
            <a:xfrm>
              <a:off x="1451" y="1230"/>
              <a:ext cx="237" cy="2292"/>
            </a:xfrm>
            <a:prstGeom prst="rect">
              <a:avLst/>
            </a:prstGeom>
            <a:solidFill>
              <a:srgbClr val="CDDEE5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prstShdw prst="shdw17" dist="17961" dir="2700000">
                <a:srgbClr val="0B5467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17" name="Rectangle 66"/>
            <p:cNvSpPr>
              <a:spLocks noChangeArrowheads="1"/>
            </p:cNvSpPr>
            <p:nvPr/>
          </p:nvSpPr>
          <p:spPr bwMode="auto">
            <a:xfrm>
              <a:off x="1802" y="2810"/>
              <a:ext cx="238" cy="711"/>
            </a:xfrm>
            <a:prstGeom prst="rect">
              <a:avLst/>
            </a:prstGeom>
            <a:solidFill>
              <a:srgbClr val="CCEE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prstShdw prst="shdw17" dist="17961" dir="2700000">
                <a:srgbClr val="5F6C23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18" name="Rectangle 67"/>
            <p:cNvSpPr>
              <a:spLocks noChangeArrowheads="1"/>
            </p:cNvSpPr>
            <p:nvPr/>
          </p:nvSpPr>
          <p:spPr bwMode="auto">
            <a:xfrm>
              <a:off x="1451" y="3362"/>
              <a:ext cx="237" cy="15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919" name="Rectangle 68"/>
            <p:cNvSpPr>
              <a:spLocks noChangeArrowheads="1"/>
            </p:cNvSpPr>
            <p:nvPr/>
          </p:nvSpPr>
          <p:spPr bwMode="auto">
            <a:xfrm>
              <a:off x="1802" y="3362"/>
              <a:ext cx="238" cy="16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6881" name="Text Box 69"/>
          <p:cNvSpPr txBox="1">
            <a:spLocks noChangeArrowheads="1"/>
          </p:cNvSpPr>
          <p:nvPr/>
        </p:nvSpPr>
        <p:spPr bwMode="auto">
          <a:xfrm rot="-5400000">
            <a:off x="3367881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8,596</a:t>
            </a:r>
          </a:p>
        </p:txBody>
      </p:sp>
      <p:sp>
        <p:nvSpPr>
          <p:cNvPr id="36882" name="Text Box 70"/>
          <p:cNvSpPr txBox="1">
            <a:spLocks noChangeArrowheads="1"/>
          </p:cNvSpPr>
          <p:nvPr/>
        </p:nvSpPr>
        <p:spPr bwMode="auto">
          <a:xfrm>
            <a:off x="2124075" y="5324475"/>
            <a:ext cx="12239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PID q15</a:t>
            </a:r>
            <a:r>
              <a:rPr lang="en-US"/>
              <a:t/>
            </a:r>
            <a:br>
              <a:rPr lang="en-US"/>
            </a:br>
            <a:r>
              <a:rPr lang="en-US" sz="1200" b="0"/>
              <a:t>fixed point</a:t>
            </a:r>
            <a:endParaRPr lang="de-DE" sz="1200" b="0"/>
          </a:p>
        </p:txBody>
      </p:sp>
      <p:sp>
        <p:nvSpPr>
          <p:cNvPr id="36883" name="Rectangle 72"/>
          <p:cNvSpPr>
            <a:spLocks noChangeArrowheads="1"/>
          </p:cNvSpPr>
          <p:nvPr/>
        </p:nvSpPr>
        <p:spPr bwMode="auto">
          <a:xfrm>
            <a:off x="5757863" y="2859088"/>
            <a:ext cx="376237" cy="2465387"/>
          </a:xfrm>
          <a:prstGeom prst="rect">
            <a:avLst/>
          </a:prstGeom>
          <a:solidFill>
            <a:srgbClr val="CDDEE5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884" name="Rectangle 73"/>
          <p:cNvSpPr>
            <a:spLocks noChangeArrowheads="1"/>
          </p:cNvSpPr>
          <p:nvPr/>
        </p:nvSpPr>
        <p:spPr bwMode="auto">
          <a:xfrm>
            <a:off x="6315075" y="4551363"/>
            <a:ext cx="377825" cy="773112"/>
          </a:xfrm>
          <a:prstGeom prst="rect">
            <a:avLst/>
          </a:prstGeom>
          <a:solidFill>
            <a:srgbClr val="CCEE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prstShdw prst="shdw17" dist="17961" dir="2700000">
              <a:srgbClr val="5F6C23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885" name="Rectangle 74"/>
          <p:cNvSpPr>
            <a:spLocks noChangeArrowheads="1"/>
          </p:cNvSpPr>
          <p:nvPr/>
        </p:nvSpPr>
        <p:spPr bwMode="auto">
          <a:xfrm>
            <a:off x="5757863" y="5154613"/>
            <a:ext cx="376237" cy="169862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86" name="Rectangle 75"/>
          <p:cNvSpPr>
            <a:spLocks noChangeArrowheads="1"/>
          </p:cNvSpPr>
          <p:nvPr/>
        </p:nvSpPr>
        <p:spPr bwMode="auto">
          <a:xfrm>
            <a:off x="6315075" y="5200650"/>
            <a:ext cx="377825" cy="12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87" name="Text Box 76"/>
          <p:cNvSpPr txBox="1">
            <a:spLocks noChangeArrowheads="1"/>
          </p:cNvSpPr>
          <p:nvPr/>
        </p:nvSpPr>
        <p:spPr bwMode="auto">
          <a:xfrm rot="-5400000">
            <a:off x="5496719" y="3963194"/>
            <a:ext cx="909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8,310</a:t>
            </a:r>
          </a:p>
        </p:txBody>
      </p:sp>
      <p:sp>
        <p:nvSpPr>
          <p:cNvPr id="36888" name="Text Box 77"/>
          <p:cNvSpPr txBox="1">
            <a:spLocks noChangeArrowheads="1"/>
          </p:cNvSpPr>
          <p:nvPr/>
        </p:nvSpPr>
        <p:spPr bwMode="auto">
          <a:xfrm>
            <a:off x="5619750" y="5327650"/>
            <a:ext cx="136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Matrix Mul</a:t>
            </a:r>
            <a:r>
              <a:rPr lang="en-US"/>
              <a:t/>
            </a:r>
            <a:br>
              <a:rPr lang="en-US"/>
            </a:br>
            <a:r>
              <a:rPr lang="en-US" sz="1200" b="0"/>
              <a:t>fixed point</a:t>
            </a:r>
            <a:endParaRPr lang="de-DE" sz="1200" b="0"/>
          </a:p>
        </p:txBody>
      </p:sp>
      <p:sp>
        <p:nvSpPr>
          <p:cNvPr id="36889" name="Text Box 78"/>
          <p:cNvSpPr txBox="1">
            <a:spLocks noChangeArrowheads="1"/>
          </p:cNvSpPr>
          <p:nvPr/>
        </p:nvSpPr>
        <p:spPr bwMode="auto">
          <a:xfrm rot="-5400000">
            <a:off x="7363619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13,619</a:t>
            </a:r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7485063" y="2859088"/>
            <a:ext cx="935037" cy="2468562"/>
            <a:chOff x="4715" y="1593"/>
            <a:chExt cx="589" cy="1930"/>
          </a:xfrm>
        </p:grpSpPr>
        <p:sp>
          <p:nvSpPr>
            <p:cNvPr id="36912" name="Rectangle 79"/>
            <p:cNvSpPr>
              <a:spLocks noChangeArrowheads="1"/>
            </p:cNvSpPr>
            <p:nvPr/>
          </p:nvSpPr>
          <p:spPr bwMode="auto">
            <a:xfrm>
              <a:off x="4715" y="1593"/>
              <a:ext cx="237" cy="1928"/>
            </a:xfrm>
            <a:prstGeom prst="rect">
              <a:avLst/>
            </a:prstGeom>
            <a:solidFill>
              <a:srgbClr val="CDDEE5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prstShdw prst="shdw17" dist="17961" dir="2700000">
                <a:srgbClr val="0B5467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13" name="Rectangle 80"/>
            <p:cNvSpPr>
              <a:spLocks noChangeArrowheads="1"/>
            </p:cNvSpPr>
            <p:nvPr/>
          </p:nvSpPr>
          <p:spPr bwMode="auto">
            <a:xfrm>
              <a:off x="5066" y="3350"/>
              <a:ext cx="238" cy="164"/>
            </a:xfrm>
            <a:prstGeom prst="rect">
              <a:avLst/>
            </a:prstGeom>
            <a:solidFill>
              <a:srgbClr val="CCEE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prstShdw prst="shdw17" dist="17961" dir="2700000">
                <a:srgbClr val="5F6C23"/>
              </a:prstShdw>
            </a:effec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36914" name="Rectangle 81"/>
            <p:cNvSpPr>
              <a:spLocks noChangeArrowheads="1"/>
            </p:cNvSpPr>
            <p:nvPr/>
          </p:nvSpPr>
          <p:spPr bwMode="auto">
            <a:xfrm>
              <a:off x="4715" y="3479"/>
              <a:ext cx="237" cy="4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915" name="Rectangle 82"/>
            <p:cNvSpPr>
              <a:spLocks noChangeArrowheads="1"/>
            </p:cNvSpPr>
            <p:nvPr/>
          </p:nvSpPr>
          <p:spPr bwMode="auto">
            <a:xfrm>
              <a:off x="5066" y="3498"/>
              <a:ext cx="238" cy="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6891" name="Text Box 83"/>
          <p:cNvSpPr txBox="1">
            <a:spLocks noChangeArrowheads="1"/>
          </p:cNvSpPr>
          <p:nvPr/>
        </p:nvSpPr>
        <p:spPr bwMode="auto">
          <a:xfrm rot="-5400000">
            <a:off x="6814344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158,878</a:t>
            </a:r>
          </a:p>
        </p:txBody>
      </p:sp>
      <p:sp>
        <p:nvSpPr>
          <p:cNvPr id="36892" name="Text Box 84"/>
          <p:cNvSpPr txBox="1">
            <a:spLocks noChangeArrowheads="1"/>
          </p:cNvSpPr>
          <p:nvPr/>
        </p:nvSpPr>
        <p:spPr bwMode="auto">
          <a:xfrm>
            <a:off x="7340600" y="5324475"/>
            <a:ext cx="1393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Correlation</a:t>
            </a:r>
            <a:r>
              <a:rPr lang="en-US" sz="1200" b="0"/>
              <a:t>floating point</a:t>
            </a:r>
            <a:endParaRPr lang="de-DE" sz="1200" b="0"/>
          </a:p>
        </p:txBody>
      </p:sp>
      <p:sp>
        <p:nvSpPr>
          <p:cNvPr id="36893" name="Text Box 64"/>
          <p:cNvSpPr txBox="1">
            <a:spLocks noChangeArrowheads="1"/>
          </p:cNvSpPr>
          <p:nvPr/>
        </p:nvSpPr>
        <p:spPr bwMode="auto">
          <a:xfrm rot="-5400000">
            <a:off x="3909219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2,462</a:t>
            </a:r>
          </a:p>
        </p:txBody>
      </p:sp>
      <p:sp>
        <p:nvSpPr>
          <p:cNvPr id="36894" name="Text Box 57"/>
          <p:cNvSpPr txBox="1">
            <a:spLocks noChangeArrowheads="1"/>
          </p:cNvSpPr>
          <p:nvPr/>
        </p:nvSpPr>
        <p:spPr bwMode="auto">
          <a:xfrm rot="-5400000">
            <a:off x="2616994" y="4031456"/>
            <a:ext cx="7699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27</a:t>
            </a:r>
            <a:endParaRPr lang="de-DE">
              <a:solidFill>
                <a:srgbClr val="FE1D18"/>
              </a:solidFill>
            </a:endParaRPr>
          </a:p>
        </p:txBody>
      </p:sp>
      <p:sp>
        <p:nvSpPr>
          <p:cNvPr id="36895" name="Text Box 71"/>
          <p:cNvSpPr txBox="1">
            <a:spLocks noChangeArrowheads="1"/>
          </p:cNvSpPr>
          <p:nvPr/>
        </p:nvSpPr>
        <p:spPr bwMode="auto">
          <a:xfrm rot="-5400000">
            <a:off x="5652294" y="3563144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2,462</a:t>
            </a:r>
          </a:p>
        </p:txBody>
      </p:sp>
      <p:sp>
        <p:nvSpPr>
          <p:cNvPr id="36896" name="Text Box 5"/>
          <p:cNvSpPr txBox="1">
            <a:spLocks noChangeArrowheads="1"/>
          </p:cNvSpPr>
          <p:nvPr/>
        </p:nvSpPr>
        <p:spPr bwMode="auto">
          <a:xfrm>
            <a:off x="431800" y="2368550"/>
            <a:ext cx="831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/>
            <a:r>
              <a:rPr lang="en-US" sz="1800" b="0" i="1">
                <a:solidFill>
                  <a:schemeClr val="tx1"/>
                </a:solidFill>
              </a:rPr>
              <a:t>  </a:t>
            </a:r>
            <a:r>
              <a:rPr lang="en-US" sz="2000" b="0">
                <a:solidFill>
                  <a:schemeClr val="tx1"/>
                </a:solidFill>
              </a:rPr>
              <a:t>DSP Library Benchmark: Cortex-M3 vs. Cortex-M4</a:t>
            </a:r>
            <a:endParaRPr lang="de-DE" sz="2000" b="0">
              <a:solidFill>
                <a:schemeClr val="tx1"/>
              </a:solidFill>
            </a:endParaRPr>
          </a:p>
        </p:txBody>
      </p:sp>
      <p:sp>
        <p:nvSpPr>
          <p:cNvPr id="36897" name="Rectangle 97"/>
          <p:cNvSpPr>
            <a:spLocks noChangeArrowheads="1"/>
          </p:cNvSpPr>
          <p:nvPr/>
        </p:nvSpPr>
        <p:spPr bwMode="auto">
          <a:xfrm>
            <a:off x="4484688" y="6034088"/>
            <a:ext cx="1063625" cy="274637"/>
          </a:xfrm>
          <a:prstGeom prst="rect">
            <a:avLst/>
          </a:prstGeom>
          <a:solidFill>
            <a:srgbClr val="CDDEE5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898" name="Text Box 99"/>
          <p:cNvSpPr txBox="1">
            <a:spLocks noChangeArrowheads="1"/>
          </p:cNvSpPr>
          <p:nvPr/>
        </p:nvSpPr>
        <p:spPr bwMode="auto">
          <a:xfrm>
            <a:off x="4484688" y="6034088"/>
            <a:ext cx="1063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Cortex-M3</a:t>
            </a:r>
            <a:endParaRPr lang="de-DE" sz="1200"/>
          </a:p>
        </p:txBody>
      </p:sp>
      <p:sp>
        <p:nvSpPr>
          <p:cNvPr id="36899" name="Rectangle 102"/>
          <p:cNvSpPr>
            <a:spLocks noChangeArrowheads="1"/>
          </p:cNvSpPr>
          <p:nvPr/>
        </p:nvSpPr>
        <p:spPr bwMode="auto">
          <a:xfrm>
            <a:off x="5800725" y="6034088"/>
            <a:ext cx="1008063" cy="274637"/>
          </a:xfrm>
          <a:prstGeom prst="rect">
            <a:avLst/>
          </a:prstGeom>
          <a:solidFill>
            <a:srgbClr val="CCEE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prstShdw prst="shdw17" dist="17961" dir="2700000">
              <a:srgbClr val="5F6C23"/>
            </a:prstShdw>
          </a:effec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6900" name="Text Box 101"/>
          <p:cNvSpPr txBox="1">
            <a:spLocks noChangeArrowheads="1"/>
          </p:cNvSpPr>
          <p:nvPr/>
        </p:nvSpPr>
        <p:spPr bwMode="auto">
          <a:xfrm>
            <a:off x="5783263" y="6034088"/>
            <a:ext cx="1025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Cortex-M4</a:t>
            </a:r>
            <a:endParaRPr lang="de-DE" sz="1200"/>
          </a:p>
        </p:txBody>
      </p:sp>
      <p:sp>
        <p:nvSpPr>
          <p:cNvPr id="36901" name="Rectangle 103"/>
          <p:cNvSpPr>
            <a:spLocks noChangeArrowheads="1"/>
          </p:cNvSpPr>
          <p:nvPr/>
        </p:nvSpPr>
        <p:spPr bwMode="auto">
          <a:xfrm>
            <a:off x="7059613" y="6034088"/>
            <a:ext cx="1797050" cy="274637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902" name="Text Box 104"/>
          <p:cNvSpPr txBox="1">
            <a:spLocks noChangeArrowheads="1"/>
          </p:cNvSpPr>
          <p:nvPr/>
        </p:nvSpPr>
        <p:spPr bwMode="auto">
          <a:xfrm>
            <a:off x="7059613" y="6034088"/>
            <a:ext cx="1797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Memory Access Cycles</a:t>
            </a: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449263" y="5997575"/>
            <a:ext cx="27447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0" i="1" dirty="0">
                <a:latin typeface="Arial" pitchFamily="34" charset="0"/>
              </a:rPr>
              <a:t>Cycles: smaller numbers are better</a:t>
            </a:r>
            <a:endParaRPr lang="de-DE" sz="1200" b="0" i="1" dirty="0">
              <a:latin typeface="Arial" pitchFamily="34" charset="0"/>
            </a:endParaRPr>
          </a:p>
        </p:txBody>
      </p:sp>
      <p:sp>
        <p:nvSpPr>
          <p:cNvPr id="36904" name="Text Box 57"/>
          <p:cNvSpPr txBox="1">
            <a:spLocks noChangeArrowheads="1"/>
          </p:cNvSpPr>
          <p:nvPr/>
        </p:nvSpPr>
        <p:spPr bwMode="auto">
          <a:xfrm rot="-5400000">
            <a:off x="956469" y="2926557"/>
            <a:ext cx="731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>
                <a:solidFill>
                  <a:srgbClr val="DA0005"/>
                </a:solidFill>
              </a:rPr>
              <a:t>- 75%</a:t>
            </a:r>
          </a:p>
        </p:txBody>
      </p:sp>
      <p:sp>
        <p:nvSpPr>
          <p:cNvPr id="36905" name="Text Box 57"/>
          <p:cNvSpPr txBox="1">
            <a:spLocks noChangeArrowheads="1"/>
          </p:cNvSpPr>
          <p:nvPr/>
        </p:nvSpPr>
        <p:spPr bwMode="auto">
          <a:xfrm rot="-5400000">
            <a:off x="2659857" y="2939256"/>
            <a:ext cx="731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>
                <a:solidFill>
                  <a:srgbClr val="DA0005"/>
                </a:solidFill>
              </a:rPr>
              <a:t>- 35%</a:t>
            </a:r>
          </a:p>
        </p:txBody>
      </p:sp>
      <p:sp>
        <p:nvSpPr>
          <p:cNvPr id="36906" name="Text Box 57"/>
          <p:cNvSpPr txBox="1">
            <a:spLocks noChangeArrowheads="1"/>
          </p:cNvSpPr>
          <p:nvPr/>
        </p:nvSpPr>
        <p:spPr bwMode="auto">
          <a:xfrm rot="-5400000">
            <a:off x="4423569" y="2934494"/>
            <a:ext cx="731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>
                <a:solidFill>
                  <a:srgbClr val="DA0005"/>
                </a:solidFill>
              </a:rPr>
              <a:t>- 69%</a:t>
            </a:r>
          </a:p>
        </p:txBody>
      </p:sp>
      <p:sp>
        <p:nvSpPr>
          <p:cNvPr id="36907" name="Text Box 57"/>
          <p:cNvSpPr txBox="1">
            <a:spLocks noChangeArrowheads="1"/>
          </p:cNvSpPr>
          <p:nvPr/>
        </p:nvSpPr>
        <p:spPr bwMode="auto">
          <a:xfrm rot="-5400000">
            <a:off x="6157119" y="2929731"/>
            <a:ext cx="731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>
                <a:solidFill>
                  <a:srgbClr val="DA0005"/>
                </a:solidFill>
              </a:rPr>
              <a:t>- 70%</a:t>
            </a:r>
          </a:p>
        </p:txBody>
      </p:sp>
      <p:sp>
        <p:nvSpPr>
          <p:cNvPr id="36908" name="Text Box 57"/>
          <p:cNvSpPr txBox="1">
            <a:spLocks noChangeArrowheads="1"/>
          </p:cNvSpPr>
          <p:nvPr/>
        </p:nvSpPr>
        <p:spPr bwMode="auto">
          <a:xfrm rot="-5400000">
            <a:off x="7837488" y="2898775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>
                <a:solidFill>
                  <a:srgbClr val="DA0005"/>
                </a:solidFill>
              </a:rPr>
              <a:t>- 91%</a:t>
            </a:r>
          </a:p>
        </p:txBody>
      </p:sp>
      <p:pic>
        <p:nvPicPr>
          <p:cNvPr id="36909" name="Picture 10" descr="SIM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0638" y="582613"/>
            <a:ext cx="3890962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10" name="Text Box 5"/>
          <p:cNvSpPr txBox="1">
            <a:spLocks noChangeArrowheads="1"/>
          </p:cNvSpPr>
          <p:nvPr/>
        </p:nvSpPr>
        <p:spPr bwMode="auto">
          <a:xfrm>
            <a:off x="4670425" y="1944688"/>
            <a:ext cx="4646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b="0" i="1">
                <a:solidFill>
                  <a:schemeClr val="tx1"/>
                </a:solidFill>
                <a:latin typeface="Verdana" pitchFamily="34" charset="0"/>
              </a:rPr>
              <a:t>On </a:t>
            </a:r>
            <a:r>
              <a:rPr lang="en-US" b="0" i="1">
                <a:solidFill>
                  <a:schemeClr val="tx1"/>
                </a:solidFill>
              </a:rPr>
              <a:t>Cortex-M4</a:t>
            </a:r>
            <a:r>
              <a:rPr lang="en-US" b="0" i="1">
                <a:solidFill>
                  <a:schemeClr val="tx1"/>
                </a:solidFill>
                <a:latin typeface="Verdana" pitchFamily="34" charset="0"/>
              </a:rPr>
              <a:t>: uses SIMD &amp; FPU instructions</a:t>
            </a:r>
            <a:endParaRPr lang="de-DE" b="0" i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69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DSP Library Performance</a:t>
            </a:r>
            <a:endParaRPr 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Content Placeholder 2"/>
          <p:cNvSpPr>
            <a:spLocks noGrp="1"/>
          </p:cNvSpPr>
          <p:nvPr>
            <p:ph idx="4294967295"/>
          </p:nvPr>
        </p:nvSpPr>
        <p:spPr>
          <a:xfrm>
            <a:off x="217488" y="839788"/>
            <a:ext cx="8775700" cy="5951537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CMSIS-CORE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all Cortex-M Processors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for Cortex-M0, M3, M4 and future processors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SIMD Intrinsic Functions for Cortex-M4 instruction enhancements</a:t>
            </a:r>
          </a:p>
          <a:p>
            <a:pPr eaLnBrk="1" hangingPunct="1">
              <a:lnSpc>
                <a:spcPct val="60000"/>
              </a:lnSpc>
            </a:pPr>
            <a:endParaRPr lang="en-GB" sz="1400" dirty="0" smtClean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CMSIS-DSP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DSP Library Collection with 61 Functions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Data types: Fixed (fractional q7, q15, q31) and Float-Point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Optimized for Cortex-M4, but also available for Cortex-M0, M3</a:t>
            </a:r>
          </a:p>
          <a:p>
            <a:pPr lvl="1" eaLnBrk="1" hangingPunct="1"/>
            <a:endParaRPr lang="en-GB" sz="12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tx1"/>
                </a:solidFill>
                <a:ea typeface="MS PGothic" pitchFamily="34" charset="-128"/>
              </a:rPr>
              <a:t>CMSIS-RTOS</a:t>
            </a:r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: Standard API for Real-Time OS Vendors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Standardized Interface to Real-Time Operating Systems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Enables Software Templates, Middleware, Libraries, etc.</a:t>
            </a:r>
          </a:p>
          <a:p>
            <a:pPr lvl="1" eaLnBrk="1" hangingPunct="1"/>
            <a:endParaRPr lang="en-GB" sz="12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CMSIS-SVD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System View Description for Peripherals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Peripheral Awareness for Debuggers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Header file generation for Peripheral Register + Interrupt Definitions</a:t>
            </a:r>
          </a:p>
          <a:p>
            <a:pPr lvl="1" eaLnBrk="1" hangingPunct="1">
              <a:buClr>
                <a:srgbClr val="FF9933"/>
              </a:buClr>
            </a:pPr>
            <a:endParaRPr lang="en-GB" sz="700" dirty="0" smtClean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 smtClean="0">
                <a:ea typeface="MS PGothic" pitchFamily="34" charset="-128"/>
              </a:rPr>
              <a:t>CMSIS Version 3: Components</a:t>
            </a:r>
            <a:endParaRPr lang="en-GB" sz="3500" smtClean="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CMSIS-RTOS API: Motivation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850" y="933450"/>
            <a:ext cx="85439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Provide a standardized API for software components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+mn-lt"/>
                <a:ea typeface="+mn-ea"/>
              </a:rPr>
              <a:t>Stimulate standard middleware development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+mn-lt"/>
                <a:ea typeface="+mn-ea"/>
              </a:rPr>
              <a:t>Provide platform for Java (JVM) or UML (both need an RTOS)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+mn-lt"/>
                <a:ea typeface="+mn-ea"/>
              </a:rPr>
              <a:t>Enable standard project templates from </a:t>
            </a:r>
            <a:r>
              <a:rPr lang="en-US" sz="1800" b="0" kern="0" dirty="0" err="1">
                <a:latin typeface="+mn-lt"/>
                <a:ea typeface="+mn-ea"/>
              </a:rPr>
              <a:t>SiPs</a:t>
            </a:r>
            <a:r>
              <a:rPr lang="en-US" sz="1800" b="0" kern="0" dirty="0">
                <a:latin typeface="+mn-lt"/>
                <a:ea typeface="+mn-ea"/>
              </a:rPr>
              <a:t> (i.e. motor control)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+mn-lt"/>
                <a:ea typeface="+mn-ea"/>
              </a:rPr>
              <a:t>Simplify usage of CMSIS-DSP </a:t>
            </a:r>
            <a:r>
              <a:rPr lang="en-US" sz="1800" b="0" kern="0" dirty="0" smtClean="0">
                <a:latin typeface="+mn-lt"/>
                <a:ea typeface="+mn-ea"/>
              </a:rPr>
              <a:t>Library</a:t>
            </a:r>
          </a:p>
          <a:p>
            <a:pPr marL="265113" indent="-265113" eaLnBrk="0" fontAlgn="ctr" hangingPunct="0">
              <a:lnSpc>
                <a:spcPct val="150000"/>
              </a:lnSpc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+mn-lt"/>
                <a:ea typeface="+mn-ea"/>
              </a:rPr>
              <a:t>Simplify programming of Cortex-M based devices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Provide </a:t>
            </a:r>
            <a:r>
              <a:rPr lang="en-US" sz="1800" b="0" kern="0" dirty="0" err="1">
                <a:latin typeface="+mn-lt"/>
                <a:ea typeface="+mn-ea"/>
              </a:rPr>
              <a:t>SiPs</a:t>
            </a:r>
            <a:r>
              <a:rPr lang="en-US" sz="1800" b="0" kern="0" dirty="0">
                <a:latin typeface="+mn-lt"/>
                <a:ea typeface="+mn-ea"/>
              </a:rPr>
              <a:t> and middleware industry with standard RTOS APIs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>
                <a:latin typeface="+mn-lt"/>
                <a:ea typeface="+mn-ea"/>
              </a:rPr>
              <a:t>Reduce learning curve for programmers</a:t>
            </a:r>
          </a:p>
          <a:p>
            <a:pPr marL="265113" indent="-265113" eaLnBrk="0" fontAlgn="ctr" hangingPunct="0">
              <a:lnSpc>
                <a:spcPct val="150000"/>
              </a:lnSpc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API designed with the vision for: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u="sng" kern="0" dirty="0" smtClean="0"/>
              <a:t>MPU</a:t>
            </a:r>
            <a:r>
              <a:rPr lang="en-US" sz="1800" b="0" kern="0" dirty="0" smtClean="0"/>
              <a:t> access protection and </a:t>
            </a:r>
            <a:r>
              <a:rPr lang="en-US" sz="1800" b="0" u="sng" kern="0" dirty="0" smtClean="0"/>
              <a:t>multi-processor</a:t>
            </a:r>
            <a:r>
              <a:rPr lang="en-US" sz="1800" b="0" kern="0" dirty="0" smtClean="0"/>
              <a:t> systems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/>
              <a:t>Software eco system that allows application sharing (</a:t>
            </a:r>
            <a:r>
              <a:rPr lang="en-US" sz="1800" b="0" u="sng" kern="0" dirty="0" err="1" smtClean="0"/>
              <a:t>AppStore</a:t>
            </a:r>
            <a:r>
              <a:rPr lang="en-US" sz="1800" b="0" kern="0" dirty="0" smtClean="0"/>
              <a:t>)</a:t>
            </a:r>
          </a:p>
          <a:p>
            <a:pPr marL="265113" indent="-265113" eaLnBrk="0" fontAlgn="ctr" hangingPunct="0">
              <a:lnSpc>
                <a:spcPct val="150000"/>
              </a:lnSpc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RTOS vendor competition will encourage optimization for </a:t>
            </a:r>
            <a:r>
              <a:rPr lang="en-US" sz="2000" b="0" kern="0" dirty="0"/>
              <a:t>Cortex-M</a:t>
            </a:r>
            <a:endParaRPr lang="en-US" sz="2400" b="0" kern="0" dirty="0"/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/>
              <a:t>Use Cortex-M processor features (LDEX, STEX, WFE, WFI)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/>
              <a:t>Use </a:t>
            </a:r>
            <a:r>
              <a:rPr lang="en-US" sz="1800" b="0" kern="0" dirty="0" err="1"/>
              <a:t>CoreSight</a:t>
            </a:r>
            <a:r>
              <a:rPr lang="en-US" sz="1800" b="0" kern="0" dirty="0"/>
              <a:t> for Kernel-aware debugging</a:t>
            </a:r>
          </a:p>
          <a:p>
            <a:pPr marL="265113" indent="-265113" eaLnBrk="0" fontAlgn="ctr" hangingPunct="0">
              <a:lnSpc>
                <a:spcPct val="200000"/>
              </a:lnSpc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24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2125683"/>
            <a:ext cx="9144000" cy="4265592"/>
          </a:xfrm>
          <a:prstGeom prst="rect">
            <a:avLst/>
          </a:prstGeom>
          <a:solidFill>
            <a:schemeClr val="accent6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8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CMSIS-RTOS: Minimum Requirements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850" y="857250"/>
            <a:ext cx="85439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+mn-lt"/>
                <a:ea typeface="+mn-ea"/>
              </a:rPr>
              <a:t>Preemptive context switching with multiple priorities</a:t>
            </a:r>
            <a:endParaRPr lang="en-US" sz="2000" b="0" kern="0" dirty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err="1" smtClean="0">
                <a:latin typeface="+mn-lt"/>
                <a:ea typeface="+mn-ea"/>
              </a:rPr>
              <a:t>Mutex</a:t>
            </a:r>
            <a:r>
              <a:rPr lang="en-US" sz="2000" b="0" kern="0" dirty="0">
                <a:latin typeface="+mn-lt"/>
                <a:ea typeface="+mn-ea"/>
              </a:rPr>
              <a:t>, Semaphore, Event signal, and Time management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+mn-lt"/>
                <a:ea typeface="+mn-ea"/>
              </a:rPr>
              <a:t>Message queue and Mail queue that works with interrupts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500" b="0" kern="0" dirty="0" smtClean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kern="0" dirty="0" smtClean="0"/>
              <a:t>Optional features that allow differentiation: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Generic Wait function; i.e. with support of time intervals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Support of MPU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Zero-copy mail queue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Support multi-processor systems; support for DMA controller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Deterministic context switching; round-robin </a:t>
            </a:r>
            <a:r>
              <a:rPr lang="en-US" sz="2000" b="0" kern="0" dirty="0"/>
              <a:t>context </a:t>
            </a:r>
            <a:r>
              <a:rPr lang="en-US" sz="2000" b="0" kern="0" dirty="0" smtClean="0"/>
              <a:t>switching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Dead look avoidance i.e. with priority inversion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No interrupt disable on Cortex-M3/M4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Usage of Cortex-M3/M4 instructions (i.e. LDEX, STEX)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Suitable for all Cortex-M processor variants;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Supported by all CMSIS Compiler and Debug vendors</a:t>
            </a: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2000" b="0" kern="0" dirty="0"/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2000" b="0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CMSIS-RTOS: API Structure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283100" y="1978925"/>
            <a:ext cx="4478763" cy="1050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Down Arrow 9"/>
          <p:cNvSpPr/>
          <p:nvPr/>
        </p:nvSpPr>
        <p:spPr bwMode="auto">
          <a:xfrm>
            <a:off x="5008728" y="1746913"/>
            <a:ext cx="288784" cy="704973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299045" y="3234523"/>
            <a:ext cx="4462818" cy="793750"/>
          </a:xfrm>
          <a:prstGeom prst="rect">
            <a:avLst/>
          </a:prstGeom>
          <a:solidFill>
            <a:srgbClr val="00B0F0"/>
          </a:solidFill>
          <a:ln w="762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/>
              <a:t>Real Time Kernel</a:t>
            </a:r>
            <a:br>
              <a:rPr lang="en-US" sz="1800" b="0" dirty="0"/>
            </a:br>
            <a:r>
              <a:rPr lang="en-US" sz="1800" b="0" dirty="0"/>
              <a:t>(3</a:t>
            </a:r>
            <a:r>
              <a:rPr lang="en-US" sz="1800" b="0" baseline="30000" dirty="0"/>
              <a:t>rd</a:t>
            </a:r>
            <a:r>
              <a:rPr lang="en-US" sz="1800" b="0" dirty="0"/>
              <a:t> Party)</a:t>
            </a:r>
          </a:p>
        </p:txBody>
      </p:sp>
      <p:sp>
        <p:nvSpPr>
          <p:cNvPr id="35" name="Down Arrow 34"/>
          <p:cNvSpPr/>
          <p:nvPr/>
        </p:nvSpPr>
        <p:spPr bwMode="auto">
          <a:xfrm>
            <a:off x="7674723" y="3004336"/>
            <a:ext cx="284162" cy="265112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6930185" y="2464586"/>
            <a:ext cx="1831678" cy="568325"/>
          </a:xfrm>
          <a:prstGeom prst="rect">
            <a:avLst/>
          </a:prstGeom>
          <a:solidFill>
            <a:srgbClr val="E377AA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 smtClean="0"/>
              <a:t>Function call </a:t>
            </a:r>
            <a:br>
              <a:rPr lang="en-US" sz="1600" b="0" dirty="0" smtClean="0"/>
            </a:br>
            <a:r>
              <a:rPr lang="en-US" sz="1600" b="0" dirty="0" smtClean="0"/>
              <a:t>translation</a:t>
            </a:r>
            <a:endParaRPr lang="en-US" sz="1600" b="0" dirty="0"/>
          </a:p>
        </p:txBody>
      </p:sp>
      <p:sp>
        <p:nvSpPr>
          <p:cNvPr id="38" name="Down Arrow 37"/>
          <p:cNvSpPr/>
          <p:nvPr/>
        </p:nvSpPr>
        <p:spPr bwMode="auto">
          <a:xfrm>
            <a:off x="7670042" y="1746913"/>
            <a:ext cx="303131" cy="704973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auto">
          <a:xfrm>
            <a:off x="4283100" y="955344"/>
            <a:ext cx="4478763" cy="791569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/>
              <a:t>Application </a:t>
            </a:r>
            <a:r>
              <a:rPr lang="en-US" sz="1800" b="0" dirty="0" smtClean="0"/>
              <a:t>Code</a:t>
            </a:r>
          </a:p>
          <a:p>
            <a:pPr algn="ctr">
              <a:defRPr/>
            </a:pPr>
            <a:r>
              <a:rPr lang="en-US" sz="500" b="0" dirty="0" smtClean="0"/>
              <a:t/>
            </a:r>
            <a:br>
              <a:rPr lang="en-US" sz="500" b="0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main    thread   interrupt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6200000">
            <a:off x="6288646" y="2254855"/>
            <a:ext cx="237607" cy="1023227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4285397" y="2462998"/>
            <a:ext cx="1616953" cy="557213"/>
          </a:xfrm>
          <a:prstGeom prst="rect">
            <a:avLst/>
          </a:prstGeom>
          <a:solidFill>
            <a:srgbClr val="E377AA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 smtClean="0"/>
              <a:t>Object definition</a:t>
            </a:r>
          </a:p>
          <a:p>
            <a:pPr algn="ctr"/>
            <a:r>
              <a:rPr lang="en-US" sz="1600" b="0" dirty="0"/>
              <a:t>v</a:t>
            </a:r>
            <a:r>
              <a:rPr lang="en-US" sz="1600" b="0" dirty="0" smtClean="0"/>
              <a:t>ia macros</a:t>
            </a:r>
            <a:endParaRPr lang="en-US" sz="1600" b="0" dirty="0"/>
          </a:p>
        </p:txBody>
      </p:sp>
      <p:sp>
        <p:nvSpPr>
          <p:cNvPr id="51" name="Rectangle 43"/>
          <p:cNvSpPr>
            <a:spLocks noChangeArrowheads="1"/>
          </p:cNvSpPr>
          <p:nvPr/>
        </p:nvSpPr>
        <p:spPr bwMode="auto">
          <a:xfrm>
            <a:off x="5472753" y="1866360"/>
            <a:ext cx="2058266" cy="5683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CMSIS-RTOS API</a:t>
            </a:r>
            <a:endParaRPr lang="en-US" sz="1800" dirty="0"/>
          </a:p>
        </p:txBody>
      </p: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5352198" y="2332658"/>
            <a:ext cx="2058266" cy="5683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 smtClean="0"/>
              <a:t>Objects</a:t>
            </a:r>
            <a:endParaRPr lang="en-US" sz="1600" b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3850" y="933450"/>
            <a:ext cx="8963058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API Design Considerations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>
                <a:latin typeface="+mn-lt"/>
                <a:ea typeface="+mn-ea"/>
              </a:rPr>
              <a:t>Suitable for all Cortex-M Processors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>
                <a:latin typeface="+mn-lt"/>
                <a:ea typeface="+mn-ea"/>
              </a:rPr>
              <a:t>Small memory foot print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>
                <a:latin typeface="+mn-lt"/>
                <a:ea typeface="+mn-ea"/>
              </a:rPr>
              <a:t>Scalable functionality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>
                <a:latin typeface="+mn-lt"/>
                <a:ea typeface="+mn-ea"/>
              </a:rPr>
              <a:t>Prepared for MPU support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>
                <a:latin typeface="+mn-lt"/>
                <a:ea typeface="+mn-ea"/>
              </a:rPr>
              <a:t>Prepared for multi-processor systems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200" b="0" kern="0" dirty="0" smtClean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Object Definition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With type information that allows</a:t>
            </a:r>
            <a:br>
              <a:rPr lang="en-US" sz="1600" b="0" kern="0" dirty="0" smtClean="0"/>
            </a:br>
            <a:r>
              <a:rPr lang="en-US" sz="1600" b="0" kern="0" dirty="0" smtClean="0"/>
              <a:t>type checking and debug views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Abstracted via macros to allow implementation specific internal data structures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200" b="0" kern="0" dirty="0" smtClean="0"/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 smtClean="0"/>
              <a:t>API Functions and Function Call Translation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Powerful, flexible API functions. Optional: ‘main’ starts as thread and functional groups.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API calls possible from threads or interrupts; illegal calls form interrupts are rejected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Converts CMSIS-RTOS API calls to 3</a:t>
            </a:r>
            <a:r>
              <a:rPr lang="en-US" sz="1600" b="0" kern="0" baseline="30000" dirty="0" smtClean="0"/>
              <a:t>rd</a:t>
            </a:r>
            <a:r>
              <a:rPr lang="en-US" sz="1600" b="0" kern="0" dirty="0" smtClean="0"/>
              <a:t> party RTOS functions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Kernel Objects only referenced by address; allows MPU protection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CMSIS-RTOS: Function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846139"/>
            <a:ext cx="3789479" cy="5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6305" y="813455"/>
            <a:ext cx="3352232" cy="54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007241" y="5998832"/>
            <a:ext cx="21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optional functions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Files for CMSIS-RTOS </a:t>
            </a:r>
            <a:r>
              <a:rPr lang="en-US" dirty="0" smtClean="0"/>
              <a:t>Layer</a:t>
            </a:r>
            <a:r>
              <a:rPr lang="en-US" b="0" dirty="0" smtClean="0"/>
              <a:t> </a:t>
            </a:r>
            <a:endParaRPr lang="en-GB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23528" y="889273"/>
            <a:ext cx="7034554" cy="5397247"/>
            <a:chOff x="323528" y="889273"/>
            <a:chExt cx="6120680" cy="4699967"/>
          </a:xfrm>
        </p:grpSpPr>
        <p:sp>
          <p:nvSpPr>
            <p:cNvPr id="5" name="Snip Single Corner Rectangle 4"/>
            <p:cNvSpPr/>
            <p:nvPr/>
          </p:nvSpPr>
          <p:spPr bwMode="auto">
            <a:xfrm>
              <a:off x="323528" y="908720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startup_&lt;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&gt;.s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Device Startup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Interrupt Vectors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 bwMode="auto">
            <a:xfrm>
              <a:off x="323528" y="1772816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system_&lt;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System &amp;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4" name="Snip Single Corner Rectangle 23"/>
            <p:cNvSpPr/>
            <p:nvPr/>
          </p:nvSpPr>
          <p:spPr bwMode="auto">
            <a:xfrm>
              <a:off x="323528" y="4365104"/>
              <a:ext cx="1872208" cy="792088"/>
            </a:xfrm>
            <a:prstGeom prst="snip1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user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&gt;.c/c++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User Application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 { ... }</a:t>
              </a:r>
              <a:endParaRPr lang="en-US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Snip Single Corner Rectangle 24"/>
            <p:cNvSpPr/>
            <p:nvPr/>
          </p:nvSpPr>
          <p:spPr bwMode="auto">
            <a:xfrm>
              <a:off x="2411760" y="3933056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&gt;.h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Device Peripheral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 bwMode="auto">
            <a:xfrm rot="10800000" flipV="1">
              <a:off x="2195736" y="4329100"/>
              <a:ext cx="216024" cy="39604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" name="Snip Single Corner Rectangle 40"/>
            <p:cNvSpPr/>
            <p:nvPr/>
          </p:nvSpPr>
          <p:spPr bwMode="auto">
            <a:xfrm>
              <a:off x="323528" y="2636912"/>
              <a:ext cx="1872208" cy="792088"/>
            </a:xfrm>
            <a:prstGeom prst="snip1Rect">
              <a:avLst/>
            </a:prstGeom>
            <a:solidFill>
              <a:schemeClr val="tx2"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RTOS.LIB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Compliant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RTOS Library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42" name="Snip Single Corner Rectangle 41"/>
            <p:cNvSpPr/>
            <p:nvPr/>
          </p:nvSpPr>
          <p:spPr bwMode="auto">
            <a:xfrm>
              <a:off x="2411760" y="4797152"/>
              <a:ext cx="1872208" cy="792088"/>
            </a:xfrm>
            <a:prstGeom prst="snip1Rect">
              <a:avLst/>
            </a:prstGeom>
            <a:solidFill>
              <a:schemeClr val="tx2"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cmsis_os.h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Standard RTOS Interface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43" name="Snip Single Corner Rectangle 42"/>
            <p:cNvSpPr/>
            <p:nvPr/>
          </p:nvSpPr>
          <p:spPr bwMode="auto">
            <a:xfrm>
              <a:off x="323528" y="3501008"/>
              <a:ext cx="1872208" cy="792088"/>
            </a:xfrm>
            <a:prstGeom prst="snip1Rect">
              <a:avLst/>
            </a:prstGeom>
            <a:solidFill>
              <a:schemeClr val="tx2"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RTOS_config.c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RTOS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cxnSp>
          <p:nvCxnSpPr>
            <p:cNvPr id="47" name="Straight Arrow Connector 46"/>
            <p:cNvCxnSpPr>
              <a:stCxn id="42" idx="2"/>
            </p:cNvCxnSpPr>
            <p:nvPr/>
          </p:nvCxnSpPr>
          <p:spPr bwMode="auto">
            <a:xfrm rot="10800000">
              <a:off x="2195736" y="4797152"/>
              <a:ext cx="216024" cy="39604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" name="Snip Single Corner Rectangle 11"/>
            <p:cNvSpPr/>
            <p:nvPr/>
          </p:nvSpPr>
          <p:spPr bwMode="auto">
            <a:xfrm>
              <a:off x="2483768" y="908720"/>
              <a:ext cx="360040" cy="216024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20184" y="889273"/>
              <a:ext cx="333599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dirty="0" smtClean="0">
                  <a:solidFill>
                    <a:schemeClr val="tx1"/>
                  </a:solidFill>
                </a:rPr>
                <a:t>CMSIS-CORE Device Files (Silicon Vendor)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29332" y="1450876"/>
              <a:ext cx="36148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dirty="0" smtClean="0">
                  <a:solidFill>
                    <a:schemeClr val="tx1"/>
                  </a:solidFill>
                </a:rPr>
                <a:t>CMSIS-RTOS Standard Files (RTOS Vendor)</a:t>
              </a:r>
              <a:endParaRPr lang="en-US" sz="1200" dirty="0"/>
            </a:p>
          </p:txBody>
        </p:sp>
        <p:sp>
          <p:nvSpPr>
            <p:cNvPr id="16" name="Snip Single Corner Rectangle 15"/>
            <p:cNvSpPr/>
            <p:nvPr/>
          </p:nvSpPr>
          <p:spPr bwMode="auto">
            <a:xfrm>
              <a:off x="2483768" y="1192545"/>
              <a:ext cx="360040" cy="216024"/>
            </a:xfrm>
            <a:prstGeom prst="snip1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endParaRPr lang="en-US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24376" y="1166257"/>
              <a:ext cx="28216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dirty="0" smtClean="0">
                  <a:solidFill>
                    <a:schemeClr val="tx1"/>
                  </a:solidFill>
                </a:rPr>
                <a:t>User Program</a:t>
              </a:r>
              <a:endParaRPr lang="en-US" sz="1200" dirty="0"/>
            </a:p>
          </p:txBody>
        </p:sp>
        <p:sp>
          <p:nvSpPr>
            <p:cNvPr id="19" name="Snip Single Corner Rectangle 18"/>
            <p:cNvSpPr/>
            <p:nvPr/>
          </p:nvSpPr>
          <p:spPr bwMode="auto">
            <a:xfrm>
              <a:off x="2483768" y="1481371"/>
              <a:ext cx="360040" cy="211817"/>
            </a:xfrm>
            <a:prstGeom prst="snip1Rect">
              <a:avLst/>
            </a:prstGeom>
            <a:solidFill>
              <a:schemeClr val="tx2">
                <a:alpha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72066" y="2143116"/>
            <a:ext cx="392270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200" kern="0" dirty="0" smtClean="0">
                <a:latin typeface="+mn-lt"/>
                <a:ea typeface="+mn-ea"/>
              </a:rPr>
              <a:t>To use CMSIS-RTOS add: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kern="0" dirty="0" smtClean="0">
                <a:latin typeface="+mn-lt"/>
              </a:rPr>
              <a:t>RTOS.LIB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kern="0" dirty="0" err="1" smtClean="0">
                <a:latin typeface="+mn-lt"/>
              </a:rPr>
              <a:t>RTOS_config.c</a:t>
            </a:r>
            <a:endParaRPr lang="en-US" sz="2000" b="0" kern="0" dirty="0" smtClean="0">
              <a:latin typeface="+mn-lt"/>
            </a:endParaRP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kern="0" dirty="0" err="1" smtClean="0">
                <a:latin typeface="+mn-lt"/>
              </a:rPr>
              <a:t>cmsis_os.h</a:t>
            </a:r>
            <a:endParaRPr lang="en-US" sz="2000" b="0" kern="0" dirty="0" smtClean="0">
              <a:latin typeface="+mn-lt"/>
            </a:endParaRPr>
          </a:p>
          <a:p>
            <a:pPr marL="265113" indent="-277813" fontAlgn="ctr">
              <a:spcBef>
                <a:spcPct val="25000"/>
              </a:spcBef>
              <a:buClr>
                <a:schemeClr val="accent1"/>
              </a:buClr>
              <a:buSzPct val="125000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Note: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Files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are RTOS specific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8"/>
          <p:cNvSpPr>
            <a:spLocks noChangeArrowheads="1"/>
          </p:cNvSpPr>
          <p:nvPr/>
        </p:nvSpPr>
        <p:spPr bwMode="auto">
          <a:xfrm>
            <a:off x="142875" y="2349500"/>
            <a:ext cx="5800725" cy="384175"/>
          </a:xfrm>
          <a:prstGeom prst="rect">
            <a:avLst/>
          </a:prstGeom>
          <a:solidFill>
            <a:srgbClr val="FADEDE"/>
          </a:solidFill>
          <a:ln w="9525">
            <a:solidFill>
              <a:srgbClr val="F5C3C3"/>
            </a:solidFill>
            <a:miter lim="800000"/>
            <a:headEnd/>
            <a:tailEnd/>
          </a:ln>
          <a:effectLst>
            <a:prstShdw prst="shdw17" dist="17961" dir="2700000">
              <a:srgbClr val="937575">
                <a:alpha val="74997"/>
              </a:srgbClr>
            </a:prstShdw>
          </a:effectLst>
        </p:spPr>
        <p:txBody>
          <a:bodyPr wrap="none" anchor="ctr"/>
          <a:lstStyle/>
          <a:p>
            <a:pPr algn="ctr"/>
            <a:endParaRPr lang="de-DE">
              <a:solidFill>
                <a:srgbClr val="F5C3C3"/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260350" y="765175"/>
            <a:ext cx="8775700" cy="3598863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Abstraction layer for all Cortex-M processor based devices </a:t>
            </a:r>
          </a:p>
          <a:p>
            <a:pPr marL="747713" lvl="2" indent="-290513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CMSIS-CORE : API for Cortex-M processor and core peripherals</a:t>
            </a:r>
          </a:p>
          <a:p>
            <a:pPr marL="747713" lvl="2" indent="-290513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CMSIS-DSP     : DSP Library with 61 functions for Cortex-M</a:t>
            </a:r>
          </a:p>
          <a:p>
            <a:pPr marL="747713" lvl="2" indent="-290513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CMSIS-SVD     : XML system view description for peripherals</a:t>
            </a:r>
          </a:p>
          <a:p>
            <a:pPr marL="747713" lvl="2" indent="-290513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CMSIS-RTOS  : API for RTOS integration</a:t>
            </a:r>
          </a:p>
          <a:p>
            <a:pPr eaLnBrk="1" hangingPunct="1"/>
            <a:endParaRPr lang="en-GB" sz="10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Benefits to the embedded developer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Consistent software interfaces for silicon and middleware vendors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Simplifies re-use across Cortex-M processor-based devices 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Reduces learning curve, development costs, and time-to-market</a:t>
            </a:r>
          </a:p>
          <a:p>
            <a:pPr lvl="1" eaLnBrk="1" hangingPunct="1">
              <a:buClr>
                <a:srgbClr val="FF9933"/>
              </a:buClr>
              <a:buFont typeface="Wingdings" pitchFamily="2" charset="2"/>
              <a:buNone/>
            </a:pPr>
            <a:endParaRPr lang="en-GB" dirty="0" smtClean="0">
              <a:solidFill>
                <a:srgbClr val="1D315B"/>
              </a:solidFill>
              <a:ea typeface="MS PGothic" pitchFamily="34" charset="-128"/>
            </a:endParaRPr>
          </a:p>
          <a:p>
            <a:pPr lvl="1" eaLnBrk="1" hangingPunct="1">
              <a:buClr>
                <a:srgbClr val="FF9933"/>
              </a:buClr>
            </a:pPr>
            <a:endParaRPr lang="en-GB" sz="700" dirty="0" smtClean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 smtClean="0">
                <a:ea typeface="MS PGothic" pitchFamily="34" charset="-128"/>
              </a:rPr>
              <a:t>Cortex Microcontroller Standard (CMSIS)</a:t>
            </a:r>
            <a:endParaRPr lang="en-GB" sz="3500" smtClean="0">
              <a:solidFill>
                <a:schemeClr val="tx1"/>
              </a:solidFill>
              <a:ea typeface="MS PGothic" pitchFamily="34" charset="-128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7488" y="5886450"/>
            <a:ext cx="966787" cy="303213"/>
            <a:chOff x="2400" y="4656"/>
            <a:chExt cx="1104" cy="338"/>
          </a:xfrm>
        </p:grpSpPr>
        <p:sp>
          <p:nvSpPr>
            <p:cNvPr id="32798" name="Rectangle 15"/>
            <p:cNvSpPr>
              <a:spLocks/>
            </p:cNvSpPr>
            <p:nvPr/>
          </p:nvSpPr>
          <p:spPr bwMode="auto">
            <a:xfrm>
              <a:off x="2400" y="4656"/>
              <a:ext cx="1104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49263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b="0">
                <a:solidFill>
                  <a:srgbClr val="1D315B"/>
                </a:solidFill>
              </a:endParaRPr>
            </a:p>
          </p:txBody>
        </p:sp>
        <p:pic>
          <p:nvPicPr>
            <p:cNvPr id="32799" name="Picture 16" descr="keilar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0" y="4656"/>
              <a:ext cx="108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2774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213" y="6048375"/>
            <a:ext cx="874712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18" descr="Segger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25650" y="5846763"/>
            <a:ext cx="682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0325" y="5967413"/>
            <a:ext cx="5715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86588" y="6075363"/>
            <a:ext cx="8001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6" descr="C:\Documents and Settings\maroni01\My Documents\My Pictures\Logos\hitex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27963" y="5886450"/>
            <a:ext cx="12080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3"/>
          <p:cNvPicPr>
            <a:picLocks noChangeAspect="1" noChangeArrowheads="1"/>
          </p:cNvPicPr>
          <p:nvPr/>
        </p:nvPicPr>
        <p:blipFill>
          <a:blip r:embed="rId9"/>
          <a:srcRect r="65797" b="89983"/>
          <a:stretch>
            <a:fillRect/>
          </a:stretch>
        </p:blipFill>
        <p:spPr bwMode="auto">
          <a:xfrm>
            <a:off x="6143625" y="5886450"/>
            <a:ext cx="1071563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0" name="Text Box 29"/>
          <p:cNvSpPr txBox="1">
            <a:spLocks noChangeArrowheads="1"/>
          </p:cNvSpPr>
          <p:nvPr/>
        </p:nvSpPr>
        <p:spPr bwMode="auto">
          <a:xfrm>
            <a:off x="53975" y="2357438"/>
            <a:ext cx="731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accent1"/>
                </a:solidFill>
              </a:rPr>
              <a:t>New</a:t>
            </a:r>
            <a:endParaRPr lang="de-DE" sz="1800">
              <a:solidFill>
                <a:schemeClr val="accent1"/>
              </a:solidFill>
            </a:endParaRPr>
          </a:p>
        </p:txBody>
      </p:sp>
      <p:pic>
        <p:nvPicPr>
          <p:cNvPr id="32781" name="Picture 27" descr="CMSIS_Logo_Large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rot="10800000" flipH="1" flipV="1">
            <a:off x="6600825" y="2357438"/>
            <a:ext cx="2393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2" name="Picture 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92763" y="5214938"/>
            <a:ext cx="1765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3" name="Picture 2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92700" y="4710113"/>
            <a:ext cx="125253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4" name="Picture 15" descr="Toshib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00913" y="5341938"/>
            <a:ext cx="1057275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5" name="Picture 29" descr="nuvoton-logo.gi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250" y="5321300"/>
            <a:ext cx="123825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6" name="Picture 30" descr="Energy_Micro_logo_Large.gif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29000" y="4802188"/>
            <a:ext cx="15684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7" name="Picture 27" descr="Fujitsu Microelectronics America, Inc.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899400" y="4819650"/>
            <a:ext cx="7445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8" name="Picture 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047875" y="5273675"/>
            <a:ext cx="881063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9" name="Picture 4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758950" y="4778375"/>
            <a:ext cx="6905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0" name="Picture 5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42875" y="4743450"/>
            <a:ext cx="14874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445125" y="6143625"/>
            <a:ext cx="914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2" name="Picture 3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3805238" y="5859463"/>
            <a:ext cx="1147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3" name="Picture 4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600825" y="4743450"/>
            <a:ext cx="1092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4" name="Picture 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3182938" y="5237163"/>
            <a:ext cx="85725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5" name="Picture 6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4356100" y="5159375"/>
            <a:ext cx="9715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6" name="Picture 7"/>
          <p:cNvPicPr>
            <a:picLocks noChangeAspect="1" noChangeArrowheads="1"/>
          </p:cNvPicPr>
          <p:nvPr/>
        </p:nvPicPr>
        <p:blipFill>
          <a:blip r:embed="rId25"/>
          <a:srcRect t="9740"/>
          <a:stretch>
            <a:fillRect/>
          </a:stretch>
        </p:blipFill>
        <p:spPr bwMode="auto">
          <a:xfrm>
            <a:off x="4843463" y="5846763"/>
            <a:ext cx="105886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7" name="Picture 2"/>
          <p:cNvPicPr>
            <a:picLocks noChangeAspect="1" noChangeArrowheads="1"/>
          </p:cNvPicPr>
          <p:nvPr/>
        </p:nvPicPr>
        <p:blipFill>
          <a:blip r:embed="rId26"/>
          <a:srcRect b="4330"/>
          <a:stretch>
            <a:fillRect/>
          </a:stretch>
        </p:blipFill>
        <p:spPr bwMode="auto">
          <a:xfrm>
            <a:off x="2576513" y="4622800"/>
            <a:ext cx="808037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CMSIS-RTOS: Thread Management</a:t>
            </a:r>
          </a:p>
        </p:txBody>
      </p:sp>
      <p:pic>
        <p:nvPicPr>
          <p:cNvPr id="124930" name="Picture 2" descr="C:\Users\reikei01\Desktop\CMSIS_Project\Bruno_dev_env\RTOS\images\ThreadStat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305" y="1406164"/>
            <a:ext cx="4096933" cy="3688343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643305" y="953013"/>
            <a:ext cx="4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Thread State Changes</a:t>
            </a:r>
            <a:endParaRPr lang="en-GB" sz="2400" b="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23850" y="933450"/>
            <a:ext cx="705072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Thread Definition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>
                <a:latin typeface="+mn-lt"/>
                <a:ea typeface="+mn-ea"/>
              </a:rPr>
              <a:t>Thread description defines: thread</a:t>
            </a:r>
            <a:br>
              <a:rPr lang="en-US" sz="1600" b="0" kern="0" dirty="0" smtClean="0">
                <a:latin typeface="+mn-lt"/>
                <a:ea typeface="+mn-ea"/>
              </a:rPr>
            </a:br>
            <a:r>
              <a:rPr lang="en-US" sz="1600" b="0" kern="0" dirty="0" smtClean="0">
                <a:latin typeface="+mn-lt"/>
                <a:ea typeface="+mn-ea"/>
              </a:rPr>
              <a:t>function, initial priority, stack size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Thread ID created at thread starts; </a:t>
            </a:r>
            <a:br>
              <a:rPr lang="en-US" sz="1600" b="0" kern="0" dirty="0" smtClean="0"/>
            </a:br>
            <a:r>
              <a:rPr lang="en-US" sz="1600" b="0" kern="0" dirty="0" smtClean="0"/>
              <a:t>multiple thread instances possible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Thread ID refer an active thread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>
                <a:latin typeface="+mn-lt"/>
                <a:ea typeface="+mn-ea"/>
              </a:rPr>
              <a:t>Pre-emptive context switching with </a:t>
            </a:r>
            <a:br>
              <a:rPr lang="en-US" sz="1600" b="0" kern="0" dirty="0" smtClean="0">
                <a:latin typeface="+mn-lt"/>
                <a:ea typeface="+mn-ea"/>
              </a:rPr>
            </a:br>
            <a:r>
              <a:rPr lang="en-US" sz="1600" b="0" kern="0" dirty="0" smtClean="0">
                <a:latin typeface="+mn-lt"/>
                <a:ea typeface="+mn-ea"/>
              </a:rPr>
              <a:t>seven easy to understand priorities:</a:t>
            </a:r>
            <a:br>
              <a:rPr lang="en-US" sz="1600" b="0" kern="0" dirty="0" smtClean="0">
                <a:latin typeface="+mn-lt"/>
                <a:ea typeface="+mn-ea"/>
              </a:rPr>
            </a:br>
            <a:r>
              <a:rPr lang="en-US" sz="1600" b="0" kern="0" dirty="0" smtClean="0">
                <a:latin typeface="+mn-lt"/>
                <a:ea typeface="+mn-ea"/>
              </a:rPr>
              <a:t>Idle, Low, </a:t>
            </a:r>
            <a:r>
              <a:rPr lang="en-US" sz="1600" b="0" kern="0" dirty="0" err="1" smtClean="0">
                <a:latin typeface="+mn-lt"/>
                <a:ea typeface="+mn-ea"/>
              </a:rPr>
              <a:t>BelowNormal</a:t>
            </a:r>
            <a:r>
              <a:rPr lang="en-US" sz="1600" b="0" kern="0" dirty="0" smtClean="0">
                <a:latin typeface="+mn-lt"/>
                <a:ea typeface="+mn-ea"/>
              </a:rPr>
              <a:t>, Normal, </a:t>
            </a:r>
            <a:br>
              <a:rPr lang="en-US" sz="1600" b="0" kern="0" dirty="0" smtClean="0">
                <a:latin typeface="+mn-lt"/>
                <a:ea typeface="+mn-ea"/>
              </a:rPr>
            </a:br>
            <a:r>
              <a:rPr lang="en-US" sz="1600" b="0" kern="0" dirty="0" err="1" smtClean="0">
                <a:latin typeface="+mn-lt"/>
                <a:ea typeface="+mn-ea"/>
              </a:rPr>
              <a:t>AboveNormal</a:t>
            </a:r>
            <a:r>
              <a:rPr lang="en-US" sz="1600" b="0" kern="0" dirty="0" smtClean="0">
                <a:latin typeface="+mn-lt"/>
                <a:ea typeface="+mn-ea"/>
              </a:rPr>
              <a:t>, High, </a:t>
            </a:r>
            <a:r>
              <a:rPr lang="en-US" sz="1600" b="0" kern="0" dirty="0" err="1" smtClean="0">
                <a:latin typeface="+mn-lt"/>
                <a:ea typeface="+mn-ea"/>
              </a:rPr>
              <a:t>Realtime</a:t>
            </a:r>
            <a:endParaRPr lang="en-US" sz="1600" b="0" kern="0" dirty="0" smtClean="0">
              <a:latin typeface="+mn-lt"/>
              <a:ea typeface="+mn-ea"/>
            </a:endParaRP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200" b="0" kern="0" dirty="0" smtClean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Thread Management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Create: start a thread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Terminate: stop a thread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err="1" smtClean="0"/>
              <a:t>GetPriority</a:t>
            </a:r>
            <a:r>
              <a:rPr lang="en-US" sz="1600" b="0" kern="0" dirty="0" smtClean="0"/>
              <a:t>: obtain current thread priority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err="1" smtClean="0"/>
              <a:t>SetPrioirty</a:t>
            </a:r>
            <a:r>
              <a:rPr lang="en-US" sz="1600" b="0" kern="0" dirty="0" smtClean="0"/>
              <a:t>: change priority of tread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Thread ID specifies any active thread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Thread ID = NULL allows to refer the current running thread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6015409" y="3672230"/>
            <a:ext cx="1369376" cy="2180749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53799" y="4116014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53799" y="4353911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353799" y="4591808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353799" y="4829705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353799" y="5067602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353799" y="5305499"/>
            <a:ext cx="693093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CMSIS-RTOS: </a:t>
            </a:r>
            <a:r>
              <a:rPr lang="en-US" dirty="0" err="1" smtClean="0"/>
              <a:t>Mutex</a:t>
            </a:r>
            <a:r>
              <a:rPr lang="en-US" dirty="0" smtClean="0"/>
              <a:t> &amp; Semaphore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73733" y="4116014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/>
              <a:t>#0</a:t>
            </a:r>
            <a:endParaRPr lang="en-GB" sz="10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5899026" y="5575980"/>
            <a:ext cx="162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/>
              <a:t>shared resource</a:t>
            </a:r>
            <a:endParaRPr lang="en-GB" sz="1200" b="0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23528" y="953013"/>
            <a:ext cx="438314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Resource Sharing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err="1" smtClean="0">
                <a:latin typeface="+mn-lt"/>
                <a:ea typeface="+mn-ea"/>
              </a:rPr>
              <a:t>Mutex</a:t>
            </a:r>
            <a:r>
              <a:rPr lang="en-US" sz="1600" b="0" kern="0" dirty="0" smtClean="0">
                <a:latin typeface="+mn-lt"/>
                <a:ea typeface="+mn-ea"/>
              </a:rPr>
              <a:t>: for thread only</a:t>
            </a:r>
            <a:br>
              <a:rPr lang="en-US" sz="1600" b="0" kern="0" dirty="0" smtClean="0">
                <a:latin typeface="+mn-lt"/>
                <a:ea typeface="+mn-ea"/>
              </a:rPr>
            </a:br>
            <a:r>
              <a:rPr lang="en-US" sz="1600" b="0" kern="0" dirty="0" smtClean="0">
                <a:latin typeface="+mn-lt"/>
                <a:ea typeface="+mn-ea"/>
              </a:rPr>
              <a:t>- for classic thread synchronization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>
              <a:latin typeface="+mn-lt"/>
              <a:ea typeface="+mn-ea"/>
            </a:endParaRP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>
              <a:latin typeface="+mn-lt"/>
              <a:ea typeface="+mn-ea"/>
            </a:endParaRP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>
              <a:latin typeface="+mn-lt"/>
              <a:ea typeface="+mn-ea"/>
            </a:endParaRP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>
              <a:latin typeface="+mn-lt"/>
              <a:ea typeface="+mn-ea"/>
            </a:endParaRP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Semaphore: for thread</a:t>
            </a:r>
            <a:br>
              <a:rPr lang="en-US" sz="1600" b="0" kern="0" dirty="0" smtClean="0"/>
            </a:br>
            <a:r>
              <a:rPr lang="en-US" sz="1600" b="0" kern="0" dirty="0" smtClean="0"/>
              <a:t>- counting semaphore</a:t>
            </a:r>
            <a:br>
              <a:rPr lang="en-US" sz="1600" b="0" kern="0" dirty="0" smtClean="0"/>
            </a:br>
            <a:r>
              <a:rPr lang="en-US" sz="1600" b="0" kern="0" dirty="0" smtClean="0"/>
              <a:t>- binary semaphore (count = 1)</a:t>
            </a:r>
            <a:br>
              <a:rPr lang="en-US" sz="1600" b="0" kern="0" dirty="0" smtClean="0"/>
            </a:br>
            <a:r>
              <a:rPr lang="en-US" sz="1600" b="0" kern="0" dirty="0" smtClean="0"/>
              <a:t>- semaphores can be also released in ISR</a:t>
            </a:r>
            <a:br>
              <a:rPr lang="en-US" sz="1600" b="0" kern="0" dirty="0" smtClean="0"/>
            </a:br>
            <a:endParaRPr lang="en-US" sz="1600" b="0" kern="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643305" y="953013"/>
            <a:ext cx="4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 smtClean="0"/>
              <a:t>Mutex</a:t>
            </a:r>
            <a:r>
              <a:rPr lang="en-US" sz="2400" b="0" dirty="0" smtClean="0"/>
              <a:t>: Synchronization</a:t>
            </a:r>
            <a:endParaRPr lang="en-GB" sz="2400" b="0" dirty="0"/>
          </a:p>
        </p:txBody>
      </p:sp>
      <p:sp>
        <p:nvSpPr>
          <p:cNvPr id="51" name="TextBox 50"/>
          <p:cNvSpPr txBox="1"/>
          <p:nvPr/>
        </p:nvSpPr>
        <p:spPr>
          <a:xfrm>
            <a:off x="4641330" y="3041038"/>
            <a:ext cx="4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Semaphore: Shared Access</a:t>
            </a:r>
            <a:endParaRPr lang="en-GB" sz="2400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5899026" y="3672230"/>
            <a:ext cx="161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Semaphore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6473733" y="4353911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/>
              <a:t>#1</a:t>
            </a:r>
            <a:endParaRPr lang="en-GB" sz="1000" b="0" dirty="0"/>
          </a:p>
        </p:txBody>
      </p:sp>
      <p:sp>
        <p:nvSpPr>
          <p:cNvPr id="61" name="TextBox 60"/>
          <p:cNvSpPr txBox="1"/>
          <p:nvPr/>
        </p:nvSpPr>
        <p:spPr>
          <a:xfrm>
            <a:off x="6473733" y="4591808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/>
              <a:t>#2</a:t>
            </a:r>
            <a:endParaRPr lang="en-GB" sz="1000" b="0" dirty="0"/>
          </a:p>
        </p:txBody>
      </p:sp>
      <p:sp>
        <p:nvSpPr>
          <p:cNvPr id="62" name="TextBox 61"/>
          <p:cNvSpPr txBox="1"/>
          <p:nvPr/>
        </p:nvSpPr>
        <p:spPr>
          <a:xfrm>
            <a:off x="6473733" y="4829705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/>
              <a:t>#3</a:t>
            </a:r>
            <a:endParaRPr lang="en-GB" sz="1000" b="0" dirty="0"/>
          </a:p>
        </p:txBody>
      </p:sp>
      <p:sp>
        <p:nvSpPr>
          <p:cNvPr id="63" name="TextBox 62"/>
          <p:cNvSpPr txBox="1"/>
          <p:nvPr/>
        </p:nvSpPr>
        <p:spPr>
          <a:xfrm>
            <a:off x="6473733" y="5067602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/>
              <a:t>#4</a:t>
            </a:r>
            <a:endParaRPr lang="en-GB" sz="1000" b="0" dirty="0"/>
          </a:p>
        </p:txBody>
      </p:sp>
      <p:sp>
        <p:nvSpPr>
          <p:cNvPr id="64" name="TextBox 63"/>
          <p:cNvSpPr txBox="1"/>
          <p:nvPr/>
        </p:nvSpPr>
        <p:spPr>
          <a:xfrm>
            <a:off x="6473733" y="5305499"/>
            <a:ext cx="4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smtClean="0"/>
              <a:t>#5</a:t>
            </a:r>
            <a:endParaRPr lang="en-GB" sz="1000" b="0" dirty="0"/>
          </a:p>
        </p:txBody>
      </p:sp>
      <p:sp>
        <p:nvSpPr>
          <p:cNvPr id="65" name="Oval 64"/>
          <p:cNvSpPr/>
          <p:nvPr/>
        </p:nvSpPr>
        <p:spPr bwMode="auto">
          <a:xfrm>
            <a:off x="4681984" y="3774817"/>
            <a:ext cx="928047" cy="900752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06716" y="3883996"/>
            <a:ext cx="88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Thread</a:t>
            </a:r>
            <a:endParaRPr lang="en-GB" dirty="0"/>
          </a:p>
        </p:txBody>
      </p:sp>
      <p:sp>
        <p:nvSpPr>
          <p:cNvPr id="67" name="Oval 66"/>
          <p:cNvSpPr/>
          <p:nvPr/>
        </p:nvSpPr>
        <p:spPr bwMode="auto">
          <a:xfrm>
            <a:off x="4706716" y="4855123"/>
            <a:ext cx="928047" cy="900752"/>
          </a:xfrm>
          <a:prstGeom prst="ellipse">
            <a:avLst/>
          </a:prstGeom>
          <a:solidFill>
            <a:srgbClr val="96E2F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06671" y="4899782"/>
            <a:ext cx="88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Thread </a:t>
            </a:r>
            <a:endParaRPr lang="en-GB" dirty="0"/>
          </a:p>
        </p:txBody>
      </p:sp>
      <p:sp>
        <p:nvSpPr>
          <p:cNvPr id="69" name="Oval 68"/>
          <p:cNvSpPr/>
          <p:nvPr/>
        </p:nvSpPr>
        <p:spPr bwMode="auto">
          <a:xfrm>
            <a:off x="7740352" y="3752384"/>
            <a:ext cx="928047" cy="900752"/>
          </a:xfrm>
          <a:prstGeom prst="ellipse">
            <a:avLst/>
          </a:prstGeom>
          <a:solidFill>
            <a:srgbClr val="F1B9D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40352" y="3841884"/>
            <a:ext cx="88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Thread</a:t>
            </a:r>
            <a:endParaRPr lang="en-GB" dirty="0"/>
          </a:p>
        </p:txBody>
      </p:sp>
      <p:sp>
        <p:nvSpPr>
          <p:cNvPr id="71" name="Oval 70"/>
          <p:cNvSpPr/>
          <p:nvPr/>
        </p:nvSpPr>
        <p:spPr bwMode="auto">
          <a:xfrm>
            <a:off x="7748409" y="4904512"/>
            <a:ext cx="928047" cy="9007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8409" y="4994012"/>
            <a:ext cx="88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Thread 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5610031" y="4029171"/>
            <a:ext cx="744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/>
              <a:t>wait</a:t>
            </a:r>
            <a:br>
              <a:rPr lang="en-US" sz="1200" b="0" dirty="0" smtClean="0"/>
            </a:br>
            <a:r>
              <a:rPr lang="en-US" sz="1200" b="0" dirty="0" smtClean="0"/>
              <a:t>release</a:t>
            </a:r>
            <a:endParaRPr lang="en-GB" sz="1200" b="0" dirty="0"/>
          </a:p>
        </p:txBody>
      </p:sp>
      <p:cxnSp>
        <p:nvCxnSpPr>
          <p:cNvPr id="79" name="Straight Arrow Connector 78"/>
          <p:cNvCxnSpPr/>
          <p:nvPr/>
        </p:nvCxnSpPr>
        <p:spPr bwMode="auto">
          <a:xfrm>
            <a:off x="5620046" y="4260004"/>
            <a:ext cx="733753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4" name="Straight Arrow Connector 83"/>
          <p:cNvCxnSpPr>
            <a:endCxn id="56" idx="1"/>
          </p:cNvCxnSpPr>
          <p:nvPr/>
        </p:nvCxnSpPr>
        <p:spPr bwMode="auto">
          <a:xfrm flipV="1">
            <a:off x="5621196" y="4710757"/>
            <a:ext cx="732603" cy="5931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 rot="19265347">
            <a:off x="5547685" y="4755740"/>
            <a:ext cx="90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/>
              <a:t>wait</a:t>
            </a:r>
            <a:br>
              <a:rPr lang="en-US" sz="1200" b="0" dirty="0" smtClean="0"/>
            </a:br>
            <a:r>
              <a:rPr lang="en-US" sz="1200" b="0" dirty="0" smtClean="0"/>
              <a:t>release</a:t>
            </a:r>
            <a:endParaRPr lang="en-GB" sz="1200" b="0" dirty="0"/>
          </a:p>
        </p:txBody>
      </p:sp>
      <p:cxnSp>
        <p:nvCxnSpPr>
          <p:cNvPr id="87" name="Straight Arrow Connector 86"/>
          <p:cNvCxnSpPr>
            <a:endCxn id="69" idx="2"/>
          </p:cNvCxnSpPr>
          <p:nvPr/>
        </p:nvCxnSpPr>
        <p:spPr bwMode="auto">
          <a:xfrm flipV="1">
            <a:off x="7046892" y="4202760"/>
            <a:ext cx="693460" cy="273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9" name="Straight Arrow Connector 88"/>
          <p:cNvCxnSpPr>
            <a:endCxn id="71" idx="2"/>
          </p:cNvCxnSpPr>
          <p:nvPr/>
        </p:nvCxnSpPr>
        <p:spPr bwMode="auto">
          <a:xfrm>
            <a:off x="7054904" y="4926800"/>
            <a:ext cx="693505" cy="4280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 rot="20267169">
            <a:off x="7027594" y="4119419"/>
            <a:ext cx="75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/>
              <a:t>wait</a:t>
            </a:r>
            <a:br>
              <a:rPr lang="en-US" sz="1200" b="0" dirty="0" smtClean="0"/>
            </a:br>
            <a:r>
              <a:rPr lang="en-US" sz="1200" b="0" dirty="0" smtClean="0"/>
              <a:t>release</a:t>
            </a:r>
            <a:endParaRPr lang="en-GB" sz="1200" b="0" dirty="0"/>
          </a:p>
        </p:txBody>
      </p:sp>
      <p:sp>
        <p:nvSpPr>
          <p:cNvPr id="92" name="TextBox 91"/>
          <p:cNvSpPr txBox="1"/>
          <p:nvPr/>
        </p:nvSpPr>
        <p:spPr>
          <a:xfrm rot="1918050">
            <a:off x="7006587" y="4912158"/>
            <a:ext cx="80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/>
              <a:t>wait</a:t>
            </a:r>
            <a:br>
              <a:rPr lang="en-US" sz="1200" b="0" dirty="0" smtClean="0"/>
            </a:br>
            <a:r>
              <a:rPr lang="en-US" sz="1200" b="0" dirty="0" smtClean="0"/>
              <a:t>release</a:t>
            </a:r>
            <a:endParaRPr lang="en-GB" sz="1200" b="0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6085273" y="1532272"/>
            <a:ext cx="1369376" cy="1176648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543597" y="2001095"/>
            <a:ext cx="494459" cy="23789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68890" y="2431921"/>
            <a:ext cx="162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/>
              <a:t>shared resource</a:t>
            </a:r>
            <a:endParaRPr lang="en-GB" sz="1200" b="0" dirty="0"/>
          </a:p>
        </p:txBody>
      </p:sp>
      <p:sp>
        <p:nvSpPr>
          <p:cNvPr id="102" name="TextBox 101"/>
          <p:cNvSpPr txBox="1"/>
          <p:nvPr/>
        </p:nvSpPr>
        <p:spPr>
          <a:xfrm>
            <a:off x="5968890" y="1532271"/>
            <a:ext cx="161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Mutex</a:t>
            </a:r>
            <a:endParaRPr lang="en-GB" dirty="0"/>
          </a:p>
        </p:txBody>
      </p:sp>
      <p:sp>
        <p:nvSpPr>
          <p:cNvPr id="108" name="Oval 107"/>
          <p:cNvSpPr/>
          <p:nvPr/>
        </p:nvSpPr>
        <p:spPr bwMode="auto">
          <a:xfrm>
            <a:off x="4751848" y="1676287"/>
            <a:ext cx="928047" cy="900752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51848" y="1954443"/>
            <a:ext cx="928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</a:t>
            </a:r>
            <a:endParaRPr lang="en-GB" dirty="0"/>
          </a:p>
        </p:txBody>
      </p:sp>
      <p:sp>
        <p:nvSpPr>
          <p:cNvPr id="112" name="Oval 111"/>
          <p:cNvSpPr/>
          <p:nvPr/>
        </p:nvSpPr>
        <p:spPr bwMode="auto">
          <a:xfrm>
            <a:off x="7810216" y="1669669"/>
            <a:ext cx="928047" cy="900752"/>
          </a:xfrm>
          <a:prstGeom prst="ellipse">
            <a:avLst/>
          </a:prstGeom>
          <a:solidFill>
            <a:srgbClr val="F1B9D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818848" y="1966158"/>
            <a:ext cx="92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</a:t>
            </a:r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>
            <a:off x="5679895" y="1889212"/>
            <a:ext cx="8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/>
              <a:t>wait</a:t>
            </a:r>
            <a:br>
              <a:rPr lang="en-US" sz="1200" b="0" dirty="0" smtClean="0"/>
            </a:br>
            <a:r>
              <a:rPr lang="en-US" sz="1200" b="0" dirty="0" smtClean="0"/>
              <a:t>release</a:t>
            </a:r>
            <a:endParaRPr lang="en-GB" sz="1200" b="0" dirty="0"/>
          </a:p>
        </p:txBody>
      </p:sp>
      <p:cxnSp>
        <p:nvCxnSpPr>
          <p:cNvPr id="117" name="Straight Arrow Connector 116"/>
          <p:cNvCxnSpPr>
            <a:stCxn id="116" idx="1"/>
            <a:endCxn id="94" idx="1"/>
          </p:cNvCxnSpPr>
          <p:nvPr/>
        </p:nvCxnSpPr>
        <p:spPr bwMode="auto">
          <a:xfrm rot="10800000" flipH="1">
            <a:off x="5679895" y="2120045"/>
            <a:ext cx="863702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20" name="Straight Arrow Connector 119"/>
          <p:cNvCxnSpPr>
            <a:stCxn id="94" idx="3"/>
            <a:endCxn id="112" idx="2"/>
          </p:cNvCxnSpPr>
          <p:nvPr/>
        </p:nvCxnSpPr>
        <p:spPr bwMode="auto">
          <a:xfrm>
            <a:off x="7038056" y="2120044"/>
            <a:ext cx="772160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7038056" y="1889211"/>
            <a:ext cx="78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/>
              <a:t>wait</a:t>
            </a:r>
            <a:br>
              <a:rPr lang="en-US" sz="1200" b="0" dirty="0" smtClean="0"/>
            </a:br>
            <a:r>
              <a:rPr lang="en-US" sz="1200" b="0" dirty="0" smtClean="0"/>
              <a:t>release</a:t>
            </a:r>
            <a:endParaRPr lang="en-GB" sz="12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CMSIS-RTOS: Message &amp; Mail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52680" y="1533461"/>
            <a:ext cx="1717963" cy="1014153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57252" y="1588920"/>
            <a:ext cx="928047" cy="900752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1984" y="1698099"/>
            <a:ext cx="88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or</a:t>
            </a:r>
            <a:br>
              <a:rPr lang="en-US" dirty="0" smtClean="0"/>
            </a:br>
            <a:r>
              <a:rPr lang="en-US" dirty="0" smtClean="0"/>
              <a:t>ISR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 bwMode="auto">
          <a:xfrm>
            <a:off x="7854652" y="1577544"/>
            <a:ext cx="928047" cy="900752"/>
          </a:xfrm>
          <a:prstGeom prst="ellipse">
            <a:avLst/>
          </a:prstGeom>
          <a:solidFill>
            <a:srgbClr val="96E2F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4607" y="1673078"/>
            <a:ext cx="88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or</a:t>
            </a:r>
            <a:br>
              <a:rPr lang="en-US" dirty="0" smtClean="0"/>
            </a:br>
            <a:r>
              <a:rPr lang="en-US" dirty="0" smtClean="0"/>
              <a:t>ISR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245395" y="1901814"/>
            <a:ext cx="228338" cy="2866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73158" y="1901815"/>
            <a:ext cx="228338" cy="28550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00921" y="1901815"/>
            <a:ext cx="228338" cy="28558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28684" y="1901815"/>
            <a:ext cx="228338" cy="2866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156447" y="1901815"/>
            <a:ext cx="228338" cy="28550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17" name="Straight Arrow Connector 16"/>
          <p:cNvCxnSpPr>
            <a:stCxn id="8" idx="6"/>
            <a:endCxn id="24" idx="1"/>
          </p:cNvCxnSpPr>
          <p:nvPr/>
        </p:nvCxnSpPr>
        <p:spPr bwMode="auto">
          <a:xfrm>
            <a:off x="5585299" y="2039296"/>
            <a:ext cx="430110" cy="582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6" idx="3"/>
            <a:endCxn id="11" idx="1"/>
          </p:cNvCxnSpPr>
          <p:nvPr/>
        </p:nvCxnSpPr>
        <p:spPr bwMode="auto">
          <a:xfrm flipV="1">
            <a:off x="7384785" y="2042410"/>
            <a:ext cx="469822" cy="21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558956" y="1777301"/>
            <a:ext cx="515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put</a:t>
            </a:r>
            <a:endParaRPr lang="en-GB" sz="12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7360055" y="1771758"/>
            <a:ext cx="543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 get</a:t>
            </a:r>
            <a:endParaRPr lang="en-GB" sz="12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5880385" y="1497438"/>
            <a:ext cx="161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 Queue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885926" y="2148602"/>
            <a:ext cx="162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err="1" smtClean="0"/>
              <a:t>int</a:t>
            </a:r>
            <a:r>
              <a:rPr lang="en-US" sz="1200" b="0" dirty="0" smtClean="0"/>
              <a:t> / pointer values</a:t>
            </a:r>
            <a:endParaRPr lang="en-GB" sz="1200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015409" y="1901815"/>
            <a:ext cx="228338" cy="2866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855446" y="3672230"/>
            <a:ext cx="1717963" cy="2319249"/>
          </a:xfrm>
          <a:prstGeom prst="rect">
            <a:avLst/>
          </a:prstGeom>
          <a:solidFill>
            <a:srgbClr val="FFFF9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660018" y="3727689"/>
            <a:ext cx="928047" cy="900752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84750" y="3836868"/>
            <a:ext cx="88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or</a:t>
            </a:r>
            <a:br>
              <a:rPr lang="en-US" dirty="0" smtClean="0"/>
            </a:br>
            <a:r>
              <a:rPr lang="en-US" dirty="0" smtClean="0"/>
              <a:t>ISR</a:t>
            </a:r>
            <a:endParaRPr lang="en-GB" dirty="0"/>
          </a:p>
        </p:txBody>
      </p:sp>
      <p:sp>
        <p:nvSpPr>
          <p:cNvPr id="28" name="Oval 27"/>
          <p:cNvSpPr/>
          <p:nvPr/>
        </p:nvSpPr>
        <p:spPr bwMode="auto">
          <a:xfrm>
            <a:off x="7857418" y="3716313"/>
            <a:ext cx="928047" cy="900752"/>
          </a:xfrm>
          <a:prstGeom prst="ellipse">
            <a:avLst/>
          </a:prstGeom>
          <a:solidFill>
            <a:srgbClr val="96E2F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57373" y="3811847"/>
            <a:ext cx="88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or</a:t>
            </a:r>
            <a:br>
              <a:rPr lang="en-US" dirty="0" smtClean="0"/>
            </a:br>
            <a:r>
              <a:rPr lang="en-US" dirty="0" smtClean="0"/>
              <a:t>ISR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6248161" y="4473020"/>
            <a:ext cx="230744" cy="122474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78905" y="4475790"/>
            <a:ext cx="234769" cy="122197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35" name="Straight Arrow Connector 34"/>
          <p:cNvCxnSpPr>
            <a:stCxn id="26" idx="6"/>
          </p:cNvCxnSpPr>
          <p:nvPr/>
        </p:nvCxnSpPr>
        <p:spPr bwMode="auto">
          <a:xfrm>
            <a:off x="5588065" y="4178065"/>
            <a:ext cx="469662" cy="678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29" idx="1"/>
          </p:cNvCxnSpPr>
          <p:nvPr/>
        </p:nvCxnSpPr>
        <p:spPr bwMode="auto">
          <a:xfrm flipV="1">
            <a:off x="7382221" y="4181179"/>
            <a:ext cx="475152" cy="36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561722" y="3916070"/>
            <a:ext cx="515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put</a:t>
            </a:r>
            <a:endParaRPr lang="en-GB" sz="12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7362821" y="3910527"/>
            <a:ext cx="543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 get</a:t>
            </a:r>
            <a:endParaRPr lang="en-GB" sz="12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5883151" y="3636207"/>
            <a:ext cx="1618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 Queue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5844358" y="5683909"/>
            <a:ext cx="162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/>
              <a:t>memory blocks</a:t>
            </a:r>
            <a:endParaRPr lang="en-GB" sz="1200" b="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018175" y="4472860"/>
            <a:ext cx="229986" cy="12249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02547" y="3777524"/>
            <a:ext cx="161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. . . . . .</a:t>
            </a:r>
            <a:endParaRPr lang="en-GB" sz="32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6943660" y="4475791"/>
            <a:ext cx="228338" cy="122474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168862" y="4474535"/>
            <a:ext cx="230899" cy="122599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713674" y="4475631"/>
            <a:ext cx="229986" cy="12249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10800000">
            <a:off x="5520171" y="4423148"/>
            <a:ext cx="498765" cy="26600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 rot="1712184">
            <a:off x="5486909" y="4528439"/>
            <a:ext cx="515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 smtClean="0"/>
              <a:t>alloc</a:t>
            </a:r>
            <a:endParaRPr lang="en-GB" sz="1200" b="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 rot="10800000" flipV="1">
            <a:off x="7396077" y="4417602"/>
            <a:ext cx="534784" cy="25215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 rot="19992497">
            <a:off x="7529053" y="4459153"/>
            <a:ext cx="515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free</a:t>
            </a:r>
            <a:endParaRPr lang="en-GB" sz="1200" b="0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23850" y="933450"/>
            <a:ext cx="417689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Message/Mail Queues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>
                <a:latin typeface="+mn-lt"/>
                <a:ea typeface="+mn-ea"/>
              </a:rPr>
              <a:t>Buffered information exchange between threads or interrupt service routines (ISR)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Queue operations:</a:t>
            </a:r>
            <a:br>
              <a:rPr lang="en-US" sz="1600" b="0" kern="0" dirty="0" smtClean="0"/>
            </a:br>
            <a:r>
              <a:rPr lang="en-US" sz="1600" b="0" kern="0" dirty="0" smtClean="0"/>
              <a:t>- put info to queue (Thread, ISR)</a:t>
            </a:r>
            <a:br>
              <a:rPr lang="en-US" sz="1600" b="0" kern="0" dirty="0" smtClean="0"/>
            </a:br>
            <a:r>
              <a:rPr lang="en-US" sz="1600" b="0" kern="0" dirty="0" smtClean="0"/>
              <a:t>- get info from queue (Thread, ISR)</a:t>
            </a:r>
            <a:br>
              <a:rPr lang="en-US" sz="1600" b="0" kern="0" dirty="0" smtClean="0"/>
            </a:br>
            <a:r>
              <a:rPr lang="en-US" sz="1600" b="0" kern="0" dirty="0" smtClean="0"/>
              <a:t>- wait for info (Thread only)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Suited for multi-processor architectures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>
                <a:latin typeface="+mn-lt"/>
                <a:ea typeface="+mn-ea"/>
              </a:rPr>
              <a:t>Memory blocks used for mail might be access protected via MPU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200" b="0" kern="0" dirty="0" smtClean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Message/Mail Description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Contain data type for run-time type checking and kernel aware debugging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Define queue size and optionally the receiving thread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3305" y="953013"/>
            <a:ext cx="4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Message: Integer or Pointer</a:t>
            </a:r>
            <a:endParaRPr lang="en-GB" sz="2400" b="0" dirty="0"/>
          </a:p>
        </p:txBody>
      </p:sp>
      <p:sp>
        <p:nvSpPr>
          <p:cNvPr id="51" name="TextBox 50"/>
          <p:cNvSpPr txBox="1"/>
          <p:nvPr/>
        </p:nvSpPr>
        <p:spPr>
          <a:xfrm>
            <a:off x="4641330" y="3041038"/>
            <a:ext cx="4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Mail: Memory Blocks</a:t>
            </a:r>
            <a:endParaRPr lang="en-GB" sz="24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358745" y="2098748"/>
            <a:ext cx="8385731" cy="2396279"/>
          </a:xfrm>
          <a:prstGeom prst="rect">
            <a:avLst/>
          </a:prstGeom>
          <a:solidFill>
            <a:schemeClr val="accent6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CMSIS-RTOS: Time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7372" y="3868154"/>
            <a:ext cx="887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Time</a:t>
            </a:r>
            <a:endParaRPr lang="en-GB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23850" y="933450"/>
            <a:ext cx="842062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A Timer Thread handles multiple Callback Functions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One-Shot or periodic function callbacks can be started, restarted, or stopped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The callback function has an argument and can use other RTOS API calls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r>
              <a:rPr lang="en-US" sz="2400" b="0" kern="0" dirty="0" smtClean="0"/>
              <a:t>Timeout and Time Delay in each Thread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err="1" smtClean="0"/>
              <a:t>osDelay</a:t>
            </a:r>
            <a:r>
              <a:rPr lang="en-US" sz="1600" b="0" kern="0" dirty="0" smtClean="0"/>
              <a:t> suspends a thread for a specific time period.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600" b="0" kern="0" dirty="0" smtClean="0"/>
              <a:t>Functions that wait for a resource (semaphore, mail, </a:t>
            </a:r>
            <a:r>
              <a:rPr lang="en-US" sz="1600" b="0" kern="0" dirty="0" err="1" smtClean="0"/>
              <a:t>mutex</a:t>
            </a:r>
            <a:r>
              <a:rPr lang="en-US" sz="1600" b="0" kern="0" dirty="0" smtClean="0"/>
              <a:t>, etc.) support timeout value</a:t>
            </a:r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/>
          </a:p>
          <a:p>
            <a:pPr marL="227013" lvl="1" indent="-2270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600" b="0" kern="0" dirty="0" smtClean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500033" y="4018865"/>
            <a:ext cx="760763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 rot="16200000" flipH="1">
            <a:off x="1044887" y="2779355"/>
            <a:ext cx="1339186" cy="114300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rot="16200000" flipH="1">
            <a:off x="2187895" y="2777769"/>
            <a:ext cx="1339186" cy="114300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 flipH="1" flipV="1">
            <a:off x="1617185" y="3350066"/>
            <a:ext cx="133759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16200000" flipH="1">
            <a:off x="3393275" y="2716985"/>
            <a:ext cx="642939" cy="57150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 flipH="1" flipV="1">
            <a:off x="2760193" y="3351655"/>
            <a:ext cx="133759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16200000" flipH="1">
            <a:off x="3867481" y="2385654"/>
            <a:ext cx="1766229" cy="150019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6200000" flipV="1">
            <a:off x="3464713" y="2788421"/>
            <a:ext cx="1071571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rot="5400000" flipH="1" flipV="1">
            <a:off x="4615992" y="3137340"/>
            <a:ext cx="176940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rot="16200000" flipH="1">
            <a:off x="6955024" y="2318543"/>
            <a:ext cx="669594" cy="57150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Arrow Connector 77"/>
          <p:cNvCxnSpPr>
            <a:endCxn id="80" idx="0"/>
          </p:cNvCxnSpPr>
          <p:nvPr/>
        </p:nvCxnSpPr>
        <p:spPr bwMode="auto">
          <a:xfrm rot="5400000">
            <a:off x="2209834" y="4098193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43042" y="4175931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Callback</a:t>
            </a:r>
            <a:endParaRPr lang="en-GB" dirty="0"/>
          </a:p>
        </p:txBody>
      </p:sp>
      <p:cxnSp>
        <p:nvCxnSpPr>
          <p:cNvPr id="82" name="Straight Arrow Connector 81"/>
          <p:cNvCxnSpPr>
            <a:endCxn id="83" idx="0"/>
          </p:cNvCxnSpPr>
          <p:nvPr/>
        </p:nvCxnSpPr>
        <p:spPr bwMode="auto">
          <a:xfrm rot="5400000">
            <a:off x="3352843" y="4115055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86051" y="4192793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Callback</a:t>
            </a:r>
            <a:endParaRPr lang="en-GB" dirty="0"/>
          </a:p>
        </p:txBody>
      </p:sp>
      <p:cxnSp>
        <p:nvCxnSpPr>
          <p:cNvPr id="84" name="Straight Arrow Connector 83"/>
          <p:cNvCxnSpPr>
            <a:endCxn id="85" idx="0"/>
          </p:cNvCxnSpPr>
          <p:nvPr/>
        </p:nvCxnSpPr>
        <p:spPr bwMode="auto">
          <a:xfrm rot="5400000">
            <a:off x="5424544" y="4109512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57752" y="418725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Callback</a:t>
            </a:r>
            <a:endParaRPr lang="en-GB" dirty="0"/>
          </a:p>
        </p:txBody>
      </p:sp>
      <p:cxnSp>
        <p:nvCxnSpPr>
          <p:cNvPr id="86" name="Straight Arrow Connector 85"/>
          <p:cNvCxnSpPr>
            <a:endCxn id="87" idx="0"/>
          </p:cNvCxnSpPr>
          <p:nvPr/>
        </p:nvCxnSpPr>
        <p:spPr bwMode="auto">
          <a:xfrm rot="5400000">
            <a:off x="6926331" y="4115055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59539" y="4192793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Callback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358745" y="2218014"/>
            <a:ext cx="157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osTimerStart</a:t>
            </a:r>
            <a:endParaRPr lang="en-GB" dirty="0"/>
          </a:p>
        </p:txBody>
      </p:sp>
      <p:cxnSp>
        <p:nvCxnSpPr>
          <p:cNvPr id="89" name="Straight Arrow Connector 88"/>
          <p:cNvCxnSpPr/>
          <p:nvPr/>
        </p:nvCxnSpPr>
        <p:spPr bwMode="auto">
          <a:xfrm rot="5400000">
            <a:off x="1066826" y="2601941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071669" y="2098748"/>
            <a:ext cx="171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osTimerStart</a:t>
            </a:r>
            <a:br>
              <a:rPr lang="en-US" dirty="0" smtClean="0"/>
            </a:br>
            <a:r>
              <a:rPr lang="en-US" b="0" dirty="0" smtClean="0"/>
              <a:t>(restart timer)</a:t>
            </a:r>
            <a:endParaRPr lang="en-GB" b="0" dirty="0"/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3786182" y="2251047"/>
            <a:ext cx="212727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216794" y="2449184"/>
            <a:ext cx="157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osTimerStop</a:t>
            </a:r>
            <a:endParaRPr lang="en-GB" dirty="0"/>
          </a:p>
        </p:txBody>
      </p:sp>
      <p:cxnSp>
        <p:nvCxnSpPr>
          <p:cNvPr id="96" name="Straight Arrow Connector 95"/>
          <p:cNvCxnSpPr/>
          <p:nvPr/>
        </p:nvCxnSpPr>
        <p:spPr bwMode="auto">
          <a:xfrm rot="5400000">
            <a:off x="7496247" y="2833111"/>
            <a:ext cx="15388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rot="16200000" flipH="1">
            <a:off x="5369268" y="2360588"/>
            <a:ext cx="1766229" cy="150019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5400000" flipH="1" flipV="1">
            <a:off x="6117779" y="3154202"/>
            <a:ext cx="176940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"/>
          <p:cNvSpPr>
            <a:spLocks noChangeArrowheads="1"/>
          </p:cNvSpPr>
          <p:nvPr/>
        </p:nvSpPr>
        <p:spPr bwMode="auto">
          <a:xfrm>
            <a:off x="133350" y="1971675"/>
            <a:ext cx="1581150" cy="4162425"/>
          </a:xfrm>
          <a:prstGeom prst="rect">
            <a:avLst/>
          </a:prstGeom>
          <a:gradFill rotWithShape="1">
            <a:gsLst>
              <a:gs pos="0">
                <a:srgbClr val="FF8080"/>
              </a:gs>
              <a:gs pos="50000">
                <a:srgbClr val="FFB3B3"/>
              </a:gs>
              <a:gs pos="100000">
                <a:srgbClr val="FFDADA"/>
              </a:gs>
            </a:gsLst>
            <a:lin ang="8100000" scaled="1"/>
          </a:gra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CMSIS-API: RTOS Potential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4025" y="969963"/>
            <a:ext cx="6462713" cy="516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ight Arrow 7"/>
          <p:cNvSpPr>
            <a:spLocks noChangeArrowheads="1"/>
          </p:cNvSpPr>
          <p:nvPr/>
        </p:nvSpPr>
        <p:spPr bwMode="auto">
          <a:xfrm>
            <a:off x="1619250" y="203835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46" name="Right Arrow 8"/>
          <p:cNvSpPr>
            <a:spLocks noChangeArrowheads="1"/>
          </p:cNvSpPr>
          <p:nvPr/>
        </p:nvSpPr>
        <p:spPr bwMode="auto">
          <a:xfrm>
            <a:off x="1619250" y="2219325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47" name="Right Arrow 9"/>
          <p:cNvSpPr>
            <a:spLocks noChangeArrowheads="1"/>
          </p:cNvSpPr>
          <p:nvPr/>
        </p:nvSpPr>
        <p:spPr bwMode="auto">
          <a:xfrm>
            <a:off x="1628775" y="285750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48" name="Right Arrow 10"/>
          <p:cNvSpPr>
            <a:spLocks noChangeArrowheads="1"/>
          </p:cNvSpPr>
          <p:nvPr/>
        </p:nvSpPr>
        <p:spPr bwMode="auto">
          <a:xfrm>
            <a:off x="1609725" y="325755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49" name="Right Arrow 11"/>
          <p:cNvSpPr>
            <a:spLocks noChangeArrowheads="1"/>
          </p:cNvSpPr>
          <p:nvPr/>
        </p:nvSpPr>
        <p:spPr bwMode="auto">
          <a:xfrm>
            <a:off x="1619250" y="3838575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50" name="Right Arrow 12"/>
          <p:cNvSpPr>
            <a:spLocks noChangeArrowheads="1"/>
          </p:cNvSpPr>
          <p:nvPr/>
        </p:nvSpPr>
        <p:spPr bwMode="auto">
          <a:xfrm>
            <a:off x="1619250" y="424815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51" name="Right Arrow 13"/>
          <p:cNvSpPr>
            <a:spLocks noChangeArrowheads="1"/>
          </p:cNvSpPr>
          <p:nvPr/>
        </p:nvSpPr>
        <p:spPr bwMode="auto">
          <a:xfrm>
            <a:off x="1619250" y="5476875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52" name="Right Arrow 14"/>
          <p:cNvSpPr>
            <a:spLocks noChangeArrowheads="1"/>
          </p:cNvSpPr>
          <p:nvPr/>
        </p:nvSpPr>
        <p:spPr bwMode="auto">
          <a:xfrm>
            <a:off x="1619250" y="266700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53" name="Right Arrow 15"/>
          <p:cNvSpPr>
            <a:spLocks noChangeArrowheads="1"/>
          </p:cNvSpPr>
          <p:nvPr/>
        </p:nvSpPr>
        <p:spPr bwMode="auto">
          <a:xfrm>
            <a:off x="1619250" y="4467225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854" name="TextBox 18"/>
          <p:cNvSpPr txBox="1">
            <a:spLocks noChangeArrowheads="1"/>
          </p:cNvSpPr>
          <p:nvPr/>
        </p:nvSpPr>
        <p:spPr bwMode="auto">
          <a:xfrm rot="-5400000">
            <a:off x="5929313" y="3446462"/>
            <a:ext cx="512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/>
              <a:t>Source: EE Times Group - 2010 Embedded Market Study</a:t>
            </a:r>
            <a:endParaRPr lang="en-GB" b="0" dirty="0"/>
          </a:p>
        </p:txBody>
      </p:sp>
      <p:sp>
        <p:nvSpPr>
          <p:cNvPr id="35855" name="TextBox 19"/>
          <p:cNvSpPr txBox="1">
            <a:spLocks noChangeArrowheads="1"/>
          </p:cNvSpPr>
          <p:nvPr/>
        </p:nvSpPr>
        <p:spPr bwMode="auto">
          <a:xfrm>
            <a:off x="180975" y="2595563"/>
            <a:ext cx="128587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/>
              <a:t>Operating Systems (Kernels) for deeply embedded </a:t>
            </a:r>
          </a:p>
          <a:p>
            <a:endParaRPr lang="en-US" sz="1800" b="0" dirty="0"/>
          </a:p>
          <a:p>
            <a:r>
              <a:rPr lang="en-US" sz="1800" b="0" dirty="0"/>
              <a:t>(Cortex-M based MCU)</a:t>
            </a:r>
            <a:endParaRPr lang="en-GB" sz="1800" b="0" dirty="0"/>
          </a:p>
        </p:txBody>
      </p:sp>
      <p:sp>
        <p:nvSpPr>
          <p:cNvPr id="35856" name="Right Arrow 21"/>
          <p:cNvSpPr>
            <a:spLocks noChangeArrowheads="1"/>
          </p:cNvSpPr>
          <p:nvPr/>
        </p:nvSpPr>
        <p:spPr bwMode="auto">
          <a:xfrm>
            <a:off x="1619250" y="5943600"/>
            <a:ext cx="200025" cy="133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952875" y="1924050"/>
            <a:ext cx="4181475" cy="2011363"/>
            <a:chOff x="3952875" y="1924051"/>
            <a:chExt cx="4181475" cy="2011731"/>
          </a:xfrm>
        </p:grpSpPr>
        <p:sp>
          <p:nvSpPr>
            <p:cNvPr id="35858" name="Rectangle 22"/>
            <p:cNvSpPr>
              <a:spLocks noChangeArrowheads="1"/>
            </p:cNvSpPr>
            <p:nvPr/>
          </p:nvSpPr>
          <p:spPr bwMode="auto">
            <a:xfrm>
              <a:off x="3952875" y="1924051"/>
              <a:ext cx="4143375" cy="1543049"/>
            </a:xfrm>
            <a:prstGeom prst="rect">
              <a:avLst/>
            </a:prstGeom>
            <a:solidFill>
              <a:srgbClr val="FF8F8F">
                <a:alpha val="89803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35859" name="TextBox 24"/>
            <p:cNvSpPr txBox="1">
              <a:spLocks noChangeArrowheads="1"/>
            </p:cNvSpPr>
            <p:nvPr/>
          </p:nvSpPr>
          <p:spPr bwMode="auto">
            <a:xfrm>
              <a:off x="4010026" y="2181225"/>
              <a:ext cx="4124324" cy="1754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1450" indent="-171450">
                <a:buFont typeface="Wingdings" pitchFamily="2" charset="2"/>
                <a:buChar char="§"/>
              </a:pPr>
              <a:r>
                <a:rPr lang="en-US" sz="2000" b="0" dirty="0"/>
                <a:t>All have similar basic features</a:t>
              </a:r>
            </a:p>
            <a:p>
              <a:pPr marL="171450" indent="-171450">
                <a:buFont typeface="Wingdings" pitchFamily="2" charset="2"/>
                <a:buChar char="§"/>
              </a:pPr>
              <a:endParaRPr lang="en-US" sz="2000" b="0" dirty="0"/>
            </a:p>
            <a:p>
              <a:pPr marL="171450" indent="-171450">
                <a:buFont typeface="Wingdings" pitchFamily="2" charset="2"/>
                <a:buChar char="§"/>
              </a:pPr>
              <a:r>
                <a:rPr lang="en-US" sz="2000" b="0" dirty="0"/>
                <a:t>But no common API</a:t>
              </a:r>
              <a:endParaRPr lang="en-US" sz="1600" b="0" dirty="0"/>
            </a:p>
            <a:p>
              <a:pPr marL="171450" indent="-171450"/>
              <a:endParaRPr lang="en-US" sz="1600" b="0" dirty="0"/>
            </a:p>
            <a:p>
              <a:pPr marL="171450" indent="-171450">
                <a:buFont typeface="Wingdings" pitchFamily="2" charset="2"/>
                <a:buChar char="§"/>
              </a:pPr>
              <a:endParaRPr lang="en-US" sz="1600" b="0" dirty="0"/>
            </a:p>
            <a:p>
              <a:pPr marL="171450" indent="-171450"/>
              <a:endParaRPr lang="en-US" sz="1600" b="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8"/>
          <p:cNvSpPr>
            <a:spLocks noChangeArrowheads="1"/>
          </p:cNvSpPr>
          <p:nvPr/>
        </p:nvSpPr>
        <p:spPr bwMode="auto">
          <a:xfrm>
            <a:off x="-9525" y="3994150"/>
            <a:ext cx="9144000" cy="2417763"/>
          </a:xfrm>
          <a:prstGeom prst="rect">
            <a:avLst/>
          </a:prstGeom>
          <a:solidFill>
            <a:srgbClr val="FADEDE"/>
          </a:solidFill>
          <a:ln w="9525">
            <a:solidFill>
              <a:srgbClr val="F5C3C3"/>
            </a:solidFill>
            <a:miter lim="800000"/>
            <a:headEnd/>
            <a:tailEnd/>
          </a:ln>
          <a:effectLst>
            <a:prstShdw prst="shdw17" dist="17961" dir="2700000">
              <a:srgbClr val="937575">
                <a:alpha val="74997"/>
              </a:srgbClr>
            </a:prstShdw>
          </a:effectLst>
        </p:spPr>
        <p:txBody>
          <a:bodyPr wrap="none" anchor="ctr"/>
          <a:lstStyle/>
          <a:p>
            <a:pPr algn="ctr"/>
            <a:endParaRPr lang="de-DE">
              <a:solidFill>
                <a:srgbClr val="F5C3C3"/>
              </a:solidFill>
            </a:endParaRPr>
          </a:p>
        </p:txBody>
      </p:sp>
      <p:sp>
        <p:nvSpPr>
          <p:cNvPr id="5529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CMSIS-RTOS: Making it a Success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850" y="933450"/>
            <a:ext cx="8820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b="0" kern="0" dirty="0">
                <a:latin typeface="+mn-lt"/>
                <a:ea typeface="+mn-ea"/>
              </a:rPr>
              <a:t>CMSIS has already created a large community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Cortex-M Processors are an Industry Standard MCU Platform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Simplifies creation of new devices and tool support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endParaRPr lang="en-US" sz="1050" b="0" kern="0" dirty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b="0" kern="0" dirty="0">
                <a:latin typeface="+mn-lt"/>
                <a:ea typeface="+mn-ea"/>
              </a:rPr>
              <a:t>RTOS API extends CMSIS to more complex software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A strong statement to drive </a:t>
            </a:r>
            <a:r>
              <a:rPr lang="en-US" sz="2000" b="0" kern="0" dirty="0"/>
              <a:t>“</a:t>
            </a:r>
            <a:r>
              <a:rPr lang="en-US" sz="2000" b="0" kern="0" dirty="0">
                <a:latin typeface="+mn-lt"/>
                <a:ea typeface="+mn-ea"/>
              </a:rPr>
              <a:t>standardization” in the industry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/>
              <a:t>But allows “superset” products with more functionality </a:t>
            </a:r>
            <a:br>
              <a:rPr lang="en-US" sz="2000" b="0" kern="0" dirty="0"/>
            </a:br>
            <a:r>
              <a:rPr lang="en-US" sz="2000" b="0" kern="0" dirty="0"/>
              <a:t>(MPU support, certification suites, etc.)</a:t>
            </a:r>
            <a:endParaRPr lang="en-US" sz="2000" b="0" kern="0" dirty="0">
              <a:latin typeface="+mn-lt"/>
              <a:ea typeface="+mn-ea"/>
            </a:endParaRP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defRPr/>
            </a:pPr>
            <a:endParaRPr lang="en-US" sz="1050" b="0" kern="0" dirty="0">
              <a:latin typeface="+mn-lt"/>
              <a:ea typeface="+mn-ea"/>
            </a:endParaRPr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b="0" kern="0" dirty="0"/>
              <a:t>CMSIS-RTOS Reference Implementation based on RTX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/>
              <a:t>Free BSD license including source code: allows flexible usage &amp; distribution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/>
              <a:t>Compatible with ARMCC, GCC Compilers, and IAR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endParaRPr lang="en-US" sz="1800" b="0" kern="0" dirty="0"/>
          </a:p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b="0" kern="0" dirty="0" err="1"/>
              <a:t>mBED</a:t>
            </a:r>
            <a:r>
              <a:rPr lang="en-US" sz="2400" b="0" kern="0" dirty="0"/>
              <a:t> extended with CMSIS RTOS API</a:t>
            </a:r>
          </a:p>
        </p:txBody>
      </p:sp>
      <p:sp>
        <p:nvSpPr>
          <p:cNvPr id="55301" name="Text Box 29"/>
          <p:cNvSpPr txBox="1">
            <a:spLocks noChangeArrowheads="1"/>
          </p:cNvSpPr>
          <p:nvPr/>
        </p:nvSpPr>
        <p:spPr bwMode="auto">
          <a:xfrm rot="-5400000">
            <a:off x="-1315243" y="5041106"/>
            <a:ext cx="2957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 Available Implementations</a:t>
            </a:r>
            <a:endParaRPr lang="de-DE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Content Placeholder 2"/>
          <p:cNvSpPr>
            <a:spLocks noGrp="1"/>
          </p:cNvSpPr>
          <p:nvPr>
            <p:ph idx="4294967295"/>
          </p:nvPr>
        </p:nvSpPr>
        <p:spPr>
          <a:xfrm>
            <a:off x="217488" y="839788"/>
            <a:ext cx="8775700" cy="5951537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CMSIS-CORE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all Cortex-M Processors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for Cortex-M0, M3, M4 and future processors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SIMD Intrinsic Functions for Cortex-M4 instruction enhancements</a:t>
            </a:r>
          </a:p>
          <a:p>
            <a:pPr eaLnBrk="1" hangingPunct="1">
              <a:lnSpc>
                <a:spcPct val="60000"/>
              </a:lnSpc>
            </a:pPr>
            <a:endParaRPr lang="en-GB" sz="1400" dirty="0" smtClean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CMSIS-DSP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DSP Library Collection with 61 Functions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Data types: Fixed (fractional q7, q15, q31) and Float-Point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Optimized for Cortex-M4, but also available for Cortex-M0, M3</a:t>
            </a:r>
          </a:p>
          <a:p>
            <a:pPr lvl="1" eaLnBrk="1" hangingPunct="1"/>
            <a:endParaRPr lang="en-GB" sz="12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CMSIS-RTOS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Real-Time OS Vendors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to Real-Time Operating Systems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Enables Software Templates, Middleware, Libraries, etc.</a:t>
            </a:r>
          </a:p>
          <a:p>
            <a:pPr lvl="1" eaLnBrk="1" hangingPunct="1"/>
            <a:endParaRPr lang="en-GB" sz="12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tx1"/>
                </a:solidFill>
                <a:ea typeface="MS PGothic" pitchFamily="34" charset="-128"/>
              </a:rPr>
              <a:t>CMSIS-SVD</a:t>
            </a:r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: System View Description for Peripherals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Peripheral Awareness for Debuggers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Header file generation for Peripheral Register + Interrupt Definitions</a:t>
            </a:r>
          </a:p>
          <a:p>
            <a:pPr lvl="1" eaLnBrk="1" hangingPunct="1">
              <a:buClr>
                <a:srgbClr val="FF9933"/>
              </a:buClr>
            </a:pPr>
            <a:endParaRPr lang="en-GB" sz="700" dirty="0" smtClean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 dirty="0" smtClean="0">
                <a:ea typeface="MS PGothic" pitchFamily="34" charset="-128"/>
              </a:rPr>
              <a:t>CMSIS Version 3: Components</a:t>
            </a:r>
            <a:endParaRPr lang="en-GB" sz="3500" dirty="0" smtClean="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10425" y="733425"/>
            <a:ext cx="1752600" cy="3886200"/>
            <a:chOff x="6561138" y="969963"/>
            <a:chExt cx="2219325" cy="4484687"/>
          </a:xfrm>
        </p:grpSpPr>
        <p:pic>
          <p:nvPicPr>
            <p:cNvPr id="43013" name="Picture 12" descr="Trial.gi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61138" y="4346575"/>
              <a:ext cx="1131887" cy="1108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Freeform 6"/>
            <p:cNvSpPr/>
            <p:nvPr/>
          </p:nvSpPr>
          <p:spPr bwMode="auto">
            <a:xfrm>
              <a:off x="7198390" y="999275"/>
              <a:ext cx="303548" cy="3762887"/>
            </a:xfrm>
            <a:custGeom>
              <a:avLst/>
              <a:gdLst>
                <a:gd name="connsiteX0" fmla="*/ 276225 w 1476375"/>
                <a:gd name="connsiteY0" fmla="*/ 9525 h 1047750"/>
                <a:gd name="connsiteX1" fmla="*/ 0 w 1476375"/>
                <a:gd name="connsiteY1" fmla="*/ 1047750 h 1047750"/>
                <a:gd name="connsiteX2" fmla="*/ 1476375 w 1476375"/>
                <a:gd name="connsiteY2" fmla="*/ 0 h 1047750"/>
                <a:gd name="connsiteX3" fmla="*/ 276225 w 1476375"/>
                <a:gd name="connsiteY3" fmla="*/ 9525 h 1047750"/>
                <a:gd name="connsiteX0" fmla="*/ 285750 w 1485900"/>
                <a:gd name="connsiteY0" fmla="*/ 9525 h 3600450"/>
                <a:gd name="connsiteX1" fmla="*/ 0 w 1485900"/>
                <a:gd name="connsiteY1" fmla="*/ 3600450 h 3600450"/>
                <a:gd name="connsiteX2" fmla="*/ 1485900 w 1485900"/>
                <a:gd name="connsiteY2" fmla="*/ 0 h 3600450"/>
                <a:gd name="connsiteX3" fmla="*/ 285750 w 1485900"/>
                <a:gd name="connsiteY3" fmla="*/ 9525 h 3600450"/>
                <a:gd name="connsiteX0" fmla="*/ 285750 w 285750"/>
                <a:gd name="connsiteY0" fmla="*/ 0 h 3590925"/>
                <a:gd name="connsiteX1" fmla="*/ 0 w 285750"/>
                <a:gd name="connsiteY1" fmla="*/ 3590925 h 3590925"/>
                <a:gd name="connsiteX2" fmla="*/ 278892 w 285750"/>
                <a:gd name="connsiteY2" fmla="*/ 2550795 h 3590925"/>
                <a:gd name="connsiteX3" fmla="*/ 285750 w 285750"/>
                <a:gd name="connsiteY3" fmla="*/ 0 h 359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3590925">
                  <a:moveTo>
                    <a:pt x="285750" y="0"/>
                  </a:moveTo>
                  <a:lnTo>
                    <a:pt x="0" y="3590925"/>
                  </a:lnTo>
                  <a:lnTo>
                    <a:pt x="278892" y="2550795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1000"/>
              </a:schemeClr>
            </a:solidFill>
            <a:ln w="19050" cap="flat" cmpd="sng" algn="ctr">
              <a:solidFill>
                <a:schemeClr val="accent1">
                  <a:lumMod val="75000"/>
                  <a:alpha val="27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a typeface="ＭＳ Ｐゴシック" pitchFamily="34" charset="-128"/>
              </a:endParaRPr>
            </a:p>
          </p:txBody>
        </p:sp>
        <p:pic>
          <p:nvPicPr>
            <p:cNvPr id="43015" name="Picture 3" descr="SystemView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97763" y="969963"/>
              <a:ext cx="1282700" cy="2697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8"/>
            <p:cNvSpPr/>
            <p:nvPr/>
          </p:nvSpPr>
          <p:spPr bwMode="auto">
            <a:xfrm>
              <a:off x="7204421" y="3673965"/>
              <a:ext cx="1563981" cy="1099188"/>
            </a:xfrm>
            <a:custGeom>
              <a:avLst/>
              <a:gdLst>
                <a:gd name="connsiteX0" fmla="*/ 276225 w 1476375"/>
                <a:gd name="connsiteY0" fmla="*/ 9525 h 1047750"/>
                <a:gd name="connsiteX1" fmla="*/ 0 w 1476375"/>
                <a:gd name="connsiteY1" fmla="*/ 1047750 h 1047750"/>
                <a:gd name="connsiteX2" fmla="*/ 1476375 w 1476375"/>
                <a:gd name="connsiteY2" fmla="*/ 0 h 1047750"/>
                <a:gd name="connsiteX3" fmla="*/ 276225 w 1476375"/>
                <a:gd name="connsiteY3" fmla="*/ 9525 h 1047750"/>
                <a:gd name="connsiteX0" fmla="*/ 276225 w 1476375"/>
                <a:gd name="connsiteY0" fmla="*/ 0 h 1048816"/>
                <a:gd name="connsiteX1" fmla="*/ 0 w 1476375"/>
                <a:gd name="connsiteY1" fmla="*/ 1048816 h 1048816"/>
                <a:gd name="connsiteX2" fmla="*/ 1476375 w 1476375"/>
                <a:gd name="connsiteY2" fmla="*/ 1066 h 1048816"/>
                <a:gd name="connsiteX3" fmla="*/ 276225 w 1476375"/>
                <a:gd name="connsiteY3" fmla="*/ 0 h 104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6375" h="1048816">
                  <a:moveTo>
                    <a:pt x="276225" y="0"/>
                  </a:moveTo>
                  <a:lnTo>
                    <a:pt x="0" y="1048816"/>
                  </a:lnTo>
                  <a:lnTo>
                    <a:pt x="1476375" y="1066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4000"/>
              </a:schemeClr>
            </a:solidFill>
            <a:ln w="19050" cap="flat" cmpd="sng" algn="ctr">
              <a:solidFill>
                <a:schemeClr val="accent1">
                  <a:lumMod val="75000"/>
                  <a:alpha val="1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a typeface="ＭＳ Ｐゴシック" pitchFamily="34" charset="-128"/>
              </a:endParaRPr>
            </a:p>
          </p:txBody>
        </p:sp>
      </p:grp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CMSIS-SVD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Device specific Peripheral Views in debugger</a:t>
            </a:r>
          </a:p>
          <a:p>
            <a:pPr lvl="1"/>
            <a:r>
              <a:rPr lang="en-US" dirty="0" smtClean="0"/>
              <a:t>Device header file generation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One device or series per file, describing peripherals</a:t>
            </a:r>
          </a:p>
          <a:p>
            <a:pPr lvl="1"/>
            <a:r>
              <a:rPr lang="en-US" dirty="0" smtClean="0"/>
              <a:t>Peripherals contain the registers, registers contain bit-fields</a:t>
            </a:r>
          </a:p>
          <a:p>
            <a:pPr lvl="1"/>
            <a:r>
              <a:rPr lang="en-US" dirty="0" smtClean="0"/>
              <a:t>Address and bit position, naming and descriptions</a:t>
            </a:r>
          </a:p>
          <a:p>
            <a:r>
              <a:rPr lang="en-US" dirty="0" smtClean="0"/>
              <a:t>XML based description format</a:t>
            </a:r>
          </a:p>
          <a:p>
            <a:pPr lvl="1"/>
            <a:r>
              <a:rPr lang="en-US" dirty="0" smtClean="0"/>
              <a:t>Defined by written specification and XML Schema</a:t>
            </a:r>
          </a:p>
          <a:p>
            <a:pPr lvl="1"/>
            <a:r>
              <a:rPr lang="en-US" dirty="0" smtClean="0"/>
              <a:t>Validated for semantic consistency (</a:t>
            </a:r>
            <a:r>
              <a:rPr lang="en-US" dirty="0" err="1" smtClean="0"/>
              <a:t>SVDConv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Value of the solution depends on the level of detail</a:t>
            </a:r>
          </a:p>
          <a:p>
            <a:pPr lvl="1"/>
            <a:r>
              <a:rPr lang="en-US" dirty="0" smtClean="0"/>
              <a:t>Management of CMSIS-SVD files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CMSIS-SVD – Status</a:t>
            </a:r>
            <a:endParaRPr lang="en-US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CMSIS-SVD Version 1.0 </a:t>
            </a:r>
          </a:p>
          <a:p>
            <a:pPr lvl="1"/>
            <a:r>
              <a:rPr lang="en-US" dirty="0" smtClean="0"/>
              <a:t>stable since June 2010</a:t>
            </a:r>
          </a:p>
          <a:p>
            <a:endParaRPr lang="en-US" dirty="0" smtClean="0"/>
          </a:p>
          <a:p>
            <a:r>
              <a:rPr lang="en-US" dirty="0" smtClean="0"/>
              <a:t>Traction</a:t>
            </a:r>
          </a:p>
          <a:p>
            <a:pPr lvl="1"/>
            <a:r>
              <a:rPr lang="en-US" dirty="0" smtClean="0"/>
              <a:t>11 Silicon Vendors shipping</a:t>
            </a:r>
          </a:p>
          <a:p>
            <a:pPr lvl="1"/>
            <a:r>
              <a:rPr lang="en-US" dirty="0" smtClean="0"/>
              <a:t>8 Silicon Vendors work in progress</a:t>
            </a:r>
          </a:p>
          <a:p>
            <a:pPr lvl="1"/>
            <a:r>
              <a:rPr lang="en-US" dirty="0" smtClean="0"/>
              <a:t>400+ CMSIS-SVD files submitted</a:t>
            </a:r>
          </a:p>
          <a:p>
            <a:pPr lvl="1"/>
            <a:r>
              <a:rPr lang="en-US" dirty="0" smtClean="0"/>
              <a:t>At least 4 Tool Vendors supporting SVD for debugging</a:t>
            </a:r>
          </a:p>
          <a:p>
            <a:endParaRPr lang="en-US" dirty="0" smtClean="0"/>
          </a:p>
          <a:p>
            <a:r>
              <a:rPr lang="en-US" dirty="0" err="1" smtClean="0"/>
              <a:t>SVDConv</a:t>
            </a:r>
            <a:r>
              <a:rPr lang="en-US" dirty="0" smtClean="0"/>
              <a:t> Utility from ARM</a:t>
            </a:r>
          </a:p>
          <a:p>
            <a:pPr lvl="1"/>
            <a:r>
              <a:rPr lang="en-US" dirty="0" smtClean="0"/>
              <a:t>Checks XML descriptions for consistency </a:t>
            </a:r>
          </a:p>
          <a:p>
            <a:pPr lvl="1"/>
            <a:r>
              <a:rPr lang="en-US" dirty="0" smtClean="0"/>
              <a:t>Generates a CMSIS compliant device header file</a:t>
            </a:r>
          </a:p>
          <a:p>
            <a:pPr lvl="1"/>
            <a:r>
              <a:rPr lang="en-US" dirty="0" smtClean="0"/>
              <a:t>Generates input file for MDK-ARM System Viewer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CMSIS-SVD Database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17488" y="3717925"/>
            <a:ext cx="8775700" cy="2601913"/>
          </a:xfrm>
        </p:spPr>
        <p:txBody>
          <a:bodyPr/>
          <a:lstStyle/>
          <a:p>
            <a:r>
              <a:rPr lang="en-US" smtClean="0"/>
              <a:t>Web-based Management for Silicon Vendors</a:t>
            </a:r>
          </a:p>
          <a:p>
            <a:pPr lvl="1"/>
            <a:r>
              <a:rPr lang="en-US" smtClean="0"/>
              <a:t>Upload/Update of CMSIS-SVD files</a:t>
            </a:r>
          </a:p>
          <a:p>
            <a:pPr lvl="2"/>
            <a:r>
              <a:rPr lang="en-US" sz="1800" smtClean="0"/>
              <a:t>Includes Schema and Consistency Check</a:t>
            </a:r>
            <a:endParaRPr lang="en-US" smtClean="0"/>
          </a:p>
          <a:p>
            <a:pPr lvl="1"/>
            <a:r>
              <a:rPr lang="en-US" smtClean="0"/>
              <a:t>Add/Edit Devices</a:t>
            </a:r>
          </a:p>
          <a:p>
            <a:pPr lvl="2"/>
            <a:r>
              <a:rPr lang="en-US" sz="1800" smtClean="0"/>
              <a:t>Define device name and associate SVD-File</a:t>
            </a:r>
          </a:p>
          <a:p>
            <a:pPr lvl="2"/>
            <a:r>
              <a:rPr lang="en-US" sz="1800" smtClean="0"/>
              <a:t>Access control through review permission and publishing date</a:t>
            </a:r>
          </a:p>
          <a:p>
            <a:pPr lvl="1"/>
            <a:r>
              <a:rPr lang="en-US" smtClean="0"/>
              <a:t>Review access provides access to an unpublished device</a:t>
            </a:r>
            <a:endParaRPr lang="en-US" sz="1800" smtClean="0"/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/>
          <a:srcRect b="34741"/>
          <a:stretch>
            <a:fillRect/>
          </a:stretch>
        </p:blipFill>
        <p:spPr bwMode="auto">
          <a:xfrm>
            <a:off x="669925" y="981075"/>
            <a:ext cx="7705725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693738" y="1862138"/>
            <a:ext cx="8255000" cy="3171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Bent-Up Arrow 59"/>
          <p:cNvSpPr/>
          <p:nvPr/>
        </p:nvSpPr>
        <p:spPr bwMode="auto">
          <a:xfrm>
            <a:off x="7277100" y="4895850"/>
            <a:ext cx="1038225" cy="809625"/>
          </a:xfrm>
          <a:prstGeom prst="bentUpArrow">
            <a:avLst>
              <a:gd name="adj1" fmla="val 7291"/>
              <a:gd name="adj2" fmla="val 14853"/>
              <a:gd name="adj3" fmla="val 12009"/>
            </a:avLst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3796" name="Rectangle 51"/>
          <p:cNvSpPr>
            <a:spLocks noChangeArrowheads="1"/>
          </p:cNvSpPr>
          <p:nvPr/>
        </p:nvSpPr>
        <p:spPr bwMode="auto">
          <a:xfrm>
            <a:off x="7315200" y="1719263"/>
            <a:ext cx="1704975" cy="1855787"/>
          </a:xfrm>
          <a:prstGeom prst="rect">
            <a:avLst/>
          </a:prstGeom>
          <a:solidFill>
            <a:schemeClr val="bg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" name="Down Arrow 32"/>
          <p:cNvSpPr/>
          <p:nvPr/>
        </p:nvSpPr>
        <p:spPr bwMode="auto">
          <a:xfrm>
            <a:off x="1423988" y="1685925"/>
            <a:ext cx="284162" cy="274638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8" name="Rectangle 42"/>
          <p:cNvSpPr>
            <a:spLocks noChangeArrowheads="1"/>
          </p:cNvSpPr>
          <p:nvPr/>
        </p:nvSpPr>
        <p:spPr bwMode="auto">
          <a:xfrm>
            <a:off x="7486650" y="2082800"/>
            <a:ext cx="1333500" cy="812800"/>
          </a:xfrm>
          <a:prstGeom prst="rect">
            <a:avLst/>
          </a:prstGeom>
          <a:solidFill>
            <a:srgbClr val="00B0F0"/>
          </a:solidFill>
          <a:ln w="762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/>
              <a:t>Debugger</a:t>
            </a:r>
            <a:br>
              <a:rPr lang="en-US" sz="1800" b="0" dirty="0"/>
            </a:br>
            <a:r>
              <a:rPr lang="en-US" sz="1200" b="0" dirty="0"/>
              <a:t> (3</a:t>
            </a:r>
            <a:r>
              <a:rPr lang="en-US" sz="1200" b="0" baseline="30000" dirty="0"/>
              <a:t>rd</a:t>
            </a:r>
            <a:r>
              <a:rPr lang="en-US" sz="1200" b="0" dirty="0"/>
              <a:t> Party)</a:t>
            </a:r>
          </a:p>
        </p:txBody>
      </p:sp>
      <p:sp>
        <p:nvSpPr>
          <p:cNvPr id="33799" name="Down Arrow 29"/>
          <p:cNvSpPr>
            <a:spLocks noChangeArrowheads="1"/>
          </p:cNvSpPr>
          <p:nvPr/>
        </p:nvSpPr>
        <p:spPr bwMode="auto">
          <a:xfrm flipV="1">
            <a:off x="8050213" y="2876550"/>
            <a:ext cx="285750" cy="1209675"/>
          </a:xfrm>
          <a:prstGeom prst="downArrow">
            <a:avLst>
              <a:gd name="adj1" fmla="val 25769"/>
              <a:gd name="adj2" fmla="val 49781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CMSIS Version 3: Structure</a:t>
            </a:r>
          </a:p>
        </p:txBody>
      </p:sp>
      <p:sp>
        <p:nvSpPr>
          <p:cNvPr id="33801" name="TextBox 3"/>
          <p:cNvSpPr txBox="1">
            <a:spLocks noChangeArrowheads="1"/>
          </p:cNvSpPr>
          <p:nvPr/>
        </p:nvSpPr>
        <p:spPr bwMode="auto">
          <a:xfrm rot="-5400000">
            <a:off x="-3175" y="1146176"/>
            <a:ext cx="898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USER</a:t>
            </a:r>
          </a:p>
        </p:txBody>
      </p:sp>
      <p:sp>
        <p:nvSpPr>
          <p:cNvPr id="33802" name="TextBox 4"/>
          <p:cNvSpPr txBox="1">
            <a:spLocks noChangeArrowheads="1"/>
          </p:cNvSpPr>
          <p:nvPr/>
        </p:nvSpPr>
        <p:spPr bwMode="auto">
          <a:xfrm rot="-5400000">
            <a:off x="-52387" y="3208338"/>
            <a:ext cx="996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CMSIS</a:t>
            </a:r>
          </a:p>
        </p:txBody>
      </p:sp>
      <p:sp>
        <p:nvSpPr>
          <p:cNvPr id="33803" name="TextBox 6"/>
          <p:cNvSpPr txBox="1">
            <a:spLocks noChangeArrowheads="1"/>
          </p:cNvSpPr>
          <p:nvPr/>
        </p:nvSpPr>
        <p:spPr bwMode="auto">
          <a:xfrm rot="-5400000">
            <a:off x="81756" y="5422107"/>
            <a:ext cx="769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MCU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8500" y="5172075"/>
            <a:ext cx="6605588" cy="931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09625" y="5291138"/>
            <a:ext cx="1214438" cy="70485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/>
              <a:t>Cortex</a:t>
            </a:r>
            <a:br>
              <a:rPr lang="en-US" sz="1800" dirty="0"/>
            </a:br>
            <a:r>
              <a:rPr lang="en-US" sz="1800" dirty="0"/>
              <a:t>CPU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62175" y="5294313"/>
            <a:ext cx="1114425" cy="70485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</a:rPr>
              <a:t>SysTick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100" b="0" dirty="0"/>
              <a:t>RTOS Kernel</a:t>
            </a:r>
            <a:br>
              <a:rPr lang="en-US" sz="1100" b="0" dirty="0"/>
            </a:br>
            <a:r>
              <a:rPr lang="en-US" sz="1100" b="0" dirty="0"/>
              <a:t>Timer</a:t>
            </a:r>
            <a:endParaRPr lang="en-US" b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386138" y="5295900"/>
            <a:ext cx="1214437" cy="70485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</a:rPr>
              <a:t>NVIC</a:t>
            </a:r>
            <a:r>
              <a:rPr lang="en-US" sz="1100" b="0" dirty="0"/>
              <a:t/>
            </a:r>
            <a:br>
              <a:rPr lang="en-US" sz="1100" b="0" dirty="0"/>
            </a:br>
            <a:r>
              <a:rPr lang="en-US" sz="1100" b="0" dirty="0">
                <a:latin typeface="Arial" pitchFamily="34" charset="0"/>
              </a:rPr>
              <a:t>Nested Vectored</a:t>
            </a:r>
            <a:br>
              <a:rPr lang="en-US" sz="1100" b="0" dirty="0">
                <a:latin typeface="Arial" pitchFamily="34" charset="0"/>
              </a:rPr>
            </a:br>
            <a:r>
              <a:rPr lang="en-US" sz="1100" b="0" dirty="0">
                <a:latin typeface="Arial" pitchFamily="34" charset="0"/>
              </a:rPr>
              <a:t>Interrupt Controller</a:t>
            </a:r>
            <a:endParaRPr lang="en-US" sz="1100" b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716463" y="5299075"/>
            <a:ext cx="903287" cy="696913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</a:rPr>
              <a:t>Debug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>
                <a:latin typeface="Arial" pitchFamily="34" charset="0"/>
              </a:rPr>
              <a:t>+ Trace</a:t>
            </a:r>
            <a:endParaRPr lang="en-US" sz="1800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753100" y="5294313"/>
            <a:ext cx="1390650" cy="703262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Arial" pitchFamily="34" charset="0"/>
              </a:rPr>
              <a:t>Other</a:t>
            </a:r>
            <a:br>
              <a:rPr lang="en-US" sz="1800" dirty="0">
                <a:latin typeface="Arial" pitchFamily="34" charset="0"/>
              </a:rPr>
            </a:br>
            <a:r>
              <a:rPr lang="en-US" sz="1800" dirty="0">
                <a:latin typeface="Arial" pitchFamily="34" charset="0"/>
              </a:rPr>
              <a:t>Peripherals</a:t>
            </a:r>
            <a:endParaRPr lang="en-US" sz="1800" b="0" dirty="0"/>
          </a:p>
        </p:txBody>
      </p:sp>
      <p:sp>
        <p:nvSpPr>
          <p:cNvPr id="33810" name="Rectangle 23"/>
          <p:cNvSpPr>
            <a:spLocks noChangeArrowheads="1"/>
          </p:cNvSpPr>
          <p:nvPr/>
        </p:nvSpPr>
        <p:spPr bwMode="auto">
          <a:xfrm>
            <a:off x="5464175" y="2698750"/>
            <a:ext cx="1719263" cy="838200"/>
          </a:xfrm>
          <a:prstGeom prst="rect">
            <a:avLst/>
          </a:prstGeom>
          <a:solidFill>
            <a:srgbClr val="00B0F0"/>
          </a:solidFill>
          <a:ln w="762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Device Peripheral</a:t>
            </a:r>
            <a:br>
              <a:rPr lang="en-US" sz="1600" b="0" dirty="0"/>
            </a:br>
            <a:r>
              <a:rPr lang="en-US" sz="1600" b="0" dirty="0"/>
              <a:t>Functions</a:t>
            </a:r>
            <a:br>
              <a:rPr lang="en-US" sz="1600" b="0" dirty="0"/>
            </a:br>
            <a:r>
              <a:rPr lang="en-US" sz="1200" b="0" dirty="0"/>
              <a:t>(Silicon Vendor)</a:t>
            </a:r>
            <a:endParaRPr lang="en-US" sz="1600" b="0" dirty="0"/>
          </a:p>
        </p:txBody>
      </p:sp>
      <p:sp>
        <p:nvSpPr>
          <p:cNvPr id="33811" name="Down Arrow 25"/>
          <p:cNvSpPr>
            <a:spLocks noChangeArrowheads="1"/>
          </p:cNvSpPr>
          <p:nvPr/>
        </p:nvSpPr>
        <p:spPr bwMode="auto">
          <a:xfrm>
            <a:off x="1708150" y="4902200"/>
            <a:ext cx="284163" cy="385763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2" name="Down Arrow 26"/>
          <p:cNvSpPr>
            <a:spLocks noChangeArrowheads="1"/>
          </p:cNvSpPr>
          <p:nvPr/>
        </p:nvSpPr>
        <p:spPr bwMode="auto">
          <a:xfrm>
            <a:off x="2598738" y="4908550"/>
            <a:ext cx="285750" cy="385763"/>
          </a:xfrm>
          <a:prstGeom prst="downArrow">
            <a:avLst>
              <a:gd name="adj1" fmla="val 25769"/>
              <a:gd name="adj2" fmla="val 49781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3" name="Down Arrow 27"/>
          <p:cNvSpPr>
            <a:spLocks noChangeArrowheads="1"/>
          </p:cNvSpPr>
          <p:nvPr/>
        </p:nvSpPr>
        <p:spPr bwMode="auto">
          <a:xfrm>
            <a:off x="3886200" y="4899025"/>
            <a:ext cx="284163" cy="385763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4" name="Down Arrow 28"/>
          <p:cNvSpPr>
            <a:spLocks noChangeArrowheads="1"/>
          </p:cNvSpPr>
          <p:nvPr/>
        </p:nvSpPr>
        <p:spPr bwMode="auto">
          <a:xfrm>
            <a:off x="5075238" y="4908550"/>
            <a:ext cx="284162" cy="385763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5" name="Down Arrow 29"/>
          <p:cNvSpPr>
            <a:spLocks noChangeArrowheads="1"/>
          </p:cNvSpPr>
          <p:nvPr/>
        </p:nvSpPr>
        <p:spPr bwMode="auto">
          <a:xfrm>
            <a:off x="6270625" y="4881563"/>
            <a:ext cx="285750" cy="385762"/>
          </a:xfrm>
          <a:prstGeom prst="downArrow">
            <a:avLst>
              <a:gd name="adj1" fmla="val 25769"/>
              <a:gd name="adj2" fmla="val 49781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6" name="Down Arrow 31"/>
          <p:cNvSpPr>
            <a:spLocks noChangeArrowheads="1"/>
          </p:cNvSpPr>
          <p:nvPr/>
        </p:nvSpPr>
        <p:spPr bwMode="auto">
          <a:xfrm>
            <a:off x="1157288" y="4900613"/>
            <a:ext cx="284162" cy="400050"/>
          </a:xfrm>
          <a:prstGeom prst="downArrow">
            <a:avLst>
              <a:gd name="adj1" fmla="val 25769"/>
              <a:gd name="adj2" fmla="val 50225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7" name="Rectangle 35"/>
          <p:cNvSpPr>
            <a:spLocks noChangeArrowheads="1"/>
          </p:cNvSpPr>
          <p:nvPr/>
        </p:nvSpPr>
        <p:spPr bwMode="auto">
          <a:xfrm>
            <a:off x="815975" y="4325938"/>
            <a:ext cx="923925" cy="574675"/>
          </a:xfrm>
          <a:prstGeom prst="rect">
            <a:avLst/>
          </a:prstGeom>
          <a:solidFill>
            <a:srgbClr val="9A57CD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SIMD</a:t>
            </a:r>
            <a:r>
              <a:rPr lang="en-US" dirty="0"/>
              <a:t/>
            </a:r>
            <a:br>
              <a:rPr lang="en-US" dirty="0"/>
            </a:br>
            <a:r>
              <a:rPr lang="en-US" sz="1200" b="0" dirty="0"/>
              <a:t>Cortex-M4</a:t>
            </a:r>
          </a:p>
        </p:txBody>
      </p:sp>
      <p:pic>
        <p:nvPicPr>
          <p:cNvPr id="33818" name="Picture 12" descr="C:\Documents and Settings\jkrech\Local Settings\Temporary Internet Files\Content.IE5\DUUOI172\MC90043162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8075" y="982663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294563" y="1035050"/>
            <a:ext cx="2303462" cy="5238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b="0" dirty="0">
                <a:solidFill>
                  <a:schemeClr val="tx1"/>
                </a:solidFill>
              </a:rPr>
              <a:t>Peripheral</a:t>
            </a:r>
          </a:p>
          <a:p>
            <a:pPr algn="ctr">
              <a:spcBef>
                <a:spcPts val="0"/>
              </a:spcBef>
              <a:defRPr/>
            </a:pPr>
            <a:r>
              <a:rPr lang="de-DE" b="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33820" name="Down Arrow 29"/>
          <p:cNvSpPr>
            <a:spLocks noChangeArrowheads="1"/>
          </p:cNvSpPr>
          <p:nvPr/>
        </p:nvSpPr>
        <p:spPr bwMode="auto">
          <a:xfrm rot="16200000" flipV="1">
            <a:off x="7222332" y="4399756"/>
            <a:ext cx="285750" cy="442913"/>
          </a:xfrm>
          <a:prstGeom prst="downArrow">
            <a:avLst>
              <a:gd name="adj1" fmla="val 25769"/>
              <a:gd name="adj2" fmla="val 49600"/>
            </a:avLst>
          </a:prstGeom>
          <a:solidFill>
            <a:schemeClr val="bg2"/>
          </a:solidFill>
          <a:ln w="190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1" name="Flowchart: Multidocument 40"/>
          <p:cNvSpPr/>
          <p:nvPr/>
        </p:nvSpPr>
        <p:spPr bwMode="auto">
          <a:xfrm>
            <a:off x="7580313" y="4095750"/>
            <a:ext cx="1239837" cy="828675"/>
          </a:xfrm>
          <a:prstGeom prst="flowChartMultidocumen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</a:rPr>
              <a:t>CMSIS-</a:t>
            </a:r>
            <a:endParaRPr lang="en-US" sz="1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</a:rPr>
              <a:t>SVD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7381875" y="3619500"/>
            <a:ext cx="1647825" cy="67786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1200" b="0" dirty="0">
                <a:solidFill>
                  <a:schemeClr val="tx1"/>
                </a:solidFill>
              </a:rPr>
              <a:t>System View Description (XML)</a:t>
            </a:r>
          </a:p>
          <a:p>
            <a:pPr algn="ctr">
              <a:spcBef>
                <a:spcPts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33823" name="Rectangle 37"/>
          <p:cNvSpPr>
            <a:spLocks noChangeArrowheads="1"/>
          </p:cNvSpPr>
          <p:nvPr/>
        </p:nvSpPr>
        <p:spPr bwMode="auto">
          <a:xfrm>
            <a:off x="2578100" y="2743200"/>
            <a:ext cx="2236788" cy="793750"/>
          </a:xfrm>
          <a:prstGeom prst="rect">
            <a:avLst/>
          </a:prstGeom>
          <a:solidFill>
            <a:srgbClr val="00B0F0"/>
          </a:solidFill>
          <a:ln w="762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Real Time Kernel</a:t>
            </a:r>
            <a:br>
              <a:rPr lang="en-US" sz="1600" b="0" dirty="0"/>
            </a:br>
            <a:r>
              <a:rPr lang="en-US" sz="1200" b="0" dirty="0"/>
              <a:t>(3</a:t>
            </a:r>
            <a:r>
              <a:rPr lang="en-US" sz="1200" b="0" baseline="30000" dirty="0"/>
              <a:t>rd</a:t>
            </a:r>
            <a:r>
              <a:rPr lang="en-US" sz="1200" b="0" dirty="0"/>
              <a:t> Party)</a:t>
            </a:r>
          </a:p>
        </p:txBody>
      </p:sp>
      <p:sp>
        <p:nvSpPr>
          <p:cNvPr id="33824" name="Down Arrow 36"/>
          <p:cNvSpPr>
            <a:spLocks noChangeArrowheads="1"/>
          </p:cNvSpPr>
          <p:nvPr/>
        </p:nvSpPr>
        <p:spPr bwMode="auto">
          <a:xfrm>
            <a:off x="4418013" y="1663700"/>
            <a:ext cx="279400" cy="1101725"/>
          </a:xfrm>
          <a:prstGeom prst="downArrow">
            <a:avLst>
              <a:gd name="adj1" fmla="val 25769"/>
              <a:gd name="adj2" fmla="val 50057"/>
            </a:avLst>
          </a:prstGeom>
          <a:solidFill>
            <a:srgbClr val="96E2F4"/>
          </a:solidFill>
          <a:ln w="1905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8" name="Down Arrow 47"/>
          <p:cNvSpPr/>
          <p:nvPr/>
        </p:nvSpPr>
        <p:spPr bwMode="auto">
          <a:xfrm>
            <a:off x="3389313" y="2513013"/>
            <a:ext cx="284162" cy="265112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2644775" y="1973263"/>
            <a:ext cx="1717675" cy="568325"/>
          </a:xfrm>
          <a:prstGeom prst="rect">
            <a:avLst/>
          </a:prstGeom>
          <a:solidFill>
            <a:srgbClr val="E377AA"/>
          </a:solidFill>
          <a:ln w="19050" algn="ctr">
            <a:solidFill>
              <a:srgbClr val="E377A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CMSIS-RTOS</a:t>
            </a:r>
          </a:p>
          <a:p>
            <a:pPr algn="ctr"/>
            <a:r>
              <a:rPr lang="en-US" sz="1200" b="0" dirty="0"/>
              <a:t>API</a:t>
            </a:r>
          </a:p>
        </p:txBody>
      </p:sp>
      <p:sp>
        <p:nvSpPr>
          <p:cNvPr id="45" name="Down Arrow 44"/>
          <p:cNvSpPr/>
          <p:nvPr/>
        </p:nvSpPr>
        <p:spPr bwMode="auto">
          <a:xfrm>
            <a:off x="1169988" y="2532063"/>
            <a:ext cx="284162" cy="1797050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Down Arrow 48"/>
          <p:cNvSpPr/>
          <p:nvPr/>
        </p:nvSpPr>
        <p:spPr bwMode="auto">
          <a:xfrm>
            <a:off x="3403600" y="1671638"/>
            <a:ext cx="284163" cy="288925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Down Arrow 49"/>
          <p:cNvSpPr/>
          <p:nvPr/>
        </p:nvSpPr>
        <p:spPr bwMode="auto">
          <a:xfrm>
            <a:off x="6216650" y="1685925"/>
            <a:ext cx="284163" cy="1052513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93738" y="955675"/>
            <a:ext cx="6621462" cy="752475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/>
              <a:t>Application Code</a:t>
            </a:r>
          </a:p>
        </p:txBody>
      </p:sp>
      <p:sp>
        <p:nvSpPr>
          <p:cNvPr id="33831" name="Rectangle 20"/>
          <p:cNvSpPr>
            <a:spLocks noChangeArrowheads="1"/>
          </p:cNvSpPr>
          <p:nvPr/>
        </p:nvSpPr>
        <p:spPr bwMode="auto">
          <a:xfrm>
            <a:off x="1739900" y="4324350"/>
            <a:ext cx="5399088" cy="581025"/>
          </a:xfrm>
          <a:prstGeom prst="rect">
            <a:avLst/>
          </a:prstGeom>
          <a:solidFill>
            <a:srgbClr val="BD92DE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Peripheral Register &amp; Interrupt Vector Definitions</a:t>
            </a:r>
          </a:p>
        </p:txBody>
      </p:sp>
      <p:sp>
        <p:nvSpPr>
          <p:cNvPr id="53" name="Down Arrow 52"/>
          <p:cNvSpPr/>
          <p:nvPr/>
        </p:nvSpPr>
        <p:spPr bwMode="auto">
          <a:xfrm>
            <a:off x="6215063" y="3502025"/>
            <a:ext cx="284162" cy="838200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Down Arrow 53"/>
          <p:cNvSpPr/>
          <p:nvPr/>
        </p:nvSpPr>
        <p:spPr bwMode="auto">
          <a:xfrm>
            <a:off x="5200650" y="1703388"/>
            <a:ext cx="284163" cy="2636837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834" name="TextBox 54"/>
          <p:cNvSpPr txBox="1">
            <a:spLocks noChangeArrowheads="1"/>
          </p:cNvSpPr>
          <p:nvPr/>
        </p:nvSpPr>
        <p:spPr bwMode="auto">
          <a:xfrm>
            <a:off x="715963" y="3448050"/>
            <a:ext cx="1762125" cy="369888"/>
          </a:xfrm>
          <a:prstGeom prst="rect">
            <a:avLst/>
          </a:prstGeom>
          <a:solidFill>
            <a:srgbClr val="F7D8E7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CMSIS-CORE</a:t>
            </a:r>
            <a:endParaRPr lang="en-GB" sz="1800" dirty="0"/>
          </a:p>
        </p:txBody>
      </p:sp>
      <p:sp>
        <p:nvSpPr>
          <p:cNvPr id="33835" name="Rectangle 21"/>
          <p:cNvSpPr>
            <a:spLocks noChangeArrowheads="1"/>
          </p:cNvSpPr>
          <p:nvPr/>
        </p:nvSpPr>
        <p:spPr bwMode="auto">
          <a:xfrm>
            <a:off x="1739900" y="3759200"/>
            <a:ext cx="3416300" cy="568325"/>
          </a:xfrm>
          <a:prstGeom prst="rect">
            <a:avLst/>
          </a:prstGeom>
          <a:solidFill>
            <a:srgbClr val="9A57CD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Core Peripheral Functions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814388" y="3756025"/>
            <a:ext cx="6324600" cy="1146175"/>
          </a:xfrm>
          <a:prstGeom prst="rect">
            <a:avLst/>
          </a:prstGeom>
          <a:solidFill>
            <a:srgbClr val="000000">
              <a:alpha val="5098"/>
            </a:srgbClr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1" name="Down Arrow 60"/>
          <p:cNvSpPr/>
          <p:nvPr/>
        </p:nvSpPr>
        <p:spPr bwMode="auto">
          <a:xfrm rot="16200000">
            <a:off x="2334420" y="2094706"/>
            <a:ext cx="284162" cy="314325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838" name="Rectangle 24"/>
          <p:cNvSpPr>
            <a:spLocks noChangeArrowheads="1"/>
          </p:cNvSpPr>
          <p:nvPr/>
        </p:nvSpPr>
        <p:spPr bwMode="auto">
          <a:xfrm>
            <a:off x="801688" y="1971675"/>
            <a:ext cx="1511300" cy="557213"/>
          </a:xfrm>
          <a:prstGeom prst="rect">
            <a:avLst/>
          </a:prstGeom>
          <a:solidFill>
            <a:srgbClr val="E377AA"/>
          </a:solidFill>
          <a:ln w="19050" algn="ctr">
            <a:solidFill>
              <a:srgbClr val="E377A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CMSIS-DSP</a:t>
            </a:r>
          </a:p>
          <a:p>
            <a:pPr algn="ctr"/>
            <a:r>
              <a:rPr lang="en-US" sz="1200" b="0" dirty="0"/>
              <a:t>DSP-Library</a:t>
            </a:r>
          </a:p>
        </p:txBody>
      </p:sp>
      <p:sp>
        <p:nvSpPr>
          <p:cNvPr id="39" name="Down Arrow 38"/>
          <p:cNvSpPr/>
          <p:nvPr/>
        </p:nvSpPr>
        <p:spPr bwMode="auto">
          <a:xfrm>
            <a:off x="3594100" y="3500438"/>
            <a:ext cx="284163" cy="255587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Down Arrow 33"/>
          <p:cNvSpPr/>
          <p:nvPr/>
        </p:nvSpPr>
        <p:spPr bwMode="auto">
          <a:xfrm>
            <a:off x="4826000" y="1708150"/>
            <a:ext cx="284163" cy="2049463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SVD: Upload, Review, Publish 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88938" y="876300"/>
            <a:ext cx="8351837" cy="37052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388938" y="4743450"/>
            <a:ext cx="8351837" cy="15255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10257" y="2512706"/>
            <a:ext cx="1699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Owned by 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Silicon Vendor</a:t>
            </a:r>
            <a:endParaRPr lang="en-US" sz="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7367588" y="2478088"/>
            <a:ext cx="1060450" cy="9271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SVD</a:t>
            </a:r>
          </a:p>
          <a:p>
            <a:pPr algn="ctr">
              <a:defRPr/>
            </a:pPr>
            <a:r>
              <a:rPr lang="en-US" dirty="0"/>
              <a:t>Storage</a:t>
            </a:r>
          </a:p>
        </p:txBody>
      </p:sp>
      <p:sp>
        <p:nvSpPr>
          <p:cNvPr id="8" name="Flowchart: Predefined Process 7"/>
          <p:cNvSpPr/>
          <p:nvPr/>
        </p:nvSpPr>
        <p:spPr bwMode="auto">
          <a:xfrm>
            <a:off x="2889528" y="1630363"/>
            <a:ext cx="1047750" cy="78105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Checks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1873796" y="1912938"/>
            <a:ext cx="941387" cy="2127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lowchart: Decision 11"/>
          <p:cNvSpPr/>
          <p:nvPr/>
        </p:nvSpPr>
        <p:spPr bwMode="auto">
          <a:xfrm>
            <a:off x="5049838" y="1724025"/>
            <a:ext cx="1271587" cy="600075"/>
          </a:xfrm>
          <a:prstGeom prst="flowChartDecision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 Passed?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029710" y="1912938"/>
            <a:ext cx="939800" cy="2127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6373813" y="5651500"/>
            <a:ext cx="939800" cy="21113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5208588" y="1052513"/>
            <a:ext cx="954087" cy="2921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Discard</a:t>
            </a:r>
          </a:p>
        </p:txBody>
      </p:sp>
      <p:sp>
        <p:nvSpPr>
          <p:cNvPr id="46093" name="Right Arrow 15"/>
          <p:cNvSpPr>
            <a:spLocks noChangeArrowheads="1"/>
          </p:cNvSpPr>
          <p:nvPr/>
        </p:nvSpPr>
        <p:spPr bwMode="auto">
          <a:xfrm rot="16200000">
            <a:off x="5541169" y="1424781"/>
            <a:ext cx="287338" cy="212725"/>
          </a:xfrm>
          <a:prstGeom prst="rightArrow">
            <a:avLst>
              <a:gd name="adj1" fmla="val 50000"/>
              <a:gd name="adj2" fmla="val 49640"/>
            </a:avLst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" name="Flowchart: Decision 17"/>
          <p:cNvSpPr/>
          <p:nvPr/>
        </p:nvSpPr>
        <p:spPr bwMode="auto">
          <a:xfrm>
            <a:off x="7269163" y="3835400"/>
            <a:ext cx="1271587" cy="600075"/>
          </a:xfrm>
          <a:prstGeom prst="flowChartDecision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 Publish?</a:t>
            </a: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7754144" y="3528219"/>
            <a:ext cx="287337" cy="21272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Decision 19"/>
          <p:cNvSpPr/>
          <p:nvPr/>
        </p:nvSpPr>
        <p:spPr bwMode="auto">
          <a:xfrm>
            <a:off x="5049838" y="2678113"/>
            <a:ext cx="1271587" cy="600075"/>
          </a:xfrm>
          <a:prstGeom prst="flowChartDecision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 Reviewer?</a:t>
            </a:r>
          </a:p>
        </p:txBody>
      </p:sp>
      <p:sp>
        <p:nvSpPr>
          <p:cNvPr id="21" name="Flowchart: Magnetic Disk 20"/>
          <p:cNvSpPr/>
          <p:nvPr/>
        </p:nvSpPr>
        <p:spPr bwMode="auto">
          <a:xfrm>
            <a:off x="7378700" y="5254625"/>
            <a:ext cx="1060450" cy="9271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Device</a:t>
            </a:r>
          </a:p>
          <a:p>
            <a:pPr algn="ctr">
              <a:defRPr/>
            </a:pPr>
            <a:r>
              <a:rPr lang="en-US" dirty="0"/>
              <a:t>Database</a:t>
            </a:r>
          </a:p>
        </p:txBody>
      </p:sp>
      <p:sp>
        <p:nvSpPr>
          <p:cNvPr id="23" name="Flowchart: Display 22"/>
          <p:cNvSpPr/>
          <p:nvPr/>
        </p:nvSpPr>
        <p:spPr bwMode="auto">
          <a:xfrm rot="10800000" flipV="1">
            <a:off x="2899037" y="5319713"/>
            <a:ext cx="1047750" cy="858837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Public</a:t>
            </a:r>
          </a:p>
          <a:p>
            <a:pPr algn="ctr">
              <a:defRPr/>
            </a:pPr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4357" name="Right Arrow 23"/>
          <p:cNvSpPr>
            <a:spLocks noChangeArrowheads="1"/>
          </p:cNvSpPr>
          <p:nvPr/>
        </p:nvSpPr>
        <p:spPr bwMode="auto">
          <a:xfrm rot="10800000">
            <a:off x="6381750" y="2876550"/>
            <a:ext cx="900113" cy="212725"/>
          </a:xfrm>
          <a:prstGeom prst="rightArrow">
            <a:avLst>
              <a:gd name="adj1" fmla="val 50000"/>
              <a:gd name="adj2" fmla="val 49967"/>
            </a:avLst>
          </a:prstGeom>
          <a:solidFill>
            <a:schemeClr val="bg1">
              <a:lumMod val="75000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" name="Flowchart: Display 29"/>
          <p:cNvSpPr/>
          <p:nvPr/>
        </p:nvSpPr>
        <p:spPr bwMode="auto">
          <a:xfrm rot="10800000" flipV="1">
            <a:off x="2910840" y="2543175"/>
            <a:ext cx="1030288" cy="858838"/>
          </a:xfrm>
          <a:prstGeom prst="flowChartDisplay">
            <a:avLst/>
          </a:prstGeom>
          <a:solidFill>
            <a:schemeClr val="accent6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Review</a:t>
            </a:r>
          </a:p>
          <a:p>
            <a:pPr algn="ctr">
              <a:defRPr/>
            </a:pPr>
            <a:r>
              <a:rPr lang="en-US" dirty="0"/>
              <a:t>Access</a:t>
            </a:r>
          </a:p>
        </p:txBody>
      </p:sp>
      <p:cxnSp>
        <p:nvCxnSpPr>
          <p:cNvPr id="46101" name="Straight Connector 32"/>
          <p:cNvCxnSpPr>
            <a:cxnSpLocks noChangeShapeType="1"/>
          </p:cNvCxnSpPr>
          <p:nvPr/>
        </p:nvCxnSpPr>
        <p:spPr bwMode="auto">
          <a:xfrm>
            <a:off x="389577" y="4657725"/>
            <a:ext cx="8351838" cy="127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2" name="Right Arrow 21"/>
          <p:cNvSpPr/>
          <p:nvPr/>
        </p:nvSpPr>
        <p:spPr bwMode="auto">
          <a:xfrm rot="5400000">
            <a:off x="7546973" y="4746626"/>
            <a:ext cx="727078" cy="200026"/>
          </a:xfrm>
          <a:prstGeom prst="rightArrow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103" name="TextBox 37"/>
          <p:cNvSpPr txBox="1">
            <a:spLocks noChangeArrowheads="1"/>
          </p:cNvSpPr>
          <p:nvPr/>
        </p:nvSpPr>
        <p:spPr bwMode="auto">
          <a:xfrm>
            <a:off x="438463" y="920750"/>
            <a:ext cx="4403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https://cmsis.arm.com/user/index.php</a:t>
            </a:r>
            <a:endParaRPr lang="en-US" sz="1800" dirty="0"/>
          </a:p>
        </p:txBody>
      </p:sp>
      <p:sp>
        <p:nvSpPr>
          <p:cNvPr id="46104" name="TextBox 39"/>
          <p:cNvSpPr txBox="1">
            <a:spLocks noChangeArrowheads="1"/>
          </p:cNvSpPr>
          <p:nvPr/>
        </p:nvSpPr>
        <p:spPr bwMode="auto">
          <a:xfrm>
            <a:off x="436238" y="4782950"/>
            <a:ext cx="2458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www.arm.com/cmsis</a:t>
            </a:r>
            <a:endParaRPr lang="en-US" sz="1800" dirty="0"/>
          </a:p>
        </p:txBody>
      </p:sp>
      <p:sp>
        <p:nvSpPr>
          <p:cNvPr id="44" name="Flowchart: Terminator 43"/>
          <p:cNvSpPr/>
          <p:nvPr/>
        </p:nvSpPr>
        <p:spPr bwMode="auto">
          <a:xfrm>
            <a:off x="5330825" y="3689350"/>
            <a:ext cx="719138" cy="2905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Denied</a:t>
            </a:r>
          </a:p>
        </p:txBody>
      </p:sp>
      <p:sp>
        <p:nvSpPr>
          <p:cNvPr id="46" name="Right Arrow 45"/>
          <p:cNvSpPr/>
          <p:nvPr/>
        </p:nvSpPr>
        <p:spPr bwMode="auto">
          <a:xfrm rot="10800000">
            <a:off x="4044950" y="2870200"/>
            <a:ext cx="938213" cy="212725"/>
          </a:xfrm>
          <a:prstGeom prst="rightArrow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107" name="Right Arrow 46"/>
          <p:cNvSpPr>
            <a:spLocks noChangeArrowheads="1"/>
          </p:cNvSpPr>
          <p:nvPr/>
        </p:nvSpPr>
        <p:spPr bwMode="auto">
          <a:xfrm rot="5400000">
            <a:off x="5552282" y="3372644"/>
            <a:ext cx="287337" cy="212725"/>
          </a:xfrm>
          <a:prstGeom prst="rightArrow">
            <a:avLst>
              <a:gd name="adj1" fmla="val 50000"/>
              <a:gd name="adj2" fmla="val 50028"/>
            </a:avLst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" name="Bent-Up Arrow 32"/>
          <p:cNvSpPr/>
          <p:nvPr/>
        </p:nvSpPr>
        <p:spPr bwMode="auto">
          <a:xfrm flipV="1">
            <a:off x="6400800" y="1974848"/>
            <a:ext cx="1627188" cy="368301"/>
          </a:xfrm>
          <a:prstGeom prst="bentUpArrow">
            <a:avLst>
              <a:gd name="adj1" fmla="val 24455"/>
              <a:gd name="adj2" fmla="val 28922"/>
              <a:gd name="adj3" fmla="val 32193"/>
            </a:avLst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Flowchart: Decision 28"/>
          <p:cNvSpPr/>
          <p:nvPr/>
        </p:nvSpPr>
        <p:spPr bwMode="auto">
          <a:xfrm>
            <a:off x="5049838" y="5459413"/>
            <a:ext cx="1271587" cy="600075"/>
          </a:xfrm>
          <a:prstGeom prst="flowChartDecision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 dirty="0"/>
              <a:t> </a:t>
            </a:r>
            <a:r>
              <a:rPr lang="en-US" sz="1200" dirty="0" smtClean="0"/>
              <a:t>EULA</a:t>
            </a:r>
            <a:r>
              <a:rPr lang="en-US" sz="1100" dirty="0" smtClean="0"/>
              <a:t> </a:t>
            </a:r>
          </a:p>
          <a:p>
            <a:pPr algn="ctr">
              <a:defRPr/>
            </a:pPr>
            <a:r>
              <a:rPr lang="en-US" sz="1100" dirty="0" smtClean="0"/>
              <a:t>accepted</a:t>
            </a:r>
            <a:endParaRPr lang="en-US" sz="1100" dirty="0"/>
          </a:p>
        </p:txBody>
      </p:sp>
      <p:sp>
        <p:nvSpPr>
          <p:cNvPr id="31" name="Right Arrow 30"/>
          <p:cNvSpPr/>
          <p:nvPr/>
        </p:nvSpPr>
        <p:spPr bwMode="auto">
          <a:xfrm rot="10800000">
            <a:off x="4035425" y="5651500"/>
            <a:ext cx="938213" cy="212725"/>
          </a:xfrm>
          <a:prstGeom prst="rightArrow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lowchart: Terminator 39"/>
          <p:cNvSpPr/>
          <p:nvPr/>
        </p:nvSpPr>
        <p:spPr bwMode="auto">
          <a:xfrm>
            <a:off x="5302250" y="4795837"/>
            <a:ext cx="719138" cy="2905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Denied</a:t>
            </a:r>
          </a:p>
        </p:txBody>
      </p:sp>
      <p:sp>
        <p:nvSpPr>
          <p:cNvPr id="43" name="Right Arrow 46"/>
          <p:cNvSpPr>
            <a:spLocks noChangeArrowheads="1"/>
          </p:cNvSpPr>
          <p:nvPr/>
        </p:nvSpPr>
        <p:spPr bwMode="auto">
          <a:xfrm rot="16200000">
            <a:off x="5542757" y="5161756"/>
            <a:ext cx="287337" cy="212725"/>
          </a:xfrm>
          <a:prstGeom prst="rightArrow">
            <a:avLst>
              <a:gd name="adj1" fmla="val 50000"/>
              <a:gd name="adj2" fmla="val 50028"/>
            </a:avLst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" name="Flowchart: Document 73"/>
          <p:cNvSpPr/>
          <p:nvPr/>
        </p:nvSpPr>
        <p:spPr bwMode="auto">
          <a:xfrm>
            <a:off x="941695" y="1575771"/>
            <a:ext cx="838083" cy="923287"/>
          </a:xfrm>
          <a:prstGeom prst="flowChartDocumen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6"/>
                </a:solidFill>
              </a:rPr>
              <a:t>SVD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6"/>
                </a:solidFill>
              </a:rPr>
              <a:t>File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6500" y="2930525"/>
            <a:ext cx="6711950" cy="1460500"/>
          </a:xfrm>
        </p:spPr>
        <p:txBody>
          <a:bodyPr/>
          <a:lstStyle/>
          <a:p>
            <a:pPr eaLnBrk="1" hangingPunct="1"/>
            <a:r>
              <a:rPr lang="en-GB" sz="4800" dirty="0" smtClean="0">
                <a:solidFill>
                  <a:schemeClr val="tx1"/>
                </a:solidFill>
              </a:rPr>
              <a:t>Thank You!</a:t>
            </a:r>
            <a:endParaRPr lang="en-US" sz="4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17488" y="54451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ctr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CMSIS enables</a:t>
            </a:r>
          </a:p>
          <a:p>
            <a:pPr lvl="1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400" dirty="0" smtClean="0"/>
              <a:t> </a:t>
            </a:r>
            <a:r>
              <a:rPr lang="en-GB" sz="2400" b="0" dirty="0" smtClean="0"/>
              <a:t>Consistent and simple software interfaces</a:t>
            </a:r>
          </a:p>
          <a:p>
            <a:pPr lvl="1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400" b="0" dirty="0" smtClean="0"/>
              <a:t> Simplified software reuse</a:t>
            </a:r>
          </a:p>
          <a:p>
            <a:pPr lvl="1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GB" sz="2400" b="0" dirty="0" smtClean="0"/>
              <a:t> Shortened learning curve for microcontroller developers</a:t>
            </a:r>
          </a:p>
          <a:p>
            <a:pPr lvl="1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Reduced time to market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new devices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marR="0" lvl="1" indent="-277813" algn="l" defTabSz="914400" rtl="0" eaLnBrk="0" fontAlgn="ctr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8"/>
          <p:cNvSpPr>
            <a:spLocks noChangeArrowheads="1"/>
          </p:cNvSpPr>
          <p:nvPr/>
        </p:nvSpPr>
        <p:spPr bwMode="auto">
          <a:xfrm>
            <a:off x="0" y="3598100"/>
            <a:ext cx="9144000" cy="1341438"/>
          </a:xfrm>
          <a:prstGeom prst="rect">
            <a:avLst/>
          </a:prstGeom>
          <a:solidFill>
            <a:srgbClr val="FADEDE"/>
          </a:solidFill>
          <a:ln w="9525">
            <a:solidFill>
              <a:srgbClr val="F5C3C3"/>
            </a:solidFill>
            <a:miter lim="800000"/>
            <a:headEnd/>
            <a:tailEnd/>
          </a:ln>
          <a:effectLst>
            <a:prstShdw prst="shdw17" dist="17961" dir="2700000">
              <a:srgbClr val="937575">
                <a:alpha val="74997"/>
              </a:srgbClr>
            </a:prstShdw>
          </a:effectLst>
        </p:spPr>
        <p:txBody>
          <a:bodyPr wrap="none" anchor="ctr"/>
          <a:lstStyle/>
          <a:p>
            <a:pPr algn="ctr"/>
            <a:endParaRPr lang="de-DE">
              <a:solidFill>
                <a:srgbClr val="F5C3C3"/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217488" y="839788"/>
            <a:ext cx="8775700" cy="5951537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chemeClr val="tx1"/>
                </a:solidFill>
                <a:ea typeface="MS PGothic" pitchFamily="34" charset="-128"/>
              </a:rPr>
              <a:t>CMSIS-CORE</a:t>
            </a:r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: Standard API for all Cortex-M Processors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Standardized interface for Cortex-M0, M3, M4 and future processors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SIMD Intrinsic Functions for Cortex-M4 instruction enhancements</a:t>
            </a:r>
          </a:p>
          <a:p>
            <a:pPr eaLnBrk="1" hangingPunct="1">
              <a:lnSpc>
                <a:spcPct val="60000"/>
              </a:lnSpc>
            </a:pPr>
            <a:endParaRPr lang="en-GB" sz="14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tx1"/>
                </a:solidFill>
                <a:ea typeface="MS PGothic" pitchFamily="34" charset="-128"/>
              </a:rPr>
              <a:t>CMSIS-DSP</a:t>
            </a:r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: DSP Library Collection with 61 Functions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Data types: Fixed (fractional q7, q15, q31) and Float-Point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Optimized for Cortex-M4, but also available for Cortex-M0, M3</a:t>
            </a:r>
          </a:p>
          <a:p>
            <a:pPr lvl="1" eaLnBrk="1" hangingPunct="1"/>
            <a:endParaRPr lang="en-GB" sz="12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tx1"/>
                </a:solidFill>
                <a:ea typeface="MS PGothic" pitchFamily="34" charset="-128"/>
              </a:rPr>
              <a:t>CMSIS-RTOS</a:t>
            </a:r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: Standard API for Real-Time OS Vendors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Standardized Interface to Real-Time Operating Systems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Enables Software Templates, Middleware, Libraries, etc.</a:t>
            </a:r>
          </a:p>
          <a:p>
            <a:pPr lvl="1" eaLnBrk="1" hangingPunct="1"/>
            <a:endParaRPr lang="en-GB" sz="12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tx1"/>
                </a:solidFill>
                <a:ea typeface="MS PGothic" pitchFamily="34" charset="-128"/>
              </a:rPr>
              <a:t>CMSIS-SVD</a:t>
            </a:r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: System View Description for Peripherals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Peripheral Awareness for Debuggers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Header file generation for Peripheral Register + Interrupt Definitions</a:t>
            </a:r>
            <a:endParaRPr lang="en-GB" dirty="0" smtClean="0">
              <a:solidFill>
                <a:srgbClr val="1D315B"/>
              </a:solidFill>
              <a:ea typeface="MS PGothic" pitchFamily="34" charset="-128"/>
            </a:endParaRPr>
          </a:p>
          <a:p>
            <a:pPr lvl="1" eaLnBrk="1" hangingPunct="1">
              <a:buClr>
                <a:srgbClr val="FF9933"/>
              </a:buClr>
            </a:pPr>
            <a:endParaRPr lang="en-GB" sz="700" dirty="0" smtClean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 dirty="0" smtClean="0">
                <a:ea typeface="MS PGothic" pitchFamily="34" charset="-128"/>
              </a:rPr>
              <a:t>CMSIS Version 3: Components</a:t>
            </a:r>
            <a:endParaRPr lang="en-GB" sz="3500" dirty="0" smtClean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4821" name="Text Box 29"/>
          <p:cNvSpPr txBox="1">
            <a:spLocks noChangeArrowheads="1"/>
          </p:cNvSpPr>
          <p:nvPr/>
        </p:nvSpPr>
        <p:spPr bwMode="auto">
          <a:xfrm rot="16200000">
            <a:off x="-684812" y="4115291"/>
            <a:ext cx="1674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0B5467"/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accent1"/>
                </a:solidFill>
              </a:rPr>
              <a:t>New</a:t>
            </a:r>
            <a:endParaRPr lang="de-DE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Content Placeholder 2"/>
          <p:cNvSpPr>
            <a:spLocks noGrp="1"/>
          </p:cNvSpPr>
          <p:nvPr>
            <p:ph idx="4294967295"/>
          </p:nvPr>
        </p:nvSpPr>
        <p:spPr>
          <a:xfrm>
            <a:off x="217488" y="839788"/>
            <a:ext cx="8775700" cy="5951537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chemeClr val="tx1"/>
                </a:solidFill>
                <a:ea typeface="MS PGothic" pitchFamily="34" charset="-128"/>
              </a:rPr>
              <a:t>CMSIS-CORE</a:t>
            </a:r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: Standard API for all Cortex-M Processors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Standardized interface for Cortex-M0, M3, M4 and future processors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SIMD Intrinsic Functions for Cortex-M4 instruction enhancements</a:t>
            </a:r>
          </a:p>
          <a:p>
            <a:pPr eaLnBrk="1" hangingPunct="1">
              <a:lnSpc>
                <a:spcPct val="60000"/>
              </a:lnSpc>
            </a:pPr>
            <a:endParaRPr lang="en-GB" sz="14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CMSIS-DSP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DSP Library Collection with 61 Functions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Data types: Fixed (fractional q7, q15, q31) and Float-Point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Optimized for Cortex-M4, but also available for Cortex-M0, M3</a:t>
            </a:r>
          </a:p>
          <a:p>
            <a:pPr lvl="1" eaLnBrk="1" hangingPunct="1"/>
            <a:endParaRPr lang="en-GB" sz="1200" dirty="0" smtClean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CMSIS-RTOS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Standard API for Real-Time OS Vendors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Standardized Interface to Real-Time Operating Systems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Enables Software Templates, Middleware, Libraries, etc.</a:t>
            </a:r>
          </a:p>
          <a:p>
            <a:pPr lvl="1" eaLnBrk="1" hangingPunct="1"/>
            <a:endParaRPr lang="en-GB" sz="1200" dirty="0" smtClean="0">
              <a:solidFill>
                <a:schemeClr val="accent6">
                  <a:lumMod val="85000"/>
                </a:schemeClr>
              </a:solidFill>
              <a:ea typeface="MS PGothic" pitchFamily="34" charset="-128"/>
            </a:endParaRPr>
          </a:p>
          <a:p>
            <a:pPr eaLnBrk="1" hangingPunct="1"/>
            <a:r>
              <a:rPr lang="en-GB" b="1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CMSIS-SVD</a:t>
            </a:r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: System View Description for Peripherals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Peripheral Awareness for Debuggers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85000"/>
                  </a:schemeClr>
                </a:solidFill>
                <a:ea typeface="MS PGothic" pitchFamily="34" charset="-128"/>
              </a:rPr>
              <a:t>Header file generation for Peripheral Register + Interrupt Definitions</a:t>
            </a:r>
          </a:p>
          <a:p>
            <a:pPr lvl="1" eaLnBrk="1" hangingPunct="1">
              <a:buClr>
                <a:srgbClr val="FF9933"/>
              </a:buClr>
            </a:pPr>
            <a:endParaRPr lang="en-GB" sz="700" dirty="0" smtClean="0">
              <a:solidFill>
                <a:srgbClr val="1D315B"/>
              </a:solidFill>
              <a:ea typeface="MS PGothic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 dirty="0" smtClean="0">
                <a:ea typeface="MS PGothic" pitchFamily="34" charset="-128"/>
              </a:rPr>
              <a:t>CMSIS Version 3: Components</a:t>
            </a:r>
            <a:endParaRPr lang="en-GB" sz="3500" dirty="0" smtClean="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CMSIS-CORE: Abstract</a:t>
            </a:r>
            <a:endParaRPr lang="en-GB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2031266"/>
            <a:ext cx="8569325" cy="4519612"/>
          </a:xfrm>
        </p:spPr>
        <p:txBody>
          <a:bodyPr/>
          <a:lstStyle/>
          <a:p>
            <a:pPr marL="0" indent="266700" eaLnBrk="1" hangingPunct="1"/>
            <a:r>
              <a:rPr lang="en-US" b="1" dirty="0" smtClean="0"/>
              <a:t>CMSIS-CORE </a:t>
            </a:r>
            <a:r>
              <a:rPr lang="en-US" dirty="0" smtClean="0"/>
              <a:t>provides a </a:t>
            </a:r>
            <a:r>
              <a:rPr lang="en-US" b="1" dirty="0" smtClean="0"/>
              <a:t>Peripheral Access Layer </a:t>
            </a:r>
            <a:r>
              <a:rPr lang="en-US" dirty="0" smtClean="0"/>
              <a:t>with</a:t>
            </a:r>
          </a:p>
          <a:p>
            <a:pPr lvl="1" eaLnBrk="1" hangingPunct="1"/>
            <a:r>
              <a:rPr lang="en-US" dirty="0" smtClean="0"/>
              <a:t>Consistent layout of all peripheral registers</a:t>
            </a:r>
          </a:p>
          <a:p>
            <a:pPr lvl="1" eaLnBrk="1" hangingPunct="1"/>
            <a:r>
              <a:rPr lang="en-US" dirty="0" smtClean="0"/>
              <a:t>Vector definitions for all exceptions and interrupts</a:t>
            </a:r>
          </a:p>
          <a:p>
            <a:pPr lvl="1" eaLnBrk="1" hangingPunct="1"/>
            <a:r>
              <a:rPr lang="en-US" dirty="0" smtClean="0"/>
              <a:t>Functions to access </a:t>
            </a:r>
            <a:r>
              <a:rPr lang="en-US" b="1" dirty="0" smtClean="0"/>
              <a:t>core registers and core peripherals</a:t>
            </a:r>
          </a:p>
          <a:p>
            <a:pPr lvl="1" eaLnBrk="1" hangingPunct="1"/>
            <a:r>
              <a:rPr lang="en-US" dirty="0" smtClean="0"/>
              <a:t>Debug channel (for </a:t>
            </a:r>
            <a:r>
              <a:rPr lang="en-US" dirty="0" err="1" smtClean="0"/>
              <a:t>printf</a:t>
            </a:r>
            <a:r>
              <a:rPr lang="en-US" dirty="0" smtClean="0"/>
              <a:t>-style + RTOS Kernel)</a:t>
            </a:r>
          </a:p>
          <a:p>
            <a:pPr marL="0" indent="266700" eaLnBrk="1" hangingPunct="1"/>
            <a:endParaRPr lang="en-US" b="1" dirty="0" smtClean="0"/>
          </a:p>
          <a:p>
            <a:pPr marL="0" indent="266700" eaLnBrk="1" hangingPunct="1"/>
            <a:r>
              <a:rPr lang="en-US" b="1" dirty="0" smtClean="0"/>
              <a:t>CMSIS-CORE</a:t>
            </a:r>
            <a:r>
              <a:rPr lang="en-US" dirty="0" smtClean="0"/>
              <a:t> compliant software components allow</a:t>
            </a:r>
          </a:p>
          <a:p>
            <a:pPr lvl="1" eaLnBrk="1" hangingPunct="1"/>
            <a:r>
              <a:rPr lang="en-US" dirty="0" smtClean="0"/>
              <a:t>Easy reuse of example applications and template code</a:t>
            </a:r>
          </a:p>
          <a:p>
            <a:pPr lvl="1" eaLnBrk="1" hangingPunct="1"/>
            <a:r>
              <a:rPr lang="en-US" dirty="0" smtClean="0"/>
              <a:t>Combination of software components from multiple vendors</a:t>
            </a:r>
            <a:endParaRPr lang="en-GB" dirty="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41313" y="931840"/>
            <a:ext cx="8567737" cy="8309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GB" sz="2400" b="0" dirty="0"/>
              <a:t>The </a:t>
            </a:r>
            <a:r>
              <a:rPr lang="en-GB" sz="2400" b="0" dirty="0" smtClean="0"/>
              <a:t>CMSIS-CORE </a:t>
            </a:r>
            <a:r>
              <a:rPr lang="en-GB" sz="2400" b="0" dirty="0"/>
              <a:t>enables deployment of software components to physical Microcontroller Devices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What CMSIS-CORE is not(!)</a:t>
            </a:r>
            <a:endParaRPr lang="en-GB" sz="32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8467" y="1826549"/>
            <a:ext cx="8569325" cy="4519612"/>
          </a:xfrm>
        </p:spPr>
        <p:txBody>
          <a:bodyPr/>
          <a:lstStyle/>
          <a:p>
            <a:pPr marL="0" indent="266700" eaLnBrk="1" hangingPunct="1"/>
            <a:r>
              <a:rPr lang="en-US" sz="2200" b="1" dirty="0" smtClean="0"/>
              <a:t>CMSIS-CORE does not make Peripherals Equal</a:t>
            </a:r>
            <a:endParaRPr lang="en-US" sz="2200" dirty="0" smtClean="0"/>
          </a:p>
          <a:p>
            <a:pPr lvl="1" eaLnBrk="1" hangingPunct="1"/>
            <a:r>
              <a:rPr lang="en-US" dirty="0" smtClean="0"/>
              <a:t>Peripheral Access Layer defines common methods, not features</a:t>
            </a:r>
          </a:p>
          <a:p>
            <a:pPr marL="1143000" lvl="2" indent="-228600" eaLnBrk="1" hangingPunct="1"/>
            <a:r>
              <a:rPr lang="en-US" dirty="0" smtClean="0"/>
              <a:t>I/O, Timers, PWM, A/D, D/A, etc. can function differently</a:t>
            </a:r>
          </a:p>
          <a:p>
            <a:pPr marL="0" indent="266700" eaLnBrk="1" hangingPunct="1">
              <a:lnSpc>
                <a:spcPct val="130000"/>
              </a:lnSpc>
            </a:pPr>
            <a:r>
              <a:rPr lang="en-US" sz="2200" b="1" dirty="0" smtClean="0"/>
              <a:t>CMSIS-CORE does not require immense Resources</a:t>
            </a:r>
            <a:endParaRPr lang="en-US" sz="2200" dirty="0" smtClean="0"/>
          </a:p>
          <a:p>
            <a:pPr lvl="1" eaLnBrk="1" hangingPunct="1"/>
            <a:r>
              <a:rPr lang="en-US" dirty="0" smtClean="0"/>
              <a:t>Peripheral Access Layer requires &lt; 1KB code, 4Bytes variable.</a:t>
            </a:r>
          </a:p>
          <a:p>
            <a:pPr marL="1143000" lvl="2" indent="-228600" eaLnBrk="1" hangingPunct="1"/>
            <a:r>
              <a:rPr lang="en-US" dirty="0" smtClean="0"/>
              <a:t>Including device startup code</a:t>
            </a:r>
          </a:p>
          <a:p>
            <a:pPr marL="0" indent="266700" eaLnBrk="1" hangingPunct="1">
              <a:lnSpc>
                <a:spcPct val="130000"/>
              </a:lnSpc>
            </a:pPr>
            <a:r>
              <a:rPr lang="en-US" sz="2200" b="1" dirty="0" smtClean="0"/>
              <a:t>CMSIS-CORE does not prevent from direct Hardware Access</a:t>
            </a:r>
          </a:p>
          <a:p>
            <a:pPr lvl="1" eaLnBrk="1" hangingPunct="1"/>
            <a:r>
              <a:rPr lang="en-US" dirty="0" smtClean="0"/>
              <a:t>Peripheral Registers are accessed via memory accesses</a:t>
            </a:r>
          </a:p>
          <a:p>
            <a:pPr marL="1143000" lvl="2" indent="-228600" eaLnBrk="1" hangingPunct="1"/>
            <a:r>
              <a:rPr lang="en-US" dirty="0" smtClean="0"/>
              <a:t>Each Peripheral has a </a:t>
            </a:r>
            <a:r>
              <a:rPr lang="en-US" dirty="0" err="1" smtClean="0"/>
              <a:t>struct</a:t>
            </a:r>
            <a:r>
              <a:rPr lang="en-US" dirty="0" smtClean="0"/>
              <a:t> that collects all registers</a:t>
            </a:r>
          </a:p>
          <a:p>
            <a:pPr marL="1143000" lvl="2" indent="-228600" eaLnBrk="1" hangingPunct="1"/>
            <a:r>
              <a:rPr lang="en-US" dirty="0" smtClean="0"/>
              <a:t>Device documentation should reflect this structure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41313" y="863600"/>
            <a:ext cx="8567737" cy="8309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ctr"/>
            <a:r>
              <a:rPr lang="en-GB" sz="2400" b="0" dirty="0"/>
              <a:t>The </a:t>
            </a:r>
            <a:r>
              <a:rPr lang="en-GB" sz="2400" b="0" dirty="0" smtClean="0"/>
              <a:t>CMSIS-CORE is </a:t>
            </a:r>
            <a:r>
              <a:rPr lang="en-GB" sz="2400" b="0" dirty="0"/>
              <a:t>not another complex software layer that forces vendors to unify features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Files for CMSIS-CORE</a:t>
            </a:r>
            <a:r>
              <a:rPr lang="en-US" dirty="0" smtClean="0"/>
              <a:t> Layer</a:t>
            </a:r>
            <a:r>
              <a:rPr lang="en-US" b="0" dirty="0" smtClean="0"/>
              <a:t> </a:t>
            </a:r>
            <a:endParaRPr lang="en-GB" b="0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323528" y="908720"/>
            <a:ext cx="8569325" cy="3377536"/>
            <a:chOff x="323528" y="908720"/>
            <a:chExt cx="8136905" cy="3168352"/>
          </a:xfrm>
        </p:grpSpPr>
        <p:sp>
          <p:nvSpPr>
            <p:cNvPr id="5" name="Snip Single Corner Rectangle 4"/>
            <p:cNvSpPr/>
            <p:nvPr/>
          </p:nvSpPr>
          <p:spPr bwMode="auto">
            <a:xfrm>
              <a:off x="323528" y="908720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startup_&lt;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&gt;.s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Device Startup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Interrupt Vectors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 bwMode="auto">
            <a:xfrm>
              <a:off x="323528" y="1844824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system_&lt;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System &amp;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9" name="Snip Single Corner Rectangle 18"/>
            <p:cNvSpPr/>
            <p:nvPr/>
          </p:nvSpPr>
          <p:spPr bwMode="auto">
            <a:xfrm>
              <a:off x="4499993" y="2276872"/>
              <a:ext cx="1872208" cy="792088"/>
            </a:xfrm>
            <a:prstGeom prst="snip1Rect">
              <a:avLst/>
            </a:prstGeom>
            <a:solidFill>
              <a:srgbClr val="BD92DE">
                <a:alpha val="66667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core_&lt;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cpu</a:t>
              </a:r>
              <a:r>
                <a:rPr lang="en-US" sz="1200" dirty="0" smtClean="0">
                  <a:solidFill>
                    <a:schemeClr val="tx1"/>
                  </a:solidFill>
                </a:rPr>
                <a:t>&gt;.h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b="0" dirty="0" smtClean="0">
                  <a:solidFill>
                    <a:schemeClr val="tx1"/>
                  </a:solidFill>
                </a:rPr>
                <a:t>CMSIS</a:t>
              </a:r>
              <a:br>
                <a:rPr lang="en-US" sz="1200" b="0" dirty="0" smtClean="0">
                  <a:solidFill>
                    <a:schemeClr val="tx1"/>
                  </a:solidFill>
                </a:rPr>
              </a:br>
              <a:r>
                <a:rPr lang="en-US" sz="1200" b="0" dirty="0" smtClean="0">
                  <a:solidFill>
                    <a:schemeClr val="tx1"/>
                  </a:solidFill>
                </a:rPr>
                <a:t>CPU &amp; Core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0" name="Snip Single Corner Rectangle 19"/>
            <p:cNvSpPr/>
            <p:nvPr/>
          </p:nvSpPr>
          <p:spPr bwMode="auto">
            <a:xfrm>
              <a:off x="4499992" y="3284984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system_&lt;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</a:rPr>
                <a:t>&gt;.h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b="0" dirty="0" smtClean="0">
                  <a:solidFill>
                    <a:schemeClr val="tx1"/>
                  </a:solidFill>
                </a:rPr>
                <a:t>CMSIS System &amp;</a:t>
              </a:r>
              <a:br>
                <a:rPr lang="en-US" sz="1200" b="0" dirty="0" smtClean="0">
                  <a:solidFill>
                    <a:schemeClr val="tx1"/>
                  </a:solidFill>
                </a:rPr>
              </a:br>
              <a:r>
                <a:rPr lang="en-US" sz="1200" b="0" dirty="0" smtClean="0">
                  <a:solidFill>
                    <a:schemeClr val="tx1"/>
                  </a:solidFill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2" name="Snip Single Corner Rectangle 21"/>
            <p:cNvSpPr/>
            <p:nvPr/>
          </p:nvSpPr>
          <p:spPr bwMode="auto">
            <a:xfrm>
              <a:off x="6588225" y="2276872"/>
              <a:ext cx="1872208" cy="792088"/>
            </a:xfrm>
            <a:prstGeom prst="snip1Rect">
              <a:avLst/>
            </a:prstGeom>
            <a:solidFill>
              <a:srgbClr val="BD92DE">
                <a:alpha val="67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cmsis_compiler.h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Core </a:t>
              </a: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Peripheral </a:t>
              </a: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Functions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CPU Instruction Access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SIMD Instruction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4" name="Snip Single Corner Rectangle 23"/>
            <p:cNvSpPr/>
            <p:nvPr/>
          </p:nvSpPr>
          <p:spPr bwMode="auto">
            <a:xfrm>
              <a:off x="323528" y="2780928"/>
              <a:ext cx="1872208" cy="792088"/>
            </a:xfrm>
            <a:prstGeom prst="snip1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user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&gt;.c/c++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User Application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 { ... }</a:t>
              </a:r>
              <a:endParaRPr lang="en-US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Snip Single Corner Rectangle 24"/>
            <p:cNvSpPr/>
            <p:nvPr/>
          </p:nvSpPr>
          <p:spPr bwMode="auto">
            <a:xfrm>
              <a:off x="2411760" y="2780928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&gt;.h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Device Peripheral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5" idx="2"/>
              <a:endCxn id="24" idx="0"/>
            </p:cNvCxnSpPr>
            <p:nvPr/>
          </p:nvCxnSpPr>
          <p:spPr bwMode="auto">
            <a:xfrm rot="10800000">
              <a:off x="2195736" y="3176972"/>
              <a:ext cx="216024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/>
            <p:cNvCxnSpPr>
              <a:stCxn id="20" idx="2"/>
            </p:cNvCxnSpPr>
            <p:nvPr/>
          </p:nvCxnSpPr>
          <p:spPr bwMode="auto">
            <a:xfrm rot="10800000">
              <a:off x="4283968" y="3284984"/>
              <a:ext cx="216025" cy="39604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>
              <a:stCxn id="19" idx="2"/>
            </p:cNvCxnSpPr>
            <p:nvPr/>
          </p:nvCxnSpPr>
          <p:spPr bwMode="auto">
            <a:xfrm rot="10800000" flipV="1">
              <a:off x="4283969" y="2672916"/>
              <a:ext cx="216024" cy="39604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Straight Arrow Connector 34"/>
            <p:cNvCxnSpPr>
              <a:stCxn id="22" idx="2"/>
            </p:cNvCxnSpPr>
            <p:nvPr/>
          </p:nvCxnSpPr>
          <p:spPr bwMode="auto">
            <a:xfrm rot="10800000">
              <a:off x="6372201" y="2672916"/>
              <a:ext cx="216024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6" name="Snip Single Corner Rectangle 25"/>
          <p:cNvSpPr/>
          <p:nvPr/>
        </p:nvSpPr>
        <p:spPr bwMode="auto">
          <a:xfrm>
            <a:off x="2483768" y="908720"/>
            <a:ext cx="360040" cy="216024"/>
          </a:xfrm>
          <a:prstGeom prst="snip1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20184" y="889273"/>
            <a:ext cx="326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CMSIS-CORE Device Files (Silicon Vendor)</a:t>
            </a:r>
            <a:endParaRPr lang="en-US" sz="1200" dirty="0"/>
          </a:p>
        </p:txBody>
      </p:sp>
      <p:sp>
        <p:nvSpPr>
          <p:cNvPr id="30" name="Snip Single Corner Rectangle 29"/>
          <p:cNvSpPr/>
          <p:nvPr/>
        </p:nvSpPr>
        <p:spPr bwMode="auto">
          <a:xfrm>
            <a:off x="2483768" y="1477928"/>
            <a:ext cx="360040" cy="216024"/>
          </a:xfrm>
          <a:prstGeom prst="snip1Rect">
            <a:avLst/>
          </a:prstGeom>
          <a:solidFill>
            <a:srgbClr val="BD92DE">
              <a:alpha val="66667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29332" y="1450876"/>
            <a:ext cx="2966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CMSIS-CORE Standard Files (ARM)</a:t>
            </a:r>
            <a:endParaRPr lang="en-US" sz="1200" dirty="0"/>
          </a:p>
        </p:txBody>
      </p:sp>
      <p:sp>
        <p:nvSpPr>
          <p:cNvPr id="34" name="Snip Single Corner Rectangle 33"/>
          <p:cNvSpPr/>
          <p:nvPr/>
        </p:nvSpPr>
        <p:spPr bwMode="auto">
          <a:xfrm>
            <a:off x="2483768" y="1192545"/>
            <a:ext cx="360040" cy="216024"/>
          </a:xfrm>
          <a:prstGeom prst="snip1Rect">
            <a:avLst/>
          </a:prstGeom>
          <a:solidFill>
            <a:schemeClr val="accent5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24376" y="1166257"/>
            <a:ext cx="28216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User Program</a:t>
            </a:r>
            <a:endParaRPr lang="en-US" sz="1200" dirty="0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323528" y="4429132"/>
            <a:ext cx="856932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200" kern="0" dirty="0" smtClean="0">
                <a:latin typeface="+mn-lt"/>
                <a:ea typeface="+mn-ea"/>
              </a:rPr>
              <a:t>To use CMSIS in a project add: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kern="0" dirty="0" smtClean="0">
                <a:latin typeface="+mn-lt"/>
              </a:rPr>
              <a:t>Startup_</a:t>
            </a:r>
            <a:r>
              <a:rPr lang="en-US" sz="2000" b="0" i="1" kern="0" dirty="0" smtClean="0">
                <a:latin typeface="+mn-lt"/>
              </a:rPr>
              <a:t>&lt;device&gt;</a:t>
            </a:r>
            <a:r>
              <a:rPr lang="en-US" sz="2000" b="0" kern="0" dirty="0" smtClean="0">
                <a:latin typeface="+mn-lt"/>
              </a:rPr>
              <a:t>.s: Compiler-specific startup code.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System_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&lt;device&gt;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.c: System Configuration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file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000" b="0" i="1" kern="0" baseline="0" dirty="0" smtClean="0">
                <a:latin typeface="+mn-lt"/>
              </a:rPr>
              <a:t>&lt;device&gt;</a:t>
            </a:r>
            <a:r>
              <a:rPr lang="en-US" sz="2000" b="0" kern="0" baseline="0" dirty="0" smtClean="0">
                <a:latin typeface="+mn-lt"/>
              </a:rPr>
              <a:t>.h</a:t>
            </a:r>
            <a:r>
              <a:rPr lang="en-US" sz="2000" b="0" kern="0" dirty="0" smtClean="0">
                <a:latin typeface="+mn-lt"/>
              </a:rPr>
              <a:t>:  Header file for device peripheral access</a:t>
            </a:r>
          </a:p>
          <a:p>
            <a:pPr marL="722313" marR="0" lvl="1" indent="-2778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   &lt;device&gt; </a:t>
            </a:r>
            <a:r>
              <a:rPr lang="en-US" sz="2000" b="0" kern="0" noProof="0" dirty="0" smtClean="0">
                <a:latin typeface="+mn-lt"/>
              </a:rPr>
              <a:t>is represents the device name, i.e. STM32F4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Files for CMSIS-CORE</a:t>
            </a:r>
            <a:r>
              <a:rPr lang="en-US" dirty="0" smtClean="0"/>
              <a:t> Layer</a:t>
            </a:r>
            <a:r>
              <a:rPr lang="en-US" b="0" dirty="0" smtClean="0"/>
              <a:t> </a:t>
            </a:r>
            <a:endParaRPr lang="en-GB" b="0" dirty="0" smtClean="0"/>
          </a:p>
        </p:txBody>
      </p:sp>
      <p:grpSp>
        <p:nvGrpSpPr>
          <p:cNvPr id="2" name="Group 51"/>
          <p:cNvGrpSpPr/>
          <p:nvPr/>
        </p:nvGrpSpPr>
        <p:grpSpPr>
          <a:xfrm>
            <a:off x="323528" y="908720"/>
            <a:ext cx="3960440" cy="2664296"/>
            <a:chOff x="323528" y="908720"/>
            <a:chExt cx="3960440" cy="2664296"/>
          </a:xfrm>
        </p:grpSpPr>
        <p:sp>
          <p:nvSpPr>
            <p:cNvPr id="5" name="Snip Single Corner Rectangle 4"/>
            <p:cNvSpPr/>
            <p:nvPr/>
          </p:nvSpPr>
          <p:spPr bwMode="auto">
            <a:xfrm>
              <a:off x="323528" y="908720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startup_&lt;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&gt;.s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Device Startup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Interrupt Vectors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 bwMode="auto">
            <a:xfrm>
              <a:off x="323528" y="1844824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system_&lt;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 System &amp;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Clock Configuration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sp>
          <p:nvSpPr>
            <p:cNvPr id="24" name="Snip Single Corner Rectangle 23"/>
            <p:cNvSpPr/>
            <p:nvPr/>
          </p:nvSpPr>
          <p:spPr bwMode="auto">
            <a:xfrm>
              <a:off x="323528" y="2780928"/>
              <a:ext cx="1872208" cy="792088"/>
            </a:xfrm>
            <a:prstGeom prst="snip1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user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&gt;.c/c++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User Application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 { ... }</a:t>
              </a:r>
              <a:endParaRPr lang="en-US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Snip Single Corner Rectangle 24"/>
            <p:cNvSpPr/>
            <p:nvPr/>
          </p:nvSpPr>
          <p:spPr bwMode="auto">
            <a:xfrm>
              <a:off x="2411760" y="2780928"/>
              <a:ext cx="1872208" cy="792088"/>
            </a:xfrm>
            <a:prstGeom prst="snip1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&lt;</a:t>
              </a:r>
              <a:r>
                <a:rPr lang="en-US" sz="1200" i="1" dirty="0" smtClean="0">
                  <a:solidFill>
                    <a:schemeClr val="tx1"/>
                  </a:solidFill>
                  <a:latin typeface="+mn-lt"/>
                </a:rPr>
                <a:t>device</a:t>
              </a: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>&gt;.h</a:t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+mn-lt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CMSIS</a:t>
              </a:r>
              <a:br>
                <a:rPr lang="en-US" sz="1200" b="0" dirty="0" smtClean="0">
                  <a:solidFill>
                    <a:schemeClr val="tx1"/>
                  </a:solidFill>
                  <a:latin typeface="+mn-lt"/>
                </a:rPr>
              </a:br>
              <a:r>
                <a:rPr lang="en-US" sz="1200" b="0" dirty="0" smtClean="0">
                  <a:solidFill>
                    <a:schemeClr val="tx1"/>
                  </a:solidFill>
                  <a:latin typeface="+mn-lt"/>
                </a:rPr>
                <a:t>Device Peripheral Access</a:t>
              </a:r>
              <a:endParaRPr lang="en-US" sz="1200" b="0" dirty="0">
                <a:solidFill>
                  <a:schemeClr val="tx1"/>
                </a:solidFill>
                <a:latin typeface="+mn-lt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5" idx="2"/>
              <a:endCxn id="24" idx="0"/>
            </p:cNvCxnSpPr>
            <p:nvPr/>
          </p:nvCxnSpPr>
          <p:spPr bwMode="auto">
            <a:xfrm rot="10800000">
              <a:off x="2195736" y="3176972"/>
              <a:ext cx="216024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9" name="Snip Single Corner Rectangle 8"/>
          <p:cNvSpPr/>
          <p:nvPr/>
        </p:nvSpPr>
        <p:spPr bwMode="auto">
          <a:xfrm>
            <a:off x="2483768" y="908720"/>
            <a:ext cx="360040" cy="216024"/>
          </a:xfrm>
          <a:prstGeom prst="snip1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0184" y="889273"/>
            <a:ext cx="35520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CMSIS-CORE Device Files (Silicon Vendor)</a:t>
            </a:r>
            <a:endParaRPr lang="en-US" sz="1200" dirty="0"/>
          </a:p>
        </p:txBody>
      </p:sp>
      <p:sp>
        <p:nvSpPr>
          <p:cNvPr id="13" name="Snip Single Corner Rectangle 12"/>
          <p:cNvSpPr/>
          <p:nvPr/>
        </p:nvSpPr>
        <p:spPr bwMode="auto">
          <a:xfrm>
            <a:off x="2483768" y="1192545"/>
            <a:ext cx="360040" cy="216024"/>
          </a:xfrm>
          <a:prstGeom prst="snip1Rect">
            <a:avLst/>
          </a:prstGeom>
          <a:solidFill>
            <a:schemeClr val="accent5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</a:pPr>
            <a:endParaRPr lang="en-US" sz="12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24376" y="1166257"/>
            <a:ext cx="28216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User Program</a:t>
            </a:r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ppt/theme/theme1.xml><?xml version="1.0" encoding="utf-8"?>
<a:theme xmlns:a="http://schemas.openxmlformats.org/drawingml/2006/main" name="ARM_Confidential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Load">
  <a:themeElements>
    <a:clrScheme name="PresentationLoad 3">
      <a:dk1>
        <a:srgbClr val="000000"/>
      </a:dk1>
      <a:lt1>
        <a:srgbClr val="FFFFFF"/>
      </a:lt1>
      <a:dk2>
        <a:srgbClr val="0000FF"/>
      </a:dk2>
      <a:lt2>
        <a:srgbClr val="FEA501"/>
      </a:lt2>
      <a:accent1>
        <a:srgbClr val="9CC943"/>
      </a:accent1>
      <a:accent2>
        <a:srgbClr val="999999"/>
      </a:accent2>
      <a:accent3>
        <a:srgbClr val="FFFFFF"/>
      </a:accent3>
      <a:accent4>
        <a:srgbClr val="000000"/>
      </a:accent4>
      <a:accent5>
        <a:srgbClr val="CBE1B0"/>
      </a:accent5>
      <a:accent6>
        <a:srgbClr val="8A8A8A"/>
      </a:accent6>
      <a:hlink>
        <a:srgbClr val="C80E02"/>
      </a:hlink>
      <a:folHlink>
        <a:srgbClr val="EEC849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2">
        <a:dk1>
          <a:srgbClr val="000000"/>
        </a:dk1>
        <a:lt1>
          <a:srgbClr val="FFFFFF"/>
        </a:lt1>
        <a:dk2>
          <a:srgbClr val="0000FF"/>
        </a:dk2>
        <a:lt2>
          <a:srgbClr val="FEA501"/>
        </a:lt2>
        <a:accent1>
          <a:srgbClr val="FFD100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8A8A8A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3">
        <a:dk1>
          <a:srgbClr val="000000"/>
        </a:dk1>
        <a:lt1>
          <a:srgbClr val="FFFFFF"/>
        </a:lt1>
        <a:dk2>
          <a:srgbClr val="0000FF"/>
        </a:dk2>
        <a:lt2>
          <a:srgbClr val="FEA501"/>
        </a:lt2>
        <a:accent1>
          <a:srgbClr val="9CC943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CBE1B0"/>
        </a:accent5>
        <a:accent6>
          <a:srgbClr val="8A8A8A"/>
        </a:accent6>
        <a:hlink>
          <a:srgbClr val="C80E02"/>
        </a:hlink>
        <a:folHlink>
          <a:srgbClr val="EEC8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~4810841">
  <a:themeElements>
    <a:clrScheme name="">
      <a:dk1>
        <a:srgbClr val="000000"/>
      </a:dk1>
      <a:lt1>
        <a:srgbClr val="FFFFFF"/>
      </a:lt1>
      <a:dk2>
        <a:srgbClr val="339933"/>
      </a:dk2>
      <a:lt2>
        <a:srgbClr val="66CCCC"/>
      </a:lt2>
      <a:accent1>
        <a:srgbClr val="FF0000"/>
      </a:accent1>
      <a:accent2>
        <a:srgbClr val="9999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8A8A8A"/>
      </a:accent6>
      <a:hlink>
        <a:srgbClr val="006666"/>
      </a:hlink>
      <a:folHlink>
        <a:srgbClr val="990000"/>
      </a:folHlink>
    </a:clrScheme>
    <a:fontScheme name="~4810841">
      <a:majorFont>
        <a:latin typeface="Arial Black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</a:objectDefaults>
  <a:extraClrSchemeLst>
    <a:extraClrScheme>
      <a:clrScheme name="~481084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~4810841">
  <a:themeElements>
    <a:clrScheme name="">
      <a:dk1>
        <a:srgbClr val="000000"/>
      </a:dk1>
      <a:lt1>
        <a:srgbClr val="FFFFFF"/>
      </a:lt1>
      <a:dk2>
        <a:srgbClr val="339933"/>
      </a:dk2>
      <a:lt2>
        <a:srgbClr val="66CCCC"/>
      </a:lt2>
      <a:accent1>
        <a:srgbClr val="FF0000"/>
      </a:accent1>
      <a:accent2>
        <a:srgbClr val="9999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8A8A8A"/>
      </a:accent6>
      <a:hlink>
        <a:srgbClr val="006666"/>
      </a:hlink>
      <a:folHlink>
        <a:srgbClr val="990000"/>
      </a:folHlink>
    </a:clrScheme>
    <a:fontScheme name="1_~4810841">
      <a:majorFont>
        <a:latin typeface="Arial Black"/>
        <a:ea typeface="HGP創英角ｺﾞｼｯｸUB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</a:objectDefaults>
  <a:extraClrSchemeLst>
    <a:extraClrScheme>
      <a:clrScheme name="1_~481084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NXP - better sensory experiences">
  <a:themeElements>
    <a:clrScheme name="1_NXP - better sensory experiences 1">
      <a:dk1>
        <a:srgbClr val="000000"/>
      </a:dk1>
      <a:lt1>
        <a:srgbClr val="FFFFFF"/>
      </a:lt1>
      <a:dk2>
        <a:srgbClr val="000000"/>
      </a:dk2>
      <a:lt2>
        <a:srgbClr val="9EA1B2"/>
      </a:lt2>
      <a:accent1>
        <a:srgbClr val="8CD2C8"/>
      </a:accent1>
      <a:accent2>
        <a:srgbClr val="A00046"/>
      </a:accent2>
      <a:accent3>
        <a:srgbClr val="FFFFFF"/>
      </a:accent3>
      <a:accent4>
        <a:srgbClr val="000000"/>
      </a:accent4>
      <a:accent5>
        <a:srgbClr val="C5E5E0"/>
      </a:accent5>
      <a:accent6>
        <a:srgbClr val="91003F"/>
      </a:accent6>
      <a:hlink>
        <a:srgbClr val="007887"/>
      </a:hlink>
      <a:folHlink>
        <a:srgbClr val="502887"/>
      </a:folHlink>
    </a:clrScheme>
    <a:fontScheme name="1_NXP - better sensory experienc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NXP - better sensory experiences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8CD2C8"/>
        </a:accent1>
        <a:accent2>
          <a:srgbClr val="A00046"/>
        </a:accent2>
        <a:accent3>
          <a:srgbClr val="FFFFFF"/>
        </a:accent3>
        <a:accent4>
          <a:srgbClr val="000000"/>
        </a:accent4>
        <a:accent5>
          <a:srgbClr val="C5E5E0"/>
        </a:accent5>
        <a:accent6>
          <a:srgbClr val="91003F"/>
        </a:accent6>
        <a:hlink>
          <a:srgbClr val="007887"/>
        </a:hlink>
        <a:folHlink>
          <a:srgbClr val="50288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template 2008">
  <a:themeElements>
    <a:clrScheme name="template 2008 16">
      <a:dk1>
        <a:srgbClr val="000099"/>
      </a:dk1>
      <a:lt1>
        <a:srgbClr val="FFFFFF"/>
      </a:lt1>
      <a:dk2>
        <a:srgbClr val="CCFFFF"/>
      </a:dk2>
      <a:lt2>
        <a:srgbClr val="0000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82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2_template 2008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lnDef>
  </a:objectDefaults>
  <a:extraClrSchemeLst>
    <a:extraClrScheme>
      <a:clrScheme name="template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14">
        <a:dk1>
          <a:srgbClr val="000000"/>
        </a:dk1>
        <a:lt1>
          <a:srgbClr val="FFFFFF"/>
        </a:lt1>
        <a:dk2>
          <a:srgbClr val="000000"/>
        </a:dk2>
        <a:lt2>
          <a:srgbClr val="66FFFF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15">
        <a:dk1>
          <a:srgbClr val="000099"/>
        </a:dk1>
        <a:lt1>
          <a:srgbClr val="FFFFFF"/>
        </a:lt1>
        <a:dk2>
          <a:srgbClr val="CCFFFF"/>
        </a:dk2>
        <a:lt2>
          <a:srgbClr val="003399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16">
        <a:dk1>
          <a:srgbClr val="000099"/>
        </a:dk1>
        <a:lt1>
          <a:srgbClr val="FFFFFF"/>
        </a:lt1>
        <a:dk2>
          <a:srgbClr val="CCFFFF"/>
        </a:dk2>
        <a:lt2>
          <a:srgbClr val="0000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template 2008">
  <a:themeElements>
    <a:clrScheme name="2_template 2008 16">
      <a:dk1>
        <a:srgbClr val="000099"/>
      </a:dk1>
      <a:lt1>
        <a:srgbClr val="FFFFFF"/>
      </a:lt1>
      <a:dk2>
        <a:srgbClr val="CCFFFF"/>
      </a:dk2>
      <a:lt2>
        <a:srgbClr val="0000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82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4_template 2008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lnDef>
  </a:objectDefaults>
  <a:extraClrSchemeLst>
    <a:extraClrScheme>
      <a:clrScheme name="2_template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14">
        <a:dk1>
          <a:srgbClr val="000000"/>
        </a:dk1>
        <a:lt1>
          <a:srgbClr val="FFFFFF"/>
        </a:lt1>
        <a:dk2>
          <a:srgbClr val="000000"/>
        </a:dk2>
        <a:lt2>
          <a:srgbClr val="66FFFF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15">
        <a:dk1>
          <a:srgbClr val="000099"/>
        </a:dk1>
        <a:lt1>
          <a:srgbClr val="FFFFFF"/>
        </a:lt1>
        <a:dk2>
          <a:srgbClr val="CCFFFF"/>
        </a:dk2>
        <a:lt2>
          <a:srgbClr val="003399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16">
        <a:dk1>
          <a:srgbClr val="000099"/>
        </a:dk1>
        <a:lt1>
          <a:srgbClr val="FFFFFF"/>
        </a:lt1>
        <a:dk2>
          <a:srgbClr val="CCFFFF"/>
        </a:dk2>
        <a:lt2>
          <a:srgbClr val="0000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Texttemplate">
  <a:themeElements>
    <a:clrScheme name="1_STexttemplate 16">
      <a:dk1>
        <a:srgbClr val="000099"/>
      </a:dk1>
      <a:lt1>
        <a:srgbClr val="FFFFFF"/>
      </a:lt1>
      <a:dk2>
        <a:srgbClr val="CCFFFF"/>
      </a:dk2>
      <a:lt2>
        <a:srgbClr val="0000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82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3_SText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lnDef>
  </a:objectDefaults>
  <a:extraClrSchemeLst>
    <a:extraClrScheme>
      <a:clrScheme name="1_STex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14">
        <a:dk1>
          <a:srgbClr val="000000"/>
        </a:dk1>
        <a:lt1>
          <a:srgbClr val="FFFFFF"/>
        </a:lt1>
        <a:dk2>
          <a:srgbClr val="000000"/>
        </a:dk2>
        <a:lt2>
          <a:srgbClr val="66FFFF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15">
        <a:dk1>
          <a:srgbClr val="000099"/>
        </a:dk1>
        <a:lt1>
          <a:srgbClr val="FFFFFF"/>
        </a:lt1>
        <a:dk2>
          <a:srgbClr val="CCFFFF"/>
        </a:dk2>
        <a:lt2>
          <a:srgbClr val="003399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16">
        <a:dk1>
          <a:srgbClr val="000099"/>
        </a:dk1>
        <a:lt1>
          <a:srgbClr val="FFFFFF"/>
        </a:lt1>
        <a:dk2>
          <a:srgbClr val="CCFFFF"/>
        </a:dk2>
        <a:lt2>
          <a:srgbClr val="0000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ARM_Confidential_2007_0409</Template>
  <TotalTime>4227</TotalTime>
  <Words>2282</Words>
  <Application>Microsoft Office PowerPoint</Application>
  <PresentationFormat>On-screen Show (4:3)</PresentationFormat>
  <Paragraphs>552</Paragraphs>
  <Slides>31</Slides>
  <Notes>31</Notes>
  <HiddenSlides>1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ARM_Confidential_2007_0409</vt:lpstr>
      <vt:lpstr>PresentationLoad</vt:lpstr>
      <vt:lpstr>~4810841</vt:lpstr>
      <vt:lpstr>1_~4810841</vt:lpstr>
      <vt:lpstr>1_NXP - better sensory experiences</vt:lpstr>
      <vt:lpstr>2_template 2008</vt:lpstr>
      <vt:lpstr>4_template 2008</vt:lpstr>
      <vt:lpstr>3_STexttemplate</vt:lpstr>
      <vt:lpstr>CMSIS Version 3 adds CMSIS-RTOS – an API Interface Standard for 3rd party Real-Time Operating Systems  </vt:lpstr>
      <vt:lpstr>Cortex Microcontroller Standard (CMSIS)</vt:lpstr>
      <vt:lpstr>CMSIS Version 3: Structure</vt:lpstr>
      <vt:lpstr>CMSIS Version 3: Components</vt:lpstr>
      <vt:lpstr>CMSIS Version 3: Components</vt:lpstr>
      <vt:lpstr>CMSIS-CORE: Abstract</vt:lpstr>
      <vt:lpstr>What CMSIS-CORE is not(!)</vt:lpstr>
      <vt:lpstr>Files for CMSIS-CORE Layer </vt:lpstr>
      <vt:lpstr>Files for CMSIS-CORE Layer </vt:lpstr>
      <vt:lpstr>CMSIS Version 3: Components</vt:lpstr>
      <vt:lpstr>CMSIS-DSP Library</vt:lpstr>
      <vt:lpstr>CMSIS-DSP Library</vt:lpstr>
      <vt:lpstr>DSP Library Performance</vt:lpstr>
      <vt:lpstr>CMSIS Version 3: Components</vt:lpstr>
      <vt:lpstr>CMSIS-RTOS API: Motivation</vt:lpstr>
      <vt:lpstr>CMSIS-RTOS: Minimum Requirements</vt:lpstr>
      <vt:lpstr>CMSIS-RTOS: API Structure</vt:lpstr>
      <vt:lpstr>CMSIS-RTOS: Function Overview</vt:lpstr>
      <vt:lpstr>Files for CMSIS-RTOS Layer </vt:lpstr>
      <vt:lpstr>CMSIS-RTOS: Thread Management</vt:lpstr>
      <vt:lpstr>CMSIS-RTOS: Mutex &amp; Semaphore</vt:lpstr>
      <vt:lpstr>CMSIS-RTOS: Message &amp; Mail</vt:lpstr>
      <vt:lpstr>CMSIS-RTOS: Time Management</vt:lpstr>
      <vt:lpstr>CMSIS-API: RTOS Potential</vt:lpstr>
      <vt:lpstr>CMSIS-RTOS: Making it a Success</vt:lpstr>
      <vt:lpstr>CMSIS Version 3: Components</vt:lpstr>
      <vt:lpstr>CMSIS-SVD</vt:lpstr>
      <vt:lpstr>CMSIS-SVD – Status</vt:lpstr>
      <vt:lpstr>CMSIS-SVD Database</vt:lpstr>
      <vt:lpstr>SVD: Upload, Review, Publish </vt:lpstr>
      <vt:lpstr>PowerPoint Presentation</vt:lpstr>
    </vt:vector>
  </TitlesOfParts>
  <Company>ARM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CMSIS-RTOS</dc:title>
  <dc:subject>Standard MCU RTOS Kernel</dc:subject>
  <dc:creator>ARM Ltd.</dc:creator>
  <cp:lastModifiedBy>Reinhard Keil</cp:lastModifiedBy>
  <cp:revision>1911</cp:revision>
  <cp:lastPrinted>2009-06-04T22:23:38Z</cp:lastPrinted>
  <dcterms:created xsi:type="dcterms:W3CDTF">2009-05-24T20:19:11Z</dcterms:created>
  <dcterms:modified xsi:type="dcterms:W3CDTF">2016-11-03T13:17:36Z</dcterms:modified>
</cp:coreProperties>
</file>