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3" r:id="rId2"/>
    <p:sldId id="256" r:id="rId3"/>
    <p:sldId id="257" r:id="rId4"/>
    <p:sldId id="258" r:id="rId5"/>
    <p:sldId id="259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128CAB"/>
    <a:srgbClr val="333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23D89-7C3D-4C59-9392-B3CEB873B9CD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347-5F0D-47E6-9B79-039C30A83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12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69" y="398585"/>
            <a:ext cx="8424863" cy="427358"/>
          </a:xfrm>
        </p:spPr>
        <p:txBody>
          <a:bodyPr anchor="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359569" y="825943"/>
            <a:ext cx="8424863" cy="287073"/>
          </a:xfrm>
        </p:spPr>
        <p:txBody>
          <a:bodyPr/>
          <a:lstStyle>
            <a:lvl1pPr marL="0" indent="0">
              <a:buNone/>
              <a:defRPr lang="en-US"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59569" y="1295408"/>
            <a:ext cx="8424863" cy="3794361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5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61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C56CB-B2BA-49CA-B7D9-83128DB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CMSIS-RTOS2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BA1DF-A54D-4446-B72E-55901B365D52}"/>
              </a:ext>
            </a:extLst>
          </p:cNvPr>
          <p:cNvSpPr/>
          <p:nvPr/>
        </p:nvSpPr>
        <p:spPr bwMode="auto">
          <a:xfrm>
            <a:off x="2123088" y="1634744"/>
            <a:ext cx="270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dirty="0">
                <a:solidFill>
                  <a:schemeClr val="bg1"/>
                </a:solidFill>
              </a:rPr>
              <a:t>Application/Middleware</a:t>
            </a:r>
            <a:endParaRPr lang="en-US" sz="1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E9281F-0F54-4FC6-A1A5-27C9D5E5B281}"/>
              </a:ext>
            </a:extLst>
          </p:cNvPr>
          <p:cNvSpPr/>
          <p:nvPr/>
        </p:nvSpPr>
        <p:spPr bwMode="auto">
          <a:xfrm>
            <a:off x="2155199" y="2460789"/>
            <a:ext cx="2158125" cy="439806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1350" dirty="0">
                <a:solidFill>
                  <a:schemeClr val="bg1"/>
                </a:solidFill>
              </a:rPr>
              <a:t>CMSIS-RTOS2 API</a:t>
            </a:r>
          </a:p>
          <a:p>
            <a:pPr algn="ctr">
              <a:defRPr/>
            </a:pPr>
            <a:r>
              <a:rPr lang="en-US" altLang="en-US" sz="1250" dirty="0">
                <a:solidFill>
                  <a:schemeClr val="bg1"/>
                </a:solidFill>
              </a:rPr>
              <a:t>cmsis_os2.h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B17302-66D4-08CA-B3F0-C9CBF5800631}"/>
              </a:ext>
            </a:extLst>
          </p:cNvPr>
          <p:cNvSpPr/>
          <p:nvPr/>
        </p:nvSpPr>
        <p:spPr bwMode="auto">
          <a:xfrm>
            <a:off x="5029200" y="3094739"/>
            <a:ext cx="1066800" cy="4320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OS Tick API</a:t>
            </a:r>
          </a:p>
          <a:p>
            <a:pPr algn="ctr">
              <a:defRPr/>
            </a:pPr>
            <a:r>
              <a:rPr lang="en-US" altLang="en-US" sz="1100" dirty="0">
                <a:solidFill>
                  <a:schemeClr val="bg1"/>
                </a:solidFill>
              </a:rPr>
              <a:t>os_tick.h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23912-3A36-4108-C11F-E335C2C74A90}"/>
              </a:ext>
            </a:extLst>
          </p:cNvPr>
          <p:cNvSpPr/>
          <p:nvPr/>
        </p:nvSpPr>
        <p:spPr bwMode="auto">
          <a:xfrm>
            <a:off x="5029200" y="3512815"/>
            <a:ext cx="1066800" cy="432000"/>
          </a:xfrm>
          <a:prstGeom prst="rect">
            <a:avLst/>
          </a:prstGeom>
          <a:solidFill>
            <a:srgbClr val="128CA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Implementation</a:t>
            </a:r>
          </a:p>
          <a:p>
            <a:pPr algn="ctr">
              <a:defRPr/>
            </a:pPr>
            <a:r>
              <a:rPr lang="en-US" altLang="en-US" sz="1100" dirty="0">
                <a:solidFill>
                  <a:schemeClr val="bg1"/>
                </a:solidFill>
              </a:rPr>
              <a:t>os_systick.c, 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F8DAFB-2C87-5D60-669A-B6C9B88B8D9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855198" y="3310739"/>
            <a:ext cx="174002" cy="0"/>
          </a:xfrm>
          <a:prstGeom prst="straightConnector1">
            <a:avLst/>
          </a:prstGeom>
          <a:ln w="31750" cmpd="sng">
            <a:solidFill>
              <a:srgbClr val="8EB4E3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F87BB5-0FA7-07C2-7C58-BBDD11602C84}"/>
              </a:ext>
            </a:extLst>
          </p:cNvPr>
          <p:cNvSpPr txBox="1"/>
          <p:nvPr/>
        </p:nvSpPr>
        <p:spPr>
          <a:xfrm>
            <a:off x="4536369" y="2245282"/>
            <a:ext cx="1807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Kernel-specific operations</a:t>
            </a:r>
          </a:p>
        </p:txBody>
      </p:sp>
      <p:sp>
        <p:nvSpPr>
          <p:cNvPr id="29" name="Rectangle 37">
            <a:extLst>
              <a:ext uri="{FF2B5EF4-FFF2-40B4-BE49-F238E27FC236}">
                <a16:creationId xmlns:a16="http://schemas.microsoft.com/office/drawing/2014/main" id="{18FF1C6F-A484-D4FB-3A1F-65387CE8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99" y="4045207"/>
            <a:ext cx="3972912" cy="5077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500" b="0" dirty="0">
                <a:solidFill>
                  <a:schemeClr val="bg1"/>
                </a:solidFill>
                <a:latin typeface="+mn-lt"/>
                <a:ea typeface="+mn-ea"/>
              </a:rPr>
              <a:t>Arm Cortex processor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D79E6-3D4C-EAB9-1678-79D074D4A482}"/>
              </a:ext>
            </a:extLst>
          </p:cNvPr>
          <p:cNvSpPr txBox="1"/>
          <p:nvPr/>
        </p:nvSpPr>
        <p:spPr>
          <a:xfrm>
            <a:off x="1466833" y="2121287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Generic RTOS operations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E29434-9DA3-CE73-E78E-63CB9C8E88FD}"/>
              </a:ext>
            </a:extLst>
          </p:cNvPr>
          <p:cNvSpPr txBox="1"/>
          <p:nvPr/>
        </p:nvSpPr>
        <p:spPr>
          <a:xfrm>
            <a:off x="4966713" y="2831665"/>
            <a:ext cx="127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Kernel tick timer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75674DD-5578-0587-6E88-F0F2416150F6}"/>
              </a:ext>
            </a:extLst>
          </p:cNvPr>
          <p:cNvSpPr/>
          <p:nvPr/>
        </p:nvSpPr>
        <p:spPr>
          <a:xfrm>
            <a:off x="3202393" y="2066744"/>
            <a:ext cx="162909" cy="39208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1697B64-7AA4-1316-E201-CD2A26092697}"/>
              </a:ext>
            </a:extLst>
          </p:cNvPr>
          <p:cNvSpPr/>
          <p:nvPr/>
        </p:nvSpPr>
        <p:spPr>
          <a:xfrm>
            <a:off x="4457687" y="2066744"/>
            <a:ext cx="162909" cy="833851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A831FC35-17A5-4720-BBA6-5253D216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99" y="2891524"/>
            <a:ext cx="2699999" cy="10532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en-US" sz="15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D5A205-E906-34B8-3F7C-3DDE8F4EF1AA}"/>
              </a:ext>
            </a:extLst>
          </p:cNvPr>
          <p:cNvSpPr txBox="1"/>
          <p:nvPr/>
        </p:nvSpPr>
        <p:spPr>
          <a:xfrm>
            <a:off x="3475124" y="3200525"/>
            <a:ext cx="83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100" b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CMSIS-RTX</a:t>
            </a:r>
          </a:p>
          <a:p>
            <a:pPr eaLnBrk="1" hangingPunct="1"/>
            <a:r>
              <a:rPr lang="en-US" altLang="en-US" sz="1100" b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FreeRTOS  </a:t>
            </a:r>
          </a:p>
          <a:p>
            <a:pPr eaLnBrk="1" hangingPunct="1"/>
            <a:r>
              <a:rPr lang="en-US" altLang="en-US" sz="1100" b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Zephyr       </a:t>
            </a:r>
          </a:p>
          <a:p>
            <a:pPr eaLnBrk="1" hangingPunct="1"/>
            <a:r>
              <a:rPr lang="en-US" altLang="en-US" sz="1100" b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…  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4C10B-FC61-8033-E016-2D2F152DDA75}"/>
              </a:ext>
            </a:extLst>
          </p:cNvPr>
          <p:cNvSpPr txBox="1"/>
          <p:nvPr/>
        </p:nvSpPr>
        <p:spPr>
          <a:xfrm>
            <a:off x="2297090" y="2913023"/>
            <a:ext cx="2525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dirty="0">
                <a:solidFill>
                  <a:schemeClr val="bg1"/>
                </a:solidFill>
                <a:latin typeface="+mn-lt"/>
                <a:ea typeface="+mn-ea"/>
              </a:rPr>
              <a:t>Real-Time Kernel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DDB7B-C671-A0BC-7B57-17B60EA0893F}"/>
              </a:ext>
            </a:extLst>
          </p:cNvPr>
          <p:cNvSpPr txBox="1"/>
          <p:nvPr/>
        </p:nvSpPr>
        <p:spPr>
          <a:xfrm>
            <a:off x="2815894" y="3200525"/>
            <a:ext cx="9725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100" b="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Examples</a:t>
            </a:r>
            <a:r>
              <a:rPr lang="en-US" altLang="en-US" sz="11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en-US" sz="1100" b="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47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>
            <a:off x="606643" y="4746494"/>
            <a:ext cx="769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2843" y="1104900"/>
            <a:ext cx="1588" cy="379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254" y="6477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Priority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74245" y="47653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563936" y="2999940"/>
            <a:ext cx="131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127249" y="170094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Handler Mode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-67231" y="3820215"/>
            <a:ext cx="11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Thread Mode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8023" y="4289294"/>
            <a:ext cx="618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79500" y="3762503"/>
            <a:ext cx="2563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35182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1495279" y="4289294"/>
            <a:ext cx="73157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2210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2612093" y="2537188"/>
            <a:ext cx="373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SVC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372995" y="4289294"/>
            <a:ext cx="2272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92360" y="3769648"/>
            <a:ext cx="7831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241441" y="1848344"/>
            <a:ext cx="29998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ISR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170734" y="2537188"/>
            <a:ext cx="6935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90" name="Rectangle 89"/>
          <p:cNvSpPr/>
          <p:nvPr/>
        </p:nvSpPr>
        <p:spPr>
          <a:xfrm>
            <a:off x="454764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347216" y="2907792"/>
            <a:ext cx="9352" cy="13500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95279" y="2918188"/>
            <a:ext cx="0" cy="1393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241441" y="2229344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7547" y="2242087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713783" y="2537188"/>
            <a:ext cx="292466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SV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35656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9620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23584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5476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15112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28167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167803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10743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047075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83558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5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05474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22880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6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99438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862491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7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93402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80561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8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231099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123726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5565585" y="3783603"/>
            <a:ext cx="421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4941" y="2540319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6318392" y="4289294"/>
            <a:ext cx="67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98615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7129602" y="4289294"/>
            <a:ext cx="8044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930794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226849" y="2927478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616834" y="2907792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62201" y="292546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979500" y="2918621"/>
            <a:ext cx="1" cy="8510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235839" y="2907794"/>
            <a:ext cx="1" cy="815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392361" y="2927478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82522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6318392" y="2932176"/>
            <a:ext cx="9256" cy="13555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990891" y="294605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129602" y="295772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7935534" y="293261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074245" y="294428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071570" y="4291892"/>
            <a:ext cx="919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199" name="Oval 198"/>
          <p:cNvSpPr/>
          <p:nvPr/>
        </p:nvSpPr>
        <p:spPr>
          <a:xfrm rot="2028445">
            <a:off x="1104191" y="2334670"/>
            <a:ext cx="632897" cy="65324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1602916" y="2067297"/>
            <a:ext cx="227985" cy="335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924179">
            <a:off x="1570239" y="1188860"/>
            <a:ext cx="1040882" cy="9606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1947938" y="1283716"/>
            <a:ext cx="274170" cy="753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lIns="36000" rIns="36000" rtlCol="0" anchor="ctr" anchorCtr="1"/>
          <a:lstStyle/>
          <a:p>
            <a:pPr algn="ctr"/>
            <a:r>
              <a:rPr lang="en-GB" sz="1400" dirty="0" err="1"/>
              <a:t>SysTick</a:t>
            </a:r>
            <a:endParaRPr lang="en-GB" sz="1400" dirty="0"/>
          </a:p>
        </p:txBody>
      </p:sp>
      <p:sp>
        <p:nvSpPr>
          <p:cNvPr id="223" name="Rectangle 222"/>
          <p:cNvSpPr/>
          <p:nvPr/>
        </p:nvSpPr>
        <p:spPr>
          <a:xfrm>
            <a:off x="5016503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4</a:t>
            </a:r>
          </a:p>
        </p:txBody>
      </p:sp>
      <p:cxnSp>
        <p:nvCxnSpPr>
          <p:cNvPr id="246" name="Straight Arrow Connector 245"/>
          <p:cNvCxnSpPr/>
          <p:nvPr/>
        </p:nvCxnSpPr>
        <p:spPr>
          <a:xfrm flipH="1">
            <a:off x="5006132" y="2918621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145380" y="2932176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87385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/>
              <a:t>4</a:t>
            </a:r>
          </a:p>
        </p:txBody>
      </p:sp>
      <p:cxnSp>
        <p:nvCxnSpPr>
          <p:cNvPr id="249" name="Straight Arrow Connector 248"/>
          <p:cNvCxnSpPr/>
          <p:nvPr/>
        </p:nvCxnSpPr>
        <p:spPr>
          <a:xfrm flipH="1">
            <a:off x="5276781" y="2923780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5416029" y="2937335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99349" y="2542780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565585" y="2941433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986621" y="2537188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5986621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2800" y="1028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available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28575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blocked</a:t>
            </a:r>
          </a:p>
        </p:txBody>
      </p: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357598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  <a:endCxn id="2" idx="5"/>
          </p:cNvCxnSpPr>
          <p:nvPr/>
        </p:nvCxnSpPr>
        <p:spPr>
          <a:xfrm flipV="1">
            <a:off x="465361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9086" y="1954040"/>
            <a:ext cx="1546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osMutexAcquire</a:t>
            </a:r>
            <a:r>
              <a:rPr lang="en-GB" sz="1400" dirty="0"/>
              <a:t>() </a:t>
            </a:r>
          </a:p>
          <a:p>
            <a:r>
              <a:rPr lang="en-GB" sz="1400" dirty="0"/>
              <a:t>/ owner = running,</a:t>
            </a:r>
          </a:p>
          <a:p>
            <a:r>
              <a:rPr lang="en-GB" sz="1400" dirty="0"/>
              <a:t>count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3615" y="1954040"/>
            <a:ext cx="28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osMutexRelease</a:t>
            </a:r>
            <a:r>
              <a:rPr lang="en-GB" sz="1400" dirty="0"/>
              <a:t>() </a:t>
            </a:r>
          </a:p>
          <a:p>
            <a:r>
              <a:rPr lang="en-GB" sz="1400" dirty="0"/>
              <a:t>[owner == running &amp; !count]</a:t>
            </a:r>
          </a:p>
          <a:p>
            <a:r>
              <a:rPr lang="en-GB" sz="1400" dirty="0"/>
              <a:t>/ owner = NULL</a:t>
            </a:r>
          </a:p>
        </p:txBody>
      </p:sp>
      <p:cxnSp>
        <p:nvCxnSpPr>
          <p:cNvPr id="14" name="Elbow Connector 13"/>
          <p:cNvCxnSpPr>
            <a:stCxn id="4" idx="2"/>
            <a:endCxn id="4" idx="3"/>
          </p:cNvCxnSpPr>
          <p:nvPr/>
        </p:nvCxnSpPr>
        <p:spPr>
          <a:xfrm rot="10800000" flipH="1" flipV="1">
            <a:off x="3352799" y="3276600"/>
            <a:ext cx="223185" cy="296348"/>
          </a:xfrm>
          <a:prstGeom prst="bentConnector4">
            <a:avLst>
              <a:gd name="adj1" fmla="val -255382"/>
              <a:gd name="adj2" fmla="val 3152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2200" y="4240176"/>
            <a:ext cx="1589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osMutexAcquire</a:t>
            </a:r>
            <a:r>
              <a:rPr lang="en-GB" sz="1400" dirty="0"/>
              <a:t>() </a:t>
            </a:r>
          </a:p>
          <a:p>
            <a:r>
              <a:rPr lang="en-GB" sz="1400" dirty="0"/>
              <a:t>[owner == running]</a:t>
            </a:r>
          </a:p>
          <a:p>
            <a:r>
              <a:rPr lang="en-GB" sz="1400" dirty="0"/>
              <a:t>/ count++</a:t>
            </a:r>
          </a:p>
        </p:txBody>
      </p:sp>
      <p:cxnSp>
        <p:nvCxnSpPr>
          <p:cNvPr id="24" name="Elbow Connector 23"/>
          <p:cNvCxnSpPr>
            <a:stCxn id="4" idx="6"/>
            <a:endCxn id="4" idx="5"/>
          </p:cNvCxnSpPr>
          <p:nvPr/>
        </p:nvCxnSpPr>
        <p:spPr>
          <a:xfrm flipH="1">
            <a:off x="4653615" y="3276600"/>
            <a:ext cx="223185" cy="296348"/>
          </a:xfrm>
          <a:prstGeom prst="bentConnector4">
            <a:avLst>
              <a:gd name="adj1" fmla="val -260845"/>
              <a:gd name="adj2" fmla="val 3172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4255552"/>
            <a:ext cx="2330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osMutexRelease</a:t>
            </a:r>
            <a:r>
              <a:rPr lang="en-GB" sz="1400" dirty="0"/>
              <a:t>() </a:t>
            </a:r>
          </a:p>
          <a:p>
            <a:r>
              <a:rPr lang="en-GB" sz="1400" dirty="0"/>
              <a:t>[owner == running &amp;&amp; count]</a:t>
            </a:r>
          </a:p>
          <a:p>
            <a:r>
              <a:rPr lang="en-GB" sz="1400" dirty="0"/>
              <a:t>/ count--</a:t>
            </a:r>
          </a:p>
        </p:txBody>
      </p:sp>
    </p:spTree>
    <p:extLst>
      <p:ext uri="{BB962C8B-B14F-4D97-AF65-F5344CB8AC3E}">
        <p14:creationId xmlns:p14="http://schemas.microsoft.com/office/powerpoint/2010/main" val="84242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8896" y="18669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available</a:t>
            </a:r>
          </a:p>
        </p:txBody>
      </p:sp>
      <p:sp>
        <p:nvSpPr>
          <p:cNvPr id="5" name="Oval 4"/>
          <p:cNvSpPr/>
          <p:nvPr/>
        </p:nvSpPr>
        <p:spPr>
          <a:xfrm>
            <a:off x="3358896" y="3695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depleted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2081" y="25823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59711" y="25823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832104"/>
            <a:ext cx="189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osSemaphoreAcquire</a:t>
            </a:r>
            <a:r>
              <a:rPr lang="en-GB" sz="1400" dirty="0"/>
              <a:t>() </a:t>
            </a:r>
          </a:p>
          <a:p>
            <a:pPr algn="ctr"/>
            <a:r>
              <a:rPr lang="en-GB" sz="1400" dirty="0"/>
              <a:t>[count &gt; 1] / count--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550" y="2933212"/>
            <a:ext cx="189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osSemaphoreAcquire</a:t>
            </a:r>
            <a:r>
              <a:rPr lang="en-GB" sz="1400" dirty="0"/>
              <a:t>() </a:t>
            </a:r>
          </a:p>
          <a:p>
            <a:pPr algn="ctr"/>
            <a:r>
              <a:rPr lang="en-GB" sz="1400" dirty="0"/>
              <a:t>[count==1] / count--</a:t>
            </a:r>
          </a:p>
        </p:txBody>
      </p:sp>
      <p:cxnSp>
        <p:nvCxnSpPr>
          <p:cNvPr id="18" name="Elbow Connector 17"/>
          <p:cNvCxnSpPr>
            <a:stCxn id="4" idx="2"/>
            <a:endCxn id="4" idx="1"/>
          </p:cNvCxnSpPr>
          <p:nvPr/>
        </p:nvCxnSpPr>
        <p:spPr>
          <a:xfrm rot="10800000" flipH="1">
            <a:off x="3358895" y="1989652"/>
            <a:ext cx="223185" cy="296348"/>
          </a:xfrm>
          <a:prstGeom prst="bentConnector4">
            <a:avLst>
              <a:gd name="adj1" fmla="val -181635"/>
              <a:gd name="adj2" fmla="val 29055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6"/>
            <a:endCxn id="4" idx="7"/>
          </p:cNvCxnSpPr>
          <p:nvPr/>
        </p:nvCxnSpPr>
        <p:spPr>
          <a:xfrm flipH="1" flipV="1">
            <a:off x="4659711" y="1989652"/>
            <a:ext cx="223185" cy="296348"/>
          </a:xfrm>
          <a:prstGeom prst="bentConnector4">
            <a:avLst>
              <a:gd name="adj1" fmla="val -187098"/>
              <a:gd name="adj2" fmla="val 294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2877" y="2943880"/>
            <a:ext cx="1895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osSemaphoreRelease</a:t>
            </a:r>
            <a:r>
              <a:rPr lang="en-GB" sz="1400" dirty="0"/>
              <a:t>() </a:t>
            </a:r>
          </a:p>
          <a:p>
            <a:pPr algn="ctr"/>
            <a:r>
              <a:rPr lang="en-GB" sz="1400" dirty="0"/>
              <a:t>/ count++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20" y="832104"/>
            <a:ext cx="193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osSemaphoreRelease</a:t>
            </a:r>
            <a:r>
              <a:rPr lang="en-GB" sz="1400" dirty="0"/>
              <a:t>() </a:t>
            </a:r>
          </a:p>
          <a:p>
            <a:pPr algn="ctr"/>
            <a:r>
              <a:rPr lang="en-GB" sz="1400" dirty="0"/>
              <a:t>[count &lt; max] / count++</a:t>
            </a:r>
          </a:p>
        </p:txBody>
      </p:sp>
    </p:spTree>
    <p:extLst>
      <p:ext uri="{BB962C8B-B14F-4D97-AF65-F5344CB8AC3E}">
        <p14:creationId xmlns:p14="http://schemas.microsoft.com/office/powerpoint/2010/main" val="257495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58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0" y="21717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MemPool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402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60776" y="2545151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075176" y="2545151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34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93308" y="2545151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22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47800" y="2400300"/>
            <a:ext cx="762000" cy="45720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1524000" y="3086100"/>
            <a:ext cx="716280" cy="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3086100"/>
            <a:ext cx="2545080" cy="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81600" y="3084576"/>
            <a:ext cx="1630680" cy="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95400" y="300692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2246411"/>
            <a:ext cx="478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46376" y="3008411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83480" y="3009827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2786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169</Words>
  <Application>Microsoft Office PowerPoint</Application>
  <PresentationFormat>On-screen Show (16:10)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CMSIS-RTOS2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Jonatan Antoni</dc:creator>
  <cp:lastModifiedBy>Vladimir Marchenko</cp:lastModifiedBy>
  <cp:revision>27</cp:revision>
  <dcterms:created xsi:type="dcterms:W3CDTF">2006-08-16T00:00:00Z</dcterms:created>
  <dcterms:modified xsi:type="dcterms:W3CDTF">2023-08-07T09:47:36Z</dcterms:modified>
</cp:coreProperties>
</file>