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31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F8219C-21D4-9D5D-F788-12D8A401A92F}" name="Reinhard Keil" initials="RK" userId="S::Reinhard.Keil@arm.com::a74c14d9-6dde-4ffd-bc62-ceabab23c919" providerId="AD"/>
  <p188:author id="{045158D8-303A-DFF3-7173-A7DA1BB678DE}" name="Christophe Favergeon" initials="CF" userId="S::christophe.favergeon@arm.com::62b4f1e8-1570-49ec-b7e2-cb2ba94f78f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o Cadario" initials="SC" lastIdx="1" clrIdx="0">
    <p:extLst>
      <p:ext uri="{19B8F6BF-5375-455C-9EA6-DF929625EA0E}">
        <p15:presenceInfo xmlns:p15="http://schemas.microsoft.com/office/powerpoint/2012/main" userId="S::Stefano.Cadario@arm.com::80442c5e-a86e-4e3c-a034-07962a038ecc" providerId="AD"/>
      </p:ext>
    </p:extLst>
  </p:cmAuthor>
  <p:cmAuthor id="2" name="Barbara Bengyel" initials="BB" lastIdx="1" clrIdx="1">
    <p:extLst>
      <p:ext uri="{19B8F6BF-5375-455C-9EA6-DF929625EA0E}">
        <p15:presenceInfo xmlns:p15="http://schemas.microsoft.com/office/powerpoint/2012/main" userId="S::barbara.bengyel@arm.com::e8b45ead-9f84-4a51-9340-10c649ecd501" providerId="AD"/>
      </p:ext>
    </p:extLst>
  </p:cmAuthor>
  <p:cmAuthor id="3" name="Joachim Krech" initials="JK" lastIdx="1" clrIdx="2">
    <p:extLst>
      <p:ext uri="{19B8F6BF-5375-455C-9EA6-DF929625EA0E}">
        <p15:presenceInfo xmlns:p15="http://schemas.microsoft.com/office/powerpoint/2012/main" userId="S::Joachim.Krech@arm.com::6c90bbe8-e19a-475d-8c2c-8397cc3715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BD"/>
    <a:srgbClr val="FF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162" y="27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0" d="100"/>
          <a:sy n="120" d="100"/>
        </p:scale>
        <p:origin x="496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8/10/relationships/authors" Target="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A3C70E-54AD-4107-B38D-530E18B05A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342A8-7A12-4C03-B162-F43C14419A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FADC-39A7-449E-8C68-8776E6FB3C1A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D25A0-15E5-4BF6-9F32-8BD4E1DF51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8C07-F7C1-4141-BF59-1847AE735B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69231-AFE2-4330-AF6B-EEB343F9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46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9BAAB-B703-4BB5-9D08-B460FC03C23A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66A5B-B69C-40C5-853F-D27DDBF34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Important additions to CMSIS: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support for Arm Cortex-M23/33 and A5/A7/A9</a:t>
            </a:r>
            <a:r>
              <a:rPr lang="en-US" baseline="0"/>
              <a:t> cores.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Keil RTX 5 is now the kernel for </a:t>
            </a:r>
            <a:r>
              <a:rPr lang="en-US" baseline="0" err="1"/>
              <a:t>mbed</a:t>
            </a:r>
            <a:r>
              <a:rPr lang="en-US" baseline="0"/>
              <a:t> OS. It uses the CMSIS-RTOS API v2 natively and has some enhanced features such as dynamic and static object creation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We have a FreeRTOS port for the v2 API to get more traction from the wide FreeRTOS user base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6FEF26-9463-4BB6-9EEF-F3FBBE6D86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63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46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79425" y="1259574"/>
            <a:ext cx="11233150" cy="48364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9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516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89"/>
            <a:ext cx="11233150" cy="455323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20481"/>
            <a:ext cx="0" cy="45152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59204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20481"/>
            <a:ext cx="53456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77587" y="2202443"/>
            <a:ext cx="5347480" cy="3933245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 hasCustomPrompt="1"/>
          </p:nvPr>
        </p:nvSpPr>
        <p:spPr>
          <a:xfrm>
            <a:off x="6341534" y="1620481"/>
            <a:ext cx="53710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339947" y="2202442"/>
            <a:ext cx="5372628" cy="393324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36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795D2F-D322-4144-8DA8-55D6A29427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148138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4D2EAD-40A5-4C0B-900F-916EB19FF74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051800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 userDrawn="1"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 userDrawn="1">
            <p:ph idx="1"/>
          </p:nvPr>
        </p:nvSpPr>
        <p:spPr>
          <a:xfrm>
            <a:off x="479426" y="2373786"/>
            <a:ext cx="3372644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 userDrawn="1">
            <p:ph idx="17"/>
          </p:nvPr>
        </p:nvSpPr>
        <p:spPr>
          <a:xfrm>
            <a:off x="4416359" y="2373786"/>
            <a:ext cx="3359281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 userDrawn="1">
            <p:ph idx="18"/>
          </p:nvPr>
        </p:nvSpPr>
        <p:spPr>
          <a:xfrm>
            <a:off x="8300113" y="2373786"/>
            <a:ext cx="3412462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419997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602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299119" y="2372564"/>
            <a:ext cx="3413455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36" name="Group 6">
            <a:extLst>
              <a:ext uri="{FF2B5EF4-FFF2-40B4-BE49-F238E27FC236}">
                <a16:creationId xmlns:a16="http://schemas.microsoft.com/office/drawing/2014/main" id="{CCE81F77-7204-0241-970A-63C43B1D7B8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11050"/>
            <a:ext cx="3903662" cy="4448438"/>
            <a:chOff x="3706307" y="1883391"/>
            <a:chExt cx="3803176" cy="447295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66E339-1F3B-8E41-B64F-AA6A42EDF7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2B3030-62BD-3440-A850-5C6E7CCDD5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Placeholder 131">
            <a:extLst>
              <a:ext uri="{FF2B5EF4-FFF2-40B4-BE49-F238E27FC236}">
                <a16:creationId xmlns:a16="http://schemas.microsoft.com/office/drawing/2014/main" id="{B54BFFD1-D378-D841-B5DD-88788B48D0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31">
            <a:extLst>
              <a:ext uri="{FF2B5EF4-FFF2-40B4-BE49-F238E27FC236}">
                <a16:creationId xmlns:a16="http://schemas.microsoft.com/office/drawing/2014/main" id="{E3125198-F65A-8049-9D3E-A6AF258DAE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192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31">
            <a:extLst>
              <a:ext uri="{FF2B5EF4-FFF2-40B4-BE49-F238E27FC236}">
                <a16:creationId xmlns:a16="http://schemas.microsoft.com/office/drawing/2014/main" id="{7C8008EA-19DB-814F-9284-A055A2AB89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DD4BA2E6-FACA-5C45-B75F-9327959A67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415863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5AB0A5A2-CEF5-6E44-BACF-2C0296FE30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79425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12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55004" y="1631950"/>
            <a:ext cx="0" cy="44406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79425" y="1631111"/>
            <a:ext cx="2619375" cy="44406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1"/>
            <a:ext cx="8296540" cy="444060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2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629287"/>
            <a:ext cx="0" cy="44432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7" y="1629597"/>
            <a:ext cx="2674937" cy="444348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79425" y="1629287"/>
            <a:ext cx="8348664" cy="444326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3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18445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755872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18445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755872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79425" y="1618445"/>
            <a:ext cx="26193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18445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1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629079"/>
            <a:ext cx="5481108" cy="44551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50924" y="1629080"/>
            <a:ext cx="5461651" cy="4455198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3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974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27B344F3-4498-5A4F-9DA2-CB9437A253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2662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rgbClr val="7F7F7F"/>
                </a:solidFill>
              </a:rPr>
              <a:t>© 2021 Arm</a:t>
            </a:r>
            <a:endParaRPr lang="en-US" altLang="en-US" sz="1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1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333E48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33E4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9">
          <p15:clr>
            <a:srgbClr val="F26B43"/>
          </p15:clr>
        </p15:guide>
        <p15:guide id="4" orient="horz" pos="300">
          <p15:clr>
            <a:srgbClr val="F26B43"/>
          </p15:clr>
        </p15:guide>
        <p15:guide id="5" orient="horz" pos="4020">
          <p15:clr>
            <a:srgbClr val="F26B43"/>
          </p15:clr>
        </p15:guide>
        <p15:guide id="6" pos="7378">
          <p15:clr>
            <a:srgbClr val="F26B43"/>
          </p15:clr>
        </p15:guide>
        <p15:guide id="7" pos="302">
          <p15:clr>
            <a:srgbClr val="F26B43"/>
          </p15:clr>
        </p15:guide>
        <p15:guide id="8" pos="70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unity.arm.com/arm-community-blogs/b/tools-software-ides-blog/posts/which-cmsis-components-should-i-care-abo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wn Arrow 24">
            <a:extLst>
              <a:ext uri="{FF2B5EF4-FFF2-40B4-BE49-F238E27FC236}">
                <a16:creationId xmlns:a16="http://schemas.microsoft.com/office/drawing/2014/main" id="{8270976E-59EB-4936-93AD-37E16922ED50}"/>
              </a:ext>
            </a:extLst>
          </p:cNvPr>
          <p:cNvSpPr/>
          <p:nvPr/>
        </p:nvSpPr>
        <p:spPr>
          <a:xfrm>
            <a:off x="4501700" y="2106451"/>
            <a:ext cx="1045796" cy="2653014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Down Arrow 24">
            <a:extLst>
              <a:ext uri="{FF2B5EF4-FFF2-40B4-BE49-F238E27FC236}">
                <a16:creationId xmlns:a16="http://schemas.microsoft.com/office/drawing/2014/main" id="{A8157F42-E501-3B26-1076-8E064010760D}"/>
              </a:ext>
            </a:extLst>
          </p:cNvPr>
          <p:cNvSpPr/>
          <p:nvPr/>
        </p:nvSpPr>
        <p:spPr>
          <a:xfrm>
            <a:off x="5757918" y="2100584"/>
            <a:ext cx="1045796" cy="2655947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Down Arrow 24">
            <a:extLst>
              <a:ext uri="{FF2B5EF4-FFF2-40B4-BE49-F238E27FC236}">
                <a16:creationId xmlns:a16="http://schemas.microsoft.com/office/drawing/2014/main" id="{69A40B1B-86E4-4695-B17F-8C6B94180FBF}"/>
              </a:ext>
            </a:extLst>
          </p:cNvPr>
          <p:cNvSpPr/>
          <p:nvPr/>
        </p:nvSpPr>
        <p:spPr>
          <a:xfrm>
            <a:off x="8299854" y="2714115"/>
            <a:ext cx="1045796" cy="2045350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6530FA-3A54-4BCC-467B-048240D3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333E48"/>
                </a:solidFill>
              </a:rPr>
              <a:t>		   Version 6</a:t>
            </a:r>
            <a:endParaRPr lang="en-US">
              <a:solidFill>
                <a:srgbClr val="333E48"/>
              </a:solidFill>
            </a:endParaRP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Consistent software framework for Arm Cortex-M and Cortex-A5/A7/A9 based 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328" y="4759465"/>
            <a:ext cx="8982719" cy="101047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defTabSz="914126"/>
            <a:r>
              <a:rPr lang="en-GB" sz="1400" dirty="0">
                <a:solidFill>
                  <a:prstClr val="black"/>
                </a:solidFill>
                <a:latin typeface="Calibri"/>
              </a:rPr>
              <a:t>System-on-chip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219" y="4826713"/>
            <a:ext cx="4996698" cy="630926"/>
          </a:xfrm>
          <a:prstGeom prst="rect">
            <a:avLst/>
          </a:prstGeom>
          <a:solidFill>
            <a:srgbClr val="7D8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Arm Cortex processor and peripherals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50054" y="4826713"/>
            <a:ext cx="1224000" cy="63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 err="1">
                <a:solidFill>
                  <a:prstClr val="white"/>
                </a:solidFill>
                <a:latin typeface="Calibri"/>
              </a:rPr>
              <a:t>CoreSight</a:t>
            </a:r>
            <a:r>
              <a:rPr lang="en-US" sz="1400" dirty="0">
                <a:solidFill>
                  <a:prstClr val="white"/>
                </a:solidFill>
                <a:latin typeface="Calibri"/>
              </a:rPr>
              <a:t> debug logic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715321" y="2100584"/>
            <a:ext cx="1045796" cy="2661308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Down Arrow 24"/>
          <p:cNvSpPr/>
          <p:nvPr/>
        </p:nvSpPr>
        <p:spPr>
          <a:xfrm>
            <a:off x="1980855" y="2098157"/>
            <a:ext cx="1045796" cy="2661308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Down Arrow 24"/>
          <p:cNvSpPr/>
          <p:nvPr/>
        </p:nvSpPr>
        <p:spPr>
          <a:xfrm>
            <a:off x="3233857" y="2106451"/>
            <a:ext cx="1045796" cy="2657490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Down Arrow 24"/>
          <p:cNvSpPr/>
          <p:nvPr/>
        </p:nvSpPr>
        <p:spPr>
          <a:xfrm>
            <a:off x="7042416" y="2098157"/>
            <a:ext cx="1045796" cy="2658374"/>
          </a:xfrm>
          <a:prstGeom prst="downArrow">
            <a:avLst>
              <a:gd name="adj1" fmla="val 50000"/>
              <a:gd name="adj2" fmla="val 26971"/>
            </a:avLst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64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GB" sz="19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52708" y="1652856"/>
            <a:ext cx="2487168" cy="4506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Debugger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19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CMSIS-RTOS2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Real-time execution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0F33FC-0943-4771-A885-7415F96EA4B3}"/>
              </a:ext>
            </a:extLst>
          </p:cNvPr>
          <p:cNvSpPr/>
          <p:nvPr/>
        </p:nvSpPr>
        <p:spPr>
          <a:xfrm>
            <a:off x="4417793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CMSIS-NN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Machine learning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53935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CMSIS-DSP</a:t>
            </a:r>
          </a:p>
          <a:p>
            <a:pPr algn="ctr" defTabSz="914126"/>
            <a:r>
              <a:rPr lang="en-US" sz="1100" dirty="0">
                <a:latin typeface="Calibri"/>
              </a:rPr>
              <a:t>Compute library</a:t>
            </a:r>
            <a:endParaRPr lang="en-US" sz="1100" dirty="0">
              <a:latin typeface="Calibri"/>
              <a:ea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50054" y="2603098"/>
            <a:ext cx="2489822" cy="63000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CMSIS-SVD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Peripheral description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50054" y="3513369"/>
            <a:ext cx="1224000" cy="63000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CMSIS-DAP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Debug access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90077" y="2601497"/>
            <a:ext cx="1224000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CMSIS-Driver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Middleware I/F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6219" y="3518117"/>
            <a:ext cx="4996698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CMSIS-Core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Processor core and peripheral access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3BA65E-FD51-401B-877C-FDDC8D45E437}"/>
              </a:ext>
            </a:extLst>
          </p:cNvPr>
          <p:cNvSpPr/>
          <p:nvPr/>
        </p:nvSpPr>
        <p:spPr>
          <a:xfrm>
            <a:off x="8215876" y="4829054"/>
            <a:ext cx="1224000" cy="63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MPU, SAU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A0A333-088A-42D4-8B3C-EEB40BE24A16}"/>
              </a:ext>
            </a:extLst>
          </p:cNvPr>
          <p:cNvSpPr/>
          <p:nvPr/>
        </p:nvSpPr>
        <p:spPr>
          <a:xfrm>
            <a:off x="8217829" y="3517103"/>
            <a:ext cx="1224000" cy="63000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CMSIS-Zone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System partitioning</a:t>
            </a:r>
          </a:p>
        </p:txBody>
      </p:sp>
      <p:pic>
        <p:nvPicPr>
          <p:cNvPr id="38" name="Picture 3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FF93BE-9046-4513-B168-A22963A3D9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13" t="24075" r="9126" b="23940"/>
          <a:stretch/>
        </p:blipFill>
        <p:spPr>
          <a:xfrm>
            <a:off x="277793" y="201935"/>
            <a:ext cx="2417653" cy="9766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313AE8-E668-5F79-B850-63298D882E9F}"/>
              </a:ext>
            </a:extLst>
          </p:cNvPr>
          <p:cNvSpPr/>
          <p:nvPr/>
        </p:nvSpPr>
        <p:spPr>
          <a:xfrm>
            <a:off x="5668815" y="3513369"/>
            <a:ext cx="1235341" cy="63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CMSIS-View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Event recorder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7B18A-43F2-087B-F674-4BCBAF0EB839}"/>
              </a:ext>
            </a:extLst>
          </p:cNvPr>
          <p:cNvSpPr/>
          <p:nvPr/>
        </p:nvSpPr>
        <p:spPr>
          <a:xfrm>
            <a:off x="5668816" y="4826713"/>
            <a:ext cx="1224000" cy="630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On-chip memory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6219" y="1652856"/>
            <a:ext cx="6266597" cy="450661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Application code</a:t>
            </a:r>
            <a:endParaRPr lang="en-GB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D48084-560D-8C2C-B118-D9F132D403F0}"/>
              </a:ext>
            </a:extLst>
          </p:cNvPr>
          <p:cNvSpPr/>
          <p:nvPr/>
        </p:nvSpPr>
        <p:spPr>
          <a:xfrm>
            <a:off x="9670615" y="2986183"/>
            <a:ext cx="1476000" cy="109728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CMSIS-Toolbox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Command-line</a:t>
            </a:r>
            <a:br>
              <a:rPr lang="en-US" sz="1100" dirty="0">
                <a:solidFill>
                  <a:prstClr val="white"/>
                </a:solidFill>
                <a:latin typeface="Calibri"/>
              </a:rPr>
            </a:br>
            <a:r>
              <a:rPr lang="en-US" sz="1100" dirty="0">
                <a:solidFill>
                  <a:prstClr val="white"/>
                </a:solidFill>
                <a:latin typeface="Calibri"/>
              </a:rPr>
              <a:t>project build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F5152B-6D30-0622-EDAA-D9666B1ACA58}"/>
              </a:ext>
            </a:extLst>
          </p:cNvPr>
          <p:cNvSpPr/>
          <p:nvPr/>
        </p:nvSpPr>
        <p:spPr>
          <a:xfrm>
            <a:off x="9670796" y="1655656"/>
            <a:ext cx="1476000" cy="109728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CMSIS-Pack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Software packaging </a:t>
            </a:r>
            <a:br>
              <a:rPr lang="en-US" sz="1100" dirty="0">
                <a:solidFill>
                  <a:prstClr val="white"/>
                </a:solidFill>
                <a:latin typeface="Calibri"/>
              </a:rPr>
            </a:br>
            <a:r>
              <a:rPr lang="en-US" sz="1100" dirty="0">
                <a:solidFill>
                  <a:prstClr val="white"/>
                </a:solidFill>
                <a:latin typeface="Calibri"/>
              </a:rPr>
              <a:t>and delivery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87E4F-7946-ED57-94F9-B1FF9C1CB396}"/>
              </a:ext>
            </a:extLst>
          </p:cNvPr>
          <p:cNvSpPr/>
          <p:nvPr/>
        </p:nvSpPr>
        <p:spPr>
          <a:xfrm>
            <a:off x="9677095" y="4278611"/>
            <a:ext cx="1463040" cy="1491324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5973" rIns="35973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CMSIS-Stream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Optimized </a:t>
            </a:r>
            <a:br>
              <a:rPr lang="en-US" sz="1100" dirty="0">
                <a:solidFill>
                  <a:prstClr val="white"/>
                </a:solidFill>
                <a:latin typeface="Calibri"/>
              </a:rPr>
            </a:br>
            <a:r>
              <a:rPr lang="en-US" sz="1100" dirty="0">
                <a:solidFill>
                  <a:prstClr val="white"/>
                </a:solidFill>
                <a:latin typeface="Calibri"/>
              </a:rPr>
              <a:t>data streaming</a:t>
            </a:r>
            <a:br>
              <a:rPr lang="en-US" sz="1100" dirty="0">
                <a:solidFill>
                  <a:prstClr val="white"/>
                </a:solidFill>
                <a:latin typeface="Calibri"/>
              </a:rPr>
            </a:br>
            <a:r>
              <a:rPr lang="en-US" sz="1100" dirty="0">
                <a:solidFill>
                  <a:prstClr val="white"/>
                </a:solidFill>
                <a:latin typeface="Calibri"/>
              </a:rPr>
              <a:t>for ML and DSP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B8988-4DC8-EBEF-A868-2050A2C79754}"/>
              </a:ext>
            </a:extLst>
          </p:cNvPr>
          <p:cNvSpPr/>
          <p:nvPr/>
        </p:nvSpPr>
        <p:spPr>
          <a:xfrm>
            <a:off x="1185294" y="6001345"/>
            <a:ext cx="27432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940807-92AD-0538-1813-B809799A1B8C}"/>
              </a:ext>
            </a:extLst>
          </p:cNvPr>
          <p:cNvSpPr txBox="1"/>
          <p:nvPr/>
        </p:nvSpPr>
        <p:spPr>
          <a:xfrm>
            <a:off x="1529693" y="6042944"/>
            <a:ext cx="4712736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Software components for the Arm Cortex processor target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94244A-8A3B-C963-76C3-49038BDE4CA3}"/>
              </a:ext>
            </a:extLst>
          </p:cNvPr>
          <p:cNvSpPr/>
          <p:nvPr/>
        </p:nvSpPr>
        <p:spPr>
          <a:xfrm>
            <a:off x="6731505" y="6011492"/>
            <a:ext cx="274320" cy="274320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31CA56-F70A-735F-CE58-60E3B4504121}"/>
              </a:ext>
            </a:extLst>
          </p:cNvPr>
          <p:cNvSpPr txBox="1"/>
          <p:nvPr/>
        </p:nvSpPr>
        <p:spPr>
          <a:xfrm>
            <a:off x="7097910" y="6053091"/>
            <a:ext cx="505713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Tools for </a:t>
            </a:r>
            <a:r>
              <a:rPr lang="en-US" sz="1400" dirty="0">
                <a:solidFill>
                  <a:schemeClr val="tx2"/>
                </a:solidFill>
                <a:latin typeface="+mn-lt"/>
                <a:ea typeface="+mn-ea"/>
              </a:rPr>
              <a:t>optimizing </a:t>
            </a:r>
            <a:r>
              <a: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software development flows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BC194-28CE-0BDC-2061-5E1AA284F6A5}"/>
              </a:ext>
            </a:extLst>
          </p:cNvPr>
          <p:cNvSpPr txBox="1"/>
          <p:nvPr/>
        </p:nvSpPr>
        <p:spPr>
          <a:xfrm>
            <a:off x="1955425" y="6334780"/>
            <a:ext cx="89209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https://community.arm.com/arm-community-blogs/b/tools-software-ides-blog/posts/which-cmsis-components-should-i-care-about</a:t>
            </a:r>
            <a:endParaRPr lang="en-US" sz="1200" dirty="0"/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6BCDA-9D7A-9776-3E39-FA8B725D42EE}"/>
              </a:ext>
            </a:extLst>
          </p:cNvPr>
          <p:cNvSpPr/>
          <p:nvPr/>
        </p:nvSpPr>
        <p:spPr>
          <a:xfrm>
            <a:off x="5681652" y="2607407"/>
            <a:ext cx="1218252" cy="629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126"/>
            <a:r>
              <a:rPr lang="en-US" sz="1400" dirty="0">
                <a:solidFill>
                  <a:prstClr val="white"/>
                </a:solidFill>
                <a:latin typeface="Calibri"/>
              </a:rPr>
              <a:t>CMSIS-Compiler</a:t>
            </a:r>
          </a:p>
          <a:p>
            <a:pPr algn="ctr" defTabSz="914126"/>
            <a:r>
              <a:rPr lang="en-US" sz="1100" dirty="0">
                <a:solidFill>
                  <a:prstClr val="white"/>
                </a:solidFill>
                <a:latin typeface="Calibri"/>
              </a:rPr>
              <a:t>I/O Retargeting</a:t>
            </a:r>
          </a:p>
        </p:txBody>
      </p:sp>
    </p:spTree>
    <p:extLst>
      <p:ext uri="{BB962C8B-B14F-4D97-AF65-F5344CB8AC3E}">
        <p14:creationId xmlns:p14="http://schemas.microsoft.com/office/powerpoint/2010/main" val="4009982871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7" id="{BAEDCA4E-07D3-CF45-8582-069B713BBD79}" vid="{B429C1B6-4366-0543-9EF0-CA4016DA91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192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Arm_PPT_Public</vt:lpstr>
      <vt:lpstr>     Version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Reinhard Keil</dc:creator>
  <cp:lastModifiedBy>Reinhard Keil</cp:lastModifiedBy>
  <cp:revision>40</cp:revision>
  <dcterms:created xsi:type="dcterms:W3CDTF">2021-11-12T09:09:53Z</dcterms:created>
  <dcterms:modified xsi:type="dcterms:W3CDTF">2023-05-19T14:52:52Z</dcterms:modified>
</cp:coreProperties>
</file>