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922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DD12F-7CAD-43BB-AD42-8778694AEA5A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BF2FB-1EEC-45D9-957F-899978294B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67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E8E369-4844-4E87-B00D-6202FD2C014A}" type="slidenum">
              <a:rPr lang="en-GB" smtClean="0"/>
              <a:pPr/>
              <a:t>1</a:t>
            </a:fld>
            <a:endParaRPr lang="en-GB" dirty="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 txBox="1">
            <a:spLocks noGrp="1" noChangeArrowheads="1"/>
          </p:cNvSpPr>
          <p:nvPr/>
        </p:nvSpPr>
        <p:spPr bwMode="auto">
          <a:xfrm>
            <a:off x="6601356" y="8851646"/>
            <a:ext cx="269560" cy="292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08" tIns="45704" rIns="91408" bIns="45704" anchor="b">
            <a:spAutoFit/>
          </a:bodyPr>
          <a:lstStyle/>
          <a:p>
            <a:pPr algn="r" defTabSz="913744" eaLnBrk="0" hangingPunct="0"/>
            <a:fld id="{7B87921E-073D-474E-8DDC-D12C1106589D}" type="slidenum">
              <a:rPr lang="en-US" sz="1300"/>
              <a:pPr algn="r" defTabSz="913744" eaLnBrk="0" hangingPunct="0"/>
              <a:t>2</a:t>
            </a:fld>
            <a:endParaRPr lang="en-US" sz="1300" dirty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509" y="4345752"/>
            <a:ext cx="5488983" cy="4112156"/>
          </a:xfrm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 txBox="1">
            <a:spLocks noGrp="1" noChangeArrowheads="1"/>
          </p:cNvSpPr>
          <p:nvPr/>
        </p:nvSpPr>
        <p:spPr bwMode="auto">
          <a:xfrm>
            <a:off x="6601356" y="8851646"/>
            <a:ext cx="269560" cy="292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08" tIns="45704" rIns="91408" bIns="45704" anchor="b">
            <a:spAutoFit/>
          </a:bodyPr>
          <a:lstStyle/>
          <a:p>
            <a:pPr algn="r" defTabSz="913744" eaLnBrk="0" hangingPunct="0"/>
            <a:fld id="{7B87921E-073D-474E-8DDC-D12C1106589D}" type="slidenum">
              <a:rPr lang="en-US" sz="1300"/>
              <a:pPr algn="r" defTabSz="913744" eaLnBrk="0" hangingPunct="0"/>
              <a:t>3</a:t>
            </a:fld>
            <a:endParaRPr lang="en-US" sz="1300" dirty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509" y="4345752"/>
            <a:ext cx="5488983" cy="4112156"/>
          </a:xfrm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5" descr="combin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57738"/>
            <a:ext cx="914400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257175" y="6621463"/>
            <a:ext cx="4270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630F1C1F-DCE1-46BB-9C06-8528C126AF19}" type="slidenum">
              <a:rPr lang="en-GB" sz="9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endParaRPr lang="en-GB" sz="900">
              <a:solidFill>
                <a:schemeClr val="bg1"/>
              </a:solidFill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27100" y="2058988"/>
            <a:ext cx="7337425" cy="1411287"/>
          </a:xfrm>
        </p:spPr>
        <p:txBody>
          <a:bodyPr wrap="square" anchor="t"/>
          <a:lstStyle>
            <a:lvl1pPr algn="ctr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16025" y="3673475"/>
            <a:ext cx="6711950" cy="14605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70452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86300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7938"/>
            <a:ext cx="2193925" cy="6372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7488" y="7938"/>
            <a:ext cx="6430962" cy="6372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532201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63" y="0"/>
            <a:ext cx="8936037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3363" y="906463"/>
            <a:ext cx="4378325" cy="5473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4088" y="906463"/>
            <a:ext cx="4379912" cy="2660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4088" y="3719513"/>
            <a:ext cx="4379912" cy="2660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21512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8" descr="combinedfoo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57738"/>
            <a:ext cx="914400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342900" y="787400"/>
            <a:ext cx="88011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2741613" y="6646863"/>
            <a:ext cx="1350962" cy="2016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80167" tIns="40084" rIns="80167" bIns="40084">
            <a:spAutoFit/>
          </a:bodyPr>
          <a:lstStyle/>
          <a:p>
            <a:pPr algn="ctr"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/>
            </a:pPr>
            <a:r>
              <a:rPr lang="en-GB" sz="1000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257175" y="6621463"/>
            <a:ext cx="4270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1405FF1A-FF3E-4D26-857A-B0B2CD55D15A}" type="slidenum">
              <a:rPr lang="en-GB" sz="9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endParaRPr lang="en-GB" sz="9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63" y="0"/>
            <a:ext cx="8936037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3363" y="906463"/>
            <a:ext cx="4378325" cy="5473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764088" y="906463"/>
            <a:ext cx="4379912" cy="5473700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40588" y="6599238"/>
            <a:ext cx="427037" cy="238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84F3D9A3-964A-448D-87C5-1E01F50AAA7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79707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8" descr="combinedfoo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57738"/>
            <a:ext cx="914400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342900" y="787400"/>
            <a:ext cx="88011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2741613" y="6646863"/>
            <a:ext cx="1350962" cy="2016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80167" tIns="40084" rIns="80167" bIns="40084">
            <a:spAutoFit/>
          </a:bodyPr>
          <a:lstStyle/>
          <a:p>
            <a:pPr algn="ctr"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/>
            </a:pPr>
            <a:r>
              <a:rPr lang="en-GB" sz="1000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7" name="Rectangle 28"/>
          <p:cNvSpPr>
            <a:spLocks noChangeArrowheads="1"/>
          </p:cNvSpPr>
          <p:nvPr/>
        </p:nvSpPr>
        <p:spPr bwMode="auto">
          <a:xfrm>
            <a:off x="257175" y="6621463"/>
            <a:ext cx="4270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C59EC447-BBBB-4625-94B5-8E73AB358F30}" type="slidenum">
              <a:rPr lang="en-GB" sz="9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endParaRPr lang="en-GB" sz="9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63" y="0"/>
            <a:ext cx="8936037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33363" y="906463"/>
            <a:ext cx="8910637" cy="5473700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40588" y="6599238"/>
            <a:ext cx="427037" cy="238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57EC8F85-4D3F-4545-8859-C7F43370D76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57997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8" descr="combinedfoo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57738"/>
            <a:ext cx="914400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42900" y="787400"/>
            <a:ext cx="88011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2741613" y="6646863"/>
            <a:ext cx="1350962" cy="2016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80167" tIns="40084" rIns="80167" bIns="40084">
            <a:spAutoFit/>
          </a:bodyPr>
          <a:lstStyle/>
          <a:p>
            <a:pPr algn="ctr"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/>
            </a:pPr>
            <a:r>
              <a:rPr lang="en-GB" sz="1000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57175" y="6621463"/>
            <a:ext cx="4270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0E85B9CD-7F37-4EB5-95E8-7754E607E525}" type="slidenum">
              <a:rPr lang="en-GB" sz="9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endParaRPr lang="en-GB" sz="9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63" y="0"/>
            <a:ext cx="8936037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363" y="906463"/>
            <a:ext cx="4378325" cy="5473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4088" y="906463"/>
            <a:ext cx="4379912" cy="2660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4088" y="3719513"/>
            <a:ext cx="4379912" cy="2660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40588" y="6599238"/>
            <a:ext cx="427037" cy="238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5D047030-EAE3-4926-B3FB-47AA63FCE96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05584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8" descr="combinedfoo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57738"/>
            <a:ext cx="914400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342900" y="787400"/>
            <a:ext cx="88011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2741613" y="6646863"/>
            <a:ext cx="1350962" cy="2016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80167" tIns="40084" rIns="80167" bIns="40084">
            <a:spAutoFit/>
          </a:bodyPr>
          <a:lstStyle/>
          <a:p>
            <a:pPr algn="ctr"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/>
            </a:pPr>
            <a:r>
              <a:rPr lang="en-GB" sz="1000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257175" y="6621463"/>
            <a:ext cx="4270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B779837C-2B7A-43EF-AD3C-1AF014690143}" type="slidenum">
              <a:rPr lang="en-GB" sz="9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endParaRPr lang="en-GB" sz="9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63" y="0"/>
            <a:ext cx="8936037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3363" y="906463"/>
            <a:ext cx="4378325" cy="5473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4088" y="906463"/>
            <a:ext cx="4379912" cy="5473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40588" y="6599238"/>
            <a:ext cx="427037" cy="238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61E0CD3C-2DF5-4881-AF06-8EBF6C2E24D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863969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251670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023322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039239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70624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071563"/>
            <a:ext cx="4186238" cy="493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071563"/>
            <a:ext cx="4186237" cy="493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298614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008740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505932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4160604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955592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5981519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556170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8775" y="168275"/>
            <a:ext cx="2130425" cy="5837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68275"/>
            <a:ext cx="6242050" cy="5837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701037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3" y="168275"/>
            <a:ext cx="7129462" cy="600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14325" y="1071563"/>
            <a:ext cx="4186238" cy="4933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071563"/>
            <a:ext cx="4186237" cy="4933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551043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3" y="168275"/>
            <a:ext cx="7129462" cy="600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14325" y="1071563"/>
            <a:ext cx="8524875" cy="4933950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31525815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55417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88" y="906463"/>
            <a:ext cx="4311650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38" y="906463"/>
            <a:ext cx="4311650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79929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12022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91219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789810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11773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850357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8" descr="combinedfooter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0" y="4757738"/>
            <a:ext cx="914400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7488" y="7938"/>
            <a:ext cx="877728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7488" y="906463"/>
            <a:ext cx="8775700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96260" name="Line 4"/>
          <p:cNvSpPr>
            <a:spLocks noChangeShapeType="1"/>
          </p:cNvSpPr>
          <p:nvPr/>
        </p:nvSpPr>
        <p:spPr bwMode="auto">
          <a:xfrm>
            <a:off x="342900" y="787400"/>
            <a:ext cx="88011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6284" name="Rectangle 28"/>
          <p:cNvSpPr>
            <a:spLocks noChangeArrowheads="1"/>
          </p:cNvSpPr>
          <p:nvPr/>
        </p:nvSpPr>
        <p:spPr bwMode="auto">
          <a:xfrm>
            <a:off x="257175" y="6621463"/>
            <a:ext cx="4270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A7C005DE-5609-4003-A15E-A03D9AA70653}" type="slidenum">
              <a:rPr lang="en-GB" sz="9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endParaRPr lang="en-GB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45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9pPr>
    </p:titleStyle>
    <p:bodyStyle>
      <a:lvl1pPr marL="265113" indent="-265113" algn="l" rtl="0" eaLnBrk="0" fontAlgn="ctr" hangingPunct="0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22313" indent="-277813" algn="l" rtl="0" eaLnBrk="0" fontAlgn="ctr" hangingPunct="0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2pPr>
      <a:lvl3pPr marL="1165225" indent="-250825" algn="l" rtl="0" eaLnBrk="0" fontAlgn="ctr" hangingPunct="0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1600200" indent="-228600" algn="l" rtl="0" eaLnBrk="0" fontAlgn="ctr" hangingPunct="0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ctr" hangingPunct="0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5"/>
          <p:cNvSpPr>
            <a:spLocks noChangeArrowheads="1"/>
          </p:cNvSpPr>
          <p:nvPr/>
        </p:nvSpPr>
        <p:spPr bwMode="gray">
          <a:xfrm>
            <a:off x="2162175" y="6408738"/>
            <a:ext cx="47847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sz="1000">
              <a:ea typeface="+mn-ea"/>
            </a:endParaRPr>
          </a:p>
        </p:txBody>
      </p:sp>
      <p:sp>
        <p:nvSpPr>
          <p:cNvPr id="2051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1674813" y="168275"/>
            <a:ext cx="7129462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here</a:t>
            </a:r>
          </a:p>
        </p:txBody>
      </p:sp>
      <p:sp>
        <p:nvSpPr>
          <p:cNvPr id="2052" name="Rectangle 12"/>
          <p:cNvSpPr>
            <a:spLocks noGrp="1" noChangeArrowheads="1"/>
          </p:cNvSpPr>
          <p:nvPr>
            <p:ph type="body" idx="1"/>
          </p:nvPr>
        </p:nvSpPr>
        <p:spPr bwMode="gray">
          <a:xfrm>
            <a:off x="314325" y="1071563"/>
            <a:ext cx="8524875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Bullet 1</a:t>
            </a:r>
          </a:p>
          <a:p>
            <a:pPr lvl="1"/>
            <a:r>
              <a:rPr lang="de-DE" smtClean="0"/>
              <a:t>Sub-bullet 1</a:t>
            </a:r>
          </a:p>
        </p:txBody>
      </p:sp>
      <p:sp>
        <p:nvSpPr>
          <p:cNvPr id="11269" name="Rectangle 10"/>
          <p:cNvSpPr>
            <a:spLocks noChangeArrowheads="1"/>
          </p:cNvSpPr>
          <p:nvPr/>
        </p:nvSpPr>
        <p:spPr bwMode="gray">
          <a:xfrm>
            <a:off x="249238" y="6565900"/>
            <a:ext cx="3532187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de-DE" sz="800">
                <a:solidFill>
                  <a:srgbClr val="808080"/>
                </a:solidFill>
                <a:ea typeface="+mn-ea"/>
              </a:rPr>
              <a:t>Copyright 2009 ATMEL CONFIDENTIAL</a:t>
            </a:r>
          </a:p>
        </p:txBody>
      </p:sp>
      <p:sp>
        <p:nvSpPr>
          <p:cNvPr id="439303" name="Freeform 7"/>
          <p:cNvSpPr>
            <a:spLocks noChangeAspect="1"/>
          </p:cNvSpPr>
          <p:nvPr/>
        </p:nvSpPr>
        <p:spPr bwMode="black">
          <a:xfrm>
            <a:off x="1655763" y="793750"/>
            <a:ext cx="7177087" cy="101600"/>
          </a:xfrm>
          <a:custGeom>
            <a:avLst/>
            <a:gdLst/>
            <a:ahLst/>
            <a:cxnLst>
              <a:cxn ang="0">
                <a:pos x="4521" y="64"/>
              </a:cxn>
              <a:cxn ang="0">
                <a:pos x="4521" y="0"/>
              </a:cxn>
              <a:cxn ang="0">
                <a:pos x="31" y="0"/>
              </a:cxn>
              <a:cxn ang="0">
                <a:pos x="0" y="63"/>
              </a:cxn>
              <a:cxn ang="0">
                <a:pos x="4521" y="64"/>
              </a:cxn>
            </a:cxnLst>
            <a:rect l="0" t="0" r="r" b="b"/>
            <a:pathLst>
              <a:path w="4521" h="64">
                <a:moveTo>
                  <a:pt x="4521" y="64"/>
                </a:moveTo>
                <a:lnTo>
                  <a:pt x="4521" y="0"/>
                </a:lnTo>
                <a:lnTo>
                  <a:pt x="31" y="0"/>
                </a:lnTo>
                <a:lnTo>
                  <a:pt x="0" y="63"/>
                </a:lnTo>
                <a:lnTo>
                  <a:pt x="4521" y="64"/>
                </a:lnTo>
                <a:close/>
              </a:path>
            </a:pathLst>
          </a:custGeom>
          <a:solidFill>
            <a:srgbClr val="0000FF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algn="r" eaLnBrk="0" hangingPunct="0">
              <a:defRPr/>
            </a:pPr>
            <a:endParaRPr lang="en-GB" sz="2000">
              <a:ea typeface="+mn-ea"/>
            </a:endParaRPr>
          </a:p>
        </p:txBody>
      </p:sp>
      <p:sp>
        <p:nvSpPr>
          <p:cNvPr id="439304" name="Rectangle 8"/>
          <p:cNvSpPr>
            <a:spLocks noChangeArrowheads="1"/>
          </p:cNvSpPr>
          <p:nvPr/>
        </p:nvSpPr>
        <p:spPr bwMode="auto">
          <a:xfrm>
            <a:off x="1550988" y="809625"/>
            <a:ext cx="428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1200">
                <a:ea typeface="+mn-ea"/>
              </a:rPr>
              <a:t> </a:t>
            </a:r>
            <a:endParaRPr lang="en-US" sz="2400">
              <a:ea typeface="+mn-ea"/>
            </a:endParaRPr>
          </a:p>
        </p:txBody>
      </p:sp>
      <p:grpSp>
        <p:nvGrpSpPr>
          <p:cNvPr id="2056" name="Group 9"/>
          <p:cNvGrpSpPr>
            <a:grpSpLocks/>
          </p:cNvGrpSpPr>
          <p:nvPr/>
        </p:nvGrpSpPr>
        <p:grpSpPr bwMode="auto">
          <a:xfrm>
            <a:off x="280988" y="285750"/>
            <a:ext cx="1395412" cy="671513"/>
            <a:chOff x="1761" y="1834"/>
            <a:chExt cx="2197" cy="1059"/>
          </a:xfrm>
        </p:grpSpPr>
        <p:grpSp>
          <p:nvGrpSpPr>
            <p:cNvPr id="2058" name="Group 10"/>
            <p:cNvGrpSpPr>
              <a:grpSpLocks noChangeAspect="1"/>
            </p:cNvGrpSpPr>
            <p:nvPr/>
          </p:nvGrpSpPr>
          <p:grpSpPr bwMode="auto">
            <a:xfrm>
              <a:off x="1761" y="1834"/>
              <a:ext cx="2040" cy="960"/>
              <a:chOff x="1761" y="1834"/>
              <a:chExt cx="2040" cy="960"/>
            </a:xfrm>
          </p:grpSpPr>
          <p:sp>
            <p:nvSpPr>
              <p:cNvPr id="439307" name="Freeform 11"/>
              <p:cNvSpPr>
                <a:spLocks noChangeAspect="1"/>
              </p:cNvSpPr>
              <p:nvPr/>
            </p:nvSpPr>
            <p:spPr bwMode="auto">
              <a:xfrm>
                <a:off x="2076" y="1834"/>
                <a:ext cx="1725" cy="764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7" y="0"/>
                  </a:cxn>
                  <a:cxn ang="0">
                    <a:pos x="115" y="0"/>
                  </a:cxn>
                  <a:cxn ang="0">
                    <a:pos x="115" y="11"/>
                  </a:cxn>
                  <a:cxn ang="0">
                    <a:pos x="23" y="11"/>
                  </a:cxn>
                  <a:cxn ang="0">
                    <a:pos x="23" y="51"/>
                  </a:cxn>
                  <a:cxn ang="0">
                    <a:pos x="12" y="51"/>
                  </a:cxn>
                  <a:cxn ang="0">
                    <a:pos x="12" y="11"/>
                  </a:cxn>
                  <a:cxn ang="0">
                    <a:pos x="0" y="11"/>
                  </a:cxn>
                </a:cxnLst>
                <a:rect l="0" t="0" r="r" b="b"/>
                <a:pathLst>
                  <a:path w="115" h="51">
                    <a:moveTo>
                      <a:pt x="0" y="11"/>
                    </a:moveTo>
                    <a:lnTo>
                      <a:pt x="7" y="0"/>
                    </a:lnTo>
                    <a:lnTo>
                      <a:pt x="115" y="0"/>
                    </a:lnTo>
                    <a:lnTo>
                      <a:pt x="115" y="11"/>
                    </a:lnTo>
                    <a:lnTo>
                      <a:pt x="23" y="11"/>
                    </a:lnTo>
                    <a:lnTo>
                      <a:pt x="23" y="51"/>
                    </a:lnTo>
                    <a:lnTo>
                      <a:pt x="12" y="51"/>
                    </a:lnTo>
                    <a:lnTo>
                      <a:pt x="12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63D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defRPr/>
                </a:pPr>
                <a:endParaRPr lang="en-GB" sz="2000">
                  <a:ea typeface="+mn-ea"/>
                </a:endParaRPr>
              </a:p>
            </p:txBody>
          </p:sp>
          <p:sp>
            <p:nvSpPr>
              <p:cNvPr id="439308" name="Freeform 12"/>
              <p:cNvSpPr>
                <a:spLocks noChangeAspect="1"/>
              </p:cNvSpPr>
              <p:nvPr/>
            </p:nvSpPr>
            <p:spPr bwMode="auto">
              <a:xfrm>
                <a:off x="1761" y="2044"/>
                <a:ext cx="450" cy="551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30" y="0"/>
                  </a:cxn>
                  <a:cxn ang="0">
                    <a:pos x="30" y="37"/>
                  </a:cxn>
                  <a:cxn ang="0">
                    <a:pos x="19" y="37"/>
                  </a:cxn>
                  <a:cxn ang="0">
                    <a:pos x="19" y="23"/>
                  </a:cxn>
                  <a:cxn ang="0">
                    <a:pos x="14" y="33"/>
                  </a:cxn>
                  <a:cxn ang="0">
                    <a:pos x="16" y="33"/>
                  </a:cxn>
                  <a:cxn ang="0">
                    <a:pos x="16" y="37"/>
                  </a:cxn>
                  <a:cxn ang="0">
                    <a:pos x="0" y="37"/>
                  </a:cxn>
                  <a:cxn ang="0">
                    <a:pos x="20" y="0"/>
                  </a:cxn>
                </a:cxnLst>
                <a:rect l="0" t="0" r="r" b="b"/>
                <a:pathLst>
                  <a:path w="30" h="37">
                    <a:moveTo>
                      <a:pt x="20" y="0"/>
                    </a:moveTo>
                    <a:lnTo>
                      <a:pt x="30" y="0"/>
                    </a:lnTo>
                    <a:lnTo>
                      <a:pt x="30" y="37"/>
                    </a:lnTo>
                    <a:lnTo>
                      <a:pt x="19" y="37"/>
                    </a:lnTo>
                    <a:lnTo>
                      <a:pt x="19" y="23"/>
                    </a:lnTo>
                    <a:lnTo>
                      <a:pt x="14" y="33"/>
                    </a:lnTo>
                    <a:lnTo>
                      <a:pt x="16" y="33"/>
                    </a:lnTo>
                    <a:lnTo>
                      <a:pt x="16" y="37"/>
                    </a:lnTo>
                    <a:lnTo>
                      <a:pt x="0" y="37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63D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defRPr/>
                </a:pPr>
                <a:endParaRPr lang="en-GB" sz="2000">
                  <a:ea typeface="+mn-ea"/>
                </a:endParaRPr>
              </a:p>
            </p:txBody>
          </p:sp>
          <p:sp>
            <p:nvSpPr>
              <p:cNvPr id="439309" name="Freeform 13"/>
              <p:cNvSpPr>
                <a:spLocks noChangeAspect="1"/>
              </p:cNvSpPr>
              <p:nvPr/>
            </p:nvSpPr>
            <p:spPr bwMode="auto">
              <a:xfrm>
                <a:off x="2466" y="2044"/>
                <a:ext cx="570" cy="55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7"/>
                  </a:cxn>
                  <a:cxn ang="0">
                    <a:pos x="11" y="37"/>
                  </a:cxn>
                  <a:cxn ang="0">
                    <a:pos x="11" y="5"/>
                  </a:cxn>
                  <a:cxn ang="0">
                    <a:pos x="14" y="5"/>
                  </a:cxn>
                  <a:cxn ang="0">
                    <a:pos x="14" y="37"/>
                  </a:cxn>
                  <a:cxn ang="0">
                    <a:pos x="24" y="37"/>
                  </a:cxn>
                  <a:cxn ang="0">
                    <a:pos x="24" y="5"/>
                  </a:cxn>
                  <a:cxn ang="0">
                    <a:pos x="27" y="8"/>
                  </a:cxn>
                  <a:cxn ang="0">
                    <a:pos x="27" y="37"/>
                  </a:cxn>
                  <a:cxn ang="0">
                    <a:pos x="38" y="37"/>
                  </a:cxn>
                  <a:cxn ang="0">
                    <a:pos x="38" y="7"/>
                  </a:cxn>
                  <a:cxn ang="0">
                    <a:pos x="31" y="0"/>
                  </a:cxn>
                  <a:cxn ang="0">
                    <a:pos x="0" y="0"/>
                  </a:cxn>
                </a:cxnLst>
                <a:rect l="0" t="0" r="r" b="b"/>
                <a:pathLst>
                  <a:path w="38" h="37">
                    <a:moveTo>
                      <a:pt x="0" y="0"/>
                    </a:moveTo>
                    <a:lnTo>
                      <a:pt x="0" y="37"/>
                    </a:lnTo>
                    <a:lnTo>
                      <a:pt x="11" y="37"/>
                    </a:lnTo>
                    <a:lnTo>
                      <a:pt x="11" y="5"/>
                    </a:lnTo>
                    <a:lnTo>
                      <a:pt x="14" y="5"/>
                    </a:lnTo>
                    <a:lnTo>
                      <a:pt x="14" y="37"/>
                    </a:lnTo>
                    <a:lnTo>
                      <a:pt x="24" y="37"/>
                    </a:lnTo>
                    <a:lnTo>
                      <a:pt x="24" y="5"/>
                    </a:lnTo>
                    <a:cubicBezTo>
                      <a:pt x="26" y="5"/>
                      <a:pt x="27" y="6"/>
                      <a:pt x="27" y="8"/>
                    </a:cubicBezTo>
                    <a:lnTo>
                      <a:pt x="27" y="37"/>
                    </a:lnTo>
                    <a:lnTo>
                      <a:pt x="38" y="37"/>
                    </a:lnTo>
                    <a:lnTo>
                      <a:pt x="38" y="7"/>
                    </a:lnTo>
                    <a:cubicBezTo>
                      <a:pt x="38" y="2"/>
                      <a:pt x="34" y="0"/>
                      <a:pt x="3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63D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defRPr/>
                </a:pPr>
                <a:endParaRPr lang="en-GB" sz="2000">
                  <a:ea typeface="+mn-ea"/>
                </a:endParaRPr>
              </a:p>
            </p:txBody>
          </p:sp>
          <p:sp>
            <p:nvSpPr>
              <p:cNvPr id="439310" name="Freeform 14"/>
              <p:cNvSpPr>
                <a:spLocks noChangeAspect="1"/>
              </p:cNvSpPr>
              <p:nvPr/>
            </p:nvSpPr>
            <p:spPr bwMode="auto">
              <a:xfrm>
                <a:off x="3081" y="2044"/>
                <a:ext cx="345" cy="55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" y="0"/>
                  </a:cxn>
                  <a:cxn ang="0">
                    <a:pos x="23" y="11"/>
                  </a:cxn>
                  <a:cxn ang="0">
                    <a:pos x="8" y="11"/>
                  </a:cxn>
                  <a:cxn ang="0">
                    <a:pos x="8" y="14"/>
                  </a:cxn>
                  <a:cxn ang="0">
                    <a:pos x="23" y="14"/>
                  </a:cxn>
                  <a:cxn ang="0">
                    <a:pos x="23" y="24"/>
                  </a:cxn>
                  <a:cxn ang="0">
                    <a:pos x="8" y="24"/>
                  </a:cxn>
                  <a:cxn ang="0">
                    <a:pos x="8" y="27"/>
                  </a:cxn>
                  <a:cxn ang="0">
                    <a:pos x="23" y="27"/>
                  </a:cxn>
                  <a:cxn ang="0">
                    <a:pos x="23" y="37"/>
                  </a:cxn>
                  <a:cxn ang="0">
                    <a:pos x="0" y="37"/>
                  </a:cxn>
                  <a:cxn ang="0">
                    <a:pos x="0" y="0"/>
                  </a:cxn>
                </a:cxnLst>
                <a:rect l="0" t="0" r="r" b="b"/>
                <a:pathLst>
                  <a:path w="23" h="37">
                    <a:moveTo>
                      <a:pt x="0" y="0"/>
                    </a:moveTo>
                    <a:lnTo>
                      <a:pt x="23" y="0"/>
                    </a:lnTo>
                    <a:lnTo>
                      <a:pt x="23" y="11"/>
                    </a:lnTo>
                    <a:lnTo>
                      <a:pt x="8" y="11"/>
                    </a:lnTo>
                    <a:lnTo>
                      <a:pt x="8" y="14"/>
                    </a:lnTo>
                    <a:lnTo>
                      <a:pt x="23" y="14"/>
                    </a:lnTo>
                    <a:lnTo>
                      <a:pt x="23" y="24"/>
                    </a:lnTo>
                    <a:lnTo>
                      <a:pt x="8" y="24"/>
                    </a:lnTo>
                    <a:lnTo>
                      <a:pt x="8" y="27"/>
                    </a:lnTo>
                    <a:lnTo>
                      <a:pt x="23" y="27"/>
                    </a:lnTo>
                    <a:lnTo>
                      <a:pt x="23" y="37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63D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defRPr/>
                </a:pPr>
                <a:endParaRPr lang="en-GB" sz="2000">
                  <a:ea typeface="+mn-ea"/>
                </a:endParaRPr>
              </a:p>
            </p:txBody>
          </p:sp>
          <p:sp>
            <p:nvSpPr>
              <p:cNvPr id="439311" name="Freeform 15"/>
              <p:cNvSpPr>
                <a:spLocks noChangeAspect="1"/>
              </p:cNvSpPr>
              <p:nvPr/>
            </p:nvSpPr>
            <p:spPr bwMode="auto">
              <a:xfrm>
                <a:off x="3471" y="2044"/>
                <a:ext cx="330" cy="55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0"/>
                  </a:cxn>
                  <a:cxn ang="0">
                    <a:pos x="11" y="27"/>
                  </a:cxn>
                  <a:cxn ang="0">
                    <a:pos x="22" y="27"/>
                  </a:cxn>
                  <a:cxn ang="0">
                    <a:pos x="16" y="37"/>
                  </a:cxn>
                  <a:cxn ang="0">
                    <a:pos x="0" y="37"/>
                  </a:cxn>
                  <a:cxn ang="0">
                    <a:pos x="0" y="0"/>
                  </a:cxn>
                </a:cxnLst>
                <a:rect l="0" t="0" r="r" b="b"/>
                <a:pathLst>
                  <a:path w="22" h="37">
                    <a:moveTo>
                      <a:pt x="0" y="0"/>
                    </a:moveTo>
                    <a:lnTo>
                      <a:pt x="11" y="0"/>
                    </a:lnTo>
                    <a:lnTo>
                      <a:pt x="11" y="27"/>
                    </a:lnTo>
                    <a:lnTo>
                      <a:pt x="22" y="27"/>
                    </a:lnTo>
                    <a:lnTo>
                      <a:pt x="16" y="37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63D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defRPr/>
                </a:pPr>
                <a:endParaRPr lang="en-GB" sz="2000">
                  <a:ea typeface="+mn-ea"/>
                </a:endParaRPr>
              </a:p>
            </p:txBody>
          </p:sp>
          <p:sp>
            <p:nvSpPr>
              <p:cNvPr id="439312" name="Freeform 16"/>
              <p:cNvSpPr>
                <a:spLocks noChangeAspect="1"/>
              </p:cNvSpPr>
              <p:nvPr/>
            </p:nvSpPr>
            <p:spPr bwMode="auto">
              <a:xfrm>
                <a:off x="1761" y="2643"/>
                <a:ext cx="1935" cy="150"/>
              </a:xfrm>
              <a:custGeom>
                <a:avLst/>
                <a:gdLst/>
                <a:ahLst/>
                <a:cxnLst>
                  <a:cxn ang="0">
                    <a:pos x="129" y="0"/>
                  </a:cxn>
                  <a:cxn ang="0">
                    <a:pos x="123" y="10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29" y="0"/>
                  </a:cxn>
                </a:cxnLst>
                <a:rect l="0" t="0" r="r" b="b"/>
                <a:pathLst>
                  <a:path w="129" h="10">
                    <a:moveTo>
                      <a:pt x="129" y="0"/>
                    </a:moveTo>
                    <a:lnTo>
                      <a:pt x="123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063D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defRPr/>
                </a:pPr>
                <a:endParaRPr lang="en-GB" sz="2000">
                  <a:ea typeface="+mn-ea"/>
                </a:endParaRPr>
              </a:p>
            </p:txBody>
          </p:sp>
        </p:grpSp>
        <p:pic>
          <p:nvPicPr>
            <p:cNvPr id="2059" name="Picture 17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3598" y="2533"/>
              <a:ext cx="3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39315" name="Text Box 19"/>
          <p:cNvSpPr txBox="1">
            <a:spLocks noChangeArrowheads="1"/>
          </p:cNvSpPr>
          <p:nvPr userDrawn="1"/>
        </p:nvSpPr>
        <p:spPr bwMode="auto">
          <a:xfrm>
            <a:off x="4235450" y="6537325"/>
            <a:ext cx="3365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 eaLnBrk="0" hangingPunct="0">
              <a:defRPr/>
            </a:pPr>
            <a:fld id="{3B9966C1-BFAB-46A6-9A8D-11A8346CD109}" type="slidenum">
              <a:rPr lang="en-US" sz="1000">
                <a:solidFill>
                  <a:srgbClr val="999999"/>
                </a:solidFill>
                <a:ea typeface="+mn-ea"/>
              </a:rPr>
              <a:pPr algn="r" eaLnBrk="0" hangingPunct="0">
                <a:defRPr/>
              </a:pPr>
              <a:t>‹#›</a:t>
            </a:fld>
            <a:endParaRPr lang="en-US" sz="1000">
              <a:solidFill>
                <a:srgbClr val="999999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124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transition spd="med"/>
  <p:hf sldNum="0" hdr="0" dt="0"/>
  <p:txStyles>
    <p:titleStyle>
      <a:lvl1pPr algn="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6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81000" indent="-188913" algn="l" rtl="0" eaLnBrk="0" fontAlgn="base" hangingPunct="0">
        <a:spcBef>
          <a:spcPct val="3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61975" indent="-179388" algn="l" rtl="0" eaLnBrk="0" fontAlgn="base" hangingPunct="0">
        <a:spcBef>
          <a:spcPct val="3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+mn-lt"/>
        </a:defRPr>
      </a:lvl3pPr>
      <a:lvl4pPr marL="768350" indent="-204788" algn="l" rtl="0" eaLnBrk="0" fontAlgn="base" hangingPunct="0">
        <a:spcBef>
          <a:spcPct val="3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+mn-lt"/>
        </a:defRPr>
      </a:lvl4pPr>
      <a:lvl5pPr marL="10509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5pPr>
      <a:lvl6pPr marL="15081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6pPr>
      <a:lvl7pPr marL="19653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7pPr>
      <a:lvl8pPr marL="24225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8pPr>
      <a:lvl9pPr marL="28797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2438" y="1949450"/>
            <a:ext cx="8229600" cy="3460750"/>
          </a:xfrm>
        </p:spPr>
        <p:txBody>
          <a:bodyPr/>
          <a:lstStyle/>
          <a:p>
            <a:pPr eaLnBrk="1" hangingPunct="1">
              <a:defRPr/>
            </a:pPr>
            <a:r>
              <a:rPr lang="en-GB" sz="5400" dirty="0" smtClean="0"/>
              <a:t>CMSIS-Core-A</a:t>
            </a:r>
            <a:r>
              <a:rPr lang="en-GB" sz="4400" dirty="0" smtClean="0"/>
              <a:t/>
            </a:r>
            <a:br>
              <a:rPr lang="en-GB" sz="4400" dirty="0" smtClean="0"/>
            </a:br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</a:rPr>
              <a:t>adds CMSIS support for Cortex-A</a:t>
            </a:r>
            <a:r>
              <a:rPr lang="en-GB" sz="4200" dirty="0" smtClean="0"/>
              <a:t/>
            </a:r>
            <a:br>
              <a:rPr lang="en-GB" sz="4200" dirty="0" smtClean="0"/>
            </a:br>
            <a:endParaRPr lang="en-GB" sz="2200" b="0" dirty="0" smtClean="0"/>
          </a:p>
        </p:txBody>
      </p:sp>
      <p:pic>
        <p:nvPicPr>
          <p:cNvPr id="30723" name="Picture 7" descr="ARM_Corp_rgb-Tag(1)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3275" y="357188"/>
            <a:ext cx="2447925" cy="113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17341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Files for CMSIS-CORE</a:t>
            </a:r>
            <a:r>
              <a:rPr lang="en-US" dirty="0" smtClean="0"/>
              <a:t> Layer</a:t>
            </a:r>
            <a:r>
              <a:rPr lang="en-US" b="0" dirty="0" smtClean="0"/>
              <a:t> </a:t>
            </a:r>
            <a:endParaRPr lang="en-GB" b="0" dirty="0" smtClean="0"/>
          </a:p>
        </p:txBody>
      </p:sp>
      <p:grpSp>
        <p:nvGrpSpPr>
          <p:cNvPr id="52" name="Group 51"/>
          <p:cNvGrpSpPr/>
          <p:nvPr/>
        </p:nvGrpSpPr>
        <p:grpSpPr>
          <a:xfrm>
            <a:off x="323527" y="908720"/>
            <a:ext cx="8569325" cy="4339109"/>
            <a:chOff x="323527" y="908720"/>
            <a:chExt cx="8136905" cy="4070372"/>
          </a:xfrm>
        </p:grpSpPr>
        <p:sp>
          <p:nvSpPr>
            <p:cNvPr id="5" name="Snip Single Corner Rectangle 4"/>
            <p:cNvSpPr/>
            <p:nvPr/>
          </p:nvSpPr>
          <p:spPr bwMode="auto">
            <a:xfrm>
              <a:off x="323528" y="908720"/>
              <a:ext cx="1872208" cy="792088"/>
            </a:xfrm>
            <a:prstGeom prst="snip1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>startup_&lt;</a:t>
              </a:r>
              <a:r>
                <a:rPr lang="en-US" sz="1200" i="1" dirty="0" smtClean="0">
                  <a:solidFill>
                    <a:schemeClr val="tx1"/>
                  </a:solidFill>
                  <a:latin typeface="+mn-lt"/>
                </a:rPr>
                <a:t>device</a:t>
              </a: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>&gt;.c</a:t>
              </a: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 smtClean="0">
                  <a:solidFill>
                    <a:schemeClr val="tx1"/>
                  </a:solidFill>
                  <a:latin typeface="+mn-lt"/>
                </a:rPr>
                <a:t>CMSIS Device Startup</a:t>
              </a:r>
              <a:br>
                <a:rPr lang="en-US" sz="1200" b="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 smtClean="0">
                  <a:solidFill>
                    <a:schemeClr val="tx1"/>
                  </a:solidFill>
                  <a:latin typeface="+mn-lt"/>
                </a:rPr>
                <a:t>Interrupt Vectors</a:t>
              </a:r>
              <a:endParaRPr lang="en-US" sz="1200" b="0" dirty="0">
                <a:solidFill>
                  <a:schemeClr val="tx1"/>
                </a:solidFill>
                <a:latin typeface="+mn-lt"/>
                <a:cs typeface="Courier New" pitchFamily="49" charset="0"/>
              </a:endParaRPr>
            </a:p>
          </p:txBody>
        </p:sp>
        <p:sp>
          <p:nvSpPr>
            <p:cNvPr id="18" name="Snip Single Corner Rectangle 17"/>
            <p:cNvSpPr/>
            <p:nvPr/>
          </p:nvSpPr>
          <p:spPr bwMode="auto">
            <a:xfrm>
              <a:off x="323528" y="1844824"/>
              <a:ext cx="1872208" cy="792088"/>
            </a:xfrm>
            <a:prstGeom prst="snip1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>system_&lt;</a:t>
              </a:r>
              <a:r>
                <a:rPr lang="en-US" sz="1200" i="1" dirty="0" smtClean="0">
                  <a:solidFill>
                    <a:schemeClr val="tx1"/>
                  </a:solidFill>
                  <a:latin typeface="+mn-lt"/>
                </a:rPr>
                <a:t>device</a:t>
              </a: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>&gt;.c</a:t>
              </a:r>
              <a:br>
                <a:rPr lang="en-US" sz="120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 smtClean="0">
                  <a:solidFill>
                    <a:schemeClr val="tx1"/>
                  </a:solidFill>
                  <a:latin typeface="+mn-lt"/>
                </a:rPr>
                <a:t>CMSIS System &amp;</a:t>
              </a:r>
              <a:br>
                <a:rPr lang="en-US" sz="1200" b="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 smtClean="0">
                  <a:solidFill>
                    <a:schemeClr val="tx1"/>
                  </a:solidFill>
                  <a:latin typeface="+mn-lt"/>
                </a:rPr>
                <a:t>Clock Configuration</a:t>
              </a:r>
              <a:endParaRPr lang="en-US" sz="1200" b="0" dirty="0">
                <a:solidFill>
                  <a:schemeClr val="tx1"/>
                </a:solidFill>
                <a:latin typeface="+mn-lt"/>
                <a:cs typeface="Courier New" pitchFamily="49" charset="0"/>
              </a:endParaRPr>
            </a:p>
          </p:txBody>
        </p:sp>
        <p:sp>
          <p:nvSpPr>
            <p:cNvPr id="19" name="Snip Single Corner Rectangle 18"/>
            <p:cNvSpPr/>
            <p:nvPr/>
          </p:nvSpPr>
          <p:spPr bwMode="auto">
            <a:xfrm>
              <a:off x="4499992" y="3178892"/>
              <a:ext cx="1872208" cy="792088"/>
            </a:xfrm>
            <a:prstGeom prst="snip1Rect">
              <a:avLst/>
            </a:prstGeom>
            <a:solidFill>
              <a:srgbClr val="BD92DE">
                <a:alpha val="66667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US" sz="1200" dirty="0" smtClean="0">
                  <a:solidFill>
                    <a:schemeClr val="tx1"/>
                  </a:solidFill>
                </a:rPr>
                <a:t>core_&lt;</a:t>
              </a:r>
              <a:r>
                <a:rPr lang="en-US" sz="1200" i="1" dirty="0" smtClean="0">
                  <a:solidFill>
                    <a:schemeClr val="tx1"/>
                  </a:solidFill>
                </a:rPr>
                <a:t>cpu</a:t>
              </a:r>
              <a:r>
                <a:rPr lang="en-US" sz="1200" dirty="0" smtClean="0">
                  <a:solidFill>
                    <a:schemeClr val="tx1"/>
                  </a:solidFill>
                </a:rPr>
                <a:t>&gt;.h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b="0" dirty="0" smtClean="0">
                  <a:solidFill>
                    <a:schemeClr val="tx1"/>
                  </a:solidFill>
                </a:rPr>
                <a:t>CMSIS</a:t>
              </a:r>
              <a:br>
                <a:rPr lang="en-US" sz="1200" b="0" dirty="0" smtClean="0">
                  <a:solidFill>
                    <a:schemeClr val="tx1"/>
                  </a:solidFill>
                </a:rPr>
              </a:br>
              <a:r>
                <a:rPr lang="en-US" sz="1200" b="0" dirty="0" smtClean="0">
                  <a:solidFill>
                    <a:schemeClr val="tx1"/>
                  </a:solidFill>
                </a:rPr>
                <a:t>CPU &amp; Core Access</a:t>
              </a:r>
              <a:endParaRPr lang="en-US" sz="1200" b="0" dirty="0">
                <a:solidFill>
                  <a:schemeClr val="tx1"/>
                </a:solidFill>
                <a:latin typeface="+mn-lt"/>
                <a:cs typeface="Courier New" pitchFamily="49" charset="0"/>
              </a:endParaRPr>
            </a:p>
          </p:txBody>
        </p:sp>
        <p:sp>
          <p:nvSpPr>
            <p:cNvPr id="20" name="Snip Single Corner Rectangle 19"/>
            <p:cNvSpPr/>
            <p:nvPr/>
          </p:nvSpPr>
          <p:spPr bwMode="auto">
            <a:xfrm>
              <a:off x="4499991" y="4187004"/>
              <a:ext cx="1872208" cy="792088"/>
            </a:xfrm>
            <a:prstGeom prst="snip1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US" sz="1200" dirty="0" smtClean="0">
                  <a:solidFill>
                    <a:schemeClr val="tx1"/>
                  </a:solidFill>
                </a:rPr>
                <a:t>system_&lt;</a:t>
              </a:r>
              <a:r>
                <a:rPr lang="en-US" sz="1200" i="1" dirty="0" smtClean="0">
                  <a:solidFill>
                    <a:schemeClr val="tx1"/>
                  </a:solidFill>
                </a:rPr>
                <a:t>device</a:t>
              </a:r>
              <a:r>
                <a:rPr lang="en-US" sz="1200" dirty="0" smtClean="0">
                  <a:solidFill>
                    <a:schemeClr val="tx1"/>
                  </a:solidFill>
                </a:rPr>
                <a:t>&gt;.h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b="0" dirty="0" smtClean="0">
                  <a:solidFill>
                    <a:schemeClr val="tx1"/>
                  </a:solidFill>
                </a:rPr>
                <a:t>CMSIS System &amp;</a:t>
              </a:r>
              <a:br>
                <a:rPr lang="en-US" sz="1200" b="0" dirty="0" smtClean="0">
                  <a:solidFill>
                    <a:schemeClr val="tx1"/>
                  </a:solidFill>
                </a:rPr>
              </a:br>
              <a:r>
                <a:rPr lang="en-US" sz="1200" b="0" dirty="0" smtClean="0">
                  <a:solidFill>
                    <a:schemeClr val="tx1"/>
                  </a:solidFill>
                </a:rPr>
                <a:t>Clock Configuration</a:t>
              </a:r>
              <a:endParaRPr lang="en-US" sz="1200" b="0" dirty="0">
                <a:solidFill>
                  <a:schemeClr val="tx1"/>
                </a:solidFill>
                <a:latin typeface="+mn-lt"/>
                <a:cs typeface="Courier New" pitchFamily="49" charset="0"/>
              </a:endParaRPr>
            </a:p>
          </p:txBody>
        </p:sp>
        <p:sp>
          <p:nvSpPr>
            <p:cNvPr id="22" name="Snip Single Corner Rectangle 21"/>
            <p:cNvSpPr/>
            <p:nvPr/>
          </p:nvSpPr>
          <p:spPr bwMode="auto">
            <a:xfrm>
              <a:off x="6588224" y="3178891"/>
              <a:ext cx="1872208" cy="792088"/>
            </a:xfrm>
            <a:prstGeom prst="snip1Rect">
              <a:avLst/>
            </a:prstGeom>
            <a:solidFill>
              <a:srgbClr val="BD92DE">
                <a:alpha val="67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>cmsis_compiler.h</a:t>
              </a:r>
              <a:br>
                <a:rPr lang="en-US" sz="120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 smtClean="0">
                  <a:solidFill>
                    <a:schemeClr val="tx1"/>
                  </a:solidFill>
                  <a:latin typeface="+mn-lt"/>
                </a:rPr>
                <a:t>Core Peripheral Functions</a:t>
              </a:r>
              <a:br>
                <a:rPr lang="en-US" sz="1200" b="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 smtClean="0">
                  <a:solidFill>
                    <a:schemeClr val="tx1"/>
                  </a:solidFill>
                  <a:latin typeface="+mn-lt"/>
                </a:rPr>
                <a:t>CPU Instruction Access</a:t>
              </a:r>
              <a:br>
                <a:rPr lang="en-US" sz="1200" b="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 smtClean="0">
                  <a:solidFill>
                    <a:schemeClr val="tx1"/>
                  </a:solidFill>
                  <a:latin typeface="+mn-lt"/>
                </a:rPr>
                <a:t>SIMD Instruction Access</a:t>
              </a:r>
              <a:endParaRPr lang="en-US" sz="1200" b="0" dirty="0">
                <a:solidFill>
                  <a:schemeClr val="tx1"/>
                </a:solidFill>
                <a:latin typeface="+mn-lt"/>
                <a:cs typeface="Courier New" pitchFamily="49" charset="0"/>
              </a:endParaRPr>
            </a:p>
          </p:txBody>
        </p:sp>
        <p:sp>
          <p:nvSpPr>
            <p:cNvPr id="24" name="Snip Single Corner Rectangle 23"/>
            <p:cNvSpPr/>
            <p:nvPr/>
          </p:nvSpPr>
          <p:spPr bwMode="auto">
            <a:xfrm>
              <a:off x="323527" y="3682949"/>
              <a:ext cx="1872208" cy="792088"/>
            </a:xfrm>
            <a:prstGeom prst="snip1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>&lt;</a:t>
              </a:r>
              <a:r>
                <a:rPr lang="en-US" sz="1200" i="1" dirty="0" smtClean="0">
                  <a:solidFill>
                    <a:schemeClr val="tx1"/>
                  </a:solidFill>
                  <a:latin typeface="+mn-lt"/>
                </a:rPr>
                <a:t>user</a:t>
              </a: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>&gt;.c/c++</a:t>
              </a:r>
              <a:br>
                <a:rPr lang="en-US" sz="120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 smtClean="0">
                  <a:solidFill>
                    <a:schemeClr val="tx1"/>
                  </a:solidFill>
                  <a:latin typeface="+mn-lt"/>
                </a:rPr>
                <a:t>User Application</a:t>
              </a:r>
              <a:br>
                <a:rPr lang="en-US" sz="1200" b="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main() { ... }</a:t>
              </a:r>
              <a:endParaRPr lang="en-US" sz="1200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Snip Single Corner Rectangle 24"/>
            <p:cNvSpPr/>
            <p:nvPr/>
          </p:nvSpPr>
          <p:spPr bwMode="auto">
            <a:xfrm>
              <a:off x="2411759" y="3682949"/>
              <a:ext cx="1872208" cy="792088"/>
            </a:xfrm>
            <a:prstGeom prst="snip1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>&lt;</a:t>
              </a:r>
              <a:r>
                <a:rPr lang="en-US" sz="1200" i="1" dirty="0" smtClean="0">
                  <a:solidFill>
                    <a:schemeClr val="tx1"/>
                  </a:solidFill>
                  <a:latin typeface="+mn-lt"/>
                </a:rPr>
                <a:t>device</a:t>
              </a: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>&gt;.h</a:t>
              </a:r>
              <a:br>
                <a:rPr lang="en-US" sz="120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 smtClean="0">
                  <a:solidFill>
                    <a:schemeClr val="tx1"/>
                  </a:solidFill>
                  <a:latin typeface="+mn-lt"/>
                </a:rPr>
                <a:t>CMSIS</a:t>
              </a:r>
              <a:br>
                <a:rPr lang="en-US" sz="1200" b="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 smtClean="0">
                  <a:solidFill>
                    <a:schemeClr val="tx1"/>
                  </a:solidFill>
                  <a:latin typeface="+mn-lt"/>
                </a:rPr>
                <a:t>Device Peripheral Access</a:t>
              </a:r>
              <a:endParaRPr lang="en-US" sz="1200" b="0" dirty="0">
                <a:solidFill>
                  <a:schemeClr val="tx1"/>
                </a:solidFill>
                <a:latin typeface="+mn-lt"/>
                <a:cs typeface="Courier New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5" idx="2"/>
              <a:endCxn id="24" idx="0"/>
            </p:cNvCxnSpPr>
            <p:nvPr/>
          </p:nvCxnSpPr>
          <p:spPr bwMode="auto">
            <a:xfrm flipH="1">
              <a:off x="2195735" y="4078993"/>
              <a:ext cx="21602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" name="Straight Arrow Connector 28"/>
            <p:cNvCxnSpPr>
              <a:stCxn id="20" idx="2"/>
            </p:cNvCxnSpPr>
            <p:nvPr/>
          </p:nvCxnSpPr>
          <p:spPr bwMode="auto">
            <a:xfrm rot="10800000">
              <a:off x="4283967" y="4187005"/>
              <a:ext cx="216025" cy="39604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" name="Straight Arrow Connector 30"/>
            <p:cNvCxnSpPr>
              <a:stCxn id="19" idx="2"/>
            </p:cNvCxnSpPr>
            <p:nvPr/>
          </p:nvCxnSpPr>
          <p:spPr bwMode="auto">
            <a:xfrm rot="10800000" flipV="1">
              <a:off x="4283968" y="3574936"/>
              <a:ext cx="216024" cy="39604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Straight Arrow Connector 34"/>
            <p:cNvCxnSpPr>
              <a:stCxn id="22" idx="2"/>
            </p:cNvCxnSpPr>
            <p:nvPr/>
          </p:nvCxnSpPr>
          <p:spPr bwMode="auto">
            <a:xfrm rot="10800000">
              <a:off x="6372200" y="3574935"/>
              <a:ext cx="216024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3" name="Snip Single Corner Rectangle 32"/>
            <p:cNvSpPr/>
            <p:nvPr/>
          </p:nvSpPr>
          <p:spPr bwMode="auto">
            <a:xfrm>
              <a:off x="324126" y="2772545"/>
              <a:ext cx="1872208" cy="792088"/>
            </a:xfrm>
            <a:prstGeom prst="snip1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US" sz="1200" dirty="0" err="1" smtClean="0">
                  <a:solidFill>
                    <a:schemeClr val="tx1"/>
                  </a:solidFill>
                </a:rPr>
                <a:t>mmu</a:t>
              </a:r>
              <a:r>
                <a:rPr lang="en-US" sz="1200" dirty="0" smtClean="0">
                  <a:solidFill>
                    <a:schemeClr val="tx1"/>
                  </a:solidFill>
                </a:rPr>
                <a:t>_&lt;</a:t>
              </a:r>
              <a:r>
                <a:rPr lang="en-US" sz="1200" i="1" dirty="0" smtClean="0">
                  <a:solidFill>
                    <a:schemeClr val="tx1"/>
                  </a:solidFill>
                </a:rPr>
                <a:t>device</a:t>
              </a:r>
              <a:r>
                <a:rPr lang="en-US" sz="1200" dirty="0" smtClean="0">
                  <a:solidFill>
                    <a:schemeClr val="tx1"/>
                  </a:solidFill>
                </a:rPr>
                <a:t>&gt;.c</a:t>
              </a:r>
              <a:r>
                <a:rPr lang="en-US" sz="1200" dirty="0" smtClean="0">
                  <a:solidFill>
                    <a:schemeClr val="tx1"/>
                  </a:solidFill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/>
                <a:t>Memory Configuration</a:t>
              </a:r>
            </a:p>
            <a:p>
              <a:pPr lvl="0" algn="ctr">
                <a:lnSpc>
                  <a:spcPct val="100000"/>
                </a:lnSpc>
              </a:pPr>
              <a:r>
                <a:rPr lang="en-US" sz="1200" dirty="0" smtClean="0"/>
                <a:t>&amp; </a:t>
              </a:r>
              <a:r>
                <a:rPr lang="en-US" sz="1200" dirty="0"/>
                <a:t> </a:t>
              </a:r>
              <a:r>
                <a:rPr lang="en-US" sz="1200" dirty="0" smtClean="0"/>
                <a:t>Initialization</a:t>
              </a:r>
            </a:p>
          </p:txBody>
        </p:sp>
      </p:grpSp>
      <p:sp>
        <p:nvSpPr>
          <p:cNvPr id="26" name="Snip Single Corner Rectangle 25"/>
          <p:cNvSpPr/>
          <p:nvPr/>
        </p:nvSpPr>
        <p:spPr bwMode="auto">
          <a:xfrm>
            <a:off x="2483768" y="908720"/>
            <a:ext cx="360040" cy="216024"/>
          </a:xfrm>
          <a:prstGeom prst="snip1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lvl="0" algn="ctr">
              <a:lnSpc>
                <a:spcPct val="100000"/>
              </a:lnSpc>
            </a:pPr>
            <a:endParaRPr lang="en-US" sz="1200" b="0" dirty="0">
              <a:solidFill>
                <a:schemeClr val="tx1"/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20184" y="889273"/>
            <a:ext cx="32639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 smtClean="0">
                <a:solidFill>
                  <a:schemeClr val="tx1"/>
                </a:solidFill>
              </a:rPr>
              <a:t>CMSIS-CORE Device Files (Silicon Vendor)</a:t>
            </a:r>
            <a:endParaRPr lang="en-US" sz="1200" dirty="0"/>
          </a:p>
        </p:txBody>
      </p:sp>
      <p:sp>
        <p:nvSpPr>
          <p:cNvPr id="30" name="Snip Single Corner Rectangle 29"/>
          <p:cNvSpPr/>
          <p:nvPr/>
        </p:nvSpPr>
        <p:spPr bwMode="auto">
          <a:xfrm>
            <a:off x="2483768" y="1477928"/>
            <a:ext cx="360040" cy="216024"/>
          </a:xfrm>
          <a:prstGeom prst="snip1Rect">
            <a:avLst/>
          </a:prstGeom>
          <a:solidFill>
            <a:srgbClr val="BD92DE">
              <a:alpha val="66667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lvl="0" algn="ctr">
              <a:lnSpc>
                <a:spcPct val="100000"/>
              </a:lnSpc>
            </a:pPr>
            <a:endParaRPr lang="en-US" sz="1200" b="0" dirty="0">
              <a:solidFill>
                <a:schemeClr val="tx1"/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29332" y="1450876"/>
            <a:ext cx="29668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 smtClean="0">
                <a:solidFill>
                  <a:schemeClr val="tx1"/>
                </a:solidFill>
              </a:rPr>
              <a:t>CMSIS-CORE Standard Files (ARM)</a:t>
            </a:r>
            <a:endParaRPr lang="en-US" sz="1200" dirty="0"/>
          </a:p>
        </p:txBody>
      </p:sp>
      <p:sp>
        <p:nvSpPr>
          <p:cNvPr id="34" name="Snip Single Corner Rectangle 33"/>
          <p:cNvSpPr/>
          <p:nvPr/>
        </p:nvSpPr>
        <p:spPr bwMode="auto">
          <a:xfrm>
            <a:off x="2483768" y="1192545"/>
            <a:ext cx="360040" cy="216024"/>
          </a:xfrm>
          <a:prstGeom prst="snip1Rect">
            <a:avLst/>
          </a:prstGeom>
          <a:solidFill>
            <a:schemeClr val="accent5">
              <a:lumMod val="75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lvl="0" algn="ctr">
              <a:lnSpc>
                <a:spcPct val="100000"/>
              </a:lnSpc>
            </a:pPr>
            <a:endParaRPr lang="en-US" sz="1200" b="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24376" y="1166257"/>
            <a:ext cx="28216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 smtClean="0">
                <a:solidFill>
                  <a:schemeClr val="tx1"/>
                </a:solidFill>
              </a:rPr>
              <a:t>User Program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982749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Files for CMSIS-CORE</a:t>
            </a:r>
            <a:r>
              <a:rPr lang="en-US" dirty="0" smtClean="0"/>
              <a:t> Layer</a:t>
            </a:r>
            <a:r>
              <a:rPr lang="en-US" b="0" dirty="0" smtClean="0"/>
              <a:t> </a:t>
            </a:r>
            <a:endParaRPr lang="en-GB" b="0" dirty="0" smtClean="0"/>
          </a:p>
        </p:txBody>
      </p:sp>
      <p:grpSp>
        <p:nvGrpSpPr>
          <p:cNvPr id="52" name="Group 51"/>
          <p:cNvGrpSpPr/>
          <p:nvPr/>
        </p:nvGrpSpPr>
        <p:grpSpPr>
          <a:xfrm>
            <a:off x="323527" y="908720"/>
            <a:ext cx="6370117" cy="3801775"/>
            <a:chOff x="323527" y="908720"/>
            <a:chExt cx="6048672" cy="3566317"/>
          </a:xfrm>
        </p:grpSpPr>
        <p:sp>
          <p:nvSpPr>
            <p:cNvPr id="5" name="Snip Single Corner Rectangle 4"/>
            <p:cNvSpPr/>
            <p:nvPr/>
          </p:nvSpPr>
          <p:spPr bwMode="auto">
            <a:xfrm>
              <a:off x="323528" y="908720"/>
              <a:ext cx="1872208" cy="792088"/>
            </a:xfrm>
            <a:prstGeom prst="snip1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>startup_&lt;</a:t>
              </a:r>
              <a:r>
                <a:rPr lang="en-US" sz="1200" i="1" dirty="0" smtClean="0">
                  <a:solidFill>
                    <a:schemeClr val="tx1"/>
                  </a:solidFill>
                  <a:latin typeface="+mn-lt"/>
                </a:rPr>
                <a:t>device</a:t>
              </a: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>&gt;.c</a:t>
              </a: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 smtClean="0">
                  <a:solidFill>
                    <a:schemeClr val="tx1"/>
                  </a:solidFill>
                  <a:latin typeface="+mn-lt"/>
                </a:rPr>
                <a:t>CMSIS Device Startup</a:t>
              </a:r>
              <a:br>
                <a:rPr lang="en-US" sz="1200" b="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 smtClean="0">
                  <a:solidFill>
                    <a:schemeClr val="tx1"/>
                  </a:solidFill>
                  <a:latin typeface="+mn-lt"/>
                </a:rPr>
                <a:t>Interrupt Vectors</a:t>
              </a:r>
              <a:endParaRPr lang="en-US" sz="1200" b="0" dirty="0">
                <a:solidFill>
                  <a:schemeClr val="tx1"/>
                </a:solidFill>
                <a:latin typeface="+mn-lt"/>
                <a:cs typeface="Courier New" pitchFamily="49" charset="0"/>
              </a:endParaRPr>
            </a:p>
          </p:txBody>
        </p:sp>
        <p:sp>
          <p:nvSpPr>
            <p:cNvPr id="18" name="Snip Single Corner Rectangle 17"/>
            <p:cNvSpPr/>
            <p:nvPr/>
          </p:nvSpPr>
          <p:spPr bwMode="auto">
            <a:xfrm>
              <a:off x="323528" y="1844824"/>
              <a:ext cx="1872208" cy="792088"/>
            </a:xfrm>
            <a:prstGeom prst="snip1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>system_&lt;</a:t>
              </a:r>
              <a:r>
                <a:rPr lang="en-US" sz="1200" i="1" dirty="0" smtClean="0">
                  <a:solidFill>
                    <a:schemeClr val="tx1"/>
                  </a:solidFill>
                  <a:latin typeface="+mn-lt"/>
                </a:rPr>
                <a:t>device</a:t>
              </a: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>&gt;.c</a:t>
              </a:r>
              <a:br>
                <a:rPr lang="en-US" sz="120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 smtClean="0">
                  <a:solidFill>
                    <a:schemeClr val="tx1"/>
                  </a:solidFill>
                  <a:latin typeface="+mn-lt"/>
                </a:rPr>
                <a:t>CMSIS System &amp;</a:t>
              </a:r>
              <a:br>
                <a:rPr lang="en-US" sz="1200" b="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 smtClean="0">
                  <a:solidFill>
                    <a:schemeClr val="tx1"/>
                  </a:solidFill>
                  <a:latin typeface="+mn-lt"/>
                </a:rPr>
                <a:t>Clock Configuration</a:t>
              </a:r>
              <a:endParaRPr lang="en-US" sz="1200" b="0" dirty="0">
                <a:solidFill>
                  <a:schemeClr val="tx1"/>
                </a:solidFill>
                <a:latin typeface="+mn-lt"/>
                <a:cs typeface="Courier New" pitchFamily="49" charset="0"/>
              </a:endParaRPr>
            </a:p>
          </p:txBody>
        </p:sp>
        <p:sp>
          <p:nvSpPr>
            <p:cNvPr id="20" name="Snip Single Corner Rectangle 19"/>
            <p:cNvSpPr/>
            <p:nvPr/>
          </p:nvSpPr>
          <p:spPr bwMode="auto">
            <a:xfrm>
              <a:off x="4499991" y="3682949"/>
              <a:ext cx="1872208" cy="792088"/>
            </a:xfrm>
            <a:prstGeom prst="snip1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US" sz="1200" dirty="0" smtClean="0">
                  <a:solidFill>
                    <a:schemeClr val="tx1"/>
                  </a:solidFill>
                </a:rPr>
                <a:t>system_&lt;</a:t>
              </a:r>
              <a:r>
                <a:rPr lang="en-US" sz="1200" i="1" dirty="0" smtClean="0">
                  <a:solidFill>
                    <a:schemeClr val="tx1"/>
                  </a:solidFill>
                </a:rPr>
                <a:t>device</a:t>
              </a:r>
              <a:r>
                <a:rPr lang="en-US" sz="1200" dirty="0" smtClean="0">
                  <a:solidFill>
                    <a:schemeClr val="tx1"/>
                  </a:solidFill>
                </a:rPr>
                <a:t>&gt;.h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b="0" dirty="0" smtClean="0">
                  <a:solidFill>
                    <a:schemeClr val="tx1"/>
                  </a:solidFill>
                </a:rPr>
                <a:t>CMSIS System &amp;</a:t>
              </a:r>
              <a:br>
                <a:rPr lang="en-US" sz="1200" b="0" dirty="0" smtClean="0">
                  <a:solidFill>
                    <a:schemeClr val="tx1"/>
                  </a:solidFill>
                </a:rPr>
              </a:br>
              <a:r>
                <a:rPr lang="en-US" sz="1200" b="0" dirty="0" smtClean="0">
                  <a:solidFill>
                    <a:schemeClr val="tx1"/>
                  </a:solidFill>
                </a:rPr>
                <a:t>Clock Configuration</a:t>
              </a:r>
              <a:endParaRPr lang="en-US" sz="1200" b="0" dirty="0">
                <a:solidFill>
                  <a:schemeClr val="tx1"/>
                </a:solidFill>
                <a:latin typeface="+mn-lt"/>
                <a:cs typeface="Courier New" pitchFamily="49" charset="0"/>
              </a:endParaRPr>
            </a:p>
          </p:txBody>
        </p:sp>
        <p:sp>
          <p:nvSpPr>
            <p:cNvPr id="24" name="Snip Single Corner Rectangle 23"/>
            <p:cNvSpPr/>
            <p:nvPr/>
          </p:nvSpPr>
          <p:spPr bwMode="auto">
            <a:xfrm>
              <a:off x="323527" y="3682949"/>
              <a:ext cx="1872208" cy="792088"/>
            </a:xfrm>
            <a:prstGeom prst="snip1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>&lt;</a:t>
              </a:r>
              <a:r>
                <a:rPr lang="en-US" sz="1200" i="1" dirty="0" smtClean="0">
                  <a:solidFill>
                    <a:schemeClr val="tx1"/>
                  </a:solidFill>
                  <a:latin typeface="+mn-lt"/>
                </a:rPr>
                <a:t>user</a:t>
              </a: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>&gt;.c/c++</a:t>
              </a:r>
              <a:br>
                <a:rPr lang="en-US" sz="120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 smtClean="0">
                  <a:solidFill>
                    <a:schemeClr val="tx1"/>
                  </a:solidFill>
                  <a:latin typeface="+mn-lt"/>
                </a:rPr>
                <a:t>User Application</a:t>
              </a:r>
              <a:br>
                <a:rPr lang="en-US" sz="1200" b="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main() { ... }</a:t>
              </a:r>
              <a:endParaRPr lang="en-US" sz="1200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Snip Single Corner Rectangle 24"/>
            <p:cNvSpPr/>
            <p:nvPr/>
          </p:nvSpPr>
          <p:spPr bwMode="auto">
            <a:xfrm>
              <a:off x="2411759" y="3682949"/>
              <a:ext cx="1872208" cy="792088"/>
            </a:xfrm>
            <a:prstGeom prst="snip1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>&lt;</a:t>
              </a:r>
              <a:r>
                <a:rPr lang="en-US" sz="1200" i="1" dirty="0" smtClean="0">
                  <a:solidFill>
                    <a:schemeClr val="tx1"/>
                  </a:solidFill>
                  <a:latin typeface="+mn-lt"/>
                </a:rPr>
                <a:t>device</a:t>
              </a: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>&gt;.h</a:t>
              </a:r>
              <a:br>
                <a:rPr lang="en-US" sz="120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 smtClean="0">
                  <a:solidFill>
                    <a:schemeClr val="tx1"/>
                  </a:solidFill>
                  <a:latin typeface="+mn-lt"/>
                </a:rPr>
                <a:t>CMSIS</a:t>
              </a:r>
              <a:br>
                <a:rPr lang="en-US" sz="1200" b="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 smtClean="0">
                  <a:solidFill>
                    <a:schemeClr val="tx1"/>
                  </a:solidFill>
                  <a:latin typeface="+mn-lt"/>
                </a:rPr>
                <a:t>Device Peripheral Access</a:t>
              </a:r>
              <a:endParaRPr lang="en-US" sz="1200" b="0" dirty="0">
                <a:solidFill>
                  <a:schemeClr val="tx1"/>
                </a:solidFill>
                <a:latin typeface="+mn-lt"/>
                <a:cs typeface="Courier New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5" idx="2"/>
              <a:endCxn id="24" idx="0"/>
            </p:cNvCxnSpPr>
            <p:nvPr/>
          </p:nvCxnSpPr>
          <p:spPr bwMode="auto">
            <a:xfrm flipH="1">
              <a:off x="2195735" y="4078993"/>
              <a:ext cx="21602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" name="Straight Arrow Connector 28"/>
            <p:cNvCxnSpPr>
              <a:stCxn id="20" idx="2"/>
              <a:endCxn id="25" idx="0"/>
            </p:cNvCxnSpPr>
            <p:nvPr/>
          </p:nvCxnSpPr>
          <p:spPr bwMode="auto">
            <a:xfrm flipH="1">
              <a:off x="4283967" y="4078993"/>
              <a:ext cx="21602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3" name="Snip Single Corner Rectangle 32"/>
            <p:cNvSpPr/>
            <p:nvPr/>
          </p:nvSpPr>
          <p:spPr bwMode="auto">
            <a:xfrm>
              <a:off x="324126" y="2772545"/>
              <a:ext cx="1872208" cy="792088"/>
            </a:xfrm>
            <a:prstGeom prst="snip1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US" sz="1200" dirty="0" err="1" smtClean="0">
                  <a:solidFill>
                    <a:schemeClr val="tx1"/>
                  </a:solidFill>
                </a:rPr>
                <a:t>mmu</a:t>
              </a:r>
              <a:r>
                <a:rPr lang="en-US" sz="1200" dirty="0" smtClean="0">
                  <a:solidFill>
                    <a:schemeClr val="tx1"/>
                  </a:solidFill>
                </a:rPr>
                <a:t>_&lt;</a:t>
              </a:r>
              <a:r>
                <a:rPr lang="en-US" sz="1200" i="1" dirty="0" smtClean="0">
                  <a:solidFill>
                    <a:schemeClr val="tx1"/>
                  </a:solidFill>
                </a:rPr>
                <a:t>device</a:t>
              </a:r>
              <a:r>
                <a:rPr lang="en-US" sz="1200" dirty="0" smtClean="0">
                  <a:solidFill>
                    <a:schemeClr val="tx1"/>
                  </a:solidFill>
                </a:rPr>
                <a:t>&gt;.c</a:t>
              </a:r>
              <a:r>
                <a:rPr lang="en-US" sz="1200" dirty="0" smtClean="0">
                  <a:solidFill>
                    <a:schemeClr val="tx1"/>
                  </a:solidFill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/>
                <a:t>Memory Configuration</a:t>
              </a:r>
            </a:p>
            <a:p>
              <a:pPr lvl="0" algn="ctr">
                <a:lnSpc>
                  <a:spcPct val="100000"/>
                </a:lnSpc>
              </a:pPr>
              <a:r>
                <a:rPr lang="en-US" sz="1200" dirty="0" smtClean="0"/>
                <a:t>&amp; </a:t>
              </a:r>
              <a:r>
                <a:rPr lang="en-US" sz="1200" dirty="0"/>
                <a:t> </a:t>
              </a:r>
              <a:r>
                <a:rPr lang="en-US" sz="1200" dirty="0" smtClean="0"/>
                <a:t>Initialization</a:t>
              </a:r>
            </a:p>
          </p:txBody>
        </p:sp>
      </p:grpSp>
      <p:sp>
        <p:nvSpPr>
          <p:cNvPr id="26" name="Snip Single Corner Rectangle 25"/>
          <p:cNvSpPr/>
          <p:nvPr/>
        </p:nvSpPr>
        <p:spPr bwMode="auto">
          <a:xfrm>
            <a:off x="2483768" y="908720"/>
            <a:ext cx="360040" cy="216024"/>
          </a:xfrm>
          <a:prstGeom prst="snip1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lvl="0" algn="ctr">
              <a:lnSpc>
                <a:spcPct val="100000"/>
              </a:lnSpc>
            </a:pPr>
            <a:endParaRPr lang="en-US" sz="1200" b="0" dirty="0">
              <a:solidFill>
                <a:schemeClr val="tx1"/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20184" y="889273"/>
            <a:ext cx="32639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 smtClean="0">
                <a:solidFill>
                  <a:schemeClr val="tx1"/>
                </a:solidFill>
              </a:rPr>
              <a:t>CMSIS-CORE Device Files (Silicon Vendor)</a:t>
            </a:r>
            <a:endParaRPr lang="en-US" sz="1200" dirty="0"/>
          </a:p>
        </p:txBody>
      </p:sp>
      <p:sp>
        <p:nvSpPr>
          <p:cNvPr id="34" name="Snip Single Corner Rectangle 33"/>
          <p:cNvSpPr/>
          <p:nvPr/>
        </p:nvSpPr>
        <p:spPr bwMode="auto">
          <a:xfrm>
            <a:off x="2483768" y="1192545"/>
            <a:ext cx="360040" cy="216024"/>
          </a:xfrm>
          <a:prstGeom prst="snip1Rect">
            <a:avLst/>
          </a:prstGeom>
          <a:solidFill>
            <a:schemeClr val="accent5">
              <a:lumMod val="75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lvl="0" algn="ctr">
              <a:lnSpc>
                <a:spcPct val="100000"/>
              </a:lnSpc>
            </a:pPr>
            <a:endParaRPr lang="en-US" sz="1200" b="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24376" y="1166257"/>
            <a:ext cx="28216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 smtClean="0">
                <a:solidFill>
                  <a:schemeClr val="tx1"/>
                </a:solidFill>
              </a:rPr>
              <a:t>User Program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711688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M_Confidential_2007_0409">
  <a:themeElements>
    <a:clrScheme name="ARM APPROVED COLOURS">
      <a:dk1>
        <a:srgbClr val="000000"/>
      </a:dk1>
      <a:lt1>
        <a:srgbClr val="FFFFFF"/>
      </a:lt1>
      <a:dk2>
        <a:srgbClr val="D93D89"/>
      </a:dk2>
      <a:lt2>
        <a:srgbClr val="FAA61A"/>
      </a:lt2>
      <a:accent1>
        <a:srgbClr val="128CAB"/>
      </a:accent1>
      <a:accent2>
        <a:srgbClr val="911B1D"/>
      </a:accent2>
      <a:accent3>
        <a:srgbClr val="9FB43B"/>
      </a:accent3>
      <a:accent4>
        <a:srgbClr val="000000"/>
      </a:accent4>
      <a:accent5>
        <a:srgbClr val="AAC5D2"/>
      </a:accent5>
      <a:accent6>
        <a:srgbClr val="FFFFFF"/>
      </a:accent6>
      <a:hlink>
        <a:srgbClr val="FFFFFF"/>
      </a:hlink>
      <a:folHlink>
        <a:srgbClr val="9A8B7C"/>
      </a:folHlink>
    </a:clrScheme>
    <a:fontScheme name="ARM_CONF_2009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ARM_CONF_2009b 1">
        <a:dk1>
          <a:srgbClr val="000000"/>
        </a:dk1>
        <a:lt1>
          <a:srgbClr val="FFFFFF"/>
        </a:lt1>
        <a:dk2>
          <a:srgbClr val="D93D89"/>
        </a:dk2>
        <a:lt2>
          <a:srgbClr val="FAA61A"/>
        </a:lt2>
        <a:accent1>
          <a:srgbClr val="128CAB"/>
        </a:accent1>
        <a:accent2>
          <a:srgbClr val="911B1D"/>
        </a:accent2>
        <a:accent3>
          <a:srgbClr val="FFFFFF"/>
        </a:accent3>
        <a:accent4>
          <a:srgbClr val="000000"/>
        </a:accent4>
        <a:accent5>
          <a:srgbClr val="AAC5D2"/>
        </a:accent5>
        <a:accent6>
          <a:srgbClr val="831719"/>
        </a:accent6>
        <a:hlink>
          <a:srgbClr val="9FB43B"/>
        </a:hlink>
        <a:folHlink>
          <a:srgbClr val="9A8B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Load">
  <a:themeElements>
    <a:clrScheme name="PresentationLoad 3">
      <a:dk1>
        <a:srgbClr val="000000"/>
      </a:dk1>
      <a:lt1>
        <a:srgbClr val="FFFFFF"/>
      </a:lt1>
      <a:dk2>
        <a:srgbClr val="0000FF"/>
      </a:dk2>
      <a:lt2>
        <a:srgbClr val="FEA501"/>
      </a:lt2>
      <a:accent1>
        <a:srgbClr val="9CC943"/>
      </a:accent1>
      <a:accent2>
        <a:srgbClr val="999999"/>
      </a:accent2>
      <a:accent3>
        <a:srgbClr val="FFFFFF"/>
      </a:accent3>
      <a:accent4>
        <a:srgbClr val="000000"/>
      </a:accent4>
      <a:accent5>
        <a:srgbClr val="CBE1B0"/>
      </a:accent5>
      <a:accent6>
        <a:srgbClr val="8A8A8A"/>
      </a:accent6>
      <a:hlink>
        <a:srgbClr val="C80E02"/>
      </a:hlink>
      <a:folHlink>
        <a:srgbClr val="EEC849"/>
      </a:folHlink>
    </a:clrScheme>
    <a:fontScheme name="PresentationLoa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Load 1">
        <a:dk1>
          <a:srgbClr val="000000"/>
        </a:dk1>
        <a:lt1>
          <a:srgbClr val="FFFFFF"/>
        </a:lt1>
        <a:dk2>
          <a:srgbClr val="004074"/>
        </a:dk2>
        <a:lt2>
          <a:srgbClr val="FEA501"/>
        </a:lt2>
        <a:accent1>
          <a:srgbClr val="0061B2"/>
        </a:accent1>
        <a:accent2>
          <a:srgbClr val="2A79D0"/>
        </a:accent2>
        <a:accent3>
          <a:srgbClr val="FFFFFF"/>
        </a:accent3>
        <a:accent4>
          <a:srgbClr val="000000"/>
        </a:accent4>
        <a:accent5>
          <a:srgbClr val="AAB7D5"/>
        </a:accent5>
        <a:accent6>
          <a:srgbClr val="256DBC"/>
        </a:accent6>
        <a:hlink>
          <a:srgbClr val="69A2E1"/>
        </a:hlink>
        <a:folHlink>
          <a:srgbClr val="9DC2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oad 2">
        <a:dk1>
          <a:srgbClr val="000000"/>
        </a:dk1>
        <a:lt1>
          <a:srgbClr val="FFFFFF"/>
        </a:lt1>
        <a:dk2>
          <a:srgbClr val="0000FF"/>
        </a:dk2>
        <a:lt2>
          <a:srgbClr val="FEA501"/>
        </a:lt2>
        <a:accent1>
          <a:srgbClr val="FFD100"/>
        </a:accent1>
        <a:accent2>
          <a:srgbClr val="999999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8A8A8A"/>
        </a:accent6>
        <a:hlink>
          <a:srgbClr val="69A2E1"/>
        </a:hlink>
        <a:folHlink>
          <a:srgbClr val="9DC2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oad 3">
        <a:dk1>
          <a:srgbClr val="000000"/>
        </a:dk1>
        <a:lt1>
          <a:srgbClr val="FFFFFF"/>
        </a:lt1>
        <a:dk2>
          <a:srgbClr val="0000FF"/>
        </a:dk2>
        <a:lt2>
          <a:srgbClr val="FEA501"/>
        </a:lt2>
        <a:accent1>
          <a:srgbClr val="9CC943"/>
        </a:accent1>
        <a:accent2>
          <a:srgbClr val="999999"/>
        </a:accent2>
        <a:accent3>
          <a:srgbClr val="FFFFFF"/>
        </a:accent3>
        <a:accent4>
          <a:srgbClr val="000000"/>
        </a:accent4>
        <a:accent5>
          <a:srgbClr val="CBE1B0"/>
        </a:accent5>
        <a:accent6>
          <a:srgbClr val="8A8A8A"/>
        </a:accent6>
        <a:hlink>
          <a:srgbClr val="C80E02"/>
        </a:hlink>
        <a:folHlink>
          <a:srgbClr val="EEC84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100</Words>
  <Application>Microsoft Office PowerPoint</Application>
  <PresentationFormat>On-screen Show (4:3)</PresentationFormat>
  <Paragraphs>27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ARM_Confidential_2007_0409</vt:lpstr>
      <vt:lpstr>PresentationLoad</vt:lpstr>
      <vt:lpstr>CMSIS-Core-A adds CMSIS support for Cortex-A </vt:lpstr>
      <vt:lpstr>Files for CMSIS-CORE Layer </vt:lpstr>
      <vt:lpstr>Files for CMSIS-CORE Layer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CMSIS Version 6 adds CMSIS-RTOS – an API Interface Standard for 3rd party Real-Time Operating Systems</dc:title>
  <dc:creator>Jonatan Antoni</dc:creator>
  <cp:lastModifiedBy>Jonatan Antoni</cp:lastModifiedBy>
  <cp:revision>7</cp:revision>
  <dcterms:created xsi:type="dcterms:W3CDTF">2006-08-16T00:00:00Z</dcterms:created>
  <dcterms:modified xsi:type="dcterms:W3CDTF">2017-03-13T11:03:50Z</dcterms:modified>
</cp:coreProperties>
</file>